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9.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28.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54.xml" ContentType="application/vnd.openxmlformats-officedocument.presentationml.slide+xml"/>
  <Override PartName="/ppt/slides/slide33.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49.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notesSlides/notesSlide25.xml" ContentType="application/vnd.openxmlformats-officedocument.presentationml.notesSlide+xml"/>
  <Override PartName="/ppt/notesSlides/notesSlide19.xml" ContentType="application/vnd.openxmlformats-officedocument.presentationml.notesSlide+xml"/>
  <Override PartName="/ppt/notesSlides/notesSlide27.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35.xml" ContentType="application/vnd.openxmlformats-officedocument.presentationml.notesSlide+xml"/>
  <Override PartName="/ppt/notesSlides/notesSlide26.xml" ContentType="application/vnd.openxmlformats-officedocument.presentationml.notesSlide+xml"/>
  <Override PartName="/ppt/notesSlides/notesSlide28.xml" ContentType="application/vnd.openxmlformats-officedocument.presentationml.notesSlide+xml"/>
  <Override PartName="/ppt/notesSlides/notesSlide30.xml" ContentType="application/vnd.openxmlformats-officedocument.presentationml.notesSlide+xml"/>
  <Override PartName="/ppt/notesSlides/notesSlide32.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29.xml" ContentType="application/vnd.openxmlformats-officedocument.presentationml.notesSlide+xml"/>
  <Override PartName="/ppt/notesSlides/notesSlide3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56"/>
  </p:notesMasterIdLst>
  <p:handoutMasterIdLst>
    <p:handoutMasterId r:id="rId57"/>
  </p:handoutMasterIdLst>
  <p:sldIdLst>
    <p:sldId id="330" r:id="rId2"/>
    <p:sldId id="411" r:id="rId3"/>
    <p:sldId id="412" r:id="rId4"/>
    <p:sldId id="413" r:id="rId5"/>
    <p:sldId id="468" r:id="rId6"/>
    <p:sldId id="414" r:id="rId7"/>
    <p:sldId id="415" r:id="rId8"/>
    <p:sldId id="416" r:id="rId9"/>
    <p:sldId id="417" r:id="rId10"/>
    <p:sldId id="419" r:id="rId11"/>
    <p:sldId id="469" r:id="rId12"/>
    <p:sldId id="421" r:id="rId13"/>
    <p:sldId id="422" r:id="rId14"/>
    <p:sldId id="423" r:id="rId15"/>
    <p:sldId id="424" r:id="rId16"/>
    <p:sldId id="425" r:id="rId17"/>
    <p:sldId id="427" r:id="rId18"/>
    <p:sldId id="499" r:id="rId19"/>
    <p:sldId id="428" r:id="rId20"/>
    <p:sldId id="429" r:id="rId21"/>
    <p:sldId id="430" r:id="rId22"/>
    <p:sldId id="431" r:id="rId23"/>
    <p:sldId id="432" r:id="rId24"/>
    <p:sldId id="434" r:id="rId25"/>
    <p:sldId id="471" r:id="rId26"/>
    <p:sldId id="488" r:id="rId27"/>
    <p:sldId id="436" r:id="rId28"/>
    <p:sldId id="437" r:id="rId29"/>
    <p:sldId id="490" r:id="rId30"/>
    <p:sldId id="443" r:id="rId31"/>
    <p:sldId id="479" r:id="rId32"/>
    <p:sldId id="473" r:id="rId33"/>
    <p:sldId id="476" r:id="rId34"/>
    <p:sldId id="445" r:id="rId35"/>
    <p:sldId id="446" r:id="rId36"/>
    <p:sldId id="447" r:id="rId37"/>
    <p:sldId id="448" r:id="rId38"/>
    <p:sldId id="449" r:id="rId39"/>
    <p:sldId id="495" r:id="rId40"/>
    <p:sldId id="451" r:id="rId41"/>
    <p:sldId id="456" r:id="rId42"/>
    <p:sldId id="457" r:id="rId43"/>
    <p:sldId id="458" r:id="rId44"/>
    <p:sldId id="459" r:id="rId45"/>
    <p:sldId id="460" r:id="rId46"/>
    <p:sldId id="461" r:id="rId47"/>
    <p:sldId id="462" r:id="rId48"/>
    <p:sldId id="500" r:id="rId49"/>
    <p:sldId id="477" r:id="rId50"/>
    <p:sldId id="503" r:id="rId51"/>
    <p:sldId id="502" r:id="rId52"/>
    <p:sldId id="501" r:id="rId53"/>
    <p:sldId id="504" r:id="rId54"/>
    <p:sldId id="467" r:id="rId55"/>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xmlns="">
        <p15:guide id="1" orient="horz" pos="816">
          <p15:clr>
            <a:srgbClr val="A4A3A4"/>
          </p15:clr>
        </p15:guide>
        <p15:guide id="2" pos="4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00" autoAdjust="0"/>
    <p:restoredTop sz="94660"/>
  </p:normalViewPr>
  <p:slideViewPr>
    <p:cSldViewPr snapToGrid="0">
      <p:cViewPr varScale="1">
        <p:scale>
          <a:sx n="69" d="100"/>
          <a:sy n="69" d="100"/>
        </p:scale>
        <p:origin x="-1434" y="-96"/>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54" tIns="44128" rIns="88254" bIns="44128" numCol="1" anchor="ctr" anchorCtr="0" compatLnSpc="1">
            <a:prstTxWarp prst="textNoShape">
              <a:avLst/>
            </a:prstTxWarp>
          </a:bodyPr>
          <a:lstStyle>
            <a:lvl1pPr defTabSz="883092">
              <a:defRPr sz="1100">
                <a:latin typeface="Helvetica" charset="0"/>
                <a:ea typeface="ＭＳ Ｐゴシック" charset="-128"/>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54" tIns="44128" rIns="88254" bIns="44128" numCol="1" anchor="ctr" anchorCtr="0" compatLnSpc="1">
            <a:prstTxWarp prst="textNoShape">
              <a:avLst/>
            </a:prstTxWarp>
          </a:bodyPr>
          <a:lstStyle>
            <a:lvl1pPr algn="r" defTabSz="883092">
              <a:defRPr sz="1100">
                <a:latin typeface="Helvetica" charset="0"/>
                <a:ea typeface="ＭＳ Ｐゴシック" charset="-128"/>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54" tIns="44128" rIns="88254" bIns="44128" numCol="1" anchor="b" anchorCtr="0" compatLnSpc="1">
            <a:prstTxWarp prst="textNoShape">
              <a:avLst/>
            </a:prstTxWarp>
          </a:bodyPr>
          <a:lstStyle>
            <a:lvl1pPr defTabSz="883092">
              <a:defRPr sz="1100">
                <a:latin typeface="Helvetica" charset="0"/>
                <a:ea typeface="ＭＳ Ｐゴシック" charset="-128"/>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54" tIns="44128" rIns="88254" bIns="44128" numCol="1" anchor="b" anchorCtr="0" compatLnSpc="1">
            <a:prstTxWarp prst="textNoShape">
              <a:avLst/>
            </a:prstTxWarp>
          </a:bodyPr>
          <a:lstStyle>
            <a:lvl1pPr algn="r" defTabSz="882650">
              <a:defRPr sz="1100" smtClean="0">
                <a:latin typeface="Helvetica" panose="020B0604020202020204" pitchFamily="34" charset="0"/>
              </a:defRPr>
            </a:lvl1pPr>
          </a:lstStyle>
          <a:p>
            <a:pPr>
              <a:defRPr/>
            </a:pPr>
            <a:fld id="{3EAA7471-45E9-41CE-9D7D-61FCAFE3D8C2}" type="slidenum">
              <a:rPr lang="en-US"/>
              <a:pPr>
                <a:defRPr/>
              </a:pPr>
              <a:t>‹#›</a:t>
            </a:fld>
            <a:endParaRPr lang="en-US"/>
          </a:p>
        </p:txBody>
      </p:sp>
    </p:spTree>
    <p:extLst>
      <p:ext uri="{BB962C8B-B14F-4D97-AF65-F5344CB8AC3E}">
        <p14:creationId xmlns:p14="http://schemas.microsoft.com/office/powerpoint/2010/main" val="2811614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52" tIns="46576" rIns="93152" bIns="46576" numCol="1" anchor="ctr" anchorCtr="0" compatLnSpc="1">
            <a:prstTxWarp prst="textNoShape">
              <a:avLst/>
            </a:prstTxWarp>
          </a:bodyPr>
          <a:lstStyle>
            <a:lvl1pPr defTabSz="931088">
              <a:defRPr sz="12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52" tIns="46576" rIns="93152" bIns="46576" numCol="1" anchor="ctr" anchorCtr="0" compatLnSpc="1">
            <a:prstTxWarp prst="textNoShape">
              <a:avLst/>
            </a:prstTxWarp>
          </a:bodyPr>
          <a:lstStyle>
            <a:lvl1pPr algn="r" defTabSz="931088">
              <a:defRPr sz="1200">
                <a:latin typeface="Times New Roman" charset="0"/>
                <a:ea typeface="ＭＳ Ｐゴシック" charset="-128"/>
                <a:cs typeface="ＭＳ Ｐゴシック" charset="-128"/>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82688" y="698500"/>
            <a:ext cx="4646612"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52" tIns="46576" rIns="93152" bIns="46576"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52" tIns="46576" rIns="93152" bIns="46576" numCol="1" anchor="b" anchorCtr="0" compatLnSpc="1">
            <a:prstTxWarp prst="textNoShape">
              <a:avLst/>
            </a:prstTxWarp>
          </a:bodyPr>
          <a:lstStyle>
            <a:lvl1pPr defTabSz="931088">
              <a:defRPr sz="12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52" tIns="46576" rIns="93152" bIns="46576" numCol="1" anchor="b" anchorCtr="0" compatLnSpc="1">
            <a:prstTxWarp prst="textNoShape">
              <a:avLst/>
            </a:prstTxWarp>
          </a:bodyPr>
          <a:lstStyle>
            <a:lvl1pPr algn="r" defTabSz="930275">
              <a:defRPr sz="1200" smtClean="0">
                <a:latin typeface="Times New Roman" panose="02020603050405020304" pitchFamily="18" charset="0"/>
              </a:defRPr>
            </a:lvl1pPr>
          </a:lstStyle>
          <a:p>
            <a:pPr>
              <a:defRPr/>
            </a:pPr>
            <a:fld id="{CB0C8C85-FB9E-4CD5-B7C3-2246C517390D}" type="slidenum">
              <a:rPr lang="en-US"/>
              <a:pPr>
                <a:defRPr/>
              </a:pPr>
              <a:t>‹#›</a:t>
            </a:fld>
            <a:endParaRPr lang="en-US"/>
          </a:p>
        </p:txBody>
      </p:sp>
    </p:spTree>
    <p:extLst>
      <p:ext uri="{BB962C8B-B14F-4D97-AF65-F5344CB8AC3E}">
        <p14:creationId xmlns:p14="http://schemas.microsoft.com/office/powerpoint/2010/main" val="932740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panose="020B0604030504040204" pitchFamily="34" charset="0"/>
                <a:ea typeface="MS PGothic" panose="020B0600070205080204" pitchFamily="34" charset="-128"/>
              </a:defRPr>
            </a:lvl1pPr>
            <a:lvl2pPr marL="742950" indent="-285750" defTabSz="928688">
              <a:defRPr>
                <a:solidFill>
                  <a:schemeClr val="tx1"/>
                </a:solidFill>
                <a:latin typeface="Verdana" panose="020B0604030504040204" pitchFamily="34" charset="0"/>
                <a:ea typeface="MS PGothic" panose="020B0600070205080204" pitchFamily="34" charset="-128"/>
              </a:defRPr>
            </a:lvl2pPr>
            <a:lvl3pPr marL="1143000" indent="-228600" defTabSz="928688">
              <a:defRPr>
                <a:solidFill>
                  <a:schemeClr val="tx1"/>
                </a:solidFill>
                <a:latin typeface="Verdana" panose="020B0604030504040204" pitchFamily="34" charset="0"/>
                <a:ea typeface="MS PGothic" panose="020B0600070205080204" pitchFamily="34" charset="-128"/>
              </a:defRPr>
            </a:lvl3pPr>
            <a:lvl4pPr marL="1600200" indent="-228600" defTabSz="928688">
              <a:defRPr>
                <a:solidFill>
                  <a:schemeClr val="tx1"/>
                </a:solidFill>
                <a:latin typeface="Verdana" panose="020B0604030504040204" pitchFamily="34" charset="0"/>
                <a:ea typeface="MS PGothic" panose="020B0600070205080204" pitchFamily="34" charset="-128"/>
              </a:defRPr>
            </a:lvl4pPr>
            <a:lvl5pPr marL="2057400" indent="-228600" defTabSz="928688">
              <a:defRPr>
                <a:solidFill>
                  <a:schemeClr val="tx1"/>
                </a:solidFill>
                <a:latin typeface="Verdana" panose="020B0604030504040204" pitchFamily="34" charset="0"/>
                <a:ea typeface="MS PGothic" panose="020B0600070205080204" pitchFamily="34" charset="-128"/>
              </a:defRPr>
            </a:lvl5pPr>
            <a:lvl6pPr marL="25146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3B0B22D-2F9C-47C9-99EA-57FFFEC00D7E}"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564777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967402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354514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219949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391093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441731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588482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084312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539322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867173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594854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551947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943358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710544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05631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2242844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6894472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6711800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2733427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1687866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991483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197460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0922249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6850134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7505372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953548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222354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1364082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3957048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9182239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6752639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524225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553398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6201525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1766717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0372436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7156497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0813263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095157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5575663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2034256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8962103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741356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918336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912025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261577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522449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6430077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p>
          </p:txBody>
        </p:sp>
      </p:grpSp>
      <p:sp>
        <p:nvSpPr>
          <p:cNvPr id="7" name="Text Box 7"/>
          <p:cNvSpPr txBox="1">
            <a:spLocks noChangeArrowheads="1"/>
          </p:cNvSpPr>
          <p:nvPr/>
        </p:nvSpPr>
        <p:spPr bwMode="auto">
          <a:xfrm>
            <a:off x="6489700" y="6588125"/>
            <a:ext cx="2713038"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sz="1000" b="1" smtClean="0">
                <a:solidFill>
                  <a:srgbClr val="336699"/>
                </a:solidFill>
                <a:latin typeface="Helvetica" pitchFamily="-84" charset="0"/>
              </a:rPr>
              <a:t>Silberschatz, Galvin and Gagne ©2013</a:t>
            </a:r>
          </a:p>
        </p:txBody>
      </p:sp>
      <p:sp>
        <p:nvSpPr>
          <p:cNvPr id="8" name="Text Box 8"/>
          <p:cNvSpPr txBox="1">
            <a:spLocks noChangeArrowheads="1"/>
          </p:cNvSpPr>
          <p:nvPr/>
        </p:nvSpPr>
        <p:spPr bwMode="auto">
          <a:xfrm>
            <a:off x="26988" y="6613525"/>
            <a:ext cx="2695575" cy="246063"/>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sz="1000" b="1" smtClean="0">
                <a:solidFill>
                  <a:srgbClr val="336699"/>
                </a:solidFill>
                <a:latin typeface="Helvetica" pitchFamily="-84" charset="0"/>
              </a:rPr>
              <a:t>Operating System Concepts – 9</a:t>
            </a:r>
            <a:r>
              <a:rPr lang="en-US" sz="1000" b="1" baseline="30000" smtClean="0">
                <a:solidFill>
                  <a:srgbClr val="336699"/>
                </a:solidFill>
                <a:latin typeface="Helvetica" pitchFamily="-84" charset="0"/>
              </a:rPr>
              <a:t>th</a:t>
            </a:r>
            <a:r>
              <a:rPr lang="en-US" sz="1000" b="1" smtClean="0">
                <a:solidFill>
                  <a:srgbClr val="336699"/>
                </a:solidFill>
                <a:latin typeface="Helvetica" pitchFamily="-84" charset="0"/>
              </a:rPr>
              <a:t> Edition</a:t>
            </a:r>
          </a:p>
        </p:txBody>
      </p:sp>
      <p:pic>
        <p:nvPicPr>
          <p:cNvPr id="9" name="Picture 9" descr="dino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3027598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41524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16367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36208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08730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96526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83566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81965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395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19980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07625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endParaRPr lang="en-US" sz="2400">
              <a:latin typeface="Times New Roman" panose="02020603050405020304" pitchFamily="18" charset="0"/>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p:cNvSpPr>
            <a:spLocks noChangeArrowheads="1"/>
          </p:cNvSpPr>
          <p:nvPr/>
        </p:nvSpPr>
        <p:spPr bwMode="auto">
          <a:xfrm>
            <a:off x="0" y="2286000"/>
            <a:ext cx="228600" cy="2286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endParaRPr lang="en-US" sz="2400">
              <a:latin typeface="Times New Roman" panose="02020603050405020304"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endParaRPr lang="en-US" sz="2400">
              <a:latin typeface="Times New Roman" panose="02020603050405020304" pitchFamily="18" charset="0"/>
            </a:endParaRPr>
          </a:p>
        </p:txBody>
      </p:sp>
      <p:sp>
        <p:nvSpPr>
          <p:cNvPr id="1033" name="Text Box 9"/>
          <p:cNvSpPr txBox="1">
            <a:spLocks noChangeArrowheads="1"/>
          </p:cNvSpPr>
          <p:nvPr/>
        </p:nvSpPr>
        <p:spPr bwMode="auto">
          <a:xfrm>
            <a:off x="4256088" y="6613525"/>
            <a:ext cx="447675" cy="246063"/>
          </a:xfrm>
          <a:prstGeom prst="rect">
            <a:avLst/>
          </a:prstGeom>
          <a:noFill/>
          <a:ln>
            <a:noFill/>
          </a:ln>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sz="1000" b="1" smtClean="0">
                <a:solidFill>
                  <a:srgbClr val="006699"/>
                </a:solidFill>
                <a:latin typeface="Helvetica" panose="020B0604020202020204" pitchFamily="34" charset="0"/>
              </a:rPr>
              <a:t>3.</a:t>
            </a:r>
            <a:fld id="{4DF91429-F649-4F73-A9F3-E695C2B7A788}" type="slidenum">
              <a:rPr lang="en-US" sz="1000" b="1" smtClean="0">
                <a:solidFill>
                  <a:srgbClr val="006699"/>
                </a:solidFill>
                <a:latin typeface="Helvetica" panose="020B0604020202020204" pitchFamily="34" charset="0"/>
              </a:rPr>
              <a:pPr algn="ctr">
                <a:spcBef>
                  <a:spcPct val="50000"/>
                </a:spcBef>
                <a:defRPr/>
              </a:pPr>
              <a:t>‹#›</a:t>
            </a:fld>
            <a:endParaRPr lang="en-US" sz="1000" b="1" smtClean="0">
              <a:solidFill>
                <a:srgbClr val="006699"/>
              </a:solidFill>
              <a:latin typeface="Helvetica" panose="020B0604020202020204" pitchFamily="34" charset="0"/>
            </a:endParaRPr>
          </a:p>
        </p:txBody>
      </p:sp>
      <p:sp>
        <p:nvSpPr>
          <p:cNvPr id="1034" name="Text Box 10"/>
          <p:cNvSpPr txBox="1">
            <a:spLocks noChangeArrowheads="1"/>
          </p:cNvSpPr>
          <p:nvPr/>
        </p:nvSpPr>
        <p:spPr bwMode="auto">
          <a:xfrm>
            <a:off x="6489700" y="6588125"/>
            <a:ext cx="2713038"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sz="1000" b="1" smtClean="0">
                <a:solidFill>
                  <a:srgbClr val="006699"/>
                </a:solidFill>
                <a:latin typeface="Helvetica" pitchFamily="-84" charset="0"/>
              </a:rPr>
              <a:t>Silberschatz, Galvin and Gagne ©2013</a:t>
            </a:r>
          </a:p>
        </p:txBody>
      </p:sp>
      <p:sp>
        <p:nvSpPr>
          <p:cNvPr id="1035" name="Text Box 11"/>
          <p:cNvSpPr txBox="1">
            <a:spLocks noChangeArrowheads="1"/>
          </p:cNvSpPr>
          <p:nvPr/>
        </p:nvSpPr>
        <p:spPr bwMode="auto">
          <a:xfrm>
            <a:off x="185738" y="6621463"/>
            <a:ext cx="2638425" cy="244475"/>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sz="1000" b="1" smtClean="0">
                <a:solidFill>
                  <a:srgbClr val="006699"/>
                </a:solidFill>
                <a:latin typeface="Helvetica" pitchFamily="-84" charset="0"/>
              </a:rPr>
              <a:t>Operating System Concepts – 9</a:t>
            </a:r>
            <a:r>
              <a:rPr lang="en-US" sz="1000" b="1" baseline="30000" smtClean="0">
                <a:solidFill>
                  <a:srgbClr val="006699"/>
                </a:solidFill>
                <a:latin typeface="Helvetica" pitchFamily="-84" charset="0"/>
              </a:rPr>
              <a:t>th</a:t>
            </a:r>
            <a:r>
              <a:rPr lang="en-US" sz="1000" b="1" smtClean="0">
                <a:solidFill>
                  <a:srgbClr val="006699"/>
                </a:solidFill>
                <a:latin typeface="Helvetica" pitchFamily="-84" charset="0"/>
              </a:rPr>
              <a:t> Edition</a:t>
            </a:r>
          </a:p>
        </p:txBody>
      </p:sp>
      <p:pic>
        <p:nvPicPr>
          <p:cNvPr id="1036" name="Picture 12" descr="dino_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03" r:id="rId1"/>
    <p:sldLayoutId id="2147484193" r:id="rId2"/>
    <p:sldLayoutId id="2147484194" r:id="rId3"/>
    <p:sldLayoutId id="2147484195" r:id="rId4"/>
    <p:sldLayoutId id="2147484196" r:id="rId5"/>
    <p:sldLayoutId id="2147484197" r:id="rId6"/>
    <p:sldLayoutId id="2147484198" r:id="rId7"/>
    <p:sldLayoutId id="2147484199" r:id="rId8"/>
    <p:sldLayoutId id="2147484200" r:id="rId9"/>
    <p:sldLayoutId id="2147484201" r:id="rId10"/>
    <p:sldLayoutId id="2147484202" r:id="rId11"/>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3200">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800">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sz="2400">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sz="2000">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sz="2000">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371475" y="987425"/>
            <a:ext cx="8458200" cy="1143000"/>
          </a:xfrm>
          <a:noFill/>
        </p:spPr>
        <p:txBody>
          <a:bodyPr/>
          <a:lstStyle/>
          <a:p>
            <a:pPr eaLnBrk="1" hangingPunct="1"/>
            <a:r>
              <a:rPr lang="en-US" altLang="en-US" smtClean="0"/>
              <a:t>Chapter 3:  Processes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041400" y="136525"/>
            <a:ext cx="7645400" cy="576263"/>
          </a:xfrm>
        </p:spPr>
        <p:txBody>
          <a:bodyPr/>
          <a:lstStyle/>
          <a:p>
            <a:pPr eaLnBrk="1" hangingPunct="1"/>
            <a:r>
              <a:rPr lang="en-US" altLang="en-US" smtClean="0"/>
              <a:t>Threads</a:t>
            </a:r>
          </a:p>
        </p:txBody>
      </p:sp>
      <p:sp>
        <p:nvSpPr>
          <p:cNvPr id="23555" name="Rectangle 3"/>
          <p:cNvSpPr>
            <a:spLocks noGrp="1" noChangeArrowheads="1"/>
          </p:cNvSpPr>
          <p:nvPr>
            <p:ph type="body" idx="1"/>
          </p:nvPr>
        </p:nvSpPr>
        <p:spPr>
          <a:xfrm>
            <a:off x="987425" y="1093788"/>
            <a:ext cx="6975475" cy="3983037"/>
          </a:xfrm>
        </p:spPr>
        <p:txBody>
          <a:bodyPr/>
          <a:lstStyle/>
          <a:p>
            <a:r>
              <a:rPr lang="en-US" altLang="en-US" sz="1800" smtClean="0"/>
              <a:t>So far, process has a single thread of execution</a:t>
            </a:r>
          </a:p>
          <a:p>
            <a:r>
              <a:rPr lang="en-US" altLang="en-US" sz="1800" smtClean="0"/>
              <a:t>Consider having multiple program counters per process</a:t>
            </a:r>
          </a:p>
          <a:p>
            <a:pPr lvl="1"/>
            <a:r>
              <a:rPr lang="en-US" altLang="en-US" sz="1800" smtClean="0"/>
              <a:t>Multiple locations can execute at once</a:t>
            </a:r>
          </a:p>
          <a:p>
            <a:pPr lvl="2"/>
            <a:r>
              <a:rPr lang="en-US" altLang="en-US" sz="1800" smtClean="0"/>
              <a:t>Multiple threads of control -&gt; </a:t>
            </a:r>
            <a:r>
              <a:rPr lang="en-US" altLang="en-US" sz="1800" b="1" smtClean="0">
                <a:solidFill>
                  <a:srgbClr val="3366FF"/>
                </a:solidFill>
              </a:rPr>
              <a:t>threads</a:t>
            </a:r>
          </a:p>
          <a:p>
            <a:r>
              <a:rPr lang="en-US" altLang="en-US" sz="1800" smtClean="0"/>
              <a:t>Must then have storage for thread details, multiple program counters in PCB</a:t>
            </a:r>
          </a:p>
          <a:p>
            <a:r>
              <a:rPr lang="en-US" altLang="en-US" sz="1800" smtClean="0"/>
              <a:t>See next chapter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960438" y="144463"/>
            <a:ext cx="8229600" cy="576262"/>
          </a:xfrm>
        </p:spPr>
        <p:txBody>
          <a:bodyPr/>
          <a:lstStyle/>
          <a:p>
            <a:r>
              <a:rPr lang="en-US" altLang="en-US" smtClean="0"/>
              <a:t>Process Representation in Linux</a:t>
            </a:r>
          </a:p>
        </p:txBody>
      </p:sp>
      <p:sp>
        <p:nvSpPr>
          <p:cNvPr id="25603" name="Content Placeholder 2"/>
          <p:cNvSpPr>
            <a:spLocks noGrp="1"/>
          </p:cNvSpPr>
          <p:nvPr>
            <p:ph idx="1"/>
          </p:nvPr>
        </p:nvSpPr>
        <p:spPr>
          <a:xfrm>
            <a:off x="652463" y="923925"/>
            <a:ext cx="8491537" cy="5294313"/>
          </a:xfrm>
        </p:spPr>
        <p:txBody>
          <a:bodyPr/>
          <a:lstStyle/>
          <a:p>
            <a:pPr>
              <a:buFont typeface="Monotype Sorts" pitchFamily="2" charset="2"/>
              <a:buNone/>
            </a:pPr>
            <a:r>
              <a:rPr lang="en-US" altLang="en-US" sz="1800" dirty="0" smtClean="0"/>
              <a:t>Represented by the C structure </a:t>
            </a:r>
            <a:r>
              <a:rPr lang="en-US" altLang="en-US" sz="1800" dirty="0" err="1" smtClean="0">
                <a:latin typeface="Courier New" panose="02070309020205020404" pitchFamily="49" charset="0"/>
                <a:cs typeface="Courier New" panose="02070309020205020404" pitchFamily="49" charset="0"/>
              </a:rPr>
              <a:t>task_struct</a:t>
            </a:r>
            <a:endParaRPr lang="en-US" altLang="en-US" sz="1800" dirty="0" smtClean="0">
              <a:latin typeface="Courier New" panose="02070309020205020404" pitchFamily="49" charset="0"/>
              <a:cs typeface="Courier New" panose="02070309020205020404" pitchFamily="49" charset="0"/>
            </a:endParaRPr>
          </a:p>
          <a:p>
            <a:pPr>
              <a:buFont typeface="Monotype Sorts" pitchFamily="2" charset="2"/>
              <a:buNone/>
            </a:pPr>
            <a:r>
              <a:rPr lang="en-US" altLang="en-US" sz="1800" dirty="0" smtClean="0">
                <a:latin typeface="Courier New" panose="02070309020205020404" pitchFamily="49" charset="0"/>
                <a:cs typeface="Courier New" panose="02070309020205020404" pitchFamily="49" charset="0"/>
              </a:rPr>
              <a:t/>
            </a:r>
            <a:br>
              <a:rPr lang="en-US" altLang="en-US" sz="1800" dirty="0" smtClean="0">
                <a:latin typeface="Courier New" panose="02070309020205020404" pitchFamily="49" charset="0"/>
                <a:cs typeface="Courier New" panose="02070309020205020404" pitchFamily="49" charset="0"/>
              </a:rPr>
            </a:br>
            <a:r>
              <a:rPr lang="en-US" altLang="en-US" sz="1600" dirty="0" err="1" smtClean="0">
                <a:latin typeface="Courier New" panose="02070309020205020404" pitchFamily="49" charset="0"/>
                <a:cs typeface="Courier New" panose="02070309020205020404" pitchFamily="49" charset="0"/>
              </a:rPr>
              <a:t>pid</a:t>
            </a:r>
            <a:r>
              <a:rPr lang="en-US" altLang="en-US" sz="1600" dirty="0" err="1">
                <a:latin typeface="Courier New" panose="02070309020205020404" pitchFamily="49" charset="0"/>
                <a:cs typeface="Courier New" panose="02070309020205020404" pitchFamily="49" charset="0"/>
              </a:rPr>
              <a:t>_</a:t>
            </a:r>
            <a:r>
              <a:rPr lang="en-US" altLang="en-US" sz="1600" dirty="0" err="1" smtClean="0">
                <a:latin typeface="Courier New" panose="02070309020205020404" pitchFamily="49" charset="0"/>
                <a:cs typeface="Courier New" panose="02070309020205020404" pitchFamily="49" charset="0"/>
              </a:rPr>
              <a:t>t</a:t>
            </a:r>
            <a:r>
              <a:rPr lang="en-US" altLang="en-US" sz="1600" dirty="0" smtClean="0">
                <a:latin typeface="Courier New" panose="02070309020205020404" pitchFamily="49" charset="0"/>
                <a:cs typeface="Courier New" panose="02070309020205020404" pitchFamily="49" charset="0"/>
              </a:rPr>
              <a:t> </a:t>
            </a:r>
            <a:r>
              <a:rPr lang="en-US" altLang="en-US" sz="1600" dirty="0" err="1" smtClean="0">
                <a:latin typeface="Courier New" panose="02070309020205020404" pitchFamily="49" charset="0"/>
                <a:cs typeface="Courier New" panose="02070309020205020404" pitchFamily="49" charset="0"/>
              </a:rPr>
              <a:t>pid</a:t>
            </a:r>
            <a:r>
              <a:rPr lang="en-US" altLang="en-US" sz="1600" dirty="0" smtClean="0">
                <a:latin typeface="Courier New" panose="02070309020205020404" pitchFamily="49" charset="0"/>
                <a:cs typeface="Courier New" panose="02070309020205020404" pitchFamily="49" charset="0"/>
              </a:rPr>
              <a:t>; /* process identifier */ </a:t>
            </a:r>
            <a:br>
              <a:rPr lang="en-US" altLang="en-US" sz="1600" dirty="0" smtClean="0">
                <a:latin typeface="Courier New" panose="02070309020205020404" pitchFamily="49" charset="0"/>
                <a:cs typeface="Courier New" panose="02070309020205020404" pitchFamily="49" charset="0"/>
              </a:rPr>
            </a:br>
            <a:r>
              <a:rPr lang="en-US" altLang="en-US" sz="1600" dirty="0" smtClean="0">
                <a:latin typeface="Courier New" panose="02070309020205020404" pitchFamily="49" charset="0"/>
                <a:cs typeface="Courier New" panose="02070309020205020404" pitchFamily="49" charset="0"/>
              </a:rPr>
              <a:t>long state; /* state of the process */ </a:t>
            </a:r>
            <a:br>
              <a:rPr lang="en-US" altLang="en-US" sz="1600" dirty="0" smtClean="0">
                <a:latin typeface="Courier New" panose="02070309020205020404" pitchFamily="49" charset="0"/>
                <a:cs typeface="Courier New" panose="02070309020205020404" pitchFamily="49" charset="0"/>
              </a:rPr>
            </a:br>
            <a:r>
              <a:rPr lang="en-US" altLang="en-US" sz="1600" dirty="0" smtClean="0">
                <a:latin typeface="Courier New" panose="02070309020205020404" pitchFamily="49" charset="0"/>
                <a:cs typeface="Courier New" panose="02070309020205020404" pitchFamily="49" charset="0"/>
              </a:rPr>
              <a:t>unsigned </a:t>
            </a:r>
            <a:r>
              <a:rPr lang="en-US" altLang="en-US" sz="1600" dirty="0" err="1" smtClean="0">
                <a:latin typeface="Courier New" panose="02070309020205020404" pitchFamily="49" charset="0"/>
                <a:cs typeface="Courier New" panose="02070309020205020404" pitchFamily="49" charset="0"/>
              </a:rPr>
              <a:t>int</a:t>
            </a:r>
            <a:r>
              <a:rPr lang="en-US" altLang="en-US" sz="1600" dirty="0" smtClean="0">
                <a:latin typeface="Courier New" panose="02070309020205020404" pitchFamily="49" charset="0"/>
                <a:cs typeface="Courier New" panose="02070309020205020404" pitchFamily="49" charset="0"/>
              </a:rPr>
              <a:t> </a:t>
            </a:r>
            <a:r>
              <a:rPr lang="en-US" altLang="en-US" sz="1600" dirty="0" err="1" smtClean="0">
                <a:latin typeface="Courier New" panose="02070309020205020404" pitchFamily="49" charset="0"/>
                <a:cs typeface="Courier New" panose="02070309020205020404" pitchFamily="49" charset="0"/>
              </a:rPr>
              <a:t>time_slice</a:t>
            </a:r>
            <a:r>
              <a:rPr lang="en-US" altLang="en-US" sz="1600" dirty="0" smtClean="0">
                <a:latin typeface="Courier New" panose="02070309020205020404" pitchFamily="49" charset="0"/>
                <a:cs typeface="Courier New" panose="02070309020205020404" pitchFamily="49" charset="0"/>
              </a:rPr>
              <a:t> /* scheduling information */ </a:t>
            </a:r>
            <a:br>
              <a:rPr lang="en-US" altLang="en-US" sz="1600" dirty="0" smtClean="0">
                <a:latin typeface="Courier New" panose="02070309020205020404" pitchFamily="49" charset="0"/>
                <a:cs typeface="Courier New" panose="02070309020205020404" pitchFamily="49" charset="0"/>
              </a:rPr>
            </a:br>
            <a:r>
              <a:rPr lang="en-US" altLang="en-US" sz="1600" dirty="0" err="1" smtClean="0">
                <a:latin typeface="Courier New" panose="02070309020205020404" pitchFamily="49" charset="0"/>
                <a:cs typeface="Courier New" panose="02070309020205020404" pitchFamily="49" charset="0"/>
              </a:rPr>
              <a:t>struct</a:t>
            </a:r>
            <a:r>
              <a:rPr lang="en-US" altLang="en-US" sz="1600" dirty="0" smtClean="0">
                <a:latin typeface="Courier New" panose="02070309020205020404" pitchFamily="49" charset="0"/>
                <a:cs typeface="Courier New" panose="02070309020205020404" pitchFamily="49" charset="0"/>
              </a:rPr>
              <a:t> </a:t>
            </a:r>
            <a:r>
              <a:rPr lang="en-US" altLang="en-US" sz="1600" dirty="0" err="1" smtClean="0">
                <a:latin typeface="Courier New" panose="02070309020205020404" pitchFamily="49" charset="0"/>
                <a:cs typeface="Courier New" panose="02070309020205020404" pitchFamily="49" charset="0"/>
              </a:rPr>
              <a:t>task_struct</a:t>
            </a:r>
            <a:r>
              <a:rPr lang="en-US" altLang="en-US" sz="1600" dirty="0" smtClean="0">
                <a:latin typeface="Courier New" panose="02070309020205020404" pitchFamily="49" charset="0"/>
                <a:cs typeface="Courier New" panose="02070309020205020404" pitchFamily="49" charset="0"/>
              </a:rPr>
              <a:t> *parent; /* this process</a:t>
            </a:r>
            <a:r>
              <a:rPr lang="ja-JP" altLang="en-US" sz="1600" dirty="0" smtClean="0">
                <a:latin typeface="Courier New" panose="02070309020205020404" pitchFamily="49" charset="0"/>
                <a:cs typeface="Courier New" panose="02070309020205020404" pitchFamily="49" charset="0"/>
              </a:rPr>
              <a:t>’</a:t>
            </a:r>
            <a:r>
              <a:rPr lang="en-US" altLang="ja-JP" sz="1600" dirty="0" smtClean="0">
                <a:latin typeface="Courier New" panose="02070309020205020404" pitchFamily="49" charset="0"/>
                <a:cs typeface="Courier New" panose="02070309020205020404" pitchFamily="49" charset="0"/>
              </a:rPr>
              <a:t>s parent */ </a:t>
            </a:r>
            <a:br>
              <a:rPr lang="en-US" altLang="ja-JP" sz="1600" dirty="0" smtClean="0">
                <a:latin typeface="Courier New" panose="02070309020205020404" pitchFamily="49" charset="0"/>
                <a:cs typeface="Courier New" panose="02070309020205020404" pitchFamily="49" charset="0"/>
              </a:rPr>
            </a:br>
            <a:r>
              <a:rPr lang="en-US" altLang="ja-JP" sz="1600" dirty="0" err="1" smtClean="0">
                <a:latin typeface="Courier New" panose="02070309020205020404" pitchFamily="49" charset="0"/>
                <a:cs typeface="Courier New" panose="02070309020205020404" pitchFamily="49" charset="0"/>
              </a:rPr>
              <a:t>struct</a:t>
            </a:r>
            <a:r>
              <a:rPr lang="en-US" altLang="ja-JP" sz="1600" dirty="0" smtClean="0">
                <a:latin typeface="Courier New" panose="02070309020205020404" pitchFamily="49" charset="0"/>
                <a:cs typeface="Courier New" panose="02070309020205020404" pitchFamily="49" charset="0"/>
              </a:rPr>
              <a:t> </a:t>
            </a:r>
            <a:r>
              <a:rPr lang="en-US" altLang="ja-JP" sz="1600" dirty="0" err="1" smtClean="0">
                <a:latin typeface="Courier New" panose="02070309020205020404" pitchFamily="49" charset="0"/>
                <a:cs typeface="Courier New" panose="02070309020205020404" pitchFamily="49" charset="0"/>
              </a:rPr>
              <a:t>list_head</a:t>
            </a:r>
            <a:r>
              <a:rPr lang="en-US" altLang="ja-JP" sz="1600" dirty="0" smtClean="0">
                <a:latin typeface="Courier New" panose="02070309020205020404" pitchFamily="49" charset="0"/>
                <a:cs typeface="Courier New" panose="02070309020205020404" pitchFamily="49" charset="0"/>
              </a:rPr>
              <a:t> children; /* this process</a:t>
            </a:r>
            <a:r>
              <a:rPr lang="ja-JP" altLang="en-US" sz="1600" dirty="0" smtClean="0">
                <a:latin typeface="Courier New" panose="02070309020205020404" pitchFamily="49" charset="0"/>
                <a:cs typeface="Courier New" panose="02070309020205020404" pitchFamily="49" charset="0"/>
              </a:rPr>
              <a:t>’</a:t>
            </a:r>
            <a:r>
              <a:rPr lang="en-US" altLang="ja-JP" sz="1600" dirty="0" smtClean="0">
                <a:latin typeface="Courier New" panose="02070309020205020404" pitchFamily="49" charset="0"/>
                <a:cs typeface="Courier New" panose="02070309020205020404" pitchFamily="49" charset="0"/>
              </a:rPr>
              <a:t>s children */ </a:t>
            </a:r>
            <a:br>
              <a:rPr lang="en-US" altLang="ja-JP" sz="1600" dirty="0" smtClean="0">
                <a:latin typeface="Courier New" panose="02070309020205020404" pitchFamily="49" charset="0"/>
                <a:cs typeface="Courier New" panose="02070309020205020404" pitchFamily="49" charset="0"/>
              </a:rPr>
            </a:br>
            <a:r>
              <a:rPr lang="en-US" altLang="ja-JP" sz="1600" dirty="0" err="1" smtClean="0">
                <a:latin typeface="Courier New" panose="02070309020205020404" pitchFamily="49" charset="0"/>
                <a:cs typeface="Courier New" panose="02070309020205020404" pitchFamily="49" charset="0"/>
              </a:rPr>
              <a:t>struct</a:t>
            </a:r>
            <a:r>
              <a:rPr lang="en-US" altLang="ja-JP" sz="1600" dirty="0" smtClean="0">
                <a:latin typeface="Courier New" panose="02070309020205020404" pitchFamily="49" charset="0"/>
                <a:cs typeface="Courier New" panose="02070309020205020404" pitchFamily="49" charset="0"/>
              </a:rPr>
              <a:t> </a:t>
            </a:r>
            <a:r>
              <a:rPr lang="en-US" altLang="ja-JP" sz="1600" dirty="0" err="1" smtClean="0">
                <a:latin typeface="Courier New" panose="02070309020205020404" pitchFamily="49" charset="0"/>
                <a:cs typeface="Courier New" panose="02070309020205020404" pitchFamily="49" charset="0"/>
              </a:rPr>
              <a:t>files_struct</a:t>
            </a:r>
            <a:r>
              <a:rPr lang="en-US" altLang="ja-JP" sz="1600" dirty="0" smtClean="0">
                <a:latin typeface="Courier New" panose="02070309020205020404" pitchFamily="49" charset="0"/>
                <a:cs typeface="Courier New" panose="02070309020205020404" pitchFamily="49" charset="0"/>
              </a:rPr>
              <a:t> *files; /* list of open files */ </a:t>
            </a:r>
            <a:br>
              <a:rPr lang="en-US" altLang="ja-JP" sz="1600" dirty="0" smtClean="0">
                <a:latin typeface="Courier New" panose="02070309020205020404" pitchFamily="49" charset="0"/>
                <a:cs typeface="Courier New" panose="02070309020205020404" pitchFamily="49" charset="0"/>
              </a:rPr>
            </a:br>
            <a:r>
              <a:rPr lang="en-US" altLang="ja-JP" sz="1600" dirty="0" err="1" smtClean="0">
                <a:latin typeface="Courier New" panose="02070309020205020404" pitchFamily="49" charset="0"/>
                <a:cs typeface="Courier New" panose="02070309020205020404" pitchFamily="49" charset="0"/>
              </a:rPr>
              <a:t>struct</a:t>
            </a:r>
            <a:r>
              <a:rPr lang="en-US" altLang="ja-JP" sz="1600" dirty="0" smtClean="0">
                <a:latin typeface="Courier New" panose="02070309020205020404" pitchFamily="49" charset="0"/>
                <a:cs typeface="Courier New" panose="02070309020205020404" pitchFamily="49" charset="0"/>
              </a:rPr>
              <a:t> </a:t>
            </a:r>
            <a:r>
              <a:rPr lang="en-US" altLang="ja-JP" sz="1600" dirty="0" err="1" smtClean="0">
                <a:latin typeface="Courier New" panose="02070309020205020404" pitchFamily="49" charset="0"/>
                <a:cs typeface="Courier New" panose="02070309020205020404" pitchFamily="49" charset="0"/>
              </a:rPr>
              <a:t>mm_struct</a:t>
            </a:r>
            <a:r>
              <a:rPr lang="en-US" altLang="ja-JP" sz="1600" dirty="0" smtClean="0">
                <a:latin typeface="Courier New" panose="02070309020205020404" pitchFamily="49" charset="0"/>
                <a:cs typeface="Courier New" panose="02070309020205020404" pitchFamily="49" charset="0"/>
              </a:rPr>
              <a:t> *mm; /* address space of this process */</a:t>
            </a:r>
            <a:endParaRPr lang="en-US" altLang="en-US" sz="1600" dirty="0" smtClean="0">
              <a:latin typeface="Courier New" panose="02070309020205020404" pitchFamily="49" charset="0"/>
              <a:cs typeface="Courier New" panose="02070309020205020404" pitchFamily="49" charset="0"/>
            </a:endParaRPr>
          </a:p>
        </p:txBody>
      </p:sp>
      <p:pic>
        <p:nvPicPr>
          <p:cNvPr id="25604" name="Picture 3" descr="C:\Users\as668\Desktop\in-3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038" y="3379788"/>
            <a:ext cx="5865812"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041400" y="136525"/>
            <a:ext cx="7645400" cy="576263"/>
          </a:xfrm>
        </p:spPr>
        <p:txBody>
          <a:bodyPr/>
          <a:lstStyle/>
          <a:p>
            <a:pPr eaLnBrk="1" hangingPunct="1"/>
            <a:r>
              <a:rPr lang="en-US" altLang="en-US" smtClean="0"/>
              <a:t>Process Scheduling</a:t>
            </a:r>
          </a:p>
        </p:txBody>
      </p:sp>
      <p:sp>
        <p:nvSpPr>
          <p:cNvPr id="26627" name="Rectangle 3"/>
          <p:cNvSpPr>
            <a:spLocks noGrp="1" noChangeArrowheads="1"/>
          </p:cNvSpPr>
          <p:nvPr>
            <p:ph type="body" idx="1"/>
          </p:nvPr>
        </p:nvSpPr>
        <p:spPr>
          <a:xfrm>
            <a:off x="887413" y="1168400"/>
            <a:ext cx="6975475" cy="3983038"/>
          </a:xfrm>
        </p:spPr>
        <p:txBody>
          <a:bodyPr/>
          <a:lstStyle/>
          <a:p>
            <a:r>
              <a:rPr lang="en-US" altLang="en-US" sz="1800" smtClean="0"/>
              <a:t>Maximize CPU use, quickly switch processes onto CPU for time sharing</a:t>
            </a:r>
          </a:p>
          <a:p>
            <a:r>
              <a:rPr lang="en-US" altLang="en-US" sz="1800" b="1" smtClean="0">
                <a:solidFill>
                  <a:srgbClr val="3366FF"/>
                </a:solidFill>
              </a:rPr>
              <a:t>Process scheduler </a:t>
            </a:r>
            <a:r>
              <a:rPr lang="en-US" altLang="en-US" sz="1800" smtClean="0"/>
              <a:t>selects among available processes for next execution on CPU</a:t>
            </a:r>
          </a:p>
          <a:p>
            <a:r>
              <a:rPr lang="en-US" altLang="en-US" sz="1800" smtClean="0"/>
              <a:t>Maintains </a:t>
            </a:r>
            <a:r>
              <a:rPr lang="en-US" altLang="en-US" sz="1800" b="1" smtClean="0">
                <a:solidFill>
                  <a:srgbClr val="3366FF"/>
                </a:solidFill>
              </a:rPr>
              <a:t>scheduling queues </a:t>
            </a:r>
            <a:r>
              <a:rPr lang="en-US" altLang="en-US" sz="1800" smtClean="0"/>
              <a:t>of processes</a:t>
            </a:r>
          </a:p>
          <a:p>
            <a:pPr lvl="1"/>
            <a:r>
              <a:rPr lang="en-US" altLang="en-US" sz="1800" b="1" smtClean="0">
                <a:solidFill>
                  <a:srgbClr val="3366FF"/>
                </a:solidFill>
              </a:rPr>
              <a:t>Job queue </a:t>
            </a:r>
            <a:r>
              <a:rPr lang="en-US" altLang="en-US" sz="1800" smtClean="0"/>
              <a:t>– set of all processes in the system</a:t>
            </a:r>
          </a:p>
          <a:p>
            <a:pPr lvl="1"/>
            <a:r>
              <a:rPr lang="en-US" altLang="en-US" sz="1800" b="1" smtClean="0">
                <a:solidFill>
                  <a:srgbClr val="3366FF"/>
                </a:solidFill>
              </a:rPr>
              <a:t>Ready queue </a:t>
            </a:r>
            <a:r>
              <a:rPr lang="en-US" altLang="en-US" sz="1800" smtClean="0"/>
              <a:t>– set of all processes residing in main memory, ready and waiting to execute</a:t>
            </a:r>
          </a:p>
          <a:p>
            <a:pPr lvl="1"/>
            <a:r>
              <a:rPr lang="en-US" altLang="en-US" sz="1800" b="1" smtClean="0">
                <a:solidFill>
                  <a:srgbClr val="3366FF"/>
                </a:solidFill>
              </a:rPr>
              <a:t>Device queues </a:t>
            </a:r>
            <a:r>
              <a:rPr lang="en-US" altLang="en-US" sz="1800" smtClean="0"/>
              <a:t>– set of processes waiting for an I/O device</a:t>
            </a:r>
          </a:p>
          <a:p>
            <a:pPr lvl="1"/>
            <a:r>
              <a:rPr lang="en-US" altLang="en-US" sz="1800" smtClean="0"/>
              <a:t>Processes migrate among the various queues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74725" y="236538"/>
            <a:ext cx="7983538" cy="457200"/>
          </a:xfrm>
        </p:spPr>
        <p:txBody>
          <a:bodyPr/>
          <a:lstStyle/>
          <a:p>
            <a:pPr eaLnBrk="1" hangingPunct="1"/>
            <a:r>
              <a:rPr lang="en-US" altLang="en-US" sz="2400" smtClean="0"/>
              <a:t>Ready Queue And Various I/O Device Queues</a:t>
            </a:r>
          </a:p>
        </p:txBody>
      </p:sp>
      <p:pic>
        <p:nvPicPr>
          <p:cNvPr id="2867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8475" y="1214438"/>
            <a:ext cx="5822950" cy="502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71550" y="152400"/>
            <a:ext cx="8229600" cy="576263"/>
          </a:xfrm>
        </p:spPr>
        <p:txBody>
          <a:bodyPr/>
          <a:lstStyle/>
          <a:p>
            <a:pPr eaLnBrk="1" hangingPunct="1"/>
            <a:r>
              <a:rPr lang="en-US" altLang="en-US" sz="2800" smtClean="0"/>
              <a:t>Representation of Process Scheduling</a:t>
            </a:r>
          </a:p>
        </p:txBody>
      </p:sp>
      <p:pic>
        <p:nvPicPr>
          <p:cNvPr id="30723" name="Picture 4"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488" y="1966913"/>
            <a:ext cx="6546850"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Rectangle 3"/>
          <p:cNvSpPr txBox="1">
            <a:spLocks noChangeArrowheads="1"/>
          </p:cNvSpPr>
          <p:nvPr/>
        </p:nvSpPr>
        <p:spPr bwMode="auto">
          <a:xfrm>
            <a:off x="808038" y="1303338"/>
            <a:ext cx="6975475"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marL="488950" indent="-488950">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ea typeface="MS PGothic" panose="020B0600070205080204" pitchFamily="34" charset="-128"/>
              </a:defRPr>
            </a:lvl9pPr>
          </a:lstStyle>
          <a:p>
            <a:r>
              <a:rPr lang="en-US" altLang="en-US" sz="1800" b="1">
                <a:solidFill>
                  <a:srgbClr val="3366FF"/>
                </a:solidFill>
              </a:rPr>
              <a:t>Queueing diagram </a:t>
            </a:r>
            <a:r>
              <a:rPr lang="en-US" altLang="en-US" sz="1800"/>
              <a:t>represents queues, resources, flows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182563"/>
            <a:ext cx="8229600" cy="576262"/>
          </a:xfrm>
        </p:spPr>
        <p:txBody>
          <a:bodyPr/>
          <a:lstStyle/>
          <a:p>
            <a:pPr eaLnBrk="1" hangingPunct="1"/>
            <a:r>
              <a:rPr lang="en-US" altLang="en-US" smtClean="0"/>
              <a:t>Schedulers</a:t>
            </a:r>
          </a:p>
        </p:txBody>
      </p:sp>
      <p:sp>
        <p:nvSpPr>
          <p:cNvPr id="32771" name="Rectangle 3"/>
          <p:cNvSpPr>
            <a:spLocks noGrp="1" noChangeArrowheads="1"/>
          </p:cNvSpPr>
          <p:nvPr>
            <p:ph type="body" idx="1"/>
          </p:nvPr>
        </p:nvSpPr>
        <p:spPr>
          <a:xfrm>
            <a:off x="887413" y="1108075"/>
            <a:ext cx="7453312" cy="5022850"/>
          </a:xfrm>
        </p:spPr>
        <p:txBody>
          <a:bodyPr/>
          <a:lstStyle/>
          <a:p>
            <a:r>
              <a:rPr lang="en-US" altLang="en-US" sz="1600" b="1" smtClean="0">
                <a:solidFill>
                  <a:srgbClr val="3366FF"/>
                </a:solidFill>
              </a:rPr>
              <a:t>Short-term scheduler  </a:t>
            </a:r>
            <a:r>
              <a:rPr lang="en-US" altLang="en-US" sz="1600" smtClean="0"/>
              <a:t>(or </a:t>
            </a:r>
            <a:r>
              <a:rPr lang="en-US" altLang="en-US" sz="1600" b="1" smtClean="0">
                <a:solidFill>
                  <a:srgbClr val="3366FF"/>
                </a:solidFill>
              </a:rPr>
              <a:t>CPU scheduler</a:t>
            </a:r>
            <a:r>
              <a:rPr lang="en-US" altLang="en-US" sz="1600" smtClean="0"/>
              <a:t>) – selects which process should be executed next and allocates CPU</a:t>
            </a:r>
          </a:p>
          <a:p>
            <a:pPr lvl="1"/>
            <a:r>
              <a:rPr lang="en-US" altLang="en-US" sz="1600" smtClean="0"/>
              <a:t>Sometimes the only scheduler in a system</a:t>
            </a:r>
          </a:p>
          <a:p>
            <a:pPr lvl="1"/>
            <a:r>
              <a:rPr lang="en-US" altLang="en-US" sz="1600" smtClean="0"/>
              <a:t>Short-term scheduler is invoked frequently (milliseconds) </a:t>
            </a:r>
            <a:r>
              <a:rPr lang="en-US" altLang="en-US" sz="1600" smtClean="0">
                <a:sym typeface="Symbol" panose="05050102010706020507" pitchFamily="18" charset="2"/>
              </a:rPr>
              <a:t> (must be fast)</a:t>
            </a:r>
            <a:endParaRPr lang="en-US" altLang="en-US" sz="800" smtClean="0">
              <a:sym typeface="Symbol" panose="05050102010706020507" pitchFamily="18" charset="2"/>
            </a:endParaRPr>
          </a:p>
          <a:p>
            <a:r>
              <a:rPr lang="en-US" altLang="en-US" sz="1600" b="1" smtClean="0">
                <a:solidFill>
                  <a:srgbClr val="3366FF"/>
                </a:solidFill>
              </a:rPr>
              <a:t>Long-term scheduler  </a:t>
            </a:r>
            <a:r>
              <a:rPr lang="en-US" altLang="en-US" sz="1600" smtClean="0"/>
              <a:t>(or </a:t>
            </a:r>
            <a:r>
              <a:rPr lang="en-US" altLang="en-US" sz="1600" b="1" smtClean="0">
                <a:solidFill>
                  <a:srgbClr val="3366FF"/>
                </a:solidFill>
              </a:rPr>
              <a:t>job scheduler</a:t>
            </a:r>
            <a:r>
              <a:rPr lang="en-US" altLang="en-US" sz="1600" smtClean="0"/>
              <a:t>) – selects which processes should be brought into the ready queue</a:t>
            </a:r>
          </a:p>
          <a:p>
            <a:pPr lvl="1"/>
            <a:r>
              <a:rPr lang="en-US" altLang="en-US" sz="1600" smtClean="0">
                <a:sym typeface="Symbol" panose="05050102010706020507" pitchFamily="18" charset="2"/>
              </a:rPr>
              <a:t>Long-term scheduler is invoked  infrequently (seconds, minutes)  (may be slow)</a:t>
            </a:r>
            <a:endParaRPr lang="en-US" altLang="en-US" sz="800" smtClean="0">
              <a:sym typeface="Symbol" panose="05050102010706020507" pitchFamily="18" charset="2"/>
            </a:endParaRPr>
          </a:p>
          <a:p>
            <a:pPr lvl="1"/>
            <a:r>
              <a:rPr lang="en-US" altLang="en-US" sz="1600" smtClean="0">
                <a:sym typeface="Symbol" panose="05050102010706020507" pitchFamily="18" charset="2"/>
              </a:rPr>
              <a:t>The long-term scheduler controls the </a:t>
            </a:r>
            <a:r>
              <a:rPr lang="en-US" altLang="en-US" sz="1600" b="1" smtClean="0">
                <a:solidFill>
                  <a:srgbClr val="3366FF"/>
                </a:solidFill>
                <a:sym typeface="Symbol" panose="05050102010706020507" pitchFamily="18" charset="2"/>
              </a:rPr>
              <a:t>degree of multiprogramming</a:t>
            </a:r>
            <a:endParaRPr lang="en-US" altLang="en-US" sz="800" i="1" smtClean="0">
              <a:sym typeface="Symbol" panose="05050102010706020507" pitchFamily="18" charset="2"/>
            </a:endParaRPr>
          </a:p>
          <a:p>
            <a:r>
              <a:rPr lang="en-US" altLang="en-US" sz="1600" smtClean="0">
                <a:sym typeface="Symbol" panose="05050102010706020507" pitchFamily="18" charset="2"/>
              </a:rPr>
              <a:t>Processes can be described as either:</a:t>
            </a:r>
          </a:p>
          <a:p>
            <a:pPr lvl="1"/>
            <a:r>
              <a:rPr lang="en-US" altLang="en-US" sz="1600" b="1" smtClean="0">
                <a:solidFill>
                  <a:srgbClr val="3366FF"/>
                </a:solidFill>
                <a:sym typeface="Symbol" panose="05050102010706020507" pitchFamily="18" charset="2"/>
              </a:rPr>
              <a:t>I/O-bound process</a:t>
            </a:r>
            <a:r>
              <a:rPr lang="en-US" altLang="en-US" sz="1600" smtClean="0">
                <a:solidFill>
                  <a:srgbClr val="000000"/>
                </a:solidFill>
                <a:sym typeface="Symbol" panose="05050102010706020507" pitchFamily="18" charset="2"/>
              </a:rPr>
              <a:t> </a:t>
            </a:r>
            <a:r>
              <a:rPr lang="en-US" altLang="en-US" sz="1600" smtClean="0">
                <a:sym typeface="Symbol" panose="05050102010706020507" pitchFamily="18" charset="2"/>
              </a:rPr>
              <a:t>– spends more time doing I/O than computations, many short CPU bursts</a:t>
            </a:r>
          </a:p>
          <a:p>
            <a:pPr lvl="1"/>
            <a:r>
              <a:rPr lang="en-US" altLang="en-US" sz="1600" b="1" smtClean="0">
                <a:solidFill>
                  <a:srgbClr val="3366FF"/>
                </a:solidFill>
                <a:sym typeface="Symbol" panose="05050102010706020507" pitchFamily="18" charset="2"/>
              </a:rPr>
              <a:t>CPU-bound process </a:t>
            </a:r>
            <a:r>
              <a:rPr lang="en-US" altLang="en-US" sz="1600" smtClean="0">
                <a:sym typeface="Symbol" panose="05050102010706020507" pitchFamily="18" charset="2"/>
              </a:rPr>
              <a:t>– spends more time doing computations; few very long CPU bursts</a:t>
            </a:r>
          </a:p>
          <a:p>
            <a:pPr>
              <a:buFont typeface="Monotype Sorts" pitchFamily="2" charset="2"/>
              <a:buNone/>
            </a:pPr>
            <a:endParaRPr lang="en-US" altLang="en-US" sz="1800" smtClean="0"/>
          </a:p>
          <a:p>
            <a:endParaRPr lang="en-US" altLang="en-US" sz="18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085850" y="182563"/>
            <a:ext cx="8229600" cy="576262"/>
          </a:xfrm>
        </p:spPr>
        <p:txBody>
          <a:bodyPr/>
          <a:lstStyle/>
          <a:p>
            <a:pPr eaLnBrk="1" hangingPunct="1"/>
            <a:r>
              <a:rPr lang="en-US" altLang="en-US" smtClean="0"/>
              <a:t>Addition of Medium Term Scheduling</a:t>
            </a:r>
          </a:p>
        </p:txBody>
      </p:sp>
      <p:pic>
        <p:nvPicPr>
          <p:cNvPr id="3481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875" y="2827338"/>
            <a:ext cx="7327900"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Rectangle 3"/>
          <p:cNvSpPr txBox="1">
            <a:spLocks noChangeArrowheads="1"/>
          </p:cNvSpPr>
          <p:nvPr/>
        </p:nvSpPr>
        <p:spPr bwMode="auto">
          <a:xfrm>
            <a:off x="806450" y="1160463"/>
            <a:ext cx="720090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marL="488950" indent="-488950">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ea typeface="MS PGothic" panose="020B0600070205080204" pitchFamily="34" charset="-128"/>
              </a:defRPr>
            </a:lvl1pPr>
            <a:lvl2pPr marL="1060450" indent="-407988">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ea typeface="MS PGothic" panose="020B0600070205080204" pitchFamily="34" charset="-128"/>
              </a:defRPr>
            </a:lvl9pPr>
          </a:lstStyle>
          <a:p>
            <a:r>
              <a:rPr lang="en-US" altLang="en-US" sz="1800" b="1">
                <a:solidFill>
                  <a:srgbClr val="3366FF"/>
                </a:solidFill>
              </a:rPr>
              <a:t>Medium-term scheduler  </a:t>
            </a:r>
            <a:r>
              <a:rPr lang="en-US" altLang="en-US" sz="1800"/>
              <a:t>can be added if degree of multiple programming needs to decrease</a:t>
            </a:r>
          </a:p>
          <a:p>
            <a:pPr lvl="1"/>
            <a:r>
              <a:rPr lang="en-US" altLang="en-US" sz="1800"/>
              <a:t>Remove process from memory, store on disk, bring back in from disk to continue execution: </a:t>
            </a:r>
            <a:r>
              <a:rPr lang="en-US" altLang="en-US" sz="1800" b="1">
                <a:solidFill>
                  <a:srgbClr val="3366FF"/>
                </a:solidFill>
              </a:rPr>
              <a:t>swapping</a:t>
            </a:r>
          </a:p>
          <a:p>
            <a:endParaRPr lang="en-US" altLang="en-US" sz="1800"/>
          </a:p>
          <a:p>
            <a:endParaRPr lang="en-US" altLang="en-US" sz="18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166688"/>
            <a:ext cx="8229600" cy="576262"/>
          </a:xfrm>
        </p:spPr>
        <p:txBody>
          <a:bodyPr/>
          <a:lstStyle/>
          <a:p>
            <a:pPr eaLnBrk="1" hangingPunct="1"/>
            <a:r>
              <a:rPr lang="en-US" altLang="en-US" smtClean="0"/>
              <a:t>Context Switch</a:t>
            </a:r>
          </a:p>
        </p:txBody>
      </p:sp>
      <p:sp>
        <p:nvSpPr>
          <p:cNvPr id="36867" name="Rectangle 3"/>
          <p:cNvSpPr>
            <a:spLocks noGrp="1" noChangeArrowheads="1"/>
          </p:cNvSpPr>
          <p:nvPr>
            <p:ph type="body" idx="1"/>
          </p:nvPr>
        </p:nvSpPr>
        <p:spPr>
          <a:xfrm>
            <a:off x="854075" y="1108075"/>
            <a:ext cx="7881938" cy="4870450"/>
          </a:xfrm>
        </p:spPr>
        <p:txBody>
          <a:bodyPr/>
          <a:lstStyle/>
          <a:p>
            <a:r>
              <a:rPr lang="en-US" altLang="en-US" sz="1800" smtClean="0"/>
              <a:t>In multi-programming system, when CPU switches to another process, the system must </a:t>
            </a:r>
            <a:r>
              <a:rPr lang="en-US" altLang="en-US" sz="1800" b="1" smtClean="0">
                <a:solidFill>
                  <a:srgbClr val="3366FF"/>
                </a:solidFill>
              </a:rPr>
              <a:t>save the state </a:t>
            </a:r>
            <a:r>
              <a:rPr lang="en-US" altLang="en-US" sz="1800" smtClean="0"/>
              <a:t>of the old process and load the </a:t>
            </a:r>
            <a:r>
              <a:rPr lang="en-US" altLang="en-US" sz="1800" b="1" smtClean="0">
                <a:solidFill>
                  <a:srgbClr val="3366FF"/>
                </a:solidFill>
              </a:rPr>
              <a:t>saved state </a:t>
            </a:r>
            <a:r>
              <a:rPr lang="en-US" altLang="en-US" sz="1800" smtClean="0"/>
              <a:t>for the new process via a </a:t>
            </a:r>
            <a:r>
              <a:rPr lang="en-US" altLang="en-US" sz="1800" b="1" smtClean="0">
                <a:solidFill>
                  <a:srgbClr val="3366FF"/>
                </a:solidFill>
              </a:rPr>
              <a:t>context switch</a:t>
            </a:r>
            <a:endParaRPr lang="en-US" altLang="en-US" sz="1800" smtClean="0"/>
          </a:p>
          <a:p>
            <a:r>
              <a:rPr lang="en-US" altLang="en-US" sz="1800" b="1" smtClean="0">
                <a:solidFill>
                  <a:srgbClr val="3366FF"/>
                </a:solidFill>
              </a:rPr>
              <a:t>Context </a:t>
            </a:r>
            <a:r>
              <a:rPr lang="en-US" altLang="en-US" sz="1800" smtClean="0"/>
              <a:t>of a process represented in the PCB</a:t>
            </a:r>
          </a:p>
          <a:p>
            <a:r>
              <a:rPr lang="en-US" altLang="en-US" sz="1800" smtClean="0"/>
              <a:t>Context-switch time is overhead; the system does no useful work while switching</a:t>
            </a:r>
          </a:p>
          <a:p>
            <a:pPr lvl="1"/>
            <a:r>
              <a:rPr lang="en-US" altLang="en-US" sz="1800" smtClean="0"/>
              <a:t>The more complex the OS and the PCB </a:t>
            </a:r>
            <a:r>
              <a:rPr lang="en-US" altLang="en-US" sz="1800" smtClean="0">
                <a:sym typeface="Wingdings" panose="05000000000000000000" pitchFamily="2" charset="2"/>
              </a:rPr>
              <a:t> the </a:t>
            </a:r>
            <a:r>
              <a:rPr lang="en-US" altLang="en-US" sz="1800" smtClean="0"/>
              <a:t>longer the context switch</a:t>
            </a:r>
          </a:p>
          <a:p>
            <a:r>
              <a:rPr lang="en-US" altLang="en-US" sz="1800" smtClean="0"/>
              <a:t>Time highly dependent on hardware support</a:t>
            </a:r>
          </a:p>
          <a:p>
            <a:pPr lvl="1"/>
            <a:r>
              <a:rPr lang="en-US" altLang="en-US" sz="1800" smtClean="0"/>
              <a:t>Some hardware provides multiple sets of registers per CPU </a:t>
            </a:r>
            <a:r>
              <a:rPr lang="en-US" altLang="en-US" sz="1800" smtClean="0">
                <a:sym typeface="Wingdings" panose="05000000000000000000" pitchFamily="2" charset="2"/>
              </a:rPr>
              <a:t></a:t>
            </a:r>
            <a:r>
              <a:rPr lang="en-US" altLang="en-US" sz="1800" smtClean="0"/>
              <a:t> multiple contexts loaded at once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82663" y="182563"/>
            <a:ext cx="8229600" cy="576262"/>
          </a:xfrm>
        </p:spPr>
        <p:txBody>
          <a:bodyPr/>
          <a:lstStyle/>
          <a:p>
            <a:pPr eaLnBrk="1" hangingPunct="1"/>
            <a:r>
              <a:rPr lang="en-US" altLang="en-US" smtClean="0"/>
              <a:t>CPU Switch From Process to Process</a:t>
            </a:r>
          </a:p>
        </p:txBody>
      </p:sp>
      <p:pic>
        <p:nvPicPr>
          <p:cNvPr id="3891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664" y="1104900"/>
            <a:ext cx="7370762" cy="494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198438"/>
            <a:ext cx="8229600" cy="576262"/>
          </a:xfrm>
        </p:spPr>
        <p:txBody>
          <a:bodyPr/>
          <a:lstStyle/>
          <a:p>
            <a:pPr eaLnBrk="1" hangingPunct="1"/>
            <a:r>
              <a:rPr lang="en-US" altLang="en-US" smtClean="0"/>
              <a:t>Operations on Processes</a:t>
            </a:r>
          </a:p>
        </p:txBody>
      </p:sp>
      <p:sp>
        <p:nvSpPr>
          <p:cNvPr id="40963" name="Rectangle 3"/>
          <p:cNvSpPr>
            <a:spLocks noGrp="1" noChangeArrowheads="1"/>
          </p:cNvSpPr>
          <p:nvPr>
            <p:ph type="body" idx="1"/>
          </p:nvPr>
        </p:nvSpPr>
        <p:spPr>
          <a:xfrm>
            <a:off x="806450" y="1233488"/>
            <a:ext cx="7480300" cy="4448175"/>
          </a:xfrm>
        </p:spPr>
        <p:txBody>
          <a:bodyPr/>
          <a:lstStyle/>
          <a:p>
            <a:r>
              <a:rPr lang="en-US" altLang="en-US" sz="1800" smtClean="0"/>
              <a:t>System must provide mechanisms for:</a:t>
            </a:r>
          </a:p>
          <a:p>
            <a:pPr lvl="1"/>
            <a:r>
              <a:rPr lang="en-US" altLang="en-US" sz="1800" smtClean="0"/>
              <a:t> process creation,</a:t>
            </a:r>
          </a:p>
          <a:p>
            <a:pPr lvl="1"/>
            <a:r>
              <a:rPr lang="en-US" altLang="en-US" sz="1800" smtClean="0"/>
              <a:t> process termination, </a:t>
            </a:r>
          </a:p>
          <a:p>
            <a:pPr lvl="1"/>
            <a:r>
              <a:rPr lang="en-US" altLang="en-US" sz="1800" smtClean="0"/>
              <a:t> and so on as detailed next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644650" y="182563"/>
            <a:ext cx="6380163" cy="576262"/>
          </a:xfrm>
        </p:spPr>
        <p:txBody>
          <a:bodyPr/>
          <a:lstStyle/>
          <a:p>
            <a:pPr eaLnBrk="1" hangingPunct="1"/>
            <a:r>
              <a:rPr lang="en-US" altLang="en-US" smtClean="0"/>
              <a:t>Chapter 3:  Processes</a:t>
            </a:r>
          </a:p>
        </p:txBody>
      </p:sp>
      <p:sp>
        <p:nvSpPr>
          <p:cNvPr id="7171" name="Rectangle 3"/>
          <p:cNvSpPr>
            <a:spLocks noGrp="1" noChangeArrowheads="1"/>
          </p:cNvSpPr>
          <p:nvPr>
            <p:ph type="body" idx="1"/>
          </p:nvPr>
        </p:nvSpPr>
        <p:spPr>
          <a:xfrm>
            <a:off x="806450" y="1120775"/>
            <a:ext cx="7370763" cy="3822700"/>
          </a:xfrm>
        </p:spPr>
        <p:txBody>
          <a:bodyPr/>
          <a:lstStyle/>
          <a:p>
            <a:r>
              <a:rPr lang="en-US" altLang="en-US" sz="1800" smtClean="0"/>
              <a:t>Process Concept</a:t>
            </a:r>
          </a:p>
          <a:p>
            <a:r>
              <a:rPr lang="en-US" altLang="en-US" sz="1800" smtClean="0"/>
              <a:t>Process Scheduling</a:t>
            </a:r>
          </a:p>
          <a:p>
            <a:r>
              <a:rPr lang="en-US" altLang="en-US" sz="1800" smtClean="0"/>
              <a:t>Operations on Processes</a:t>
            </a:r>
          </a:p>
          <a:p>
            <a:r>
              <a:rPr lang="en-US" altLang="en-US" sz="1800" smtClean="0"/>
              <a:t>Interprocess Communication</a:t>
            </a:r>
          </a:p>
          <a:p>
            <a:r>
              <a:rPr lang="en-US" altLang="en-US" sz="1800" smtClean="0"/>
              <a:t>Examples of IPC Systems</a:t>
            </a:r>
          </a:p>
          <a:p>
            <a:r>
              <a:rPr lang="en-US" altLang="en-US" sz="1800" smtClean="0"/>
              <a:t>Communication in Client-Server Systems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198438"/>
            <a:ext cx="8229600" cy="576262"/>
          </a:xfrm>
        </p:spPr>
        <p:txBody>
          <a:bodyPr/>
          <a:lstStyle/>
          <a:p>
            <a:pPr eaLnBrk="1" hangingPunct="1"/>
            <a:r>
              <a:rPr lang="en-US" altLang="en-US" smtClean="0"/>
              <a:t>Process Creation</a:t>
            </a:r>
          </a:p>
        </p:txBody>
      </p:sp>
      <p:sp>
        <p:nvSpPr>
          <p:cNvPr id="43011" name="Rectangle 3"/>
          <p:cNvSpPr>
            <a:spLocks noGrp="1" noChangeArrowheads="1"/>
          </p:cNvSpPr>
          <p:nvPr>
            <p:ph type="body" idx="1"/>
          </p:nvPr>
        </p:nvSpPr>
        <p:spPr>
          <a:xfrm>
            <a:off x="854075" y="1169988"/>
            <a:ext cx="7980363" cy="5076825"/>
          </a:xfrm>
        </p:spPr>
        <p:txBody>
          <a:bodyPr/>
          <a:lstStyle/>
          <a:p>
            <a:r>
              <a:rPr lang="en-US" altLang="en-US" sz="1800" b="1" smtClean="0">
                <a:solidFill>
                  <a:srgbClr val="3366FF"/>
                </a:solidFill>
              </a:rPr>
              <a:t>Parent</a:t>
            </a:r>
            <a:r>
              <a:rPr lang="en-US" altLang="en-US" sz="1800" b="1" smtClean="0"/>
              <a:t> </a:t>
            </a:r>
            <a:r>
              <a:rPr lang="en-US" altLang="en-US" sz="1800" smtClean="0"/>
              <a:t>process create </a:t>
            </a:r>
            <a:r>
              <a:rPr lang="en-US" altLang="en-US" sz="1800" b="1" smtClean="0">
                <a:solidFill>
                  <a:srgbClr val="3366FF"/>
                </a:solidFill>
              </a:rPr>
              <a:t>children</a:t>
            </a:r>
            <a:r>
              <a:rPr lang="en-US" altLang="en-US" sz="1800" b="1" smtClean="0"/>
              <a:t> </a:t>
            </a:r>
            <a:r>
              <a:rPr lang="en-US" altLang="en-US" sz="1800" smtClean="0"/>
              <a:t>processes, which, in turn create other processes, forming a </a:t>
            </a:r>
            <a:r>
              <a:rPr lang="en-US" altLang="en-US" sz="1800" b="1" smtClean="0">
                <a:solidFill>
                  <a:srgbClr val="3366FF"/>
                </a:solidFill>
              </a:rPr>
              <a:t>tree</a:t>
            </a:r>
            <a:r>
              <a:rPr lang="en-US" altLang="en-US" sz="1800" smtClean="0"/>
              <a:t> of processes</a:t>
            </a:r>
            <a:endParaRPr lang="en-US" altLang="en-US" sz="800" smtClean="0"/>
          </a:p>
          <a:p>
            <a:r>
              <a:rPr lang="en-US" altLang="en-US" sz="1800" smtClean="0"/>
              <a:t>Generally, process identified and managed via a</a:t>
            </a:r>
            <a:r>
              <a:rPr lang="en-US" altLang="en-US" sz="1800" b="1" smtClean="0"/>
              <a:t> </a:t>
            </a:r>
            <a:r>
              <a:rPr lang="en-US" altLang="en-US" sz="1800" b="1" smtClean="0">
                <a:solidFill>
                  <a:srgbClr val="3366FF"/>
                </a:solidFill>
              </a:rPr>
              <a:t>process identifier </a:t>
            </a:r>
            <a:r>
              <a:rPr lang="en-US" altLang="en-US" sz="1800" smtClean="0"/>
              <a:t>(</a:t>
            </a:r>
            <a:r>
              <a:rPr lang="en-US" altLang="en-US" sz="1800" b="1" smtClean="0">
                <a:solidFill>
                  <a:srgbClr val="3366FF"/>
                </a:solidFill>
              </a:rPr>
              <a:t>pid</a:t>
            </a:r>
            <a:r>
              <a:rPr lang="en-US" altLang="en-US" sz="1800" smtClean="0"/>
              <a:t>)</a:t>
            </a:r>
          </a:p>
          <a:p>
            <a:pPr>
              <a:buFont typeface="Monotype Sorts" pitchFamily="2" charset="2"/>
              <a:buNone/>
            </a:pPr>
            <a:endParaRPr lang="en-US" altLang="en-US" sz="800" smtClean="0"/>
          </a:p>
          <a:p>
            <a:r>
              <a:rPr lang="en-US" altLang="en-US" sz="1800" b="1" smtClean="0">
                <a:solidFill>
                  <a:srgbClr val="0070C0"/>
                </a:solidFill>
              </a:rPr>
              <a:t>Resource sharing options</a:t>
            </a:r>
          </a:p>
          <a:p>
            <a:pPr lvl="1"/>
            <a:r>
              <a:rPr lang="en-US" altLang="en-US" sz="1800" smtClean="0"/>
              <a:t>Parent and children share all resources</a:t>
            </a:r>
          </a:p>
          <a:p>
            <a:pPr lvl="1"/>
            <a:r>
              <a:rPr lang="en-US" altLang="en-US" sz="1800" smtClean="0"/>
              <a:t>Children share subset of parent</a:t>
            </a:r>
            <a:r>
              <a:rPr lang="ja-JP" altLang="en-US" sz="1800" smtClean="0"/>
              <a:t>’</a:t>
            </a:r>
            <a:r>
              <a:rPr lang="en-US" altLang="ja-JP" sz="1800" smtClean="0"/>
              <a:t>s resources</a:t>
            </a:r>
          </a:p>
          <a:p>
            <a:pPr lvl="1"/>
            <a:r>
              <a:rPr lang="en-US" altLang="en-US" sz="1800" smtClean="0"/>
              <a:t>Parent and child share no resources</a:t>
            </a:r>
          </a:p>
          <a:p>
            <a:pPr lvl="1">
              <a:buFont typeface="Monotype Sorts" pitchFamily="2" charset="2"/>
              <a:buNone/>
            </a:pPr>
            <a:endParaRPr lang="en-US" altLang="en-US" sz="800" smtClean="0"/>
          </a:p>
          <a:p>
            <a:r>
              <a:rPr lang="en-US" altLang="en-US" sz="1800" b="1" smtClean="0">
                <a:solidFill>
                  <a:srgbClr val="0070C0"/>
                </a:solidFill>
              </a:rPr>
              <a:t>Execution options (when a process creates a new process</a:t>
            </a:r>
            <a:r>
              <a:rPr lang="en-US" altLang="en-US" sz="1800" b="1" smtClean="0"/>
              <a:t>)</a:t>
            </a:r>
          </a:p>
          <a:p>
            <a:pPr lvl="1"/>
            <a:r>
              <a:rPr lang="en-US" altLang="en-US" sz="1800" smtClean="0"/>
              <a:t>Parent and children execute concurrently</a:t>
            </a:r>
          </a:p>
          <a:p>
            <a:pPr lvl="1"/>
            <a:r>
              <a:rPr lang="en-US" altLang="en-US" sz="1800" smtClean="0"/>
              <a:t>Parent waits until children terminate</a:t>
            </a:r>
          </a:p>
          <a:p>
            <a:pPr>
              <a:buFont typeface="Monotype Sorts" pitchFamily="2" charset="2"/>
              <a:buNone/>
            </a:pPr>
            <a:endParaRPr lang="en-US" altLang="en-US" sz="18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042988" y="277813"/>
            <a:ext cx="8229600" cy="576262"/>
          </a:xfrm>
        </p:spPr>
        <p:txBody>
          <a:bodyPr/>
          <a:lstStyle/>
          <a:p>
            <a:pPr eaLnBrk="1" hangingPunct="1"/>
            <a:r>
              <a:rPr lang="en-US" altLang="en-US" smtClean="0"/>
              <a:t>A Tree of Processes in Linux</a:t>
            </a:r>
          </a:p>
        </p:txBody>
      </p:sp>
      <p:pic>
        <p:nvPicPr>
          <p:cNvPr id="45059" name="Picture 1" descr="3_08.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52538" y="1535113"/>
            <a:ext cx="7061200"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069975" y="152400"/>
            <a:ext cx="7616825" cy="576263"/>
          </a:xfrm>
        </p:spPr>
        <p:txBody>
          <a:bodyPr/>
          <a:lstStyle/>
          <a:p>
            <a:pPr eaLnBrk="1" hangingPunct="1"/>
            <a:r>
              <a:rPr lang="en-US" altLang="en-US" smtClean="0"/>
              <a:t>Process Creation (Cont.)</a:t>
            </a:r>
          </a:p>
        </p:txBody>
      </p:sp>
      <p:sp>
        <p:nvSpPr>
          <p:cNvPr id="47107" name="Rectangle 3"/>
          <p:cNvSpPr>
            <a:spLocks noGrp="1" noChangeArrowheads="1"/>
          </p:cNvSpPr>
          <p:nvPr>
            <p:ph type="body" idx="1"/>
          </p:nvPr>
        </p:nvSpPr>
        <p:spPr>
          <a:xfrm>
            <a:off x="869950" y="1060450"/>
            <a:ext cx="7154863" cy="4530725"/>
          </a:xfrm>
        </p:spPr>
        <p:txBody>
          <a:bodyPr/>
          <a:lstStyle/>
          <a:p>
            <a:r>
              <a:rPr lang="en-US" altLang="en-US" sz="1800" smtClean="0"/>
              <a:t>Address space</a:t>
            </a:r>
          </a:p>
          <a:p>
            <a:pPr lvl="1"/>
            <a:r>
              <a:rPr lang="en-US" altLang="en-US" sz="1800" smtClean="0"/>
              <a:t>Child duplicate of parent</a:t>
            </a:r>
          </a:p>
          <a:p>
            <a:pPr lvl="1"/>
            <a:r>
              <a:rPr lang="en-US" altLang="en-US" sz="1800" smtClean="0"/>
              <a:t>Child has a program loaded into it</a:t>
            </a:r>
          </a:p>
          <a:p>
            <a:r>
              <a:rPr lang="en-US" altLang="en-US" sz="1800" smtClean="0"/>
              <a:t>UNIX examples</a:t>
            </a:r>
          </a:p>
          <a:p>
            <a:pPr lvl="1"/>
            <a:r>
              <a:rPr lang="en-US" altLang="en-US" sz="1800" b="1" smtClean="0">
                <a:solidFill>
                  <a:srgbClr val="000000"/>
                </a:solidFill>
                <a:latin typeface="Courier New" panose="02070309020205020404" pitchFamily="49" charset="0"/>
                <a:cs typeface="Courier New" panose="02070309020205020404" pitchFamily="49" charset="0"/>
              </a:rPr>
              <a:t>fork()</a:t>
            </a:r>
            <a:r>
              <a:rPr lang="en-US" altLang="en-US" sz="1800" smtClean="0">
                <a:solidFill>
                  <a:srgbClr val="000000"/>
                </a:solidFill>
              </a:rPr>
              <a:t> </a:t>
            </a:r>
            <a:r>
              <a:rPr lang="en-US" altLang="en-US" sz="1800" smtClean="0"/>
              <a:t>system call creates new process</a:t>
            </a:r>
          </a:p>
          <a:p>
            <a:pPr lvl="1"/>
            <a:r>
              <a:rPr lang="en-US" altLang="en-US" sz="1800" b="1" smtClean="0">
                <a:solidFill>
                  <a:srgbClr val="000000"/>
                </a:solidFill>
                <a:latin typeface="Courier New" panose="02070309020205020404" pitchFamily="49" charset="0"/>
                <a:cs typeface="Courier New" panose="02070309020205020404" pitchFamily="49" charset="0"/>
              </a:rPr>
              <a:t>exec()</a:t>
            </a:r>
            <a:r>
              <a:rPr lang="en-US" altLang="en-US" sz="1800" smtClean="0"/>
              <a:t> system call used after a </a:t>
            </a:r>
            <a:r>
              <a:rPr lang="en-US" altLang="en-US" sz="1800" b="1" smtClean="0">
                <a:solidFill>
                  <a:srgbClr val="000000"/>
                </a:solidFill>
                <a:latin typeface="Courier New" panose="02070309020205020404" pitchFamily="49" charset="0"/>
                <a:cs typeface="Courier New" panose="02070309020205020404" pitchFamily="49" charset="0"/>
              </a:rPr>
              <a:t>fork()</a:t>
            </a:r>
            <a:r>
              <a:rPr lang="en-US" altLang="en-US" sz="1800" smtClean="0"/>
              <a:t> to replace the process</a:t>
            </a:r>
            <a:r>
              <a:rPr lang="ja-JP" altLang="en-US" sz="1800" smtClean="0"/>
              <a:t>’</a:t>
            </a:r>
            <a:r>
              <a:rPr lang="en-US" altLang="ja-JP" sz="1800" smtClean="0"/>
              <a:t> memory space with a new program</a:t>
            </a:r>
            <a:endParaRPr lang="en-US" altLang="en-US" sz="1800" smtClean="0"/>
          </a:p>
        </p:txBody>
      </p:sp>
      <p:pic>
        <p:nvPicPr>
          <p:cNvPr id="47108" name="Picture 4"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7013" y="3798888"/>
            <a:ext cx="641985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996950" y="161925"/>
            <a:ext cx="8229600" cy="576263"/>
          </a:xfrm>
        </p:spPr>
        <p:txBody>
          <a:bodyPr/>
          <a:lstStyle/>
          <a:p>
            <a:pPr eaLnBrk="1" hangingPunct="1"/>
            <a:r>
              <a:rPr lang="en-US" altLang="en-US" smtClean="0"/>
              <a:t>C Program Forking Separate Process</a:t>
            </a:r>
          </a:p>
        </p:txBody>
      </p:sp>
      <p:pic>
        <p:nvPicPr>
          <p:cNvPr id="49155" name="Picture 5" descr="Screen Shot 2012-12-04 at 11.21.10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941388"/>
            <a:ext cx="6038850" cy="560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198438"/>
            <a:ext cx="8229600" cy="576262"/>
          </a:xfrm>
        </p:spPr>
        <p:txBody>
          <a:bodyPr/>
          <a:lstStyle/>
          <a:p>
            <a:pPr eaLnBrk="1" hangingPunct="1"/>
            <a:r>
              <a:rPr lang="en-US" altLang="en-US" smtClean="0"/>
              <a:t>Process Termination</a:t>
            </a:r>
          </a:p>
        </p:txBody>
      </p:sp>
      <p:sp>
        <p:nvSpPr>
          <p:cNvPr id="53251" name="Rectangle 3"/>
          <p:cNvSpPr>
            <a:spLocks noGrp="1" noChangeArrowheads="1"/>
          </p:cNvSpPr>
          <p:nvPr>
            <p:ph type="body" idx="1"/>
          </p:nvPr>
        </p:nvSpPr>
        <p:spPr>
          <a:xfrm>
            <a:off x="806450" y="1233488"/>
            <a:ext cx="7170738" cy="4530725"/>
          </a:xfrm>
        </p:spPr>
        <p:txBody>
          <a:bodyPr/>
          <a:lstStyle/>
          <a:p>
            <a:r>
              <a:rPr lang="en-US" altLang="en-US" sz="1800" smtClean="0"/>
              <a:t>Process executes last statement and then asks the operating system to delete it using the </a:t>
            </a:r>
            <a:r>
              <a:rPr lang="en-US" altLang="en-US" sz="1800" b="1" smtClean="0">
                <a:solidFill>
                  <a:srgbClr val="000000"/>
                </a:solidFill>
                <a:latin typeface="Courier New" panose="02070309020205020404" pitchFamily="49" charset="0"/>
                <a:cs typeface="Courier New" panose="02070309020205020404" pitchFamily="49" charset="0"/>
              </a:rPr>
              <a:t>exit()</a:t>
            </a:r>
            <a:r>
              <a:rPr lang="en-US" altLang="en-US" sz="1800" smtClean="0">
                <a:cs typeface="Courier New" panose="02070309020205020404" pitchFamily="49" charset="0"/>
              </a:rPr>
              <a:t> system call.</a:t>
            </a:r>
            <a:endParaRPr lang="en-US" altLang="en-US" sz="1800" smtClean="0"/>
          </a:p>
          <a:p>
            <a:pPr lvl="1"/>
            <a:r>
              <a:rPr lang="en-US" altLang="en-US" sz="1800" smtClean="0"/>
              <a:t>Returns  status data from child to parent (via </a:t>
            </a:r>
            <a:r>
              <a:rPr lang="en-US" altLang="en-US" sz="1800" b="1" smtClean="0">
                <a:solidFill>
                  <a:srgbClr val="000000"/>
                </a:solidFill>
                <a:latin typeface="Courier New" panose="02070309020205020404" pitchFamily="49" charset="0"/>
                <a:cs typeface="Courier New" panose="02070309020205020404" pitchFamily="49" charset="0"/>
              </a:rPr>
              <a:t>wait()</a:t>
            </a:r>
            <a:r>
              <a:rPr lang="en-US" altLang="en-US" sz="1800" smtClean="0"/>
              <a:t>)</a:t>
            </a:r>
          </a:p>
          <a:p>
            <a:pPr lvl="1"/>
            <a:r>
              <a:rPr lang="en-US" altLang="en-US" sz="1800" smtClean="0"/>
              <a:t>Process</a:t>
            </a:r>
            <a:r>
              <a:rPr lang="ja-JP" altLang="en-US" sz="1800" smtClean="0"/>
              <a:t>’</a:t>
            </a:r>
            <a:r>
              <a:rPr lang="en-US" altLang="ja-JP" sz="1800" smtClean="0"/>
              <a:t> resources are deallocated by operating system</a:t>
            </a:r>
            <a:endParaRPr lang="en-US" altLang="en-US" sz="1800" smtClean="0"/>
          </a:p>
          <a:p>
            <a:r>
              <a:rPr lang="en-US" altLang="en-US" sz="1800" smtClean="0"/>
              <a:t>Parent may terminate the execution of children processes  using the </a:t>
            </a:r>
            <a:r>
              <a:rPr lang="en-US" altLang="en-US" sz="1800" b="1" smtClean="0">
                <a:solidFill>
                  <a:srgbClr val="000000"/>
                </a:solidFill>
                <a:latin typeface="Courier New" panose="02070309020205020404" pitchFamily="49" charset="0"/>
                <a:cs typeface="Courier New" panose="02070309020205020404" pitchFamily="49" charset="0"/>
              </a:rPr>
              <a:t>abort()</a:t>
            </a:r>
            <a:r>
              <a:rPr lang="en-US" altLang="en-US" sz="1800" smtClean="0">
                <a:cs typeface="Courier New" panose="02070309020205020404" pitchFamily="49" charset="0"/>
              </a:rPr>
              <a:t> system call.  Some reasons for doing so:</a:t>
            </a:r>
            <a:endParaRPr lang="en-US" altLang="en-US" sz="1800" smtClean="0"/>
          </a:p>
          <a:p>
            <a:pPr lvl="1"/>
            <a:r>
              <a:rPr lang="en-US" altLang="en-US" sz="1800" smtClean="0"/>
              <a:t>Child has exceeded allocated resources</a:t>
            </a:r>
          </a:p>
          <a:p>
            <a:pPr lvl="1"/>
            <a:r>
              <a:rPr lang="en-US" altLang="en-US" sz="1800" smtClean="0"/>
              <a:t>Task assigned to child is no longer required</a:t>
            </a:r>
          </a:p>
          <a:p>
            <a:pPr lvl="1"/>
            <a:r>
              <a:rPr lang="en-US" altLang="en-US" sz="1800" smtClean="0"/>
              <a:t>The parent is exiting and the operating systems does not allow  a child to continue if its parent terminates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182563"/>
            <a:ext cx="8229600" cy="576262"/>
          </a:xfrm>
        </p:spPr>
        <p:txBody>
          <a:bodyPr/>
          <a:lstStyle/>
          <a:p>
            <a:pPr eaLnBrk="1" hangingPunct="1"/>
            <a:r>
              <a:rPr lang="en-US" altLang="en-US" smtClean="0"/>
              <a:t>Process Termination</a:t>
            </a:r>
          </a:p>
        </p:txBody>
      </p:sp>
      <p:sp>
        <p:nvSpPr>
          <p:cNvPr id="55299" name="Rectangle 3"/>
          <p:cNvSpPr>
            <a:spLocks noGrp="1" noChangeArrowheads="1"/>
          </p:cNvSpPr>
          <p:nvPr>
            <p:ph type="body" idx="1"/>
          </p:nvPr>
        </p:nvSpPr>
        <p:spPr>
          <a:xfrm>
            <a:off x="957263" y="1042988"/>
            <a:ext cx="7369175" cy="4530725"/>
          </a:xfrm>
        </p:spPr>
        <p:txBody>
          <a:bodyPr/>
          <a:lstStyle/>
          <a:p>
            <a:pPr lvl="1"/>
            <a:endParaRPr lang="en-US" altLang="en-US" sz="800" dirty="0" smtClean="0"/>
          </a:p>
          <a:p>
            <a:r>
              <a:rPr lang="en-US" altLang="en-US" sz="1800" dirty="0" smtClean="0"/>
              <a:t>Some operating systems do not allow child to exists if its parent has terminated.  If a process terminates, then all its children must also be terminated.</a:t>
            </a:r>
          </a:p>
          <a:p>
            <a:pPr lvl="1"/>
            <a:r>
              <a:rPr lang="en-US" altLang="en-US" sz="1800" b="1" dirty="0" smtClean="0"/>
              <a:t>cascading termination.  </a:t>
            </a:r>
            <a:r>
              <a:rPr lang="en-US" altLang="en-US" sz="1800" dirty="0" smtClean="0"/>
              <a:t>All children, grandchildren, etc.  are  terminated.</a:t>
            </a:r>
            <a:endParaRPr lang="en-US" altLang="en-US" sz="1800" b="1" dirty="0" smtClean="0"/>
          </a:p>
          <a:p>
            <a:pPr lvl="1"/>
            <a:r>
              <a:rPr lang="en-US" altLang="en-US" sz="1800" dirty="0" smtClean="0"/>
              <a:t>The termination is initiated by the operating system.</a:t>
            </a:r>
            <a:endParaRPr lang="en-US" altLang="en-US" sz="1800" b="1" dirty="0" smtClean="0"/>
          </a:p>
          <a:p>
            <a:r>
              <a:rPr lang="en-US" altLang="en-US" sz="1800" dirty="0" smtClean="0"/>
              <a:t>The parent process may wait for termination of a child process by using the </a:t>
            </a:r>
            <a:r>
              <a:rPr lang="en-US" altLang="en-US" sz="1800" b="1" dirty="0" smtClean="0">
                <a:solidFill>
                  <a:srgbClr val="000000"/>
                </a:solidFill>
                <a:latin typeface="Courier New" panose="02070309020205020404" pitchFamily="49" charset="0"/>
                <a:cs typeface="Courier New" panose="02070309020205020404" pitchFamily="49" charset="0"/>
              </a:rPr>
              <a:t>wait()</a:t>
            </a:r>
            <a:r>
              <a:rPr lang="en-US" altLang="en-US" sz="1800" dirty="0" smtClean="0"/>
              <a:t>system call</a:t>
            </a:r>
            <a:r>
              <a:rPr lang="en-US" altLang="en-US" sz="1800" b="1" dirty="0" smtClean="0">
                <a:solidFill>
                  <a:srgbClr val="000000"/>
                </a:solidFill>
                <a:latin typeface="Courier New" panose="02070309020205020404" pitchFamily="49" charset="0"/>
                <a:cs typeface="Courier New" panose="02070309020205020404" pitchFamily="49" charset="0"/>
              </a:rPr>
              <a:t>. </a:t>
            </a:r>
            <a:r>
              <a:rPr lang="en-US" altLang="en-US" sz="1800" dirty="0" smtClean="0"/>
              <a:t>The call returns status information and the </a:t>
            </a:r>
            <a:r>
              <a:rPr lang="en-US" altLang="en-US" sz="1800" dirty="0" err="1" smtClean="0"/>
              <a:t>pid</a:t>
            </a:r>
            <a:r>
              <a:rPr lang="en-US" altLang="en-US" sz="1800" dirty="0" smtClean="0"/>
              <a:t> of the terminated process</a:t>
            </a:r>
            <a:endParaRPr lang="en-US" altLang="en-US" sz="1800" b="1" dirty="0" smtClean="0">
              <a:solidFill>
                <a:srgbClr val="000000"/>
              </a:solidFill>
              <a:latin typeface="Courier New" panose="02070309020205020404" pitchFamily="49" charset="0"/>
              <a:cs typeface="Courier New" panose="02070309020205020404" pitchFamily="49" charset="0"/>
            </a:endParaRPr>
          </a:p>
          <a:p>
            <a:pPr>
              <a:buFont typeface="Monotype Sorts" pitchFamily="2" charset="2"/>
              <a:buNone/>
            </a:pPr>
            <a:r>
              <a:rPr lang="en-US" altLang="en-US" sz="1800" b="1" dirty="0" smtClean="0">
                <a:solidFill>
                  <a:srgbClr val="000000"/>
                </a:solidFill>
                <a:latin typeface="Courier New" panose="02070309020205020404" pitchFamily="49" charset="0"/>
                <a:cs typeface="Courier New" panose="02070309020205020404" pitchFamily="49" charset="0"/>
              </a:rPr>
              <a:t>      </a:t>
            </a:r>
            <a:r>
              <a:rPr lang="en-US" altLang="en-US" sz="1800" b="1" dirty="0" err="1" smtClean="0">
                <a:solidFill>
                  <a:srgbClr val="000000"/>
                </a:solidFill>
                <a:latin typeface="Courier New" panose="02070309020205020404" pitchFamily="49" charset="0"/>
                <a:cs typeface="Courier New" panose="02070309020205020404" pitchFamily="49" charset="0"/>
              </a:rPr>
              <a:t>pid</a:t>
            </a:r>
            <a:r>
              <a:rPr lang="en-US" altLang="en-US" sz="1800" b="1" dirty="0" smtClean="0">
                <a:solidFill>
                  <a:srgbClr val="000000"/>
                </a:solidFill>
                <a:latin typeface="Courier New" panose="02070309020205020404" pitchFamily="49" charset="0"/>
                <a:cs typeface="Courier New" panose="02070309020205020404" pitchFamily="49" charset="0"/>
              </a:rPr>
              <a:t> = wait(&amp;status</a:t>
            </a:r>
            <a:r>
              <a:rPr lang="en-US" altLang="en-US" sz="1800" b="1" smtClean="0">
                <a:solidFill>
                  <a:srgbClr val="000000"/>
                </a:solidFill>
                <a:latin typeface="Courier New" panose="02070309020205020404" pitchFamily="49" charset="0"/>
                <a:cs typeface="Courier New" panose="02070309020205020404" pitchFamily="49" charset="0"/>
              </a:rPr>
              <a:t>); </a:t>
            </a:r>
            <a:endParaRPr lang="en-US" altLang="en-US" sz="1800" b="1" dirty="0" smtClean="0">
              <a:solidFill>
                <a:srgbClr val="0000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060450" y="277813"/>
            <a:ext cx="7626350" cy="576262"/>
          </a:xfrm>
        </p:spPr>
        <p:txBody>
          <a:bodyPr/>
          <a:lstStyle/>
          <a:p>
            <a:pPr eaLnBrk="1" hangingPunct="1"/>
            <a:r>
              <a:rPr lang="en-US" smtClean="0"/>
              <a:t>Cooperating Processes</a:t>
            </a:r>
          </a:p>
        </p:txBody>
      </p:sp>
      <p:sp>
        <p:nvSpPr>
          <p:cNvPr id="61443" name="Rectangle 3"/>
          <p:cNvSpPr>
            <a:spLocks noGrp="1" noChangeArrowheads="1"/>
          </p:cNvSpPr>
          <p:nvPr>
            <p:ph type="body" idx="1"/>
          </p:nvPr>
        </p:nvSpPr>
        <p:spPr>
          <a:xfrm>
            <a:off x="806450" y="1233488"/>
            <a:ext cx="7529513" cy="4530725"/>
          </a:xfrm>
        </p:spPr>
        <p:txBody>
          <a:bodyPr/>
          <a:lstStyle/>
          <a:p>
            <a:r>
              <a:rPr lang="en-US" sz="1800" b="1" i="1" smtClean="0"/>
              <a:t>Independent</a:t>
            </a:r>
            <a:r>
              <a:rPr lang="en-US" sz="1800" smtClean="0"/>
              <a:t> process cannot affect or be affected by the execution of another process</a:t>
            </a:r>
          </a:p>
          <a:p>
            <a:r>
              <a:rPr lang="en-US" sz="1800" b="1" i="1" smtClean="0">
                <a:solidFill>
                  <a:srgbClr val="000000"/>
                </a:solidFill>
              </a:rPr>
              <a:t>Cooperating</a:t>
            </a:r>
            <a:r>
              <a:rPr lang="en-US" sz="1800" smtClean="0"/>
              <a:t> process can affect or be affected by the execution of another process</a:t>
            </a:r>
          </a:p>
          <a:p>
            <a:r>
              <a:rPr lang="en-US" sz="1800" smtClean="0"/>
              <a:t>Advantages of process cooperation</a:t>
            </a:r>
          </a:p>
          <a:p>
            <a:pPr lvl="1"/>
            <a:r>
              <a:rPr lang="en-US" sz="1800" smtClean="0"/>
              <a:t>Information sharing </a:t>
            </a:r>
          </a:p>
          <a:p>
            <a:pPr lvl="1"/>
            <a:r>
              <a:rPr lang="en-US" sz="1800" smtClean="0"/>
              <a:t>Computation speed-up</a:t>
            </a:r>
          </a:p>
          <a:p>
            <a:pPr lvl="1"/>
            <a:r>
              <a:rPr lang="en-US" sz="1800" smtClean="0"/>
              <a:t>Modularity</a:t>
            </a:r>
          </a:p>
          <a:p>
            <a:pPr lvl="1"/>
            <a:r>
              <a:rPr lang="en-US" sz="1800" smtClean="0"/>
              <a:t>Convenience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982663" y="168275"/>
            <a:ext cx="7704137" cy="576263"/>
          </a:xfrm>
        </p:spPr>
        <p:txBody>
          <a:bodyPr/>
          <a:lstStyle/>
          <a:p>
            <a:r>
              <a:rPr lang="en-US" altLang="en-US" smtClean="0"/>
              <a:t>Interprocess Communication</a:t>
            </a:r>
          </a:p>
        </p:txBody>
      </p:sp>
      <p:sp>
        <p:nvSpPr>
          <p:cNvPr id="57347" name="Content Placeholder 2"/>
          <p:cNvSpPr>
            <a:spLocks noGrp="1"/>
          </p:cNvSpPr>
          <p:nvPr>
            <p:ph idx="1"/>
          </p:nvPr>
        </p:nvSpPr>
        <p:spPr>
          <a:xfrm>
            <a:off x="885825" y="1154113"/>
            <a:ext cx="7821613" cy="4992687"/>
          </a:xfrm>
        </p:spPr>
        <p:txBody>
          <a:bodyPr/>
          <a:lstStyle/>
          <a:p>
            <a:r>
              <a:rPr lang="en-US" altLang="en-US" sz="1800" dirty="0" smtClean="0"/>
              <a:t>Processes within a system may be </a:t>
            </a:r>
            <a:r>
              <a:rPr lang="en-US" altLang="en-US" sz="1800" b="1" i="1" dirty="0" smtClean="0"/>
              <a:t>independent</a:t>
            </a:r>
            <a:r>
              <a:rPr lang="en-US" altLang="en-US" sz="1800" b="1" dirty="0" smtClean="0"/>
              <a:t> </a:t>
            </a:r>
            <a:r>
              <a:rPr lang="en-US" altLang="en-US" sz="1800" dirty="0" smtClean="0"/>
              <a:t>or </a:t>
            </a:r>
            <a:r>
              <a:rPr lang="en-US" altLang="en-US" sz="1800" b="1" i="1" dirty="0" smtClean="0"/>
              <a:t>cooperating</a:t>
            </a:r>
          </a:p>
          <a:p>
            <a:r>
              <a:rPr lang="en-US" altLang="en-US" sz="1800" dirty="0" smtClean="0"/>
              <a:t>Cooperating process can affect or be affected by other processes, including sharing data</a:t>
            </a:r>
          </a:p>
          <a:p>
            <a:r>
              <a:rPr lang="en-US" altLang="en-US" sz="1800" dirty="0" smtClean="0"/>
              <a:t>Reasons for cooperating processes:</a:t>
            </a:r>
          </a:p>
          <a:p>
            <a:pPr lvl="1"/>
            <a:r>
              <a:rPr lang="en-US" altLang="en-US" sz="1800" dirty="0" smtClean="0"/>
              <a:t>Information sharing</a:t>
            </a:r>
          </a:p>
          <a:p>
            <a:pPr lvl="1"/>
            <a:r>
              <a:rPr lang="en-US" altLang="en-US" sz="1800" dirty="0" smtClean="0"/>
              <a:t>Computation speedup</a:t>
            </a:r>
          </a:p>
          <a:p>
            <a:pPr lvl="1"/>
            <a:r>
              <a:rPr lang="en-US" altLang="en-US" sz="1800" dirty="0" smtClean="0"/>
              <a:t>Modularity</a:t>
            </a:r>
          </a:p>
          <a:p>
            <a:pPr lvl="1"/>
            <a:r>
              <a:rPr lang="en-US" altLang="en-US" sz="1800" dirty="0" smtClean="0"/>
              <a:t>Convenience	</a:t>
            </a:r>
          </a:p>
          <a:p>
            <a:r>
              <a:rPr lang="en-US" altLang="en-US" sz="1800" dirty="0" smtClean="0"/>
              <a:t>Cooperating processes need </a:t>
            </a:r>
            <a:r>
              <a:rPr lang="en-US" altLang="en-US" sz="1800" b="1" dirty="0" err="1" smtClean="0">
                <a:solidFill>
                  <a:srgbClr val="3366FF"/>
                </a:solidFill>
              </a:rPr>
              <a:t>interprosses</a:t>
            </a:r>
            <a:r>
              <a:rPr lang="en-US" altLang="en-US" sz="1800" b="1" dirty="0" smtClean="0">
                <a:solidFill>
                  <a:srgbClr val="3366FF"/>
                </a:solidFill>
              </a:rPr>
              <a:t> communication </a:t>
            </a:r>
            <a:r>
              <a:rPr lang="en-US" altLang="en-US" sz="1800" dirty="0" smtClean="0"/>
              <a:t>(</a:t>
            </a:r>
            <a:r>
              <a:rPr lang="en-US" altLang="en-US" sz="1800" b="1" dirty="0" smtClean="0">
                <a:solidFill>
                  <a:srgbClr val="3366FF"/>
                </a:solidFill>
              </a:rPr>
              <a:t>IPC</a:t>
            </a:r>
            <a:r>
              <a:rPr lang="en-US" altLang="en-US" sz="1800" dirty="0" smtClean="0"/>
              <a:t>)</a:t>
            </a:r>
          </a:p>
          <a:p>
            <a:r>
              <a:rPr lang="en-US" altLang="en-US" sz="1800" dirty="0" smtClean="0"/>
              <a:t>Two models of IPC</a:t>
            </a:r>
          </a:p>
          <a:p>
            <a:pPr lvl="1"/>
            <a:r>
              <a:rPr lang="en-US" altLang="en-US" sz="1800" b="1" dirty="0" smtClean="0">
                <a:solidFill>
                  <a:srgbClr val="3366FF"/>
                </a:solidFill>
              </a:rPr>
              <a:t>Shared memory</a:t>
            </a:r>
          </a:p>
          <a:p>
            <a:pPr lvl="1"/>
            <a:r>
              <a:rPr lang="en-US" altLang="en-US" sz="1800" b="1" dirty="0" smtClean="0">
                <a:solidFill>
                  <a:srgbClr val="3366FF"/>
                </a:solidFill>
              </a:rPr>
              <a:t>Message passing</a:t>
            </a:r>
          </a:p>
          <a:p>
            <a:pPr lvl="1"/>
            <a:endParaRPr lang="en-US" altLang="en-US" sz="180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182563"/>
            <a:ext cx="8229600" cy="576262"/>
          </a:xfrm>
        </p:spPr>
        <p:txBody>
          <a:bodyPr/>
          <a:lstStyle/>
          <a:p>
            <a:pPr eaLnBrk="1" hangingPunct="1"/>
            <a:r>
              <a:rPr lang="en-US" altLang="en-US" smtClean="0"/>
              <a:t>Communications Models </a:t>
            </a:r>
          </a:p>
        </p:txBody>
      </p:sp>
      <p:pic>
        <p:nvPicPr>
          <p:cNvPr id="59395" name="Picture 1" descr="3_12.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24013" y="1725613"/>
            <a:ext cx="6100762"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Rectangle 3"/>
          <p:cNvSpPr>
            <a:spLocks noChangeArrowheads="1"/>
          </p:cNvSpPr>
          <p:nvPr/>
        </p:nvSpPr>
        <p:spPr bwMode="auto">
          <a:xfrm>
            <a:off x="969963" y="1143000"/>
            <a:ext cx="6372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b="1">
                <a:solidFill>
                  <a:srgbClr val="000000"/>
                </a:solidFill>
                <a:latin typeface="Courier New" panose="02070309020205020404" pitchFamily="49" charset="0"/>
                <a:cs typeface="Courier New" panose="02070309020205020404" pitchFamily="49" charset="0"/>
              </a:rPr>
              <a:t>(</a:t>
            </a:r>
            <a:r>
              <a:rPr kumimoji="0" lang="en-US" altLang="en-US" sz="1800">
                <a:solidFill>
                  <a:srgbClr val="000000"/>
                </a:solidFill>
                <a:latin typeface="Courier New" panose="02070309020205020404" pitchFamily="49" charset="0"/>
                <a:cs typeface="Courier New" panose="02070309020205020404" pitchFamily="49" charset="0"/>
              </a:rPr>
              <a:t>a) Message passing.  (b) shared memory. </a:t>
            </a:r>
            <a:r>
              <a:rPr kumimoji="0" lang="en-US" altLang="en-US" sz="1800">
                <a:latin typeface="Verdana" panose="020B0604030504040204" pitchFamily="34" charset="0"/>
                <a:cs typeface="Courier New" panose="02070309020205020404" pitchFamily="49" charset="0"/>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046163" y="300038"/>
            <a:ext cx="8074025" cy="457200"/>
          </a:xfrm>
        </p:spPr>
        <p:txBody>
          <a:bodyPr/>
          <a:lstStyle/>
          <a:p>
            <a:pPr eaLnBrk="1" hangingPunct="1"/>
            <a:r>
              <a:rPr lang="en-US" sz="2800" smtClean="0"/>
              <a:t>Shared Memory model</a:t>
            </a:r>
          </a:p>
        </p:txBody>
      </p:sp>
      <p:sp>
        <p:nvSpPr>
          <p:cNvPr id="63491" name="Rectangle 3"/>
          <p:cNvSpPr>
            <a:spLocks noGrp="1" noChangeArrowheads="1"/>
          </p:cNvSpPr>
          <p:nvPr>
            <p:ph type="body" idx="1"/>
          </p:nvPr>
        </p:nvSpPr>
        <p:spPr>
          <a:xfrm>
            <a:off x="1195388" y="1203325"/>
            <a:ext cx="7131050" cy="4700588"/>
          </a:xfrm>
        </p:spPr>
        <p:txBody>
          <a:bodyPr/>
          <a:lstStyle/>
          <a:p>
            <a:r>
              <a:rPr lang="en-US" sz="1600" smtClean="0"/>
              <a:t>Advantages:</a:t>
            </a:r>
          </a:p>
          <a:p>
            <a:pPr lvl="1">
              <a:buFont typeface="Wingdings" panose="05000000000000000000" pitchFamily="2" charset="2"/>
              <a:buChar char="ü"/>
            </a:pPr>
            <a:r>
              <a:rPr lang="en-US" sz="1600" smtClean="0"/>
              <a:t> allows maximum speed </a:t>
            </a:r>
          </a:p>
          <a:p>
            <a:pPr lvl="1">
              <a:buFont typeface="Wingdings" panose="05000000000000000000" pitchFamily="2" charset="2"/>
              <a:buChar char="ü"/>
            </a:pPr>
            <a:r>
              <a:rPr lang="en-US" sz="1600" smtClean="0"/>
              <a:t>Convenience of communication</a:t>
            </a:r>
          </a:p>
          <a:p>
            <a:pPr lvl="1">
              <a:buFont typeface="Wingdings" panose="05000000000000000000" pitchFamily="2" charset="2"/>
              <a:buChar char="ü"/>
            </a:pPr>
            <a:r>
              <a:rPr lang="en-US" sz="1600" smtClean="0"/>
              <a:t>System call required only to establish shared memory region</a:t>
            </a:r>
          </a:p>
          <a:p>
            <a:pPr>
              <a:buFont typeface="Monotype Sorts" pitchFamily="2" charset="2"/>
              <a:buNone/>
            </a:pPr>
            <a:endParaRPr lang="en-US" sz="160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198438"/>
            <a:ext cx="8229600" cy="576262"/>
          </a:xfrm>
        </p:spPr>
        <p:txBody>
          <a:bodyPr/>
          <a:lstStyle/>
          <a:p>
            <a:pPr eaLnBrk="1" hangingPunct="1"/>
            <a:r>
              <a:rPr lang="en-US" altLang="en-US" smtClean="0"/>
              <a:t>Objectives</a:t>
            </a:r>
          </a:p>
        </p:txBody>
      </p:sp>
      <p:sp>
        <p:nvSpPr>
          <p:cNvPr id="9219" name="Content Placeholder 2"/>
          <p:cNvSpPr>
            <a:spLocks noGrp="1"/>
          </p:cNvSpPr>
          <p:nvPr>
            <p:ph idx="1"/>
          </p:nvPr>
        </p:nvSpPr>
        <p:spPr>
          <a:xfrm>
            <a:off x="838200" y="1138238"/>
            <a:ext cx="6823075" cy="4530725"/>
          </a:xfrm>
        </p:spPr>
        <p:txBody>
          <a:bodyPr/>
          <a:lstStyle/>
          <a:p>
            <a:r>
              <a:rPr lang="en-US" altLang="en-US" sz="1800" smtClean="0"/>
              <a:t>To introduce the notion of a process -- a program in execution, which forms the basis of all computation</a:t>
            </a:r>
          </a:p>
          <a:p>
            <a:r>
              <a:rPr lang="en-US" altLang="en-US" sz="1800" smtClean="0"/>
              <a:t>To describe the various features of processes, including scheduling, creation and termination, and communication</a:t>
            </a:r>
          </a:p>
          <a:p>
            <a:r>
              <a:rPr lang="en-US" altLang="en-US" sz="1800" smtClean="0"/>
              <a:t>To explore interprocess communication using shared memory and message passing</a:t>
            </a:r>
          </a:p>
          <a:p>
            <a:r>
              <a:rPr lang="en-US" altLang="en-US" sz="1800" smtClean="0"/>
              <a:t>To describe communication in client-server systems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057275" y="95250"/>
            <a:ext cx="8229600" cy="576263"/>
          </a:xfrm>
        </p:spPr>
        <p:txBody>
          <a:bodyPr/>
          <a:lstStyle/>
          <a:p>
            <a:pPr eaLnBrk="1" hangingPunct="1"/>
            <a:r>
              <a:rPr lang="en-US" altLang="en-US" sz="2500" smtClean="0"/>
              <a:t>Interprocess Communication –  Shared Memory</a:t>
            </a:r>
          </a:p>
        </p:txBody>
      </p:sp>
      <p:sp>
        <p:nvSpPr>
          <p:cNvPr id="65539" name="Rectangle 3"/>
          <p:cNvSpPr>
            <a:spLocks noGrp="1" noChangeArrowheads="1"/>
          </p:cNvSpPr>
          <p:nvPr>
            <p:ph type="body" idx="1"/>
          </p:nvPr>
        </p:nvSpPr>
        <p:spPr>
          <a:xfrm>
            <a:off x="898525" y="1233488"/>
            <a:ext cx="6621463" cy="4530725"/>
          </a:xfrm>
        </p:spPr>
        <p:txBody>
          <a:bodyPr/>
          <a:lstStyle/>
          <a:p>
            <a:pPr>
              <a:lnSpc>
                <a:spcPct val="90000"/>
              </a:lnSpc>
            </a:pPr>
            <a:r>
              <a:rPr lang="en-US" altLang="en-US" sz="1800" smtClean="0"/>
              <a:t>An area of memory shared among the processes that wish to communicate</a:t>
            </a:r>
          </a:p>
          <a:p>
            <a:pPr>
              <a:lnSpc>
                <a:spcPct val="90000"/>
              </a:lnSpc>
            </a:pPr>
            <a:r>
              <a:rPr lang="en-US" altLang="en-US" sz="1800" smtClean="0"/>
              <a:t>The communication is under the control of the users processes not the operating system.</a:t>
            </a:r>
          </a:p>
          <a:p>
            <a:pPr>
              <a:lnSpc>
                <a:spcPct val="90000"/>
              </a:lnSpc>
            </a:pPr>
            <a:r>
              <a:rPr lang="en-US" altLang="en-US" sz="1800" smtClean="0"/>
              <a:t>Major issues is to provide mechanism that will allow the user processes to synchronize their actions when they access shared memory. </a:t>
            </a:r>
          </a:p>
          <a:p>
            <a:pPr>
              <a:lnSpc>
                <a:spcPct val="90000"/>
              </a:lnSpc>
            </a:pPr>
            <a:r>
              <a:rPr lang="en-US" altLang="en-US" sz="1800" smtClean="0"/>
              <a:t>Synchronization is discussed in great details in Chapter 5.</a:t>
            </a:r>
          </a:p>
          <a:p>
            <a:pPr>
              <a:lnSpc>
                <a:spcPct val="90000"/>
              </a:lnSpc>
            </a:pPr>
            <a:endParaRPr lang="en-US" altLang="en-US" sz="1800" smtClean="0"/>
          </a:p>
          <a:p>
            <a:pPr>
              <a:lnSpc>
                <a:spcPct val="90000"/>
              </a:lnSpc>
            </a:pPr>
            <a:endParaRPr lang="en-US" altLang="en-US" sz="1800" smtClean="0"/>
          </a:p>
          <a:p>
            <a:pPr lvl="1">
              <a:lnSpc>
                <a:spcPct val="90000"/>
              </a:lnSpc>
              <a:buFont typeface="Monotype Sorts" pitchFamily="2" charset="2"/>
              <a:buNone/>
            </a:pPr>
            <a:endParaRPr lang="en-US" altLang="en-US" sz="180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057275" y="127000"/>
            <a:ext cx="8229600" cy="576263"/>
          </a:xfrm>
        </p:spPr>
        <p:txBody>
          <a:bodyPr/>
          <a:lstStyle/>
          <a:p>
            <a:pPr eaLnBrk="1" hangingPunct="1"/>
            <a:r>
              <a:rPr lang="en-US" altLang="en-US" sz="2500" smtClean="0"/>
              <a:t>Interprocess Communication – Message Passing</a:t>
            </a:r>
          </a:p>
        </p:txBody>
      </p:sp>
      <p:sp>
        <p:nvSpPr>
          <p:cNvPr id="67587" name="Rectangle 3"/>
          <p:cNvSpPr>
            <a:spLocks noGrp="1" noChangeArrowheads="1"/>
          </p:cNvSpPr>
          <p:nvPr>
            <p:ph type="body" idx="1"/>
          </p:nvPr>
        </p:nvSpPr>
        <p:spPr>
          <a:xfrm>
            <a:off x="885825" y="1201738"/>
            <a:ext cx="6934200" cy="4530725"/>
          </a:xfrm>
        </p:spPr>
        <p:txBody>
          <a:bodyPr/>
          <a:lstStyle/>
          <a:p>
            <a:pPr>
              <a:lnSpc>
                <a:spcPct val="90000"/>
              </a:lnSpc>
            </a:pPr>
            <a:r>
              <a:rPr lang="en-US" altLang="en-US" sz="1800" smtClean="0"/>
              <a:t>Mechanism for processes to communicate and to synchronize their actions</a:t>
            </a:r>
          </a:p>
          <a:p>
            <a:pPr>
              <a:lnSpc>
                <a:spcPct val="90000"/>
              </a:lnSpc>
            </a:pPr>
            <a:endParaRPr lang="en-US" altLang="en-US" sz="800" smtClean="0"/>
          </a:p>
          <a:p>
            <a:pPr>
              <a:lnSpc>
                <a:spcPct val="90000"/>
              </a:lnSpc>
            </a:pPr>
            <a:r>
              <a:rPr lang="en-US" altLang="en-US" sz="1800" smtClean="0"/>
              <a:t>Message system – processes communicate with each other without resorting to shared variables</a:t>
            </a:r>
          </a:p>
          <a:p>
            <a:pPr>
              <a:lnSpc>
                <a:spcPct val="90000"/>
              </a:lnSpc>
            </a:pPr>
            <a:endParaRPr lang="en-US" altLang="en-US" sz="800" smtClean="0"/>
          </a:p>
          <a:p>
            <a:pPr>
              <a:lnSpc>
                <a:spcPct val="90000"/>
              </a:lnSpc>
            </a:pPr>
            <a:r>
              <a:rPr lang="en-US" altLang="en-US" sz="1800" smtClean="0"/>
              <a:t>IPC facility provides two operations:</a:t>
            </a:r>
          </a:p>
          <a:p>
            <a:pPr lvl="1">
              <a:lnSpc>
                <a:spcPct val="90000"/>
              </a:lnSpc>
            </a:pPr>
            <a:r>
              <a:rPr lang="en-US" altLang="en-US" sz="1800" b="1" smtClean="0">
                <a:latin typeface="Courier New" panose="02070309020205020404" pitchFamily="49" charset="0"/>
                <a:cs typeface="Courier New" panose="02070309020205020404" pitchFamily="49" charset="0"/>
              </a:rPr>
              <a:t>send</a:t>
            </a:r>
            <a:r>
              <a:rPr lang="en-US" altLang="en-US" sz="1800" smtClean="0"/>
              <a:t>(</a:t>
            </a:r>
            <a:r>
              <a:rPr lang="en-US" altLang="en-US" sz="1800" i="1" smtClean="0"/>
              <a:t>message</a:t>
            </a:r>
            <a:r>
              <a:rPr lang="en-US" altLang="en-US" sz="1800" smtClean="0"/>
              <a:t>)</a:t>
            </a:r>
          </a:p>
          <a:p>
            <a:pPr lvl="1">
              <a:lnSpc>
                <a:spcPct val="90000"/>
              </a:lnSpc>
            </a:pPr>
            <a:r>
              <a:rPr lang="en-US" altLang="en-US" sz="1800" b="1" smtClean="0">
                <a:latin typeface="Courier New" panose="02070309020205020404" pitchFamily="49" charset="0"/>
                <a:cs typeface="Courier New" panose="02070309020205020404" pitchFamily="49" charset="0"/>
              </a:rPr>
              <a:t>receive</a:t>
            </a:r>
            <a:r>
              <a:rPr lang="en-US" altLang="en-US" sz="1800" smtClean="0"/>
              <a:t>(</a:t>
            </a:r>
            <a:r>
              <a:rPr lang="en-US" altLang="en-US" sz="1800" i="1" smtClean="0"/>
              <a:t>message</a:t>
            </a:r>
            <a:r>
              <a:rPr lang="en-US" altLang="en-US" sz="1800" smtClean="0"/>
              <a:t>)</a:t>
            </a:r>
          </a:p>
          <a:p>
            <a:pPr lvl="1">
              <a:lnSpc>
                <a:spcPct val="90000"/>
              </a:lnSpc>
              <a:buFont typeface="Monotype Sorts" pitchFamily="2" charset="2"/>
              <a:buNone/>
            </a:pPr>
            <a:endParaRPr lang="en-US" altLang="en-US" sz="800" smtClean="0"/>
          </a:p>
          <a:p>
            <a:pPr>
              <a:lnSpc>
                <a:spcPct val="90000"/>
              </a:lnSpc>
            </a:pPr>
            <a:r>
              <a:rPr lang="en-US" altLang="en-US" sz="1800" smtClean="0"/>
              <a:t>The</a:t>
            </a:r>
            <a:r>
              <a:rPr lang="en-US" altLang="en-US" sz="1800" i="1" smtClean="0"/>
              <a:t> message</a:t>
            </a:r>
            <a:r>
              <a:rPr lang="en-US" altLang="en-US" sz="1800" smtClean="0"/>
              <a:t> size is either fixed or variable</a:t>
            </a:r>
          </a:p>
          <a:p>
            <a:pPr lvl="1">
              <a:lnSpc>
                <a:spcPct val="90000"/>
              </a:lnSpc>
              <a:buFont typeface="Monotype Sorts" pitchFamily="2" charset="2"/>
              <a:buNone/>
            </a:pPr>
            <a:endParaRPr lang="en-US" altLang="en-US" sz="180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996950" y="107950"/>
            <a:ext cx="8229600" cy="576263"/>
          </a:xfrm>
        </p:spPr>
        <p:txBody>
          <a:bodyPr/>
          <a:lstStyle/>
          <a:p>
            <a:pPr eaLnBrk="1" hangingPunct="1"/>
            <a:r>
              <a:rPr lang="en-US" altLang="en-US" sz="2500" smtClean="0"/>
              <a:t>Message Passing (Cont.)</a:t>
            </a:r>
          </a:p>
        </p:txBody>
      </p:sp>
      <p:sp>
        <p:nvSpPr>
          <p:cNvPr id="69635" name="Rectangle 3"/>
          <p:cNvSpPr>
            <a:spLocks noGrp="1" noChangeArrowheads="1"/>
          </p:cNvSpPr>
          <p:nvPr>
            <p:ph type="body" idx="1"/>
          </p:nvPr>
        </p:nvSpPr>
        <p:spPr>
          <a:xfrm>
            <a:off x="901700" y="1016000"/>
            <a:ext cx="7694613" cy="4530725"/>
          </a:xfrm>
        </p:spPr>
        <p:txBody>
          <a:bodyPr/>
          <a:lstStyle/>
          <a:p>
            <a:pPr lvl="1">
              <a:lnSpc>
                <a:spcPct val="90000"/>
              </a:lnSpc>
            </a:pPr>
            <a:endParaRPr lang="en-US" altLang="en-US" sz="800" smtClean="0"/>
          </a:p>
          <a:p>
            <a:pPr>
              <a:lnSpc>
                <a:spcPct val="90000"/>
              </a:lnSpc>
            </a:pPr>
            <a:r>
              <a:rPr lang="en-US" altLang="en-US" sz="1800" smtClean="0"/>
              <a:t>If processes </a:t>
            </a:r>
            <a:r>
              <a:rPr lang="en-US" altLang="en-US" sz="1800" i="1" smtClean="0"/>
              <a:t>P</a:t>
            </a:r>
            <a:r>
              <a:rPr lang="en-US" altLang="en-US" sz="1800" smtClean="0"/>
              <a:t> and </a:t>
            </a:r>
            <a:r>
              <a:rPr lang="en-US" altLang="en-US" sz="1800" i="1" smtClean="0"/>
              <a:t>Q</a:t>
            </a:r>
            <a:r>
              <a:rPr lang="en-US" altLang="en-US" sz="1800" smtClean="0"/>
              <a:t> wish to communicate, they need to:</a:t>
            </a:r>
          </a:p>
          <a:p>
            <a:pPr lvl="1">
              <a:lnSpc>
                <a:spcPct val="90000"/>
              </a:lnSpc>
            </a:pPr>
            <a:r>
              <a:rPr lang="en-US" altLang="en-US" sz="1800" smtClean="0"/>
              <a:t>Establish a </a:t>
            </a:r>
            <a:r>
              <a:rPr lang="en-US" altLang="en-US" sz="1800" b="1" i="1" smtClean="0"/>
              <a:t>communication</a:t>
            </a:r>
            <a:r>
              <a:rPr lang="en-US" altLang="en-US" sz="1800" b="1" smtClean="0"/>
              <a:t> </a:t>
            </a:r>
            <a:r>
              <a:rPr lang="en-US" altLang="en-US" sz="1800" b="1" i="1" smtClean="0"/>
              <a:t>link</a:t>
            </a:r>
            <a:r>
              <a:rPr lang="en-US" altLang="en-US" sz="1800" b="1" smtClean="0"/>
              <a:t> </a:t>
            </a:r>
            <a:r>
              <a:rPr lang="en-US" altLang="en-US" sz="1800" smtClean="0"/>
              <a:t>between them</a:t>
            </a:r>
          </a:p>
          <a:p>
            <a:pPr lvl="1">
              <a:lnSpc>
                <a:spcPct val="90000"/>
              </a:lnSpc>
            </a:pPr>
            <a:r>
              <a:rPr lang="en-US" altLang="en-US" sz="1800" smtClean="0"/>
              <a:t>Exchange messages via send/receive</a:t>
            </a:r>
          </a:p>
          <a:p>
            <a:pPr>
              <a:lnSpc>
                <a:spcPct val="90000"/>
              </a:lnSpc>
            </a:pPr>
            <a:r>
              <a:rPr lang="en-US" altLang="en-US" sz="1800" smtClean="0"/>
              <a:t>Implementation issues:</a:t>
            </a:r>
          </a:p>
          <a:p>
            <a:pPr lvl="1"/>
            <a:r>
              <a:rPr lang="en-US" altLang="en-US" sz="1800" smtClean="0"/>
              <a:t>How are links established?</a:t>
            </a:r>
          </a:p>
          <a:p>
            <a:pPr lvl="1"/>
            <a:r>
              <a:rPr lang="en-US" altLang="en-US" sz="1800" smtClean="0"/>
              <a:t>Can a link be associated with more than two processes?</a:t>
            </a:r>
          </a:p>
          <a:p>
            <a:pPr lvl="1"/>
            <a:r>
              <a:rPr lang="en-US" altLang="en-US" sz="1800" smtClean="0"/>
              <a:t>How many links can there be between every pair of communicating processes?</a:t>
            </a:r>
          </a:p>
          <a:p>
            <a:pPr lvl="1"/>
            <a:r>
              <a:rPr lang="en-US" altLang="en-US" sz="1800" smtClean="0"/>
              <a:t>What is the capacity of a link?</a:t>
            </a:r>
          </a:p>
          <a:p>
            <a:pPr lvl="1"/>
            <a:r>
              <a:rPr lang="en-US" altLang="en-US" sz="1800" smtClean="0"/>
              <a:t>Is the size of a message that the link can accommodate fixed or variable?</a:t>
            </a:r>
          </a:p>
          <a:p>
            <a:pPr lvl="1"/>
            <a:r>
              <a:rPr lang="en-US" altLang="en-US" sz="1800" smtClean="0"/>
              <a:t>Is a link unidirectional or bi-directional?</a:t>
            </a:r>
          </a:p>
          <a:p>
            <a:pPr>
              <a:lnSpc>
                <a:spcPct val="90000"/>
              </a:lnSpc>
              <a:buFont typeface="Monotype Sorts" pitchFamily="2" charset="2"/>
              <a:buNone/>
            </a:pPr>
            <a:endParaRPr lang="en-US" altLang="en-US" sz="180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933450" y="123825"/>
            <a:ext cx="8229600" cy="576263"/>
          </a:xfrm>
        </p:spPr>
        <p:txBody>
          <a:bodyPr/>
          <a:lstStyle/>
          <a:p>
            <a:pPr eaLnBrk="1" hangingPunct="1"/>
            <a:r>
              <a:rPr lang="en-US" altLang="en-US" sz="2500" smtClean="0"/>
              <a:t>Message Passing (Cont.)</a:t>
            </a:r>
          </a:p>
        </p:txBody>
      </p:sp>
      <p:sp>
        <p:nvSpPr>
          <p:cNvPr id="71683" name="Rectangle 3"/>
          <p:cNvSpPr>
            <a:spLocks noGrp="1" noChangeArrowheads="1"/>
          </p:cNvSpPr>
          <p:nvPr>
            <p:ph type="body" idx="1"/>
          </p:nvPr>
        </p:nvSpPr>
        <p:spPr>
          <a:xfrm>
            <a:off x="901700" y="785813"/>
            <a:ext cx="7694613" cy="4530725"/>
          </a:xfrm>
        </p:spPr>
        <p:txBody>
          <a:bodyPr/>
          <a:lstStyle/>
          <a:p>
            <a:pPr lvl="1">
              <a:lnSpc>
                <a:spcPct val="90000"/>
              </a:lnSpc>
            </a:pPr>
            <a:endParaRPr lang="en-US" altLang="en-US" sz="800" smtClean="0"/>
          </a:p>
          <a:p>
            <a:pPr lvl="1">
              <a:lnSpc>
                <a:spcPct val="90000"/>
              </a:lnSpc>
              <a:buFont typeface="Monotype Sorts" pitchFamily="2" charset="2"/>
              <a:buNone/>
            </a:pPr>
            <a:endParaRPr lang="en-US" altLang="en-US" sz="800" smtClean="0"/>
          </a:p>
          <a:p>
            <a:pPr>
              <a:lnSpc>
                <a:spcPct val="90000"/>
              </a:lnSpc>
            </a:pPr>
            <a:r>
              <a:rPr lang="en-US" altLang="en-US" sz="1800" smtClean="0"/>
              <a:t>Implementation of communication link</a:t>
            </a:r>
          </a:p>
          <a:p>
            <a:pPr lvl="1">
              <a:lnSpc>
                <a:spcPct val="90000"/>
              </a:lnSpc>
            </a:pPr>
            <a:r>
              <a:rPr lang="en-US" altLang="en-US" sz="1800" smtClean="0"/>
              <a:t>Physical:</a:t>
            </a:r>
          </a:p>
          <a:p>
            <a:pPr lvl="2">
              <a:lnSpc>
                <a:spcPct val="90000"/>
              </a:lnSpc>
            </a:pPr>
            <a:r>
              <a:rPr lang="en-US" altLang="en-US" sz="1800" smtClean="0"/>
              <a:t>Shared memory</a:t>
            </a:r>
          </a:p>
          <a:p>
            <a:pPr lvl="2">
              <a:lnSpc>
                <a:spcPct val="90000"/>
              </a:lnSpc>
            </a:pPr>
            <a:r>
              <a:rPr lang="en-US" altLang="en-US" sz="1800" smtClean="0"/>
              <a:t>Hardware bus</a:t>
            </a:r>
          </a:p>
          <a:p>
            <a:pPr lvl="2">
              <a:lnSpc>
                <a:spcPct val="90000"/>
              </a:lnSpc>
            </a:pPr>
            <a:r>
              <a:rPr lang="en-US" altLang="en-US" sz="1800" smtClean="0"/>
              <a:t>Network</a:t>
            </a:r>
          </a:p>
          <a:p>
            <a:pPr lvl="1">
              <a:lnSpc>
                <a:spcPct val="90000"/>
              </a:lnSpc>
            </a:pPr>
            <a:r>
              <a:rPr lang="en-US" altLang="en-US" sz="1800" smtClean="0"/>
              <a:t>Logical:</a:t>
            </a:r>
          </a:p>
          <a:p>
            <a:pPr lvl="2">
              <a:lnSpc>
                <a:spcPct val="90000"/>
              </a:lnSpc>
            </a:pPr>
            <a:r>
              <a:rPr lang="en-US" altLang="en-US" sz="1800" smtClean="0"/>
              <a:t> Direct or indirect</a:t>
            </a:r>
          </a:p>
          <a:p>
            <a:pPr lvl="2">
              <a:lnSpc>
                <a:spcPct val="90000"/>
              </a:lnSpc>
            </a:pPr>
            <a:r>
              <a:rPr lang="en-US" altLang="en-US" sz="1800" smtClean="0"/>
              <a:t> Synchronous or asynchronous</a:t>
            </a:r>
          </a:p>
          <a:p>
            <a:pPr lvl="2">
              <a:lnSpc>
                <a:spcPct val="90000"/>
              </a:lnSpc>
            </a:pPr>
            <a:r>
              <a:rPr lang="en-US" altLang="en-US" sz="1800" smtClean="0"/>
              <a:t> Automatic or explicit buffering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177800"/>
            <a:ext cx="8229600" cy="576263"/>
          </a:xfrm>
        </p:spPr>
        <p:txBody>
          <a:bodyPr/>
          <a:lstStyle/>
          <a:p>
            <a:pPr eaLnBrk="1" hangingPunct="1"/>
            <a:r>
              <a:rPr lang="en-US" altLang="en-US" smtClean="0"/>
              <a:t>Direct Communication</a:t>
            </a:r>
          </a:p>
        </p:txBody>
      </p:sp>
      <p:sp>
        <p:nvSpPr>
          <p:cNvPr id="73731" name="Rectangle 3"/>
          <p:cNvSpPr>
            <a:spLocks noGrp="1" noChangeArrowheads="1"/>
          </p:cNvSpPr>
          <p:nvPr>
            <p:ph type="body" idx="1"/>
          </p:nvPr>
        </p:nvSpPr>
        <p:spPr>
          <a:xfrm>
            <a:off x="885825" y="1138238"/>
            <a:ext cx="7635875" cy="4530725"/>
          </a:xfrm>
        </p:spPr>
        <p:txBody>
          <a:bodyPr/>
          <a:lstStyle/>
          <a:p>
            <a:r>
              <a:rPr lang="en-US" altLang="en-US" sz="1800" smtClean="0"/>
              <a:t>Processes must name each other explicitly:</a:t>
            </a:r>
          </a:p>
          <a:p>
            <a:pPr lvl="1"/>
            <a:r>
              <a:rPr lang="en-US" altLang="en-US" sz="1800" b="1" smtClean="0">
                <a:latin typeface="Courier New" panose="02070309020205020404" pitchFamily="49" charset="0"/>
                <a:cs typeface="Courier New" panose="02070309020205020404" pitchFamily="49" charset="0"/>
              </a:rPr>
              <a:t>send</a:t>
            </a:r>
            <a:r>
              <a:rPr lang="en-US" altLang="en-US" sz="1800" smtClean="0"/>
              <a:t> (</a:t>
            </a:r>
            <a:r>
              <a:rPr lang="en-US" altLang="en-US" sz="1800" i="1" smtClean="0"/>
              <a:t>P, message</a:t>
            </a:r>
            <a:r>
              <a:rPr lang="en-US" altLang="en-US" sz="1800" smtClean="0"/>
              <a:t>) – send a message to process P</a:t>
            </a:r>
          </a:p>
          <a:p>
            <a:pPr lvl="1"/>
            <a:r>
              <a:rPr lang="en-US" altLang="en-US" sz="1800" b="1" smtClean="0">
                <a:latin typeface="Courier New" panose="02070309020205020404" pitchFamily="49" charset="0"/>
                <a:cs typeface="Courier New" panose="02070309020205020404" pitchFamily="49" charset="0"/>
              </a:rPr>
              <a:t>receive</a:t>
            </a:r>
            <a:r>
              <a:rPr lang="en-US" altLang="en-US" sz="1800" smtClean="0"/>
              <a:t>(</a:t>
            </a:r>
            <a:r>
              <a:rPr lang="en-US" altLang="en-US" sz="1800" i="1" smtClean="0"/>
              <a:t>Q, message</a:t>
            </a:r>
            <a:r>
              <a:rPr lang="en-US" altLang="en-US" sz="1800" smtClean="0"/>
              <a:t>) – receive a message from process Q</a:t>
            </a:r>
          </a:p>
          <a:p>
            <a:r>
              <a:rPr lang="en-US" altLang="en-US" sz="1800" smtClean="0"/>
              <a:t>Properties of communication link</a:t>
            </a:r>
          </a:p>
          <a:p>
            <a:pPr lvl="1"/>
            <a:r>
              <a:rPr lang="en-US" altLang="en-US" sz="1800" smtClean="0"/>
              <a:t>Links are established automatically</a:t>
            </a:r>
          </a:p>
          <a:p>
            <a:pPr lvl="1"/>
            <a:r>
              <a:rPr lang="en-US" altLang="en-US" sz="1800" smtClean="0"/>
              <a:t>A link is associated with exactly one pair of communicating processes</a:t>
            </a:r>
          </a:p>
          <a:p>
            <a:pPr lvl="1"/>
            <a:r>
              <a:rPr lang="en-US" altLang="en-US" sz="1800" smtClean="0"/>
              <a:t>Between each pair there exists exactly one link</a:t>
            </a:r>
          </a:p>
          <a:p>
            <a:pPr lvl="1"/>
            <a:r>
              <a:rPr lang="en-US" altLang="en-US" sz="1800" smtClean="0"/>
              <a:t>The link may be unidirectional, but is usually bi-directional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57200" y="152400"/>
            <a:ext cx="8229600" cy="576263"/>
          </a:xfrm>
        </p:spPr>
        <p:txBody>
          <a:bodyPr/>
          <a:lstStyle/>
          <a:p>
            <a:pPr eaLnBrk="1" hangingPunct="1"/>
            <a:r>
              <a:rPr lang="en-US" altLang="en-US" smtClean="0"/>
              <a:t>Indirect Communication</a:t>
            </a:r>
          </a:p>
        </p:txBody>
      </p:sp>
      <p:sp>
        <p:nvSpPr>
          <p:cNvPr id="75779" name="Rectangle 3"/>
          <p:cNvSpPr>
            <a:spLocks noGrp="1" noChangeArrowheads="1"/>
          </p:cNvSpPr>
          <p:nvPr>
            <p:ph type="body" idx="1"/>
          </p:nvPr>
        </p:nvSpPr>
        <p:spPr>
          <a:xfrm>
            <a:off x="854075" y="1166813"/>
            <a:ext cx="7391400" cy="4159250"/>
          </a:xfrm>
        </p:spPr>
        <p:txBody>
          <a:bodyPr/>
          <a:lstStyle/>
          <a:p>
            <a:r>
              <a:rPr lang="en-US" altLang="en-US" sz="1800" smtClean="0"/>
              <a:t>Messages are directed and received from mailboxes (also referred to as ports)</a:t>
            </a:r>
          </a:p>
          <a:p>
            <a:pPr lvl="1"/>
            <a:r>
              <a:rPr lang="en-US" altLang="en-US" sz="1800" smtClean="0"/>
              <a:t>Each mailbox has a unique id</a:t>
            </a:r>
          </a:p>
          <a:p>
            <a:pPr lvl="1"/>
            <a:r>
              <a:rPr lang="en-US" altLang="en-US" sz="1800" smtClean="0"/>
              <a:t>Processes can communicate only if they share a mailbox</a:t>
            </a:r>
          </a:p>
          <a:p>
            <a:r>
              <a:rPr lang="en-US" altLang="en-US" sz="1800" smtClean="0"/>
              <a:t>Properties of communication link</a:t>
            </a:r>
          </a:p>
          <a:p>
            <a:pPr lvl="1"/>
            <a:r>
              <a:rPr lang="en-US" altLang="en-US" sz="1800" smtClean="0"/>
              <a:t>Link established only if processes share a common mailbox</a:t>
            </a:r>
          </a:p>
          <a:p>
            <a:pPr lvl="1"/>
            <a:r>
              <a:rPr lang="en-US" altLang="en-US" sz="1800" smtClean="0"/>
              <a:t>A link may be associated with many processes</a:t>
            </a:r>
          </a:p>
          <a:p>
            <a:pPr lvl="1"/>
            <a:r>
              <a:rPr lang="en-US" altLang="en-US" sz="1800" smtClean="0"/>
              <a:t>Each pair of processes may share several communication links</a:t>
            </a:r>
          </a:p>
          <a:p>
            <a:pPr lvl="1"/>
            <a:r>
              <a:rPr lang="en-US" altLang="en-US" sz="1800" smtClean="0"/>
              <a:t>Link may be unidirectional or bi-directional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882650" y="182563"/>
            <a:ext cx="8229600" cy="576262"/>
          </a:xfrm>
        </p:spPr>
        <p:txBody>
          <a:bodyPr/>
          <a:lstStyle/>
          <a:p>
            <a:pPr eaLnBrk="1" hangingPunct="1"/>
            <a:r>
              <a:rPr lang="en-US" altLang="en-US" smtClean="0"/>
              <a:t>Indirect Communication</a:t>
            </a:r>
          </a:p>
        </p:txBody>
      </p:sp>
      <p:sp>
        <p:nvSpPr>
          <p:cNvPr id="77827" name="Rectangle 3"/>
          <p:cNvSpPr>
            <a:spLocks noGrp="1" noChangeArrowheads="1"/>
          </p:cNvSpPr>
          <p:nvPr>
            <p:ph type="body" idx="1"/>
          </p:nvPr>
        </p:nvSpPr>
        <p:spPr>
          <a:xfrm>
            <a:off x="838200" y="1135063"/>
            <a:ext cx="7580313" cy="3821112"/>
          </a:xfrm>
        </p:spPr>
        <p:txBody>
          <a:bodyPr/>
          <a:lstStyle/>
          <a:p>
            <a:r>
              <a:rPr lang="en-US" altLang="en-US" sz="1800" smtClean="0"/>
              <a:t>Operations</a:t>
            </a:r>
          </a:p>
          <a:p>
            <a:pPr lvl="1"/>
            <a:r>
              <a:rPr lang="en-US" altLang="en-US" sz="1800" smtClean="0"/>
              <a:t>create a new mailbox (port)</a:t>
            </a:r>
          </a:p>
          <a:p>
            <a:pPr lvl="1"/>
            <a:r>
              <a:rPr lang="en-US" altLang="en-US" sz="1800" smtClean="0"/>
              <a:t>send and receive messages through mailbox</a:t>
            </a:r>
          </a:p>
          <a:p>
            <a:pPr lvl="1"/>
            <a:r>
              <a:rPr lang="en-US" altLang="en-US" sz="1800" smtClean="0"/>
              <a:t>destroy a mailbox</a:t>
            </a:r>
          </a:p>
          <a:p>
            <a:r>
              <a:rPr lang="en-US" altLang="en-US" sz="1800" smtClean="0"/>
              <a:t>Primitives are defined as:</a:t>
            </a:r>
          </a:p>
          <a:p>
            <a:pPr>
              <a:buFont typeface="Monotype Sorts" pitchFamily="2" charset="2"/>
              <a:buNone/>
            </a:pPr>
            <a:r>
              <a:rPr lang="en-US" altLang="en-US" sz="1800" smtClean="0"/>
              <a:t>	</a:t>
            </a:r>
            <a:r>
              <a:rPr lang="en-US" altLang="en-US" sz="1800" b="1" smtClean="0">
                <a:latin typeface="Courier New" panose="02070309020205020404" pitchFamily="49" charset="0"/>
                <a:cs typeface="Courier New" panose="02070309020205020404" pitchFamily="49" charset="0"/>
              </a:rPr>
              <a:t>send</a:t>
            </a:r>
            <a:r>
              <a:rPr lang="en-US" altLang="en-US" sz="1800" smtClean="0"/>
              <a:t>(</a:t>
            </a:r>
            <a:r>
              <a:rPr lang="en-US" altLang="en-US" sz="1800" i="1" smtClean="0"/>
              <a:t>A, message</a:t>
            </a:r>
            <a:r>
              <a:rPr lang="en-US" altLang="en-US" sz="1800" smtClean="0"/>
              <a:t>) – send a message to mailbox A</a:t>
            </a:r>
          </a:p>
          <a:p>
            <a:pPr>
              <a:buFont typeface="Monotype Sorts" pitchFamily="2" charset="2"/>
              <a:buNone/>
            </a:pPr>
            <a:r>
              <a:rPr lang="en-US" altLang="en-US" sz="1800" smtClean="0"/>
              <a:t>	</a:t>
            </a:r>
            <a:r>
              <a:rPr lang="en-US" altLang="en-US" sz="1800" b="1" smtClean="0">
                <a:latin typeface="Courier New" panose="02070309020205020404" pitchFamily="49" charset="0"/>
                <a:cs typeface="Courier New" panose="02070309020205020404" pitchFamily="49" charset="0"/>
              </a:rPr>
              <a:t>receive</a:t>
            </a:r>
            <a:r>
              <a:rPr lang="en-US" altLang="en-US" sz="1800" smtClean="0"/>
              <a:t>(</a:t>
            </a:r>
            <a:r>
              <a:rPr lang="en-US" altLang="en-US" sz="1800" i="1" smtClean="0"/>
              <a:t>A, message</a:t>
            </a:r>
            <a:r>
              <a:rPr lang="en-US" altLang="en-US" sz="1800" smtClean="0"/>
              <a:t>) – receive a message from mailbox A</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876300" y="182563"/>
            <a:ext cx="7810500" cy="576262"/>
          </a:xfrm>
        </p:spPr>
        <p:txBody>
          <a:bodyPr/>
          <a:lstStyle/>
          <a:p>
            <a:pPr eaLnBrk="1" hangingPunct="1"/>
            <a:r>
              <a:rPr lang="en-US" altLang="en-US" smtClean="0"/>
              <a:t>Indirect Communication</a:t>
            </a:r>
          </a:p>
        </p:txBody>
      </p:sp>
      <p:sp>
        <p:nvSpPr>
          <p:cNvPr id="79875" name="Rectangle 3"/>
          <p:cNvSpPr>
            <a:spLocks noGrp="1" noChangeArrowheads="1"/>
          </p:cNvSpPr>
          <p:nvPr>
            <p:ph type="body" idx="1"/>
          </p:nvPr>
        </p:nvSpPr>
        <p:spPr>
          <a:xfrm>
            <a:off x="882650" y="1127125"/>
            <a:ext cx="7642225" cy="4964113"/>
          </a:xfrm>
        </p:spPr>
        <p:txBody>
          <a:bodyPr/>
          <a:lstStyle/>
          <a:p>
            <a:r>
              <a:rPr lang="en-US" altLang="en-US" sz="1800" smtClean="0"/>
              <a:t>Mailbox sharing</a:t>
            </a:r>
          </a:p>
          <a:p>
            <a:pPr lvl="1"/>
            <a:r>
              <a:rPr lang="en-US" altLang="en-US" sz="1800" i="1" smtClean="0"/>
              <a:t>P</a:t>
            </a:r>
            <a:r>
              <a:rPr lang="en-US" altLang="en-US" sz="1800" i="1" baseline="-25000" smtClean="0"/>
              <a:t>1</a:t>
            </a:r>
            <a:r>
              <a:rPr lang="en-US" altLang="en-US" sz="1800" i="1" smtClean="0"/>
              <a:t>, P</a:t>
            </a:r>
            <a:r>
              <a:rPr lang="en-US" altLang="en-US" sz="1800" i="1" baseline="-25000" smtClean="0"/>
              <a:t>2</a:t>
            </a:r>
            <a:r>
              <a:rPr lang="en-US" altLang="en-US" sz="1800" i="1" smtClean="0"/>
              <a:t>,</a:t>
            </a:r>
            <a:r>
              <a:rPr lang="en-US" altLang="en-US" sz="1800" smtClean="0"/>
              <a:t> and</a:t>
            </a:r>
            <a:r>
              <a:rPr lang="en-US" altLang="en-US" sz="1800" i="1" smtClean="0"/>
              <a:t> P</a:t>
            </a:r>
            <a:r>
              <a:rPr lang="en-US" altLang="en-US" sz="1800" i="1" baseline="-25000" smtClean="0"/>
              <a:t>3</a:t>
            </a:r>
            <a:r>
              <a:rPr lang="en-US" altLang="en-US" sz="1800" smtClean="0"/>
              <a:t> share mailbox A</a:t>
            </a:r>
          </a:p>
          <a:p>
            <a:pPr lvl="1"/>
            <a:r>
              <a:rPr lang="en-US" altLang="en-US" sz="1800" i="1" smtClean="0"/>
              <a:t>P</a:t>
            </a:r>
            <a:r>
              <a:rPr lang="en-US" altLang="en-US" sz="1800" i="1" baseline="-25000" smtClean="0"/>
              <a:t>1</a:t>
            </a:r>
            <a:r>
              <a:rPr lang="en-US" altLang="en-US" sz="1800" smtClean="0"/>
              <a:t>, sends; </a:t>
            </a:r>
            <a:r>
              <a:rPr lang="en-US" altLang="en-US" sz="1800" i="1" smtClean="0"/>
              <a:t>P</a:t>
            </a:r>
            <a:r>
              <a:rPr lang="en-US" altLang="en-US" sz="1800" i="1" baseline="-25000" smtClean="0"/>
              <a:t>2</a:t>
            </a:r>
            <a:r>
              <a:rPr lang="en-US" altLang="en-US" sz="1800" i="1" smtClean="0"/>
              <a:t> </a:t>
            </a:r>
            <a:r>
              <a:rPr lang="en-US" altLang="en-US" sz="1800" smtClean="0"/>
              <a:t>and</a:t>
            </a:r>
            <a:r>
              <a:rPr lang="en-US" altLang="en-US" sz="1800" i="1" smtClean="0"/>
              <a:t> P</a:t>
            </a:r>
            <a:r>
              <a:rPr lang="en-US" altLang="en-US" sz="1800" i="1" baseline="-25000" smtClean="0"/>
              <a:t>3</a:t>
            </a:r>
            <a:r>
              <a:rPr lang="en-US" altLang="en-US" sz="1800" smtClean="0"/>
              <a:t> receive</a:t>
            </a:r>
          </a:p>
          <a:p>
            <a:pPr lvl="1"/>
            <a:r>
              <a:rPr lang="en-US" altLang="en-US" sz="1800" smtClean="0"/>
              <a:t>Who gets the message?</a:t>
            </a:r>
          </a:p>
          <a:p>
            <a:r>
              <a:rPr lang="en-US" altLang="en-US" sz="1800" smtClean="0"/>
              <a:t>Solutions</a:t>
            </a:r>
          </a:p>
          <a:p>
            <a:pPr lvl="1"/>
            <a:r>
              <a:rPr lang="en-US" altLang="en-US" sz="1800" smtClean="0"/>
              <a:t>Allow a link to be associated with at most two processes</a:t>
            </a:r>
          </a:p>
          <a:p>
            <a:pPr lvl="1"/>
            <a:r>
              <a:rPr lang="en-US" altLang="en-US" sz="1800" smtClean="0"/>
              <a:t>Allow only one process at a time to execute a receive operation</a:t>
            </a:r>
          </a:p>
          <a:p>
            <a:pPr lvl="1"/>
            <a:r>
              <a:rPr lang="en-US" altLang="en-US" sz="1800" smtClean="0"/>
              <a:t>Allow the system to select arbitrarily the receiver.  Sender is notified who the receiver was.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168275"/>
            <a:ext cx="8229600" cy="576263"/>
          </a:xfrm>
        </p:spPr>
        <p:txBody>
          <a:bodyPr/>
          <a:lstStyle/>
          <a:p>
            <a:pPr eaLnBrk="1" hangingPunct="1"/>
            <a:r>
              <a:rPr lang="en-US" altLang="en-US" smtClean="0"/>
              <a:t>Synchronization</a:t>
            </a:r>
          </a:p>
        </p:txBody>
      </p:sp>
      <p:sp>
        <p:nvSpPr>
          <p:cNvPr id="44035" name="Rectangle 3"/>
          <p:cNvSpPr>
            <a:spLocks noGrp="1" noChangeArrowheads="1"/>
          </p:cNvSpPr>
          <p:nvPr>
            <p:ph type="body" idx="1"/>
          </p:nvPr>
        </p:nvSpPr>
        <p:spPr>
          <a:xfrm>
            <a:off x="931863" y="1050925"/>
            <a:ext cx="7267575" cy="4984750"/>
          </a:xfrm>
        </p:spPr>
        <p:txBody>
          <a:bodyPr/>
          <a:lstStyle/>
          <a:p>
            <a:pPr marL="379413" indent="-379413">
              <a:buFont typeface="Monotype Sorts" pitchFamily="-84" charset="2"/>
              <a:buChar char="n"/>
              <a:defRPr/>
            </a:pPr>
            <a:r>
              <a:rPr lang="en-US" sz="1800" dirty="0" smtClean="0"/>
              <a:t>Message passing may be either blocking or non-blocking</a:t>
            </a:r>
          </a:p>
          <a:p>
            <a:pPr marL="379413" indent="-379413">
              <a:buFont typeface="Monotype Sorts" pitchFamily="-84" charset="2"/>
              <a:buChar char="n"/>
              <a:defRPr/>
            </a:pPr>
            <a:r>
              <a:rPr lang="en-US" sz="1800" b="1" dirty="0" smtClean="0">
                <a:solidFill>
                  <a:srgbClr val="3366FF"/>
                </a:solidFill>
              </a:rPr>
              <a:t>Blocking</a:t>
            </a:r>
            <a:r>
              <a:rPr lang="en-US" sz="1800" dirty="0" smtClean="0"/>
              <a:t> is considered </a:t>
            </a:r>
            <a:r>
              <a:rPr lang="en-US" sz="1800" b="1" dirty="0" smtClean="0">
                <a:solidFill>
                  <a:srgbClr val="3366FF"/>
                </a:solidFill>
              </a:rPr>
              <a:t>synchronous</a:t>
            </a:r>
          </a:p>
          <a:p>
            <a:pPr marL="798513" lvl="1" indent="-341313">
              <a:buFont typeface="Monotype Sorts" pitchFamily="-84" charset="2"/>
              <a:buChar char="l"/>
              <a:defRPr/>
            </a:pPr>
            <a:r>
              <a:rPr lang="en-US" sz="1800" b="1" dirty="0" smtClean="0"/>
              <a:t>Blocking send </a:t>
            </a:r>
            <a:r>
              <a:rPr lang="en-US" sz="1800" dirty="0" smtClean="0"/>
              <a:t>--</a:t>
            </a:r>
            <a:r>
              <a:rPr lang="en-US" sz="1800" b="1" dirty="0" smtClean="0"/>
              <a:t> </a:t>
            </a:r>
            <a:r>
              <a:rPr lang="en-US" sz="1800" dirty="0" smtClean="0"/>
              <a:t>the sender is blocked until the message is received</a:t>
            </a:r>
          </a:p>
          <a:p>
            <a:pPr marL="798513" lvl="1" indent="-341313">
              <a:buFont typeface="Monotype Sorts" pitchFamily="-84" charset="2"/>
              <a:buChar char="l"/>
              <a:defRPr/>
            </a:pPr>
            <a:r>
              <a:rPr lang="en-US" sz="1800" b="1" dirty="0" smtClean="0"/>
              <a:t>Blocking receive </a:t>
            </a:r>
            <a:r>
              <a:rPr lang="en-US" sz="1800" dirty="0" smtClean="0"/>
              <a:t>--</a:t>
            </a:r>
            <a:r>
              <a:rPr lang="en-US" sz="1800" b="1" dirty="0" smtClean="0"/>
              <a:t> </a:t>
            </a:r>
            <a:r>
              <a:rPr lang="en-US" sz="1800" dirty="0" smtClean="0"/>
              <a:t>the receiver is  blocked until a message is available</a:t>
            </a:r>
          </a:p>
          <a:p>
            <a:pPr marL="379413" indent="-379413">
              <a:buFont typeface="Monotype Sorts" pitchFamily="-84" charset="2"/>
              <a:buChar char="n"/>
              <a:defRPr/>
            </a:pPr>
            <a:r>
              <a:rPr lang="en-US" sz="1800" b="1" dirty="0" smtClean="0">
                <a:solidFill>
                  <a:srgbClr val="3366FF"/>
                </a:solidFill>
              </a:rPr>
              <a:t>Non-blocking</a:t>
            </a:r>
            <a:r>
              <a:rPr lang="en-US" sz="1800" dirty="0" smtClean="0"/>
              <a:t> is considered </a:t>
            </a:r>
            <a:r>
              <a:rPr lang="en-US" sz="1800" b="1" dirty="0" smtClean="0">
                <a:solidFill>
                  <a:srgbClr val="3366FF"/>
                </a:solidFill>
              </a:rPr>
              <a:t>asynchronous</a:t>
            </a:r>
          </a:p>
          <a:p>
            <a:pPr marL="798513" lvl="1" indent="-341313">
              <a:buFont typeface="Monotype Sorts" pitchFamily="-84" charset="2"/>
              <a:buChar char="l"/>
              <a:defRPr/>
            </a:pPr>
            <a:r>
              <a:rPr lang="en-US" sz="1800" b="1" dirty="0" smtClean="0"/>
              <a:t>Non-blocking send</a:t>
            </a:r>
            <a:r>
              <a:rPr lang="en-US" sz="1800" dirty="0" smtClean="0"/>
              <a:t> -- the sender sends the message and continue</a:t>
            </a:r>
          </a:p>
          <a:p>
            <a:pPr marL="798513" lvl="1" indent="-341313">
              <a:buFont typeface="Monotype Sorts" pitchFamily="-84" charset="2"/>
              <a:buChar char="l"/>
              <a:defRPr/>
            </a:pPr>
            <a:r>
              <a:rPr lang="en-US" sz="1800" b="1" dirty="0" smtClean="0"/>
              <a:t>Non-blocking receive</a:t>
            </a:r>
            <a:r>
              <a:rPr lang="en-US" sz="1800" dirty="0" smtClean="0"/>
              <a:t> -- the receiver receives:</a:t>
            </a:r>
          </a:p>
          <a:p>
            <a:pPr marL="1141413" lvl="2" indent="-341313">
              <a:buFont typeface="Monotype Sorts" pitchFamily="-84" charset="2"/>
              <a:buChar char="l"/>
              <a:defRPr/>
            </a:pPr>
            <a:r>
              <a:rPr lang="en-US" sz="1800" dirty="0" smtClean="0"/>
              <a:t> A valid message,  or </a:t>
            </a:r>
          </a:p>
          <a:p>
            <a:pPr marL="1141413" lvl="2" indent="-341313">
              <a:buFont typeface="Monotype Sorts" pitchFamily="-84" charset="2"/>
              <a:buChar char="l"/>
              <a:defRPr/>
            </a:pPr>
            <a:r>
              <a:rPr lang="en-US" sz="1800" dirty="0" smtClean="0"/>
              <a:t> Null message</a:t>
            </a:r>
          </a:p>
          <a:p>
            <a:pPr marL="398939">
              <a:buFont typeface="Monotype Sorts" charset="0"/>
              <a:buChar char="n"/>
              <a:defRPr/>
            </a:pPr>
            <a:r>
              <a:rPr lang="en-US" sz="1800" dirty="0" smtClean="0">
                <a:ea typeface="ＭＳ Ｐゴシック" charset="0"/>
              </a:rPr>
              <a:t>Different combinations possible</a:t>
            </a:r>
          </a:p>
          <a:p>
            <a:pPr marL="798989" lvl="1">
              <a:buFont typeface="Monotype Sorts" charset="0"/>
              <a:buChar char="l"/>
              <a:defRPr/>
            </a:pPr>
            <a:r>
              <a:rPr lang="en-US" sz="1800" dirty="0" smtClean="0">
                <a:ea typeface="ＭＳ Ｐゴシック" charset="0"/>
              </a:rPr>
              <a:t>If both send and receive are blocking, we have a </a:t>
            </a:r>
            <a:r>
              <a:rPr lang="en-US" sz="1800" b="1" dirty="0" smtClean="0">
                <a:solidFill>
                  <a:srgbClr val="3366FF"/>
                </a:solidFill>
                <a:ea typeface="ＭＳ Ｐゴシック" charset="0"/>
                <a:cs typeface="ＭＳ Ｐゴシック" charset="0"/>
              </a:rPr>
              <a:t>rendezvous</a:t>
            </a:r>
          </a:p>
          <a:p>
            <a:pPr marL="398463" indent="-341313">
              <a:buFont typeface="Monotype Sorts" pitchFamily="-84" charset="2"/>
              <a:buChar char="n"/>
              <a:defRPr/>
            </a:pPr>
            <a:endParaRPr lang="en-US" sz="1800" dirty="0" smtClean="0"/>
          </a:p>
          <a:p>
            <a:pPr marL="1141413" lvl="2" indent="-341313">
              <a:buFont typeface="Monotype Sorts" pitchFamily="-84" charset="2"/>
              <a:buChar char="l"/>
              <a:defRPr/>
            </a:pPr>
            <a:endParaRPr lang="en-US" sz="1800"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203200"/>
            <a:ext cx="8229600" cy="576263"/>
          </a:xfrm>
        </p:spPr>
        <p:txBody>
          <a:bodyPr/>
          <a:lstStyle/>
          <a:p>
            <a:pPr eaLnBrk="1" hangingPunct="1"/>
            <a:r>
              <a:rPr lang="en-US" smtClean="0"/>
              <a:t>Synchronization (Cont.)</a:t>
            </a:r>
          </a:p>
        </p:txBody>
      </p:sp>
      <p:sp>
        <p:nvSpPr>
          <p:cNvPr id="41987" name="Rectangle 3"/>
          <p:cNvSpPr>
            <a:spLocks noGrp="1" noChangeArrowheads="1"/>
          </p:cNvSpPr>
          <p:nvPr>
            <p:ph type="body" idx="1"/>
          </p:nvPr>
        </p:nvSpPr>
        <p:spPr>
          <a:xfrm>
            <a:off x="881063" y="1203325"/>
            <a:ext cx="6599237" cy="534988"/>
          </a:xfrm>
        </p:spPr>
        <p:txBody>
          <a:bodyPr/>
          <a:lstStyle/>
          <a:p>
            <a:pPr>
              <a:buFont typeface="Monotype Sorts" charset="0"/>
              <a:buChar char="n"/>
              <a:defRPr/>
            </a:pPr>
            <a:r>
              <a:rPr lang="en-US" sz="1800" dirty="0" smtClean="0">
                <a:ea typeface="ＭＳ Ｐゴシック" charset="0"/>
              </a:rPr>
              <a:t>Producer-consumer becomes trivial</a:t>
            </a:r>
            <a:br>
              <a:rPr lang="en-US" sz="1800" dirty="0" smtClean="0">
                <a:ea typeface="ＭＳ Ｐゴシック" charset="0"/>
              </a:rPr>
            </a:br>
            <a:endParaRPr lang="en-US" sz="1800" dirty="0" smtClean="0">
              <a:ea typeface="ＭＳ Ｐゴシック" charset="0"/>
            </a:endParaRPr>
          </a:p>
          <a:p>
            <a:pPr marL="0" indent="0">
              <a:buFont typeface="Monotype Sorts" pitchFamily="-84" charset="2"/>
              <a:buNone/>
              <a:defRPr/>
            </a:pPr>
            <a:r>
              <a:rPr lang="en-US" sz="1600" dirty="0" smtClean="0">
                <a:latin typeface="Courier New"/>
                <a:ea typeface="ＭＳ Ｐゴシック" charset="-128"/>
                <a:cs typeface="Courier New"/>
              </a:rPr>
              <a:t>       message </a:t>
            </a:r>
            <a:r>
              <a:rPr lang="en-US" sz="1600" dirty="0" err="1" smtClean="0">
                <a:latin typeface="Courier New"/>
                <a:ea typeface="ＭＳ Ｐゴシック" charset="-128"/>
                <a:cs typeface="Courier New"/>
              </a:rPr>
              <a:t>next_produced</a:t>
            </a:r>
            <a:r>
              <a:rPr lang="en-US" sz="1600" dirty="0">
                <a:latin typeface="Courier New"/>
                <a:ea typeface="ＭＳ Ｐゴシック" charset="-128"/>
                <a:cs typeface="Courier New"/>
              </a:rPr>
              <a:t>; </a:t>
            </a:r>
            <a:endParaRPr lang="en-US" sz="1600" dirty="0" smtClean="0">
              <a:latin typeface="Courier New"/>
              <a:ea typeface="ＭＳ Ｐゴシック" charset="-128"/>
              <a:cs typeface="Courier New"/>
            </a:endParaRPr>
          </a:p>
          <a:p>
            <a:pPr marL="0" indent="0">
              <a:buFont typeface="Monotype Sorts" pitchFamily="-84" charset="2"/>
              <a:buNone/>
              <a:defRPr/>
            </a:pPr>
            <a:r>
              <a:rPr lang="en-US" sz="1600" dirty="0" smtClean="0">
                <a:latin typeface="Courier New"/>
                <a:ea typeface="ＭＳ Ｐゴシック" charset="-128"/>
                <a:cs typeface="Courier New"/>
              </a:rPr>
              <a:t>       while </a:t>
            </a:r>
            <a:r>
              <a:rPr lang="en-US" sz="1600" dirty="0">
                <a:latin typeface="Courier New"/>
                <a:ea typeface="ＭＳ Ｐゴシック" charset="-128"/>
                <a:cs typeface="Courier New"/>
              </a:rPr>
              <a:t>(true) {</a:t>
            </a:r>
            <a:br>
              <a:rPr lang="en-US" sz="1600" dirty="0">
                <a:latin typeface="Courier New"/>
                <a:ea typeface="ＭＳ Ｐゴシック" charset="-128"/>
                <a:cs typeface="Courier New"/>
              </a:rPr>
            </a:br>
            <a:r>
              <a:rPr lang="en-US" sz="1600" dirty="0">
                <a:latin typeface="Courier New"/>
                <a:ea typeface="ＭＳ Ｐゴシック" charset="-128"/>
                <a:cs typeface="Courier New"/>
              </a:rPr>
              <a:t> </a:t>
            </a:r>
            <a:r>
              <a:rPr lang="en-US" sz="1600" dirty="0" smtClean="0">
                <a:latin typeface="Courier New"/>
                <a:ea typeface="ＭＳ Ｐゴシック" charset="-128"/>
                <a:cs typeface="Courier New"/>
              </a:rPr>
              <a:t>          /* </a:t>
            </a:r>
            <a:r>
              <a:rPr lang="en-US" sz="1600" dirty="0">
                <a:latin typeface="Courier New"/>
                <a:ea typeface="ＭＳ Ｐゴシック" charset="-128"/>
                <a:cs typeface="Courier New"/>
              </a:rPr>
              <a:t>produce an item in next produced */ </a:t>
            </a:r>
            <a:endParaRPr lang="en-US" sz="1600" dirty="0" smtClean="0">
              <a:latin typeface="Courier New"/>
              <a:ea typeface="ＭＳ Ｐゴシック" charset="-128"/>
              <a:cs typeface="Courier New"/>
            </a:endParaRPr>
          </a:p>
          <a:p>
            <a:pPr marL="0" indent="0">
              <a:buFont typeface="Monotype Sorts" pitchFamily="-84" charset="2"/>
              <a:buNone/>
              <a:defRPr/>
            </a:pPr>
            <a:r>
              <a:rPr lang="en-US" sz="1600" dirty="0">
                <a:latin typeface="Courier New"/>
                <a:ea typeface="ＭＳ Ｐゴシック" charset="-128"/>
                <a:cs typeface="Courier New"/>
              </a:rPr>
              <a:t> </a:t>
            </a:r>
            <a:r>
              <a:rPr lang="en-US" sz="1600" dirty="0" smtClean="0">
                <a:latin typeface="Courier New"/>
                <a:ea typeface="ＭＳ Ｐゴシック" charset="-128"/>
                <a:cs typeface="Courier New"/>
              </a:rPr>
              <a:t>      send(</a:t>
            </a:r>
            <a:r>
              <a:rPr lang="en-US" sz="1600" dirty="0" err="1" smtClean="0">
                <a:latin typeface="Courier New"/>
                <a:ea typeface="ＭＳ Ｐゴシック" charset="-128"/>
                <a:cs typeface="Courier New"/>
              </a:rPr>
              <a:t>next_produced</a:t>
            </a:r>
            <a:r>
              <a:rPr lang="en-US" sz="1600" dirty="0">
                <a:latin typeface="Courier New"/>
                <a:ea typeface="ＭＳ Ｐゴシック" charset="-128"/>
                <a:cs typeface="Courier New"/>
              </a:rPr>
              <a:t>); </a:t>
            </a:r>
            <a:endParaRPr lang="en-US" sz="1600" dirty="0" smtClean="0">
              <a:latin typeface="Courier New"/>
              <a:ea typeface="ＭＳ Ｐゴシック" charset="-128"/>
              <a:cs typeface="Courier New"/>
            </a:endParaRPr>
          </a:p>
          <a:p>
            <a:pPr marL="0" indent="0">
              <a:buFont typeface="Monotype Sorts" pitchFamily="-84" charset="2"/>
              <a:buNone/>
              <a:defRPr/>
            </a:pPr>
            <a:r>
              <a:rPr lang="en-US" sz="1600" dirty="0" smtClean="0">
                <a:latin typeface="Courier New"/>
                <a:ea typeface="ＭＳ Ｐゴシック" charset="-128"/>
                <a:cs typeface="Courier New"/>
              </a:rPr>
              <a:t>       } </a:t>
            </a:r>
          </a:p>
        </p:txBody>
      </p:sp>
      <p:sp>
        <p:nvSpPr>
          <p:cNvPr id="83972" name="TextBox 1"/>
          <p:cNvSpPr txBox="1">
            <a:spLocks noChangeArrowheads="1"/>
          </p:cNvSpPr>
          <p:nvPr/>
        </p:nvSpPr>
        <p:spPr bwMode="auto">
          <a:xfrm>
            <a:off x="1558925" y="3598863"/>
            <a:ext cx="6370638"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spAutoFit/>
          </a:bodyPr>
          <a:lstStyle>
            <a:lvl1pPr>
              <a:spcBef>
                <a:spcPct val="35000"/>
              </a:spcBef>
              <a:buClr>
                <a:srgbClr val="993300"/>
              </a:buClr>
              <a:buSzPct val="90000"/>
              <a:buFont typeface="Monotype Sorts" pitchFamily="2" charset="2"/>
              <a:buChar char="n"/>
              <a:defRPr kumimoji="1" sz="3200">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2" charset="2"/>
              <a:buChar char="l"/>
              <a:defRPr kumimoji="1" sz="2800">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sz="1700">
                <a:latin typeface="Courier New" panose="02070309020205020404" pitchFamily="49" charset="0"/>
                <a:cs typeface="Courier New" panose="02070309020205020404" pitchFamily="49" charset="0"/>
              </a:rPr>
              <a:t>m</a:t>
            </a:r>
            <a:r>
              <a:rPr lang="en-US" sz="1600">
                <a:latin typeface="Courier New" panose="02070309020205020404" pitchFamily="49" charset="0"/>
                <a:cs typeface="Courier New" panose="02070309020205020404" pitchFamily="49" charset="0"/>
              </a:rPr>
              <a:t>essage next_consumed;</a:t>
            </a:r>
          </a:p>
          <a:p>
            <a:pPr>
              <a:spcBef>
                <a:spcPct val="0"/>
              </a:spcBef>
              <a:buClrTx/>
              <a:buSzTx/>
              <a:buFontTx/>
              <a:buNone/>
            </a:pPr>
            <a:r>
              <a:rPr lang="en-US" sz="1600">
                <a:latin typeface="Courier New" panose="02070309020205020404" pitchFamily="49" charset="0"/>
                <a:cs typeface="Courier New" panose="02070309020205020404" pitchFamily="49" charset="0"/>
              </a:rPr>
              <a:t>while (true) {</a:t>
            </a:r>
          </a:p>
          <a:p>
            <a:pPr>
              <a:spcBef>
                <a:spcPct val="0"/>
              </a:spcBef>
              <a:buClrTx/>
              <a:buSzTx/>
              <a:buFontTx/>
              <a:buNone/>
            </a:pPr>
            <a:r>
              <a:rPr lang="en-US" sz="1600">
                <a:latin typeface="Courier New" panose="02070309020205020404" pitchFamily="49" charset="0"/>
                <a:cs typeface="Courier New" panose="02070309020205020404" pitchFamily="49" charset="0"/>
              </a:rPr>
              <a:t>   receive(next_consumed);</a:t>
            </a:r>
          </a:p>
          <a:p>
            <a:pPr>
              <a:spcBef>
                <a:spcPct val="0"/>
              </a:spcBef>
              <a:buClrTx/>
              <a:buSzTx/>
              <a:buFontTx/>
              <a:buNone/>
            </a:pPr>
            <a:r>
              <a:rPr lang="en-US" sz="1600">
                <a:latin typeface="Courier New" panose="02070309020205020404" pitchFamily="49" charset="0"/>
                <a:cs typeface="Courier New" panose="02070309020205020404" pitchFamily="49" charset="0"/>
              </a:rPr>
              <a:t>   </a:t>
            </a:r>
          </a:p>
          <a:p>
            <a:pPr>
              <a:spcBef>
                <a:spcPct val="0"/>
              </a:spcBef>
              <a:buClrTx/>
              <a:buSzTx/>
              <a:buFontTx/>
              <a:buNone/>
            </a:pPr>
            <a:r>
              <a:rPr lang="en-US" sz="1600">
                <a:latin typeface="Courier New" panose="02070309020205020404" pitchFamily="49" charset="0"/>
                <a:cs typeface="Courier New" panose="02070309020205020404" pitchFamily="49" charset="0"/>
              </a:rPr>
              <a:t>   /* consume the item in next consumed */</a:t>
            </a:r>
          </a:p>
          <a:p>
            <a:pPr>
              <a:spcBef>
                <a:spcPct val="0"/>
              </a:spcBef>
              <a:buClrTx/>
              <a:buSzTx/>
              <a:buFontTx/>
              <a:buNone/>
            </a:pPr>
            <a:r>
              <a:rPr lang="en-US" sz="1700">
                <a:latin typeface="Courier New" panose="02070309020205020404" pitchFamily="49" charset="0"/>
                <a:cs typeface="Courier New" panose="02070309020205020404" pitchFamily="49"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576388" y="166688"/>
            <a:ext cx="6107112" cy="576262"/>
          </a:xfrm>
        </p:spPr>
        <p:txBody>
          <a:bodyPr/>
          <a:lstStyle/>
          <a:p>
            <a:pPr eaLnBrk="1" hangingPunct="1"/>
            <a:r>
              <a:rPr lang="en-US" altLang="en-US" smtClean="0"/>
              <a:t>Process Concept</a:t>
            </a:r>
          </a:p>
        </p:txBody>
      </p:sp>
      <p:sp>
        <p:nvSpPr>
          <p:cNvPr id="11267" name="Rectangle 3"/>
          <p:cNvSpPr>
            <a:spLocks noGrp="1" noChangeArrowheads="1"/>
          </p:cNvSpPr>
          <p:nvPr>
            <p:ph type="body" idx="1"/>
          </p:nvPr>
        </p:nvSpPr>
        <p:spPr>
          <a:xfrm>
            <a:off x="928688" y="1177925"/>
            <a:ext cx="7370762" cy="4786313"/>
          </a:xfrm>
        </p:spPr>
        <p:txBody>
          <a:bodyPr/>
          <a:lstStyle/>
          <a:p>
            <a:pPr>
              <a:lnSpc>
                <a:spcPct val="90000"/>
              </a:lnSpc>
            </a:pPr>
            <a:r>
              <a:rPr lang="en-US" altLang="en-US" sz="1800" dirty="0" smtClean="0"/>
              <a:t>An operating system executes a variety of programs:</a:t>
            </a:r>
          </a:p>
          <a:p>
            <a:pPr lvl="1">
              <a:lnSpc>
                <a:spcPct val="90000"/>
              </a:lnSpc>
            </a:pPr>
            <a:r>
              <a:rPr lang="en-US" altLang="en-US" sz="1800" dirty="0" smtClean="0"/>
              <a:t>Batch system – </a:t>
            </a:r>
            <a:r>
              <a:rPr lang="en-US" altLang="en-US" sz="1800" b="1" dirty="0" smtClean="0">
                <a:solidFill>
                  <a:srgbClr val="3366FF"/>
                </a:solidFill>
              </a:rPr>
              <a:t>jobs</a:t>
            </a:r>
          </a:p>
          <a:p>
            <a:pPr lvl="1">
              <a:lnSpc>
                <a:spcPct val="90000"/>
              </a:lnSpc>
            </a:pPr>
            <a:r>
              <a:rPr lang="en-US" altLang="en-US" sz="1800" dirty="0" smtClean="0"/>
              <a:t>Time-shared systems – </a:t>
            </a:r>
            <a:r>
              <a:rPr lang="en-US" altLang="en-US" sz="1800" b="1" dirty="0" smtClean="0">
                <a:solidFill>
                  <a:srgbClr val="3366FF"/>
                </a:solidFill>
              </a:rPr>
              <a:t>user programs </a:t>
            </a:r>
            <a:r>
              <a:rPr lang="en-US" altLang="en-US" sz="1800" dirty="0" smtClean="0"/>
              <a:t>or </a:t>
            </a:r>
            <a:r>
              <a:rPr lang="en-US" altLang="en-US" sz="1800" b="1" dirty="0" smtClean="0">
                <a:solidFill>
                  <a:srgbClr val="3366FF"/>
                </a:solidFill>
              </a:rPr>
              <a:t>tasks</a:t>
            </a:r>
            <a:endParaRPr lang="en-US" altLang="en-US" sz="1800" dirty="0" smtClean="0"/>
          </a:p>
          <a:p>
            <a:pPr>
              <a:lnSpc>
                <a:spcPct val="90000"/>
              </a:lnSpc>
            </a:pPr>
            <a:r>
              <a:rPr lang="en-US" altLang="en-US" sz="1800" dirty="0" smtClean="0"/>
              <a:t>Textbook uses the terms </a:t>
            </a:r>
            <a:r>
              <a:rPr lang="en-US" altLang="en-US" sz="1800" b="1" i="1" dirty="0" smtClean="0"/>
              <a:t>job</a:t>
            </a:r>
            <a:r>
              <a:rPr lang="en-US" altLang="en-US" sz="1800" dirty="0" smtClean="0"/>
              <a:t> and </a:t>
            </a:r>
            <a:r>
              <a:rPr lang="en-US" altLang="en-US" sz="1800" b="1" i="1" dirty="0" smtClean="0"/>
              <a:t>process</a:t>
            </a:r>
            <a:r>
              <a:rPr lang="en-US" altLang="en-US" sz="1800" dirty="0" smtClean="0"/>
              <a:t> almost interchangeably</a:t>
            </a:r>
          </a:p>
          <a:p>
            <a:pPr>
              <a:lnSpc>
                <a:spcPct val="90000"/>
              </a:lnSpc>
            </a:pPr>
            <a:r>
              <a:rPr lang="en-US" altLang="en-US" sz="1800" b="1" dirty="0" smtClean="0">
                <a:solidFill>
                  <a:srgbClr val="3366FF"/>
                </a:solidFill>
              </a:rPr>
              <a:t>Process</a:t>
            </a:r>
            <a:r>
              <a:rPr lang="en-US" altLang="en-US" sz="1800" dirty="0" smtClean="0"/>
              <a:t> – a program in execution; process execution must progress in sequential fashion</a:t>
            </a:r>
          </a:p>
          <a:p>
            <a:r>
              <a:rPr lang="en-US" altLang="en-US" sz="1800" dirty="0" smtClean="0"/>
              <a:t>Multiple parts</a:t>
            </a:r>
          </a:p>
          <a:p>
            <a:pPr lvl="1"/>
            <a:r>
              <a:rPr lang="en-US" altLang="en-US" sz="1800" dirty="0" smtClean="0"/>
              <a:t>The program code, also called </a:t>
            </a:r>
            <a:r>
              <a:rPr lang="en-US" altLang="en-US" sz="1800" b="1" dirty="0" smtClean="0">
                <a:solidFill>
                  <a:srgbClr val="3366FF"/>
                </a:solidFill>
              </a:rPr>
              <a:t>text section</a:t>
            </a:r>
          </a:p>
          <a:p>
            <a:pPr lvl="1"/>
            <a:r>
              <a:rPr lang="en-US" altLang="en-US" sz="1800" dirty="0" smtClean="0"/>
              <a:t>Current activity including</a:t>
            </a:r>
            <a:r>
              <a:rPr lang="en-US" altLang="en-US" sz="1800" b="1" dirty="0" smtClean="0">
                <a:solidFill>
                  <a:srgbClr val="3366FF"/>
                </a:solidFill>
              </a:rPr>
              <a:t> program</a:t>
            </a:r>
            <a:r>
              <a:rPr lang="en-US" altLang="en-US" sz="1800" b="1" dirty="0" smtClean="0"/>
              <a:t> </a:t>
            </a:r>
            <a:r>
              <a:rPr lang="en-US" altLang="en-US" sz="1800" b="1" dirty="0" smtClean="0">
                <a:solidFill>
                  <a:srgbClr val="3366FF"/>
                </a:solidFill>
              </a:rPr>
              <a:t>counter</a:t>
            </a:r>
            <a:r>
              <a:rPr lang="en-US" altLang="en-US" sz="1800" dirty="0" smtClean="0"/>
              <a:t>, processor registers</a:t>
            </a:r>
          </a:p>
          <a:p>
            <a:pPr lvl="1"/>
            <a:r>
              <a:rPr lang="en-US" altLang="en-US" sz="1800" b="1" dirty="0" smtClean="0">
                <a:solidFill>
                  <a:srgbClr val="3366FF"/>
                </a:solidFill>
              </a:rPr>
              <a:t>Stack</a:t>
            </a:r>
            <a:r>
              <a:rPr lang="en-US" altLang="en-US" sz="1800" b="1" dirty="0" smtClean="0"/>
              <a:t> </a:t>
            </a:r>
            <a:r>
              <a:rPr lang="en-US" altLang="en-US" sz="1800" dirty="0" smtClean="0"/>
              <a:t>containing temporary data</a:t>
            </a:r>
          </a:p>
          <a:p>
            <a:pPr lvl="2"/>
            <a:r>
              <a:rPr lang="en-US" altLang="en-US" sz="1800" dirty="0" smtClean="0"/>
              <a:t>Function parameters, return addresses, local variables</a:t>
            </a:r>
          </a:p>
          <a:p>
            <a:pPr lvl="1"/>
            <a:r>
              <a:rPr lang="en-US" altLang="en-US" sz="1800" b="1" dirty="0" smtClean="0">
                <a:solidFill>
                  <a:srgbClr val="3366FF"/>
                </a:solidFill>
              </a:rPr>
              <a:t>Data section</a:t>
            </a:r>
            <a:r>
              <a:rPr lang="en-US" altLang="en-US" sz="1800" b="1" dirty="0" smtClean="0"/>
              <a:t> </a:t>
            </a:r>
            <a:r>
              <a:rPr lang="en-US" altLang="en-US" sz="1800" dirty="0" smtClean="0"/>
              <a:t>containing global variables</a:t>
            </a:r>
          </a:p>
          <a:p>
            <a:pPr lvl="1"/>
            <a:r>
              <a:rPr lang="en-US" altLang="en-US" sz="1800" b="1" dirty="0" smtClean="0">
                <a:solidFill>
                  <a:srgbClr val="3366FF"/>
                </a:solidFill>
              </a:rPr>
              <a:t>Heap</a:t>
            </a:r>
            <a:r>
              <a:rPr lang="en-US" altLang="en-US" sz="1800" b="1" dirty="0" smtClean="0"/>
              <a:t> </a:t>
            </a:r>
            <a:r>
              <a:rPr lang="en-US" altLang="en-US" sz="1800" dirty="0" smtClean="0"/>
              <a:t>containing memory dynamically allocated during run time</a:t>
            </a:r>
          </a:p>
          <a:p>
            <a:pPr>
              <a:lnSpc>
                <a:spcPct val="90000"/>
              </a:lnSpc>
              <a:buFont typeface="Monotype Sorts" pitchFamily="2" charset="2"/>
              <a:buNone/>
            </a:pPr>
            <a:endParaRPr lang="en-US" altLang="en-US" sz="1800" dirty="0" smtClean="0"/>
          </a:p>
          <a:p>
            <a:pPr>
              <a:lnSpc>
                <a:spcPct val="90000"/>
              </a:lnSpc>
              <a:buFont typeface="Monotype Sorts" pitchFamily="2" charset="2"/>
              <a:buNone/>
            </a:pPr>
            <a:endParaRPr lang="en-US" altLang="en-US" sz="18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57200" y="136525"/>
            <a:ext cx="8229600" cy="576263"/>
          </a:xfrm>
        </p:spPr>
        <p:txBody>
          <a:bodyPr/>
          <a:lstStyle/>
          <a:p>
            <a:pPr eaLnBrk="1" hangingPunct="1"/>
            <a:r>
              <a:rPr lang="en-US" altLang="en-US" smtClean="0"/>
              <a:t>Buffering</a:t>
            </a:r>
          </a:p>
        </p:txBody>
      </p:sp>
      <p:sp>
        <p:nvSpPr>
          <p:cNvPr id="86019" name="Rectangle 3"/>
          <p:cNvSpPr>
            <a:spLocks noGrp="1" noChangeArrowheads="1"/>
          </p:cNvSpPr>
          <p:nvPr>
            <p:ph type="body" idx="1"/>
          </p:nvPr>
        </p:nvSpPr>
        <p:spPr>
          <a:xfrm>
            <a:off x="889000" y="1233488"/>
            <a:ext cx="7121525" cy="4530725"/>
          </a:xfrm>
        </p:spPr>
        <p:txBody>
          <a:bodyPr/>
          <a:lstStyle/>
          <a:p>
            <a:r>
              <a:rPr lang="en-US" altLang="en-US" sz="1800" smtClean="0"/>
              <a:t>Queue of messages attached to the link.</a:t>
            </a:r>
          </a:p>
          <a:p>
            <a:r>
              <a:rPr lang="en-US" altLang="en-US" sz="1800" smtClean="0"/>
              <a:t>implemented in one of three ways</a:t>
            </a:r>
          </a:p>
          <a:p>
            <a:pPr lvl="1">
              <a:buFont typeface="Monotype Sorts" pitchFamily="2" charset="2"/>
              <a:buNone/>
            </a:pPr>
            <a:r>
              <a:rPr lang="en-US" altLang="en-US" sz="1800" smtClean="0">
                <a:solidFill>
                  <a:srgbClr val="CC6600"/>
                </a:solidFill>
              </a:rPr>
              <a:t>1.</a:t>
            </a:r>
            <a:r>
              <a:rPr lang="en-US" altLang="en-US" sz="1800" smtClean="0"/>
              <a:t>	Zero capacity – no messages are queued on a link.</a:t>
            </a:r>
            <a:br>
              <a:rPr lang="en-US" altLang="en-US" sz="1800" smtClean="0"/>
            </a:br>
            <a:r>
              <a:rPr lang="en-US" altLang="en-US" sz="1800" smtClean="0"/>
              <a:t>Sender must wait for receiver (rendezvous)</a:t>
            </a:r>
          </a:p>
          <a:p>
            <a:pPr lvl="1">
              <a:buFont typeface="Monotype Sorts" pitchFamily="2" charset="2"/>
              <a:buNone/>
            </a:pPr>
            <a:r>
              <a:rPr lang="en-US" altLang="en-US" sz="1800" smtClean="0">
                <a:solidFill>
                  <a:srgbClr val="CC6600"/>
                </a:solidFill>
              </a:rPr>
              <a:t>2.</a:t>
            </a:r>
            <a:r>
              <a:rPr lang="en-US" altLang="en-US" sz="1800" smtClean="0"/>
              <a:t>	Bounded capacity – finite length of </a:t>
            </a:r>
            <a:r>
              <a:rPr lang="en-US" altLang="en-US" sz="1800" i="1" smtClean="0"/>
              <a:t>n</a:t>
            </a:r>
            <a:r>
              <a:rPr lang="en-US" altLang="en-US" sz="1800" smtClean="0"/>
              <a:t> messages</a:t>
            </a:r>
            <a:br>
              <a:rPr lang="en-US" altLang="en-US" sz="1800" smtClean="0"/>
            </a:br>
            <a:r>
              <a:rPr lang="en-US" altLang="en-US" sz="1800" smtClean="0"/>
              <a:t>Sender must wait if link full</a:t>
            </a:r>
          </a:p>
          <a:p>
            <a:pPr lvl="1">
              <a:buFont typeface="Monotype Sorts" pitchFamily="2" charset="2"/>
              <a:buNone/>
            </a:pPr>
            <a:r>
              <a:rPr lang="en-US" altLang="en-US" sz="1800" smtClean="0">
                <a:solidFill>
                  <a:srgbClr val="CC6600"/>
                </a:solidFill>
              </a:rPr>
              <a:t>3.</a:t>
            </a:r>
            <a:r>
              <a:rPr lang="en-US" altLang="en-US" sz="1800" smtClean="0"/>
              <a:t>	Unbounded capacity – infinite length </a:t>
            </a:r>
            <a:br>
              <a:rPr lang="en-US" altLang="en-US" sz="1800" smtClean="0"/>
            </a:br>
            <a:r>
              <a:rPr lang="en-US" altLang="en-US" sz="1800" smtClean="0"/>
              <a:t>Sender never waits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757238" y="182563"/>
            <a:ext cx="8229600" cy="576262"/>
          </a:xfrm>
        </p:spPr>
        <p:txBody>
          <a:bodyPr/>
          <a:lstStyle/>
          <a:p>
            <a:r>
              <a:rPr lang="en-US" altLang="en-US" sz="2800" smtClean="0"/>
              <a:t>Examples of IPC Systems – Windows</a:t>
            </a:r>
          </a:p>
        </p:txBody>
      </p:sp>
      <p:sp>
        <p:nvSpPr>
          <p:cNvPr id="88067" name="Content Placeholder 2"/>
          <p:cNvSpPr>
            <a:spLocks noGrp="1"/>
          </p:cNvSpPr>
          <p:nvPr>
            <p:ph idx="1"/>
          </p:nvPr>
        </p:nvSpPr>
        <p:spPr>
          <a:xfrm>
            <a:off x="869950" y="1154113"/>
            <a:ext cx="6950075" cy="4530725"/>
          </a:xfrm>
        </p:spPr>
        <p:txBody>
          <a:bodyPr/>
          <a:lstStyle/>
          <a:p>
            <a:r>
              <a:rPr lang="en-US" altLang="en-US" sz="1800" smtClean="0"/>
              <a:t>Message-passing centric via </a:t>
            </a:r>
            <a:r>
              <a:rPr lang="en-US" altLang="en-US" sz="1800" b="1" smtClean="0">
                <a:solidFill>
                  <a:srgbClr val="0000FF"/>
                </a:solidFill>
              </a:rPr>
              <a:t>advanced local procedure call </a:t>
            </a:r>
            <a:r>
              <a:rPr lang="en-US" altLang="en-US" sz="1800" b="1" smtClean="0">
                <a:solidFill>
                  <a:srgbClr val="000000"/>
                </a:solidFill>
              </a:rPr>
              <a:t>(</a:t>
            </a:r>
            <a:r>
              <a:rPr lang="en-US" altLang="en-US" sz="1800" b="1" smtClean="0">
                <a:solidFill>
                  <a:srgbClr val="0000FF"/>
                </a:solidFill>
              </a:rPr>
              <a:t>LPC</a:t>
            </a:r>
            <a:r>
              <a:rPr lang="en-US" altLang="en-US" sz="1800" b="1" smtClean="0">
                <a:solidFill>
                  <a:srgbClr val="000000"/>
                </a:solidFill>
              </a:rPr>
              <a:t>)</a:t>
            </a:r>
            <a:r>
              <a:rPr lang="en-US" altLang="en-US" sz="1800" smtClean="0"/>
              <a:t> facility</a:t>
            </a:r>
          </a:p>
          <a:p>
            <a:pPr lvl="1"/>
            <a:r>
              <a:rPr lang="en-US" altLang="en-US" sz="1800" smtClean="0"/>
              <a:t>Only works between processes on the same system</a:t>
            </a:r>
          </a:p>
          <a:p>
            <a:pPr lvl="1"/>
            <a:r>
              <a:rPr lang="en-US" altLang="en-US" sz="1800" smtClean="0"/>
              <a:t>Uses ports (like mailboxes) to establish and maintain communication channels</a:t>
            </a:r>
          </a:p>
          <a:p>
            <a:pPr lvl="1"/>
            <a:r>
              <a:rPr lang="en-US" altLang="en-US" sz="1800" smtClean="0"/>
              <a:t>Communication works as follows:</a:t>
            </a:r>
          </a:p>
          <a:p>
            <a:pPr lvl="2"/>
            <a:r>
              <a:rPr lang="en-US" altLang="en-US" sz="1800" smtClean="0"/>
              <a:t>The client opens a handle to the subsystem’</a:t>
            </a:r>
            <a:r>
              <a:rPr lang="en-US" altLang="ja-JP" sz="1800" smtClean="0"/>
              <a:t>s </a:t>
            </a:r>
            <a:r>
              <a:rPr lang="en-US" altLang="ja-JP" sz="1800" b="1" smtClean="0">
                <a:solidFill>
                  <a:srgbClr val="0000FF"/>
                </a:solidFill>
              </a:rPr>
              <a:t>connection port</a:t>
            </a:r>
            <a:r>
              <a:rPr lang="en-US" altLang="ja-JP" sz="1800" smtClean="0"/>
              <a:t> object.</a:t>
            </a:r>
          </a:p>
          <a:p>
            <a:pPr lvl="2"/>
            <a:r>
              <a:rPr lang="en-US" altLang="en-US" sz="1800" smtClean="0"/>
              <a:t>The client sends a connection request.</a:t>
            </a:r>
          </a:p>
          <a:p>
            <a:pPr lvl="2"/>
            <a:r>
              <a:rPr lang="en-US" altLang="en-US" sz="1800" smtClean="0"/>
              <a:t>The server creates two private </a:t>
            </a:r>
            <a:r>
              <a:rPr lang="en-US" altLang="en-US" sz="1800" b="1" smtClean="0">
                <a:solidFill>
                  <a:srgbClr val="0000FF"/>
                </a:solidFill>
              </a:rPr>
              <a:t>communication ports </a:t>
            </a:r>
            <a:r>
              <a:rPr lang="en-US" altLang="en-US" sz="1800" smtClean="0"/>
              <a:t>and returns the handle to one of them to the client.</a:t>
            </a:r>
          </a:p>
          <a:p>
            <a:pPr lvl="2"/>
            <a:r>
              <a:rPr lang="en-US" altLang="en-US" sz="1800" smtClean="0"/>
              <a:t>The client and server use the corresponding port handle to send messages or callbacks and to listen for replies.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1025525" y="182563"/>
            <a:ext cx="8229600" cy="576262"/>
          </a:xfrm>
        </p:spPr>
        <p:txBody>
          <a:bodyPr/>
          <a:lstStyle/>
          <a:p>
            <a:r>
              <a:rPr lang="en-US" altLang="en-US" smtClean="0"/>
              <a:t>Local Procedure Calls in Windows</a:t>
            </a:r>
          </a:p>
        </p:txBody>
      </p:sp>
      <p:pic>
        <p:nvPicPr>
          <p:cNvPr id="90115" name="Picture 4"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9538" y="1830388"/>
            <a:ext cx="6567487"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028700" y="123825"/>
            <a:ext cx="8229600" cy="576263"/>
          </a:xfrm>
        </p:spPr>
        <p:txBody>
          <a:bodyPr/>
          <a:lstStyle/>
          <a:p>
            <a:pPr eaLnBrk="1" hangingPunct="1"/>
            <a:r>
              <a:rPr lang="en-US" altLang="en-US" sz="2800" smtClean="0"/>
              <a:t>Communications in Client-Server Systems</a:t>
            </a:r>
          </a:p>
        </p:txBody>
      </p:sp>
      <p:sp>
        <p:nvSpPr>
          <p:cNvPr id="92163" name="Rectangle 3"/>
          <p:cNvSpPr>
            <a:spLocks noGrp="1" noChangeArrowheads="1"/>
          </p:cNvSpPr>
          <p:nvPr>
            <p:ph type="body" idx="1"/>
          </p:nvPr>
        </p:nvSpPr>
        <p:spPr>
          <a:xfrm>
            <a:off x="889000" y="1233488"/>
            <a:ext cx="6794500" cy="4530725"/>
          </a:xfrm>
        </p:spPr>
        <p:txBody>
          <a:bodyPr/>
          <a:lstStyle/>
          <a:p>
            <a:r>
              <a:rPr lang="en-US" altLang="en-US" sz="1800" smtClean="0"/>
              <a:t>Sockets</a:t>
            </a:r>
          </a:p>
          <a:p>
            <a:r>
              <a:rPr lang="en-US" altLang="en-US" sz="1800" smtClean="0"/>
              <a:t>Remote Procedure Calls</a:t>
            </a:r>
          </a:p>
          <a:p>
            <a:r>
              <a:rPr lang="en-US" altLang="en-US" sz="1800" smtClean="0"/>
              <a:t>Pipes</a:t>
            </a:r>
          </a:p>
          <a:p>
            <a:r>
              <a:rPr lang="en-US" altLang="en-US" sz="1800" smtClean="0"/>
              <a:t>Remote Method Invocation (Java)</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457200" y="152400"/>
            <a:ext cx="8229600" cy="576263"/>
          </a:xfrm>
        </p:spPr>
        <p:txBody>
          <a:bodyPr/>
          <a:lstStyle/>
          <a:p>
            <a:pPr eaLnBrk="1" hangingPunct="1"/>
            <a:r>
              <a:rPr lang="en-US" altLang="en-US" smtClean="0"/>
              <a:t>Sockets</a:t>
            </a:r>
          </a:p>
        </p:txBody>
      </p:sp>
      <p:sp>
        <p:nvSpPr>
          <p:cNvPr id="94211" name="Rectangle 3"/>
          <p:cNvSpPr>
            <a:spLocks noGrp="1" noChangeArrowheads="1"/>
          </p:cNvSpPr>
          <p:nvPr>
            <p:ph type="body" idx="1"/>
          </p:nvPr>
        </p:nvSpPr>
        <p:spPr>
          <a:xfrm>
            <a:off x="822325" y="1154113"/>
            <a:ext cx="6977063" cy="4530725"/>
          </a:xfrm>
        </p:spPr>
        <p:txBody>
          <a:bodyPr/>
          <a:lstStyle/>
          <a:p>
            <a:r>
              <a:rPr lang="en-US" altLang="en-US" sz="1800" dirty="0" smtClean="0"/>
              <a:t>A </a:t>
            </a:r>
            <a:r>
              <a:rPr lang="en-US" altLang="en-US" sz="1800" b="1" dirty="0" smtClean="0">
                <a:solidFill>
                  <a:srgbClr val="0000FF"/>
                </a:solidFill>
              </a:rPr>
              <a:t>socket </a:t>
            </a:r>
            <a:r>
              <a:rPr lang="en-US" altLang="en-US" sz="1800" dirty="0" smtClean="0"/>
              <a:t>is defined as an endpoint for communication</a:t>
            </a:r>
          </a:p>
          <a:p>
            <a:endParaRPr lang="en-US" altLang="en-US" sz="800" dirty="0" smtClean="0"/>
          </a:p>
          <a:p>
            <a:r>
              <a:rPr lang="en-US" altLang="en-US" sz="1800" dirty="0" smtClean="0"/>
              <a:t>Concatenation of IP address and </a:t>
            </a:r>
            <a:r>
              <a:rPr lang="en-US" altLang="en-US" sz="1800" b="1" dirty="0" smtClean="0">
                <a:solidFill>
                  <a:srgbClr val="0000FF"/>
                </a:solidFill>
              </a:rPr>
              <a:t>port</a:t>
            </a:r>
            <a:r>
              <a:rPr lang="en-US" altLang="en-US" sz="1800" dirty="0" smtClean="0"/>
              <a:t> – a number included at start of message packet to differentiate network services on a host</a:t>
            </a:r>
          </a:p>
          <a:p>
            <a:endParaRPr lang="en-US" altLang="en-US" sz="800" dirty="0" smtClean="0"/>
          </a:p>
          <a:p>
            <a:r>
              <a:rPr lang="en-US" altLang="en-US" sz="1800" dirty="0" smtClean="0"/>
              <a:t>The socket </a:t>
            </a:r>
            <a:r>
              <a:rPr lang="en-US" altLang="en-US" sz="1800" b="1" dirty="0" smtClean="0"/>
              <a:t>161.25.19.8:1625</a:t>
            </a:r>
            <a:r>
              <a:rPr lang="en-US" altLang="en-US" sz="1800" dirty="0" smtClean="0"/>
              <a:t> refers to port </a:t>
            </a:r>
            <a:r>
              <a:rPr lang="en-US" altLang="en-US" sz="1800" b="1" dirty="0" smtClean="0"/>
              <a:t>1625</a:t>
            </a:r>
            <a:r>
              <a:rPr lang="en-US" altLang="en-US" sz="1800" dirty="0" smtClean="0"/>
              <a:t> on host </a:t>
            </a:r>
            <a:r>
              <a:rPr lang="en-US" altLang="en-US" sz="1800" b="1" dirty="0" smtClean="0"/>
              <a:t>161.25.19.8</a:t>
            </a:r>
          </a:p>
          <a:p>
            <a:endParaRPr lang="en-US" altLang="en-US" sz="800" b="1" dirty="0" smtClean="0"/>
          </a:p>
          <a:p>
            <a:r>
              <a:rPr lang="en-US" altLang="en-US" sz="1800" dirty="0" smtClean="0"/>
              <a:t>Communication consists between a pair of sockets</a:t>
            </a:r>
          </a:p>
          <a:p>
            <a:endParaRPr lang="en-US" altLang="en-US" sz="800" dirty="0" smtClean="0"/>
          </a:p>
          <a:p>
            <a:r>
              <a:rPr lang="en-US" altLang="en-US" sz="1800" dirty="0" smtClean="0"/>
              <a:t>All ports below 1024 are </a:t>
            </a:r>
            <a:r>
              <a:rPr lang="en-US" altLang="en-US" sz="1800" b="1" i="1" dirty="0" smtClean="0"/>
              <a:t>well known</a:t>
            </a:r>
            <a:r>
              <a:rPr lang="en-US" altLang="en-US" sz="1800" dirty="0" smtClean="0"/>
              <a:t>, used for standard services</a:t>
            </a:r>
          </a:p>
          <a:p>
            <a:endParaRPr lang="en-US" altLang="en-US" sz="800" dirty="0" smtClean="0"/>
          </a:p>
          <a:p>
            <a:r>
              <a:rPr lang="en-US" altLang="en-US" sz="1800" dirty="0" smtClean="0"/>
              <a:t>Special IP address 127.0.0.1 (</a:t>
            </a:r>
            <a:r>
              <a:rPr lang="en-US" altLang="en-US" sz="1800" b="1" dirty="0" smtClean="0">
                <a:solidFill>
                  <a:srgbClr val="0000FF"/>
                </a:solidFill>
              </a:rPr>
              <a:t>loopback</a:t>
            </a:r>
            <a:r>
              <a:rPr lang="en-US" altLang="en-US" sz="1800" dirty="0" smtClean="0"/>
              <a:t>) to refer to system on which process is running</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757238" y="152400"/>
            <a:ext cx="8229600" cy="576263"/>
          </a:xfrm>
        </p:spPr>
        <p:txBody>
          <a:bodyPr/>
          <a:lstStyle/>
          <a:p>
            <a:pPr eaLnBrk="1" hangingPunct="1"/>
            <a:r>
              <a:rPr lang="en-US" altLang="en-US" smtClean="0"/>
              <a:t>Socket Communication</a:t>
            </a:r>
          </a:p>
        </p:txBody>
      </p:sp>
      <p:pic>
        <p:nvPicPr>
          <p:cNvPr id="9625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2763" y="1166813"/>
            <a:ext cx="5794375"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57200" y="152400"/>
            <a:ext cx="8229600" cy="576263"/>
          </a:xfrm>
        </p:spPr>
        <p:txBody>
          <a:bodyPr/>
          <a:lstStyle/>
          <a:p>
            <a:pPr eaLnBrk="1" hangingPunct="1"/>
            <a:r>
              <a:rPr lang="en-US" altLang="en-US" smtClean="0"/>
              <a:t>Sockets in Java</a:t>
            </a:r>
          </a:p>
        </p:txBody>
      </p:sp>
      <p:sp>
        <p:nvSpPr>
          <p:cNvPr id="98307" name="Rectangle 3"/>
          <p:cNvSpPr>
            <a:spLocks noGrp="1" noChangeArrowheads="1"/>
          </p:cNvSpPr>
          <p:nvPr>
            <p:ph type="body" idx="1"/>
          </p:nvPr>
        </p:nvSpPr>
        <p:spPr>
          <a:xfrm>
            <a:off x="806450" y="1233488"/>
            <a:ext cx="3419475" cy="4530725"/>
          </a:xfrm>
        </p:spPr>
        <p:txBody>
          <a:bodyPr/>
          <a:lstStyle/>
          <a:p>
            <a:r>
              <a:rPr lang="en-US" altLang="en-US" sz="1800" smtClean="0"/>
              <a:t>Three types of sockets</a:t>
            </a:r>
          </a:p>
          <a:p>
            <a:pPr lvl="1"/>
            <a:r>
              <a:rPr lang="en-US" altLang="en-US" sz="1800" b="1" smtClean="0">
                <a:solidFill>
                  <a:srgbClr val="0000FF"/>
                </a:solidFill>
              </a:rPr>
              <a:t>Connection-oriented </a:t>
            </a:r>
            <a:r>
              <a:rPr lang="en-US" altLang="en-US" sz="1800" smtClean="0"/>
              <a:t>(</a:t>
            </a:r>
            <a:r>
              <a:rPr lang="en-US" altLang="en-US" sz="1800" b="1" smtClean="0">
                <a:solidFill>
                  <a:srgbClr val="0000FF"/>
                </a:solidFill>
              </a:rPr>
              <a:t>TCP</a:t>
            </a:r>
            <a:r>
              <a:rPr lang="en-US" altLang="en-US" sz="1800" smtClean="0"/>
              <a:t>)</a:t>
            </a:r>
          </a:p>
          <a:p>
            <a:pPr lvl="1"/>
            <a:r>
              <a:rPr lang="en-US" altLang="en-US" sz="1800" b="1" smtClean="0">
                <a:solidFill>
                  <a:srgbClr val="0000FF"/>
                </a:solidFill>
              </a:rPr>
              <a:t>Connectionless</a:t>
            </a:r>
            <a:r>
              <a:rPr lang="en-US" altLang="en-US" sz="1800" smtClean="0"/>
              <a:t> (</a:t>
            </a:r>
            <a:r>
              <a:rPr lang="en-US" altLang="en-US" sz="1800" b="1" smtClean="0">
                <a:solidFill>
                  <a:srgbClr val="0000FF"/>
                </a:solidFill>
              </a:rPr>
              <a:t>UDP</a:t>
            </a:r>
            <a:r>
              <a:rPr lang="en-US" altLang="en-US" sz="1800" smtClean="0"/>
              <a:t>)</a:t>
            </a:r>
          </a:p>
          <a:p>
            <a:pPr lvl="1"/>
            <a:r>
              <a:rPr lang="en-US" altLang="en-US" sz="1800" b="1" smtClean="0">
                <a:latin typeface="Courier New" panose="02070309020205020404" pitchFamily="49" charset="0"/>
                <a:cs typeface="Courier New" panose="02070309020205020404" pitchFamily="49" charset="0"/>
              </a:rPr>
              <a:t>MulticastSocket</a:t>
            </a:r>
            <a:r>
              <a:rPr lang="en-US" altLang="en-US" sz="1800" smtClean="0"/>
              <a:t> class– data can be sent to multiple recipients</a:t>
            </a:r>
          </a:p>
          <a:p>
            <a:pPr>
              <a:buFont typeface="Monotype Sorts" pitchFamily="2" charset="2"/>
              <a:buNone/>
            </a:pPr>
            <a:endParaRPr lang="en-US" altLang="en-US" sz="1800" smtClean="0"/>
          </a:p>
          <a:p>
            <a:r>
              <a:rPr lang="en-US" altLang="en-US" sz="1800" smtClean="0"/>
              <a:t>Consider this “Date” server:</a:t>
            </a:r>
          </a:p>
          <a:p>
            <a:pPr lvl="1"/>
            <a:endParaRPr lang="en-US" altLang="en-US" sz="1800" smtClean="0"/>
          </a:p>
          <a:p>
            <a:endParaRPr lang="en-US" altLang="en-US" sz="1800" smtClean="0"/>
          </a:p>
        </p:txBody>
      </p:sp>
      <p:pic>
        <p:nvPicPr>
          <p:cNvPr id="98308" name="Picture 1" descr="Screen Shot 2012-12-04 at 1.11.28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87813" y="1125538"/>
            <a:ext cx="4967287" cy="509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57200" y="168275"/>
            <a:ext cx="8229600" cy="576263"/>
          </a:xfrm>
        </p:spPr>
        <p:txBody>
          <a:bodyPr/>
          <a:lstStyle/>
          <a:p>
            <a:pPr eaLnBrk="1" hangingPunct="1"/>
            <a:r>
              <a:rPr lang="en-US" altLang="en-US" smtClean="0"/>
              <a:t>Remote Procedure Calls</a:t>
            </a:r>
          </a:p>
        </p:txBody>
      </p:sp>
      <p:sp>
        <p:nvSpPr>
          <p:cNvPr id="100355" name="Rectangle 3"/>
          <p:cNvSpPr>
            <a:spLocks noGrp="1" noChangeArrowheads="1"/>
          </p:cNvSpPr>
          <p:nvPr>
            <p:ph type="body" idx="1"/>
          </p:nvPr>
        </p:nvSpPr>
        <p:spPr>
          <a:xfrm>
            <a:off x="562970" y="941695"/>
            <a:ext cx="8123830" cy="5377218"/>
          </a:xfrm>
        </p:spPr>
        <p:txBody>
          <a:bodyPr/>
          <a:lstStyle/>
          <a:p>
            <a:r>
              <a:rPr lang="en-US" sz="1800" b="1" dirty="0" smtClean="0">
                <a:solidFill>
                  <a:srgbClr val="C00000"/>
                </a:solidFill>
              </a:rPr>
              <a:t>Remote </a:t>
            </a:r>
            <a:r>
              <a:rPr lang="en-US" sz="1800" b="1" dirty="0">
                <a:solidFill>
                  <a:srgbClr val="C00000"/>
                </a:solidFill>
              </a:rPr>
              <a:t>Procedure Call (RPC) is a </a:t>
            </a:r>
            <a:r>
              <a:rPr lang="en-US" sz="1800" b="1" dirty="0" smtClean="0">
                <a:solidFill>
                  <a:srgbClr val="C00000"/>
                </a:solidFill>
              </a:rPr>
              <a:t>protocol</a:t>
            </a:r>
            <a:r>
              <a:rPr lang="en-US" sz="1800" b="1" dirty="0">
                <a:solidFill>
                  <a:srgbClr val="C00000"/>
                </a:solidFill>
              </a:rPr>
              <a:t> </a:t>
            </a:r>
            <a:r>
              <a:rPr lang="en-US" sz="1800" b="1" dirty="0" smtClean="0">
                <a:solidFill>
                  <a:srgbClr val="C00000"/>
                </a:solidFill>
              </a:rPr>
              <a:t>or </a:t>
            </a:r>
            <a:r>
              <a:rPr lang="en-US" sz="1800" b="1" dirty="0">
                <a:solidFill>
                  <a:srgbClr val="C00000"/>
                </a:solidFill>
              </a:rPr>
              <a:t>a function call or a subroutine </a:t>
            </a:r>
            <a:r>
              <a:rPr lang="en-US" sz="1800" b="1" dirty="0" smtClean="0">
                <a:solidFill>
                  <a:srgbClr val="C00000"/>
                </a:solidFill>
              </a:rPr>
              <a:t>call that </a:t>
            </a:r>
            <a:r>
              <a:rPr lang="en-US" sz="1800" b="1" dirty="0">
                <a:solidFill>
                  <a:srgbClr val="C00000"/>
                </a:solidFill>
              </a:rPr>
              <a:t>one program can use to request a service from a program located in another computer on a network </a:t>
            </a:r>
            <a:r>
              <a:rPr lang="en-US" sz="1800" b="1" dirty="0" smtClean="0">
                <a:solidFill>
                  <a:srgbClr val="C00000"/>
                </a:solidFill>
              </a:rPr>
              <a:t>.</a:t>
            </a:r>
            <a:endParaRPr lang="en-US" altLang="en-US" sz="1800" b="1" dirty="0" smtClean="0">
              <a:solidFill>
                <a:srgbClr val="C00000"/>
              </a:solidFill>
            </a:endParaRPr>
          </a:p>
          <a:p>
            <a:endParaRPr lang="en-US" altLang="en-US" sz="1800" b="1" dirty="0">
              <a:solidFill>
                <a:srgbClr val="0000FF"/>
              </a:solidFill>
            </a:endParaRPr>
          </a:p>
          <a:p>
            <a:r>
              <a:rPr lang="en-US" altLang="en-US" sz="1800" b="1" dirty="0" smtClean="0">
                <a:solidFill>
                  <a:srgbClr val="0000FF"/>
                </a:solidFill>
              </a:rPr>
              <a:t>Client RPC:</a:t>
            </a:r>
          </a:p>
          <a:p>
            <a:r>
              <a:rPr lang="en-US" altLang="en-US" sz="1800" b="1" dirty="0" smtClean="0">
                <a:solidFill>
                  <a:srgbClr val="0000FF"/>
                </a:solidFill>
              </a:rPr>
              <a:t>Stubs</a:t>
            </a:r>
            <a:r>
              <a:rPr lang="en-US" altLang="en-US" sz="1800" dirty="0" smtClean="0"/>
              <a:t> – client-side proxy for the actual procedure on the server</a:t>
            </a:r>
          </a:p>
          <a:p>
            <a:r>
              <a:rPr lang="en-US" sz="1800" dirty="0"/>
              <a:t>The client stub makes a system call to send the message to the server and </a:t>
            </a:r>
            <a:r>
              <a:rPr lang="en-US" sz="1800" dirty="0" smtClean="0"/>
              <a:t> </a:t>
            </a:r>
            <a:r>
              <a:rPr lang="en-US" altLang="en-US" sz="1800" b="1" dirty="0" err="1">
                <a:solidFill>
                  <a:srgbClr val="0000FF"/>
                </a:solidFill>
              </a:rPr>
              <a:t>marshalls</a:t>
            </a:r>
            <a:r>
              <a:rPr lang="en-US" altLang="en-US" sz="1800" dirty="0"/>
              <a:t> the </a:t>
            </a:r>
            <a:r>
              <a:rPr lang="en-US" altLang="en-US" sz="1800" dirty="0" smtClean="0"/>
              <a:t>parameter </a:t>
            </a:r>
            <a:r>
              <a:rPr lang="en-US" sz="1800" dirty="0" smtClean="0"/>
              <a:t>in </a:t>
            </a:r>
            <a:r>
              <a:rPr lang="en-US" sz="1800" dirty="0"/>
              <a:t>the message</a:t>
            </a:r>
            <a:endParaRPr lang="en-US" altLang="en-US" sz="1800" dirty="0" smtClean="0"/>
          </a:p>
          <a:p>
            <a:r>
              <a:rPr lang="en-US" altLang="en-US" sz="1800" dirty="0" smtClean="0"/>
              <a:t>The client-side stub locates the server and The server-side stub receives this message, unpacks the marshalled parameters, and performs the procedure on the server</a:t>
            </a:r>
          </a:p>
          <a:p>
            <a:r>
              <a:rPr lang="en-US" altLang="en-US" sz="1800" b="1" dirty="0" smtClean="0"/>
              <a:t>Parameter marshalling: </a:t>
            </a:r>
            <a:r>
              <a:rPr lang="en-US" altLang="en-US" sz="1800" i="1" dirty="0" smtClean="0"/>
              <a:t>involves packaging the parameter into a form that can be transmitted over a network.</a:t>
            </a:r>
          </a:p>
          <a:p>
            <a:r>
              <a:rPr lang="en-US" altLang="en-US" sz="1800" dirty="0" smtClean="0"/>
              <a:t>On Windows, stub code compile from specification written in </a:t>
            </a:r>
            <a:r>
              <a:rPr lang="en-US" altLang="en-US" sz="1800" b="1" dirty="0" smtClean="0">
                <a:solidFill>
                  <a:srgbClr val="0000FF"/>
                </a:solidFill>
              </a:rPr>
              <a:t>Microsoft Interface Definition Language </a:t>
            </a:r>
            <a:r>
              <a:rPr lang="en-US" altLang="en-US" sz="1800" dirty="0" smtClean="0"/>
              <a:t>(</a:t>
            </a:r>
            <a:r>
              <a:rPr lang="en-US" altLang="en-US" sz="1800" b="1" dirty="0" smtClean="0">
                <a:solidFill>
                  <a:srgbClr val="0000FF"/>
                </a:solidFill>
              </a:rPr>
              <a:t>MIDL</a:t>
            </a:r>
            <a:r>
              <a:rPr lang="en-US" altLang="en-US" sz="1800" dirty="0" smtClean="0"/>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50627" y="1037230"/>
            <a:ext cx="8285423" cy="4726983"/>
          </a:xfrm>
        </p:spPr>
        <p:txBody>
          <a:bodyPr/>
          <a:lstStyle/>
          <a:p>
            <a:r>
              <a:rPr lang="en-US" sz="2400" dirty="0"/>
              <a:t>The message is sent from the client to the server by the client’s operating system</a:t>
            </a:r>
            <a:r>
              <a:rPr lang="en-US" sz="2400" dirty="0" smtClean="0"/>
              <a:t>.</a:t>
            </a:r>
          </a:p>
          <a:p>
            <a:r>
              <a:rPr lang="en-US" sz="2400" dirty="0"/>
              <a:t>The message is passed to the server stub by the server operating system.</a:t>
            </a:r>
          </a:p>
          <a:p>
            <a:endParaRPr lang="en-US" dirty="0"/>
          </a:p>
          <a:p>
            <a:endParaRPr lang="en-US" dirty="0"/>
          </a:p>
        </p:txBody>
      </p:sp>
      <p:pic>
        <p:nvPicPr>
          <p:cNvPr id="4" name="Picture 3"/>
          <p:cNvPicPr>
            <a:picLocks noChangeAspect="1"/>
          </p:cNvPicPr>
          <p:nvPr/>
        </p:nvPicPr>
        <p:blipFill>
          <a:blip r:embed="rId2"/>
          <a:stretch>
            <a:fillRect/>
          </a:stretch>
        </p:blipFill>
        <p:spPr>
          <a:xfrm>
            <a:off x="1440833" y="2711406"/>
            <a:ext cx="6905009" cy="3771280"/>
          </a:xfrm>
          <a:prstGeom prst="rect">
            <a:avLst/>
          </a:prstGeom>
        </p:spPr>
      </p:pic>
    </p:spTree>
    <p:extLst>
      <p:ext uri="{BB962C8B-B14F-4D97-AF65-F5344CB8AC3E}">
        <p14:creationId xmlns:p14="http://schemas.microsoft.com/office/powerpoint/2010/main" val="22031152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930275" y="230188"/>
            <a:ext cx="8229600" cy="576262"/>
          </a:xfrm>
        </p:spPr>
        <p:txBody>
          <a:bodyPr/>
          <a:lstStyle/>
          <a:p>
            <a:pPr eaLnBrk="1" hangingPunct="1"/>
            <a:r>
              <a:rPr lang="en-US" altLang="en-US" dirty="0" smtClean="0"/>
              <a:t>Remote Procedure Calls (Cont.)</a:t>
            </a:r>
          </a:p>
        </p:txBody>
      </p:sp>
      <p:pic>
        <p:nvPicPr>
          <p:cNvPr id="2" name="Picture 1"/>
          <p:cNvPicPr>
            <a:picLocks noChangeAspect="1"/>
          </p:cNvPicPr>
          <p:nvPr/>
        </p:nvPicPr>
        <p:blipFill rotWithShape="1">
          <a:blip r:embed="rId3"/>
          <a:srcRect l="15734" t="29477" r="39162" b="11381"/>
          <a:stretch/>
        </p:blipFill>
        <p:spPr>
          <a:xfrm>
            <a:off x="1999395" y="1382712"/>
            <a:ext cx="5868537" cy="4326341"/>
          </a:xfrm>
          <a:prstGeom prst="rect">
            <a:avLst/>
          </a:prstGeom>
        </p:spPr>
      </p:pic>
      <p:sp>
        <p:nvSpPr>
          <p:cNvPr id="102403" name="Rectangle 3"/>
          <p:cNvSpPr>
            <a:spLocks noGrp="1" noChangeArrowheads="1"/>
          </p:cNvSpPr>
          <p:nvPr>
            <p:ph type="body" idx="1"/>
          </p:nvPr>
        </p:nvSpPr>
        <p:spPr>
          <a:xfrm>
            <a:off x="1473958" y="1382711"/>
            <a:ext cx="6578221" cy="4731485"/>
          </a:xfrm>
        </p:spPr>
        <p:txBody>
          <a:bodyPr/>
          <a:lstStyle/>
          <a:p>
            <a:pPr>
              <a:buFont typeface="Monotype Sorts" pitchFamily="2" charset="2"/>
              <a:buNone/>
            </a:pPr>
            <a:endParaRPr lang="en-US" altLang="en-US" sz="16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76388" y="155575"/>
            <a:ext cx="6107112" cy="576263"/>
          </a:xfrm>
        </p:spPr>
        <p:txBody>
          <a:bodyPr/>
          <a:lstStyle/>
          <a:p>
            <a:pPr eaLnBrk="1" hangingPunct="1"/>
            <a:r>
              <a:rPr lang="en-US" altLang="en-US" smtClean="0"/>
              <a:t>Process Concept (Cont.)</a:t>
            </a:r>
          </a:p>
        </p:txBody>
      </p:sp>
      <p:sp>
        <p:nvSpPr>
          <p:cNvPr id="13315" name="Rectangle 3"/>
          <p:cNvSpPr>
            <a:spLocks noGrp="1" noChangeArrowheads="1"/>
          </p:cNvSpPr>
          <p:nvPr>
            <p:ph type="body" idx="1"/>
          </p:nvPr>
        </p:nvSpPr>
        <p:spPr>
          <a:xfrm>
            <a:off x="933450" y="1041400"/>
            <a:ext cx="7164388" cy="4786313"/>
          </a:xfrm>
        </p:spPr>
        <p:txBody>
          <a:bodyPr/>
          <a:lstStyle/>
          <a:p>
            <a:r>
              <a:rPr lang="en-US" altLang="en-US" sz="1800" smtClean="0"/>
              <a:t>Program is </a:t>
            </a:r>
            <a:r>
              <a:rPr lang="en-US" altLang="en-US" sz="1800" b="1" i="1" smtClean="0"/>
              <a:t>passive</a:t>
            </a:r>
            <a:r>
              <a:rPr lang="en-US" altLang="en-US" sz="1800" smtClean="0"/>
              <a:t> entity stored on disk (</a:t>
            </a:r>
            <a:r>
              <a:rPr lang="en-US" altLang="en-US" sz="1800" b="1" smtClean="0">
                <a:solidFill>
                  <a:srgbClr val="3366FF"/>
                </a:solidFill>
              </a:rPr>
              <a:t>executable file</a:t>
            </a:r>
            <a:r>
              <a:rPr lang="en-US" altLang="en-US" sz="1800" smtClean="0"/>
              <a:t>), process is </a:t>
            </a:r>
            <a:r>
              <a:rPr lang="en-US" altLang="en-US" sz="1800" b="1" i="1" smtClean="0"/>
              <a:t>active </a:t>
            </a:r>
          </a:p>
          <a:p>
            <a:pPr lvl="1"/>
            <a:r>
              <a:rPr lang="en-US" altLang="en-US" sz="1800" smtClean="0"/>
              <a:t>Program becomes process when executable file loaded into memory</a:t>
            </a:r>
          </a:p>
          <a:p>
            <a:r>
              <a:rPr lang="en-US" altLang="en-US" sz="1800" smtClean="0"/>
              <a:t>Execution of program started via GUI mouse clicks, command line entry of its name, etc</a:t>
            </a:r>
          </a:p>
          <a:p>
            <a:r>
              <a:rPr lang="en-US" altLang="en-US" sz="1800" smtClean="0"/>
              <a:t>One program can be several processes</a:t>
            </a:r>
          </a:p>
          <a:p>
            <a:pPr lvl="1"/>
            <a:r>
              <a:rPr lang="en-US" altLang="en-US" sz="1800" smtClean="0"/>
              <a:t>Consider multiple users executing the same program</a:t>
            </a:r>
          </a:p>
          <a:p>
            <a:pPr>
              <a:lnSpc>
                <a:spcPct val="90000"/>
              </a:lnSpc>
            </a:pPr>
            <a:endParaRPr lang="en-US" altLang="en-US" sz="1800" smtClean="0"/>
          </a:p>
          <a:p>
            <a:pPr>
              <a:lnSpc>
                <a:spcPct val="90000"/>
              </a:lnSpc>
              <a:buFont typeface="Monotype Sorts" pitchFamily="2" charset="2"/>
              <a:buNone/>
            </a:pPr>
            <a:endParaRPr lang="en-US" altLang="en-US" sz="180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Method Invocation</a:t>
            </a:r>
            <a:endParaRPr lang="en-US" dirty="0"/>
          </a:p>
        </p:txBody>
      </p:sp>
      <p:sp>
        <p:nvSpPr>
          <p:cNvPr id="3" name="Content Placeholder 2"/>
          <p:cNvSpPr>
            <a:spLocks noGrp="1"/>
          </p:cNvSpPr>
          <p:nvPr>
            <p:ph idx="1"/>
          </p:nvPr>
        </p:nvSpPr>
        <p:spPr>
          <a:xfrm>
            <a:off x="457200" y="1233488"/>
            <a:ext cx="8578850" cy="5194608"/>
          </a:xfrm>
        </p:spPr>
        <p:txBody>
          <a:bodyPr/>
          <a:lstStyle/>
          <a:p>
            <a:pPr algn="just"/>
            <a:r>
              <a:rPr lang="en-US" sz="2400" dirty="0"/>
              <a:t>RMI stands for </a:t>
            </a:r>
            <a:r>
              <a:rPr lang="en-US" sz="2400" b="1" dirty="0"/>
              <a:t>Remote Method Invocation</a:t>
            </a:r>
            <a:r>
              <a:rPr lang="en-US" sz="2400" dirty="0"/>
              <a:t>. It is a mechanism that allows an object residing in one system (JVM) to </a:t>
            </a:r>
            <a:r>
              <a:rPr lang="en-US" sz="2400" dirty="0" smtClean="0"/>
              <a:t>access/invoke </a:t>
            </a:r>
            <a:r>
              <a:rPr lang="en-US" sz="2400" dirty="0"/>
              <a:t>an object running on another JVM</a:t>
            </a:r>
            <a:r>
              <a:rPr lang="en-US" sz="2400" dirty="0" smtClean="0"/>
              <a:t>.</a:t>
            </a:r>
          </a:p>
          <a:p>
            <a:r>
              <a:rPr lang="en-US" sz="2400" dirty="0"/>
              <a:t>Inside the server program, a remote object is created and reference of that object is made available for the client (using the registry).</a:t>
            </a:r>
          </a:p>
          <a:p>
            <a:r>
              <a:rPr lang="en-US" sz="2400" dirty="0"/>
              <a:t>The client program requests the remote objects on the server and tries to invoke its methods.</a:t>
            </a:r>
          </a:p>
          <a:p>
            <a:pPr algn="just"/>
            <a:endParaRPr lang="en-US" sz="2400" dirty="0"/>
          </a:p>
        </p:txBody>
      </p:sp>
    </p:spTree>
    <p:extLst>
      <p:ext uri="{BB962C8B-B14F-4D97-AF65-F5344CB8AC3E}">
        <p14:creationId xmlns:p14="http://schemas.microsoft.com/office/powerpoint/2010/main" val="12007922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Method Invocation</a:t>
            </a:r>
          </a:p>
        </p:txBody>
      </p:sp>
      <p:sp>
        <p:nvSpPr>
          <p:cNvPr id="3" name="Content Placeholder 2"/>
          <p:cNvSpPr>
            <a:spLocks noGrp="1"/>
          </p:cNvSpPr>
          <p:nvPr>
            <p:ph idx="1"/>
          </p:nvPr>
        </p:nvSpPr>
        <p:spPr/>
        <p:txBody>
          <a:bodyPr/>
          <a:lstStyle/>
          <a:p>
            <a:r>
              <a:rPr lang="en-US" sz="2800" b="1" dirty="0"/>
              <a:t>Stub</a:t>
            </a:r>
            <a:r>
              <a:rPr lang="en-US" sz="2800" dirty="0"/>
              <a:t> − A stub is a representation (proxy) of the remote object at client. It resides in the client system; it acts as a gateway for the client program.</a:t>
            </a:r>
          </a:p>
          <a:p>
            <a:r>
              <a:rPr lang="en-US" sz="2800" b="1" dirty="0"/>
              <a:t>Skeleton</a:t>
            </a:r>
            <a:r>
              <a:rPr lang="en-US" sz="2800" dirty="0"/>
              <a:t> − This is the object which resides on the server side. </a:t>
            </a:r>
            <a:r>
              <a:rPr lang="en-US" sz="2800" b="1" dirty="0" smtClean="0"/>
              <a:t>Stub </a:t>
            </a:r>
            <a:r>
              <a:rPr lang="en-US" sz="2800" dirty="0" smtClean="0"/>
              <a:t>communicates </a:t>
            </a:r>
            <a:r>
              <a:rPr lang="en-US" sz="2800" dirty="0"/>
              <a:t>with this skeleton to pass request to the remote object.</a:t>
            </a:r>
          </a:p>
          <a:p>
            <a:r>
              <a:rPr lang="en-US" dirty="0" smtClean="0"/>
              <a:t> </a:t>
            </a:r>
            <a:endParaRPr lang="en-US" dirty="0"/>
          </a:p>
        </p:txBody>
      </p:sp>
    </p:spTree>
    <p:extLst>
      <p:ext uri="{BB962C8B-B14F-4D97-AF65-F5344CB8AC3E}">
        <p14:creationId xmlns:p14="http://schemas.microsoft.com/office/powerpoint/2010/main" val="36983185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Method Invocation</a:t>
            </a:r>
            <a:endParaRPr lang="en-US" dirty="0"/>
          </a:p>
        </p:txBody>
      </p:sp>
      <p:pic>
        <p:nvPicPr>
          <p:cNvPr id="4" name="Content Placeholder 3"/>
          <p:cNvPicPr>
            <a:picLocks noGrp="1" noChangeAspect="1"/>
          </p:cNvPicPr>
          <p:nvPr>
            <p:ph idx="1"/>
          </p:nvPr>
        </p:nvPicPr>
        <p:blipFill>
          <a:blip r:embed="rId2"/>
          <a:stretch>
            <a:fillRect/>
          </a:stretch>
        </p:blipFill>
        <p:spPr>
          <a:xfrm>
            <a:off x="1365297" y="1608563"/>
            <a:ext cx="6053922" cy="3809597"/>
          </a:xfrm>
          <a:prstGeom prst="rect">
            <a:avLst/>
          </a:prstGeom>
        </p:spPr>
      </p:pic>
    </p:spTree>
    <p:extLst>
      <p:ext uri="{BB962C8B-B14F-4D97-AF65-F5344CB8AC3E}">
        <p14:creationId xmlns:p14="http://schemas.microsoft.com/office/powerpoint/2010/main" val="1685543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Advantages of RMI OVER RPC</a:t>
            </a:r>
            <a:endParaRPr lang="en-US"/>
          </a:p>
        </p:txBody>
      </p:sp>
      <p:sp>
        <p:nvSpPr>
          <p:cNvPr id="3" name="Content Placeholder 2"/>
          <p:cNvSpPr>
            <a:spLocks noGrp="1"/>
          </p:cNvSpPr>
          <p:nvPr>
            <p:ph idx="1"/>
          </p:nvPr>
        </p:nvSpPr>
        <p:spPr/>
        <p:txBody>
          <a:bodyPr/>
          <a:lstStyle/>
          <a:p>
            <a:r>
              <a:rPr lang="en-US" sz="2000" dirty="0"/>
              <a:t>RMI supports </a:t>
            </a:r>
            <a:r>
              <a:rPr lang="en-US" sz="2000" b="1" dirty="0"/>
              <a:t>object-oriented </a:t>
            </a:r>
            <a:r>
              <a:rPr lang="en-US" sz="2000" b="1" dirty="0" smtClean="0"/>
              <a:t>programming</a:t>
            </a:r>
            <a:r>
              <a:rPr lang="en-US" sz="2000" dirty="0"/>
              <a:t> </a:t>
            </a:r>
            <a:r>
              <a:rPr lang="en-US" sz="2000" dirty="0" smtClean="0"/>
              <a:t>while </a:t>
            </a:r>
            <a:r>
              <a:rPr lang="en-US" sz="2000" dirty="0"/>
              <a:t>RPC only supports</a:t>
            </a:r>
            <a:r>
              <a:rPr lang="en-US" sz="2000"/>
              <a:t> </a:t>
            </a:r>
            <a:r>
              <a:rPr lang="en-US" sz="2000" b="1" smtClean="0"/>
              <a:t>procedural </a:t>
            </a:r>
            <a:r>
              <a:rPr lang="en-US" sz="2000" b="1" dirty="0" smtClean="0"/>
              <a:t>programming</a:t>
            </a:r>
          </a:p>
          <a:p>
            <a:r>
              <a:rPr lang="en-US" sz="2000" dirty="0"/>
              <a:t>parameters passed to remote procedures call consist of </a:t>
            </a:r>
            <a:r>
              <a:rPr lang="en-US" sz="2000" b="1" dirty="0"/>
              <a:t>ordinary data structures</a:t>
            </a:r>
            <a:r>
              <a:rPr lang="en-US" sz="2000" dirty="0"/>
              <a:t>. On the other hand, the parameters passed to remote method consist of </a:t>
            </a:r>
            <a:r>
              <a:rPr lang="en-US" sz="2000" b="1" dirty="0"/>
              <a:t>objects</a:t>
            </a:r>
            <a:r>
              <a:rPr lang="en-US" sz="2000" dirty="0" smtClean="0"/>
              <a:t>.</a:t>
            </a:r>
          </a:p>
          <a:p>
            <a:r>
              <a:rPr lang="en-US" sz="2000" dirty="0"/>
              <a:t>RPC can be considered as the older version of RMI, and it is used in the programming languages that support procedural programming, and it can only use pass by value method. As against, RMI facility is devised based on modern programming approach, which could use pass by value or reference. Another advantage of RMI is that the parameters passed by reference can be changed.</a:t>
            </a:r>
          </a:p>
          <a:p>
            <a:endParaRPr lang="en-US" sz="2400" dirty="0"/>
          </a:p>
        </p:txBody>
      </p:sp>
    </p:spTree>
    <p:extLst>
      <p:ext uri="{BB962C8B-B14F-4D97-AF65-F5344CB8AC3E}">
        <p14:creationId xmlns:p14="http://schemas.microsoft.com/office/powerpoint/2010/main" val="3044575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ctrTitle"/>
          </p:nvPr>
        </p:nvSpPr>
        <p:spPr/>
        <p:txBody>
          <a:bodyPr/>
          <a:lstStyle/>
          <a:p>
            <a:pPr eaLnBrk="1" hangingPunct="1"/>
            <a:r>
              <a:rPr lang="en-US" altLang="en-US" smtClean="0"/>
              <a:t>End of Chapter 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66688"/>
            <a:ext cx="8229600" cy="576262"/>
          </a:xfrm>
        </p:spPr>
        <p:txBody>
          <a:bodyPr/>
          <a:lstStyle/>
          <a:p>
            <a:pPr eaLnBrk="1" hangingPunct="1"/>
            <a:r>
              <a:rPr lang="en-US" altLang="en-US" smtClean="0"/>
              <a:t>Process in Memory</a:t>
            </a:r>
          </a:p>
        </p:txBody>
      </p:sp>
      <p:pic>
        <p:nvPicPr>
          <p:cNvPr id="1536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0025" y="1254125"/>
            <a:ext cx="2911475"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360488" y="182563"/>
            <a:ext cx="6251575" cy="576262"/>
          </a:xfrm>
        </p:spPr>
        <p:txBody>
          <a:bodyPr/>
          <a:lstStyle/>
          <a:p>
            <a:pPr eaLnBrk="1" hangingPunct="1"/>
            <a:r>
              <a:rPr lang="en-US" altLang="en-US" smtClean="0"/>
              <a:t>Process State</a:t>
            </a:r>
          </a:p>
        </p:txBody>
      </p:sp>
      <p:sp>
        <p:nvSpPr>
          <p:cNvPr id="17411" name="Rectangle 3"/>
          <p:cNvSpPr>
            <a:spLocks noGrp="1" noChangeArrowheads="1"/>
          </p:cNvSpPr>
          <p:nvPr>
            <p:ph type="body" idx="1"/>
          </p:nvPr>
        </p:nvSpPr>
        <p:spPr>
          <a:xfrm>
            <a:off x="806450" y="1246188"/>
            <a:ext cx="7370763" cy="3254375"/>
          </a:xfrm>
        </p:spPr>
        <p:txBody>
          <a:bodyPr/>
          <a:lstStyle/>
          <a:p>
            <a:r>
              <a:rPr lang="en-US" altLang="en-US" sz="1800" smtClean="0"/>
              <a:t>As a process executes, it changes </a:t>
            </a:r>
            <a:r>
              <a:rPr lang="en-US" altLang="en-US" sz="1800" b="1" smtClean="0">
                <a:solidFill>
                  <a:srgbClr val="3366FF"/>
                </a:solidFill>
              </a:rPr>
              <a:t>state</a:t>
            </a:r>
          </a:p>
          <a:p>
            <a:pPr lvl="1"/>
            <a:r>
              <a:rPr lang="en-US" altLang="en-US" sz="1800" b="1" smtClean="0"/>
              <a:t>new</a:t>
            </a:r>
            <a:r>
              <a:rPr lang="en-US" altLang="en-US" sz="1800" smtClean="0"/>
              <a:t>:  The process is being created</a:t>
            </a:r>
          </a:p>
          <a:p>
            <a:pPr lvl="1"/>
            <a:r>
              <a:rPr lang="en-US" altLang="en-US" sz="1800" b="1" smtClean="0"/>
              <a:t>running</a:t>
            </a:r>
            <a:r>
              <a:rPr lang="en-US" altLang="en-US" sz="1800" smtClean="0"/>
              <a:t>:  Instructions are being executed</a:t>
            </a:r>
          </a:p>
          <a:p>
            <a:pPr lvl="1"/>
            <a:r>
              <a:rPr lang="en-US" altLang="en-US" sz="1800" b="1" smtClean="0"/>
              <a:t>waiting</a:t>
            </a:r>
            <a:r>
              <a:rPr lang="en-US" altLang="en-US" sz="1800" smtClean="0"/>
              <a:t>:  The process is waiting for some event to occur</a:t>
            </a:r>
          </a:p>
          <a:p>
            <a:pPr lvl="1"/>
            <a:r>
              <a:rPr lang="en-US" altLang="en-US" sz="1800" b="1" smtClean="0"/>
              <a:t>ready</a:t>
            </a:r>
            <a:r>
              <a:rPr lang="en-US" altLang="en-US" sz="1800" smtClean="0"/>
              <a:t>:  The process is waiting to be assigned to a processor</a:t>
            </a:r>
          </a:p>
          <a:p>
            <a:pPr lvl="1"/>
            <a:r>
              <a:rPr lang="en-US" altLang="en-US" sz="1800" b="1" smtClean="0"/>
              <a:t>terminated</a:t>
            </a:r>
            <a:r>
              <a:rPr lang="en-US" altLang="en-US" sz="1800" smtClean="0"/>
              <a:t>:  The process has finished execution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39775" y="182563"/>
            <a:ext cx="7947025" cy="576262"/>
          </a:xfrm>
        </p:spPr>
        <p:txBody>
          <a:bodyPr/>
          <a:lstStyle/>
          <a:p>
            <a:pPr eaLnBrk="1" hangingPunct="1"/>
            <a:r>
              <a:rPr lang="en-US" altLang="en-US" smtClean="0"/>
              <a:t>Diagram of Process State</a:t>
            </a:r>
          </a:p>
        </p:txBody>
      </p:sp>
      <p:pic>
        <p:nvPicPr>
          <p:cNvPr id="1945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0" y="1308100"/>
            <a:ext cx="6635750" cy="264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166813" y="136525"/>
            <a:ext cx="7519987" cy="576263"/>
          </a:xfrm>
        </p:spPr>
        <p:txBody>
          <a:bodyPr/>
          <a:lstStyle/>
          <a:p>
            <a:pPr eaLnBrk="1" hangingPunct="1"/>
            <a:r>
              <a:rPr lang="en-US" altLang="en-US" smtClean="0"/>
              <a:t>Process Control Block (PCB)</a:t>
            </a:r>
          </a:p>
        </p:txBody>
      </p:sp>
      <p:sp>
        <p:nvSpPr>
          <p:cNvPr id="21507" name="Rectangle 3"/>
          <p:cNvSpPr>
            <a:spLocks noGrp="1" noChangeArrowheads="1"/>
          </p:cNvSpPr>
          <p:nvPr>
            <p:ph type="body" idx="1"/>
          </p:nvPr>
        </p:nvSpPr>
        <p:spPr>
          <a:xfrm>
            <a:off x="806450" y="1041400"/>
            <a:ext cx="4579938" cy="4772025"/>
          </a:xfrm>
        </p:spPr>
        <p:txBody>
          <a:bodyPr/>
          <a:lstStyle/>
          <a:p>
            <a:pPr>
              <a:buFont typeface="Monotype Sorts" pitchFamily="2" charset="2"/>
              <a:buNone/>
            </a:pPr>
            <a:r>
              <a:rPr lang="en-US" altLang="en-US" sz="1800" smtClean="0"/>
              <a:t>Information associated with each process </a:t>
            </a:r>
          </a:p>
          <a:p>
            <a:pPr>
              <a:buFont typeface="Monotype Sorts" pitchFamily="2" charset="2"/>
              <a:buNone/>
            </a:pPr>
            <a:r>
              <a:rPr lang="en-US" altLang="en-US" sz="1800" smtClean="0"/>
              <a:t>(also called </a:t>
            </a:r>
            <a:r>
              <a:rPr lang="en-US" altLang="en-US" sz="1800" b="1" smtClean="0">
                <a:solidFill>
                  <a:srgbClr val="3366FF"/>
                </a:solidFill>
              </a:rPr>
              <a:t>task control block</a:t>
            </a:r>
            <a:r>
              <a:rPr lang="en-US" altLang="en-US" sz="1800" smtClean="0"/>
              <a:t>)</a:t>
            </a:r>
          </a:p>
          <a:p>
            <a:r>
              <a:rPr lang="en-US" altLang="en-US" sz="1800" smtClean="0"/>
              <a:t>Process state – running, waiting, etc</a:t>
            </a:r>
          </a:p>
          <a:p>
            <a:r>
              <a:rPr lang="en-US" altLang="en-US" sz="1800" smtClean="0"/>
              <a:t>Program counter – location of instruction to next execute</a:t>
            </a:r>
          </a:p>
          <a:p>
            <a:r>
              <a:rPr lang="en-US" altLang="en-US" sz="1800" smtClean="0"/>
              <a:t>CPU registers – contents of all process-centric registers</a:t>
            </a:r>
          </a:p>
          <a:p>
            <a:r>
              <a:rPr lang="en-US" altLang="en-US" sz="1800" smtClean="0"/>
              <a:t>CPU scheduling information- priorities, scheduling queue pointers</a:t>
            </a:r>
          </a:p>
          <a:p>
            <a:r>
              <a:rPr lang="en-US" altLang="en-US" sz="1800" smtClean="0"/>
              <a:t>Memory-management information – memory allocated to the process</a:t>
            </a:r>
          </a:p>
          <a:p>
            <a:r>
              <a:rPr lang="en-US" altLang="en-US" sz="1800" smtClean="0"/>
              <a:t>Accounting information – CPU used, clock time elapsed since start, time limits</a:t>
            </a:r>
          </a:p>
          <a:p>
            <a:r>
              <a:rPr lang="en-US" altLang="en-US" sz="1800" smtClean="0"/>
              <a:t>I/O status information – I/O devices allocated to process, list of open files</a:t>
            </a:r>
          </a:p>
          <a:p>
            <a:endParaRPr lang="en-US" altLang="en-US" sz="1800" smtClean="0"/>
          </a:p>
        </p:txBody>
      </p:sp>
      <p:pic>
        <p:nvPicPr>
          <p:cNvPr id="2150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0400" y="1393825"/>
            <a:ext cx="2795588"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83180DF6AE5944B250E2ADD9B60FCA" ma:contentTypeVersion="2" ma:contentTypeDescription="Create a new document." ma:contentTypeScope="" ma:versionID="4459b38aa6984165bc1b0fd20558312a">
  <xsd:schema xmlns:xsd="http://www.w3.org/2001/XMLSchema" xmlns:xs="http://www.w3.org/2001/XMLSchema" xmlns:p="http://schemas.microsoft.com/office/2006/metadata/properties" xmlns:ns2="fa890c74-7690-4200-a152-a44b686a8029" targetNamespace="http://schemas.microsoft.com/office/2006/metadata/properties" ma:root="true" ma:fieldsID="ecac3df1beb8003127a1bba06017ae7a" ns2:_="">
    <xsd:import namespace="fa890c74-7690-4200-a152-a44b686a802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890c74-7690-4200-a152-a44b686a80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E828348-265B-4A6D-9E8C-0FF9203C6276}"/>
</file>

<file path=customXml/itemProps2.xml><?xml version="1.0" encoding="utf-8"?>
<ds:datastoreItem xmlns:ds="http://schemas.openxmlformats.org/officeDocument/2006/customXml" ds:itemID="{9F0A7E5B-A003-4172-BA4A-7F63B3AF630D}"/>
</file>

<file path=customXml/itemProps3.xml><?xml version="1.0" encoding="utf-8"?>
<ds:datastoreItem xmlns:ds="http://schemas.openxmlformats.org/officeDocument/2006/customXml" ds:itemID="{7168D4D5-EF2D-4AF1-8FF1-2FA703BC08C5}"/>
</file>

<file path=docProps/app.xml><?xml version="1.0" encoding="utf-8"?>
<Properties xmlns="http://schemas.openxmlformats.org/officeDocument/2006/extended-properties" xmlns:vt="http://schemas.openxmlformats.org/officeDocument/2006/docPropsVTypes">
  <Template>OS8</Template>
  <TotalTime>13876</TotalTime>
  <Words>2118</Words>
  <Application>Microsoft Office PowerPoint</Application>
  <PresentationFormat>On-screen Show (4:3)</PresentationFormat>
  <Paragraphs>328</Paragraphs>
  <Slides>54</Slides>
  <Notes>48</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os-8</vt:lpstr>
      <vt:lpstr>Chapter 3:  Processes</vt:lpstr>
      <vt:lpstr>Chapter 3:  Processes</vt:lpstr>
      <vt:lpstr>Objectives</vt:lpstr>
      <vt:lpstr>Process Concept</vt:lpstr>
      <vt:lpstr>Process Concept (Cont.)</vt:lpstr>
      <vt:lpstr>Process in Memory</vt:lpstr>
      <vt:lpstr>Process State</vt:lpstr>
      <vt:lpstr>Diagram of Process State</vt:lpstr>
      <vt:lpstr>Process Control Block (PCB)</vt:lpstr>
      <vt:lpstr>Threads</vt:lpstr>
      <vt:lpstr>Process Representation in Linux</vt:lpstr>
      <vt:lpstr>Process Scheduling</vt:lpstr>
      <vt:lpstr>Ready Queue And Various I/O Device Queues</vt:lpstr>
      <vt:lpstr>Representation of Process Scheduling</vt:lpstr>
      <vt:lpstr>Schedulers</vt:lpstr>
      <vt:lpstr>Addition of Medium Term Scheduling</vt:lpstr>
      <vt:lpstr>Context Switch</vt:lpstr>
      <vt:lpstr>CPU Switch From Process to Process</vt:lpstr>
      <vt:lpstr>Operations on Processes</vt:lpstr>
      <vt:lpstr>Process Creation</vt:lpstr>
      <vt:lpstr>A Tree of Processes in Linux</vt:lpstr>
      <vt:lpstr>Process Creation (Cont.)</vt:lpstr>
      <vt:lpstr>C Program Forking Separate Process</vt:lpstr>
      <vt:lpstr>Process Termination</vt:lpstr>
      <vt:lpstr>Process Termination</vt:lpstr>
      <vt:lpstr>Cooperating Processes</vt:lpstr>
      <vt:lpstr>Interprocess Communication</vt:lpstr>
      <vt:lpstr>Communications Models </vt:lpstr>
      <vt:lpstr>Shared Memory model</vt:lpstr>
      <vt:lpstr>Interprocess Communication –  Shared Memory</vt:lpstr>
      <vt:lpstr>Interprocess Communication – Message Passing</vt:lpstr>
      <vt:lpstr>Message Passing (Cont.)</vt:lpstr>
      <vt:lpstr>Message Passing (Cont.)</vt:lpstr>
      <vt:lpstr>Direct Communication</vt:lpstr>
      <vt:lpstr>Indirect Communication</vt:lpstr>
      <vt:lpstr>Indirect Communication</vt:lpstr>
      <vt:lpstr>Indirect Communication</vt:lpstr>
      <vt:lpstr>Synchronization</vt:lpstr>
      <vt:lpstr>Synchronization (Cont.)</vt:lpstr>
      <vt:lpstr>Buffering</vt:lpstr>
      <vt:lpstr>Examples of IPC Systems – Windows</vt:lpstr>
      <vt:lpstr>Local Procedure Calls in Windows</vt:lpstr>
      <vt:lpstr>Communications in Client-Server Systems</vt:lpstr>
      <vt:lpstr>Sockets</vt:lpstr>
      <vt:lpstr>Socket Communication</vt:lpstr>
      <vt:lpstr>Sockets in Java</vt:lpstr>
      <vt:lpstr>Remote Procedure Calls</vt:lpstr>
      <vt:lpstr>PowerPoint Presentation</vt:lpstr>
      <vt:lpstr>Remote Procedure Calls (Cont.)</vt:lpstr>
      <vt:lpstr>Remote Method Invocation</vt:lpstr>
      <vt:lpstr>Remote Method Invocation</vt:lpstr>
      <vt:lpstr>Remote Method Invocation</vt:lpstr>
      <vt:lpstr>Advantages of RMI OVER RPC</vt:lpstr>
      <vt:lpstr>End of Chapter 3</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USER</cp:lastModifiedBy>
  <cp:revision>329</cp:revision>
  <cp:lastPrinted>2013-10-02T18:16:40Z</cp:lastPrinted>
  <dcterms:created xsi:type="dcterms:W3CDTF">2011-01-13T23:43:38Z</dcterms:created>
  <dcterms:modified xsi:type="dcterms:W3CDTF">2020-11-04T05:44:52Z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0x0101004383180DF6AE5944B250E2ADD9B60FCA</vt:lpwstr>
  </property>
</Properties>
</file>