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60" r:id="rId2"/>
    <p:sldId id="261" r:id="rId3"/>
    <p:sldId id="264" r:id="rId4"/>
    <p:sldId id="262" r:id="rId5"/>
    <p:sldId id="263" r:id="rId6"/>
    <p:sldId id="265" r:id="rId7"/>
    <p:sldId id="266" r:id="rId8"/>
    <p:sldId id="267" r:id="rId9"/>
    <p:sldId id="268" r:id="rId10"/>
    <p:sldId id="269" r:id="rId11"/>
    <p:sldId id="270" r:id="rId12"/>
    <p:sldId id="271" r:id="rId13"/>
    <p:sldId id="272" r:id="rId14"/>
    <p:sldId id="276" r:id="rId15"/>
    <p:sldId id="277"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98095-AFDA-4BB6-AC5D-D8B48F0C980B}" type="datetimeFigureOut">
              <a:rPr lang="en-US" smtClean="0"/>
              <a:pPr/>
              <a:t>1/31/2016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75798-0B40-4CC0-BAC7-1B7B0997A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F75798-0B40-4CC0-BAC7-1B7B0997AC23}"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1CADC1C-F374-42E4-AC58-338D4DEA5D07}"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CADC1C-F374-42E4-AC58-338D4DEA5D0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CADC1C-F374-42E4-AC58-338D4DEA5D0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CADC1C-F374-42E4-AC58-338D4DEA5D07}"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1CADC1C-F374-42E4-AC58-338D4DEA5D0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CADC1C-F374-42E4-AC58-338D4DEA5D07}"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CADC1C-F374-42E4-AC58-338D4DEA5D07}"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CADC1C-F374-42E4-AC58-338D4DEA5D0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CADC1C-F374-42E4-AC58-338D4DEA5D0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CADC1C-F374-42E4-AC58-338D4DEA5D07}"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339644-CAFA-408C-B18C-56C797A1608F}" type="datetimeFigureOut">
              <a:rPr lang="en-US" smtClean="0"/>
              <a:pPr/>
              <a:t>1/31/2016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91CADC1C-F374-42E4-AC58-338D4DEA5D07}"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9339644-CAFA-408C-B18C-56C797A1608F}" type="datetimeFigureOut">
              <a:rPr lang="en-US" smtClean="0"/>
              <a:pPr/>
              <a:t>1/31/2016</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1CADC1C-F374-42E4-AC58-338D4DEA5D0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429000"/>
            <a:ext cx="7772400" cy="2057400"/>
          </a:xfrm>
        </p:spPr>
        <p:txBody>
          <a:bodyPr>
            <a:normAutofit/>
          </a:bodyPr>
          <a:lstStyle/>
          <a:p>
            <a:pPr algn="ctr"/>
            <a:r>
              <a:rPr lang="en-US" sz="3200" dirty="0" smtClean="0"/>
              <a:t>Project Title: Online Sales and Payment System</a:t>
            </a:r>
          </a:p>
          <a:p>
            <a:r>
              <a:rPr lang="en-US" sz="3200" dirty="0" smtClean="0"/>
              <a:t>Name of Project: BABY BOOKS &amp; stationery Shop</a:t>
            </a:r>
          </a:p>
          <a:p>
            <a:endParaRPr lang="en-US" dirty="0"/>
          </a:p>
        </p:txBody>
      </p:sp>
      <p:sp>
        <p:nvSpPr>
          <p:cNvPr id="2" name="Title 1"/>
          <p:cNvSpPr>
            <a:spLocks noGrp="1"/>
          </p:cNvSpPr>
          <p:nvPr>
            <p:ph type="ctrTitle"/>
          </p:nvPr>
        </p:nvSpPr>
        <p:spPr>
          <a:xfrm>
            <a:off x="685800" y="1600201"/>
            <a:ext cx="7772400" cy="1982162"/>
          </a:xfrm>
        </p:spPr>
        <p:txBody>
          <a:bodyPr/>
          <a:lstStyle/>
          <a:p>
            <a:pPr algn="ctr"/>
            <a:r>
              <a:rPr lang="en-US" dirty="0" smtClean="0"/>
              <a:t>Welcome to project</a:t>
            </a: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heckerboard(across)">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0"/>
            <a:ext cx="8001000" cy="2895600"/>
          </a:xfrm>
        </p:spPr>
        <p:txBody>
          <a:bodyPr>
            <a:normAutofit/>
          </a:bodyPr>
          <a:lstStyle/>
          <a:p>
            <a:pPr algn="just"/>
            <a:r>
              <a:rPr lang="en-US" sz="3200" dirty="0" smtClean="0"/>
              <a:t>I have many problem face for the project completed.</a:t>
            </a:r>
          </a:p>
          <a:p>
            <a:pPr algn="just"/>
            <a:r>
              <a:rPr lang="en-US" sz="3200" dirty="0" smtClean="0"/>
              <a:t>In academic field it will cover most of the advantaged for the students. </a:t>
            </a:r>
            <a:endParaRPr lang="en-US" sz="3200" dirty="0"/>
          </a:p>
        </p:txBody>
      </p:sp>
      <p:sp>
        <p:nvSpPr>
          <p:cNvPr id="2" name="Title 1"/>
          <p:cNvSpPr>
            <a:spLocks noGrp="1"/>
          </p:cNvSpPr>
          <p:nvPr>
            <p:ph type="ctrTitle"/>
          </p:nvPr>
        </p:nvSpPr>
        <p:spPr>
          <a:xfrm>
            <a:off x="685800" y="1371601"/>
            <a:ext cx="7772400" cy="1676399"/>
          </a:xfrm>
        </p:spPr>
        <p:txBody>
          <a:bodyPr>
            <a:normAutofit/>
          </a:bodyPr>
          <a:lstStyle/>
          <a:p>
            <a:pPr lvl="0"/>
            <a:r>
              <a:rPr lang="en-US" dirty="0" smtClean="0"/>
              <a:t>Academic challenge of this project</a:t>
            </a: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3048000"/>
            <a:ext cx="7620000" cy="3810000"/>
          </a:xfrm>
        </p:spPr>
        <p:txBody>
          <a:bodyPr>
            <a:normAutofit fontScale="92500" lnSpcReduction="10000"/>
          </a:bodyPr>
          <a:lstStyle/>
          <a:p>
            <a:pPr algn="just">
              <a:buFont typeface="Wingdings" pitchFamily="2" charset="2"/>
              <a:buChar char="q"/>
            </a:pPr>
            <a:r>
              <a:rPr lang="en-US" b="1" dirty="0" smtClean="0"/>
              <a:t>Object Oriented Methodology will include in this software. The stages are as below-</a:t>
            </a:r>
          </a:p>
          <a:p>
            <a:pPr lvl="0" algn="l">
              <a:buFont typeface="Wingdings" pitchFamily="2" charset="2"/>
              <a:buChar char="v"/>
            </a:pPr>
            <a:r>
              <a:rPr lang="en-US" sz="1900" b="1" dirty="0" smtClean="0"/>
              <a:t>Initial study</a:t>
            </a:r>
          </a:p>
          <a:p>
            <a:pPr lvl="0" algn="l">
              <a:buFont typeface="Wingdings" pitchFamily="2" charset="2"/>
              <a:buChar char="v"/>
            </a:pPr>
            <a:r>
              <a:rPr lang="en-US" sz="1900" b="1" dirty="0" smtClean="0"/>
              <a:t>Feasibility study</a:t>
            </a:r>
          </a:p>
          <a:p>
            <a:pPr lvl="0" algn="l">
              <a:buFont typeface="Wingdings" pitchFamily="2" charset="2"/>
              <a:buChar char="v"/>
            </a:pPr>
            <a:r>
              <a:rPr lang="en-US" sz="1900" b="1" dirty="0" smtClean="0"/>
              <a:t>Requirement analysis</a:t>
            </a:r>
          </a:p>
          <a:p>
            <a:pPr lvl="0" algn="l">
              <a:buFont typeface="Wingdings" pitchFamily="2" charset="2"/>
              <a:buChar char="v"/>
            </a:pPr>
            <a:r>
              <a:rPr lang="en-US" sz="1900" b="1" dirty="0" smtClean="0"/>
              <a:t>System analysis and specification</a:t>
            </a:r>
          </a:p>
          <a:p>
            <a:pPr lvl="0" algn="l">
              <a:buFont typeface="Wingdings" pitchFamily="2" charset="2"/>
              <a:buChar char="v"/>
            </a:pPr>
            <a:r>
              <a:rPr lang="en-US" sz="1900" b="1" dirty="0" smtClean="0"/>
              <a:t>System design</a:t>
            </a:r>
          </a:p>
          <a:p>
            <a:pPr lvl="0" algn="l">
              <a:buFont typeface="Wingdings" pitchFamily="2" charset="2"/>
              <a:buChar char="v"/>
            </a:pPr>
            <a:r>
              <a:rPr lang="en-US" sz="1900" b="1" dirty="0" smtClean="0"/>
              <a:t>System development</a:t>
            </a:r>
          </a:p>
          <a:p>
            <a:pPr lvl="0" algn="l">
              <a:buFont typeface="Wingdings" pitchFamily="2" charset="2"/>
              <a:buChar char="v"/>
            </a:pPr>
            <a:r>
              <a:rPr lang="en-US" sz="1900" b="1" dirty="0" smtClean="0"/>
              <a:t>System Testing</a:t>
            </a:r>
          </a:p>
          <a:p>
            <a:pPr lvl="0" algn="l">
              <a:buFont typeface="Wingdings" pitchFamily="2" charset="2"/>
              <a:buChar char="v"/>
            </a:pPr>
            <a:r>
              <a:rPr lang="en-US" sz="1900" b="1" dirty="0" smtClean="0"/>
              <a:t>System Implementation</a:t>
            </a:r>
          </a:p>
          <a:p>
            <a:pPr lvl="0" algn="l">
              <a:buFont typeface="Wingdings" pitchFamily="2" charset="2"/>
              <a:buChar char="v"/>
            </a:pPr>
            <a:r>
              <a:rPr lang="en-US" sz="1900" b="1" dirty="0" smtClean="0"/>
              <a:t>Further scope and review</a:t>
            </a:r>
          </a:p>
          <a:p>
            <a:endParaRPr lang="en-US" dirty="0"/>
          </a:p>
        </p:txBody>
      </p:sp>
      <p:sp>
        <p:nvSpPr>
          <p:cNvPr id="2" name="Title 1"/>
          <p:cNvSpPr>
            <a:spLocks noGrp="1"/>
          </p:cNvSpPr>
          <p:nvPr>
            <p:ph type="ctrTitle"/>
          </p:nvPr>
        </p:nvSpPr>
        <p:spPr/>
        <p:txBody>
          <a:bodyPr>
            <a:normAutofit/>
          </a:bodyPr>
          <a:lstStyle/>
          <a:p>
            <a:pPr lvl="0"/>
            <a:r>
              <a:rPr lang="en-US" dirty="0" smtClean="0"/>
              <a:t>Procedure and Methodology</a:t>
            </a:r>
            <a:br>
              <a:rPr lang="en-US" dirty="0" smtClean="0"/>
            </a:br>
            <a:endParaRPr lang="en-US" dirty="0"/>
          </a:p>
        </p:txBody>
      </p:sp>
      <p:sp>
        <p:nvSpPr>
          <p:cNvPr id="4" name="Right Triangle 3"/>
          <p:cNvSpPr/>
          <p:nvPr/>
        </p:nvSpPr>
        <p:spPr>
          <a:xfrm>
            <a:off x="0" y="5791200"/>
            <a:ext cx="1447800" cy="10668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downLef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strips(down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strips(downLeft)">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strips(downLeft)">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strips(downLeft)">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strips(downLeft)">
                                      <p:cBhvr>
                                        <p:cTn id="5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352800"/>
            <a:ext cx="7772400" cy="3276600"/>
          </a:xfrm>
        </p:spPr>
        <p:txBody>
          <a:bodyPr>
            <a:normAutofit fontScale="25000" lnSpcReduction="20000"/>
          </a:bodyPr>
          <a:lstStyle/>
          <a:p>
            <a:pPr lvl="0" algn="just">
              <a:buFont typeface="Wingdings" pitchFamily="2" charset="2"/>
              <a:buChar char="v"/>
            </a:pPr>
            <a:r>
              <a:rPr lang="en-US" sz="11200" dirty="0" smtClean="0"/>
              <a:t>To gain knowledge about the buying shops functions.</a:t>
            </a:r>
          </a:p>
          <a:p>
            <a:pPr lvl="0" algn="just">
              <a:buFont typeface="Wingdings" pitchFamily="2" charset="2"/>
              <a:buChar char="v"/>
            </a:pPr>
            <a:r>
              <a:rPr lang="en-US" sz="11200" dirty="0" smtClean="0"/>
              <a:t>Get together knowledge to apply a real life project.</a:t>
            </a:r>
          </a:p>
          <a:p>
            <a:pPr lvl="0" algn="just">
              <a:buFont typeface="Wingdings" pitchFamily="2" charset="2"/>
              <a:buChar char="v"/>
            </a:pPr>
            <a:r>
              <a:rPr lang="en-US" sz="11200" dirty="0" smtClean="0"/>
              <a:t>Get together knowledge to contract with a number of people.</a:t>
            </a:r>
          </a:p>
          <a:p>
            <a:pPr lvl="0" algn="just">
              <a:buFont typeface="Wingdings" pitchFamily="2" charset="2"/>
              <a:buChar char="v"/>
            </a:pPr>
            <a:r>
              <a:rPr lang="en-US" sz="11200" dirty="0" smtClean="0"/>
              <a:t>Possibly will be able to gain a lot of knowledge in analysis and designing.</a:t>
            </a:r>
          </a:p>
          <a:p>
            <a:endParaRPr lang="en-US" dirty="0"/>
          </a:p>
        </p:txBody>
      </p:sp>
      <p:sp>
        <p:nvSpPr>
          <p:cNvPr id="2" name="Title 1"/>
          <p:cNvSpPr>
            <a:spLocks noGrp="1"/>
          </p:cNvSpPr>
          <p:nvPr>
            <p:ph type="ctrTitle"/>
          </p:nvPr>
        </p:nvSpPr>
        <p:spPr/>
        <p:txBody>
          <a:bodyPr/>
          <a:lstStyle/>
          <a:p>
            <a:pPr lvl="0"/>
            <a:r>
              <a:rPr lang="en-US" dirty="0" smtClean="0"/>
              <a:t>New skill to be learned</a:t>
            </a:r>
            <a:br>
              <a:rPr lang="en-US" dirty="0"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611606"/>
            <a:ext cx="7772400" cy="3246394"/>
          </a:xfrm>
        </p:spPr>
        <p:txBody>
          <a:bodyPr>
            <a:normAutofit fontScale="85000" lnSpcReduction="20000"/>
          </a:bodyPr>
          <a:lstStyle/>
          <a:p>
            <a:pPr lvl="0" algn="just">
              <a:buFont typeface="Wingdings" pitchFamily="2" charset="2"/>
              <a:buChar char="q"/>
            </a:pPr>
            <a:r>
              <a:rPr lang="en-US" sz="3600" b="1" dirty="0" smtClean="0"/>
              <a:t>Project documentation:</a:t>
            </a:r>
            <a:endParaRPr lang="en-US" sz="3600" dirty="0" smtClean="0"/>
          </a:p>
          <a:p>
            <a:pPr lvl="0" algn="just">
              <a:buFont typeface="Wingdings" pitchFamily="2" charset="2"/>
              <a:buChar char="v"/>
            </a:pPr>
            <a:r>
              <a:rPr lang="en-US" sz="3600" dirty="0" smtClean="0"/>
              <a:t>Microsoft word</a:t>
            </a:r>
          </a:p>
          <a:p>
            <a:pPr lvl="0" algn="just">
              <a:buFont typeface="Wingdings" pitchFamily="2" charset="2"/>
              <a:buChar char="v"/>
            </a:pPr>
            <a:r>
              <a:rPr lang="en-US" sz="3600" dirty="0" smtClean="0"/>
              <a:t>Microsoft excel</a:t>
            </a:r>
          </a:p>
          <a:p>
            <a:pPr lvl="0" algn="just">
              <a:buFont typeface="Wingdings" pitchFamily="2" charset="2"/>
              <a:buChar char="v"/>
            </a:pPr>
            <a:r>
              <a:rPr lang="en-US" sz="3600" dirty="0" smtClean="0"/>
              <a:t>Microsoft paint</a:t>
            </a:r>
          </a:p>
          <a:p>
            <a:pPr algn="just"/>
            <a:r>
              <a:rPr lang="en-US" sz="11200" b="1" dirty="0" smtClean="0"/>
              <a:t> </a:t>
            </a:r>
            <a:endParaRPr lang="en-US" dirty="0"/>
          </a:p>
        </p:txBody>
      </p:sp>
      <p:sp>
        <p:nvSpPr>
          <p:cNvPr id="2" name="Title 1"/>
          <p:cNvSpPr>
            <a:spLocks noGrp="1"/>
          </p:cNvSpPr>
          <p:nvPr>
            <p:ph type="ctrTitle"/>
          </p:nvPr>
        </p:nvSpPr>
        <p:spPr>
          <a:xfrm>
            <a:off x="685800" y="1524000"/>
            <a:ext cx="7772400" cy="2058363"/>
          </a:xfrm>
        </p:spPr>
        <p:txBody>
          <a:bodyPr>
            <a:normAutofit/>
          </a:bodyPr>
          <a:lstStyle/>
          <a:p>
            <a:pPr lvl="0"/>
            <a:r>
              <a:rPr lang="en-US" dirty="0" smtClean="0"/>
              <a:t>Practical application and implementation indentified</a:t>
            </a:r>
            <a:br>
              <a:rPr lang="en-US" dirty="0"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downLeft)">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400800" cy="3505200"/>
          </a:xfrm>
        </p:spPr>
        <p:txBody>
          <a:bodyPr>
            <a:normAutofit/>
          </a:bodyPr>
          <a:lstStyle/>
          <a:p>
            <a:pPr lvl="0" algn="just">
              <a:buFont typeface="Wingdings" pitchFamily="2" charset="2"/>
              <a:buChar char="v"/>
            </a:pPr>
            <a:r>
              <a:rPr lang="en-US" sz="2800" dirty="0" smtClean="0"/>
              <a:t>Editor: Text Pad 4.0</a:t>
            </a:r>
          </a:p>
          <a:p>
            <a:pPr lvl="0" algn="just">
              <a:buFont typeface="Wingdings" pitchFamily="2" charset="2"/>
              <a:buChar char="v"/>
            </a:pPr>
            <a:r>
              <a:rPr lang="en-US" sz="2800" dirty="0" smtClean="0"/>
              <a:t>Back-End Tools: MS-Access or my SQL</a:t>
            </a:r>
          </a:p>
          <a:p>
            <a:pPr lvl="0" algn="just" fontAlgn="base">
              <a:buFont typeface="Wingdings" pitchFamily="2" charset="2"/>
              <a:buChar char="v"/>
            </a:pPr>
            <a:r>
              <a:rPr lang="en-US" sz="2800" dirty="0" smtClean="0"/>
              <a:t>HTML and CSS3 for scripting</a:t>
            </a:r>
          </a:p>
          <a:p>
            <a:pPr lvl="0" algn="just" fontAlgn="base">
              <a:buFont typeface="Wingdings" pitchFamily="2" charset="2"/>
              <a:buChar char="v"/>
            </a:pPr>
            <a:r>
              <a:rPr lang="en-US" sz="2800" dirty="0" smtClean="0"/>
              <a:t>HTML5 and PHP for validation</a:t>
            </a:r>
          </a:p>
          <a:p>
            <a:endParaRPr lang="en-US" dirty="0"/>
          </a:p>
        </p:txBody>
      </p:sp>
      <p:sp>
        <p:nvSpPr>
          <p:cNvPr id="3" name="Title 2"/>
          <p:cNvSpPr>
            <a:spLocks noGrp="1"/>
          </p:cNvSpPr>
          <p:nvPr>
            <p:ph type="ctrTitle"/>
          </p:nvPr>
        </p:nvSpPr>
        <p:spPr/>
        <p:txBody>
          <a:bodyPr/>
          <a:lstStyle/>
          <a:p>
            <a:pPr lvl="0"/>
            <a:r>
              <a:rPr b="1" smtClean="0"/>
              <a:t>Software development</a:t>
            </a:r>
            <a:r>
              <a:rPr smtClean="0"/>
              <a:t/>
            </a:r>
            <a:br>
              <a:rPr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strips(downLeft)">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strips(downLeft)">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strips(downLeft)">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strips(downLeft)">
                                      <p:cBhvr>
                                        <p:cTn id="2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5400" y="3200400"/>
            <a:ext cx="6400800" cy="3505200"/>
          </a:xfrm>
        </p:spPr>
        <p:txBody>
          <a:bodyPr>
            <a:normAutofit/>
          </a:bodyPr>
          <a:lstStyle/>
          <a:p>
            <a:pPr lvl="0" algn="just">
              <a:buFont typeface="Wingdings" pitchFamily="2" charset="2"/>
              <a:buChar char="v"/>
            </a:pPr>
            <a:r>
              <a:rPr lang="en-US" sz="2800" dirty="0" smtClean="0"/>
              <a:t>Windows 2000 Professional</a:t>
            </a:r>
          </a:p>
          <a:p>
            <a:pPr lvl="0" algn="just">
              <a:buFont typeface="Wingdings" pitchFamily="2" charset="2"/>
              <a:buChar char="v"/>
            </a:pPr>
            <a:r>
              <a:rPr lang="en-US" sz="2800" dirty="0" smtClean="0"/>
              <a:t>Windows Server 2003 Enterprise</a:t>
            </a:r>
          </a:p>
          <a:p>
            <a:pPr lvl="0" algn="just">
              <a:buFont typeface="Wingdings" pitchFamily="2" charset="2"/>
              <a:buChar char="v"/>
            </a:pPr>
            <a:r>
              <a:rPr lang="en-US" sz="2800" dirty="0" smtClean="0"/>
              <a:t>Windows XP Professional</a:t>
            </a:r>
          </a:p>
          <a:p>
            <a:pPr algn="just"/>
            <a:r>
              <a:rPr lang="en-US" sz="2800" dirty="0" smtClean="0"/>
              <a:t> </a:t>
            </a:r>
          </a:p>
          <a:p>
            <a:endParaRPr lang="en-US" dirty="0"/>
          </a:p>
        </p:txBody>
      </p:sp>
      <p:sp>
        <p:nvSpPr>
          <p:cNvPr id="3" name="Title 2"/>
          <p:cNvSpPr>
            <a:spLocks noGrp="1"/>
          </p:cNvSpPr>
          <p:nvPr>
            <p:ph type="ctrTitle"/>
          </p:nvPr>
        </p:nvSpPr>
        <p:spPr/>
        <p:txBody>
          <a:bodyPr/>
          <a:lstStyle/>
          <a:p>
            <a:pPr lvl="0"/>
            <a:r>
              <a:rPr b="1" smtClean="0"/>
              <a:t>Development Platform</a:t>
            </a:r>
            <a:r>
              <a:rPr smtClean="0"/>
              <a:t/>
            </a:r>
            <a:br>
              <a:rPr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strips(downLeft)">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strips(downLeft)">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strips(downLeft)">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strips(downLeft)">
                                      <p:cBhvr>
                                        <p:cTn id="2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development milestones/Gantt chart</a:t>
            </a: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Fatema\Desktop\picture all  nnnmmmuhdsk\gran.   jmkiujkmn.JPG"/>
          <p:cNvPicPr>
            <a:picLocks noChangeAspect="1" noChangeArrowheads="1"/>
          </p:cNvPicPr>
          <p:nvPr/>
        </p:nvPicPr>
        <p:blipFill>
          <a:blip r:embed="rId2"/>
          <a:srcRect/>
          <a:stretch>
            <a:fillRect/>
          </a:stretch>
        </p:blipFill>
        <p:spPr bwMode="auto">
          <a:xfrm>
            <a:off x="1371600" y="3048000"/>
            <a:ext cx="6248400" cy="375425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124200"/>
            <a:ext cx="4953000" cy="3429000"/>
          </a:xfrm>
        </p:spPr>
        <p:txBody>
          <a:bodyPr/>
          <a:lstStyle/>
          <a:p>
            <a:endParaRPr lang="en-US" dirty="0"/>
          </a:p>
        </p:txBody>
      </p:sp>
      <p:sp>
        <p:nvSpPr>
          <p:cNvPr id="2" name="Title 1"/>
          <p:cNvSpPr>
            <a:spLocks noGrp="1"/>
          </p:cNvSpPr>
          <p:nvPr>
            <p:ph type="ctrTitle"/>
          </p:nvPr>
        </p:nvSpPr>
        <p:spPr/>
        <p:txBody>
          <a:bodyPr/>
          <a:lstStyle/>
          <a:p>
            <a:r>
              <a:rPr lang="en-US" dirty="0" smtClean="0"/>
              <a:t>Activity Network Diagram</a:t>
            </a:r>
            <a:endParaRPr lang="en-US" dirty="0"/>
          </a:p>
        </p:txBody>
      </p:sp>
      <p:sp>
        <p:nvSpPr>
          <p:cNvPr id="5" name="Right Triangle 4"/>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Users\Fatema\Desktop\picture all  nnnmmmuhdsk\act.JPG"/>
          <p:cNvPicPr/>
          <p:nvPr/>
        </p:nvPicPr>
        <p:blipFill>
          <a:blip r:embed="rId2"/>
          <a:srcRect/>
          <a:stretch>
            <a:fillRect/>
          </a:stretch>
        </p:blipFill>
        <p:spPr bwMode="auto">
          <a:xfrm>
            <a:off x="1676400" y="3048000"/>
            <a:ext cx="5181600" cy="358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733800"/>
            <a:ext cx="8001000" cy="1143000"/>
          </a:xfrm>
        </p:spPr>
        <p:txBody>
          <a:bodyPr>
            <a:normAutofit/>
          </a:bodyPr>
          <a:lstStyle/>
          <a:p>
            <a:r>
              <a:rPr lang="en-US" dirty="0" smtClean="0"/>
              <a:t>.</a:t>
            </a:r>
            <a:endParaRPr lang="en-US" dirty="0"/>
          </a:p>
        </p:txBody>
      </p:sp>
      <p:sp>
        <p:nvSpPr>
          <p:cNvPr id="2" name="Title 1"/>
          <p:cNvSpPr>
            <a:spLocks noGrp="1"/>
          </p:cNvSpPr>
          <p:nvPr>
            <p:ph type="ctrTitle"/>
          </p:nvPr>
        </p:nvSpPr>
        <p:spPr>
          <a:xfrm>
            <a:off x="685800" y="1371600"/>
            <a:ext cx="8001000" cy="2057399"/>
          </a:xfrm>
        </p:spPr>
        <p:txBody>
          <a:bodyPr/>
          <a:lstStyle/>
          <a:p>
            <a:pPr algn="ctr"/>
            <a:r>
              <a:rPr lang="en-US" dirty="0" smtClean="0"/>
              <a:t>Thank You All</a:t>
            </a: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611606"/>
            <a:ext cx="7772400" cy="3017794"/>
          </a:xfrm>
        </p:spPr>
        <p:txBody>
          <a:bodyPr>
            <a:normAutofit fontScale="25000" lnSpcReduction="20000"/>
          </a:bodyPr>
          <a:lstStyle/>
          <a:p>
            <a:pPr algn="just"/>
            <a:r>
              <a:rPr lang="en-US" sz="11200" dirty="0" smtClean="0"/>
              <a:t>The project is planned to build up an online system titled seals and payment System for the Dhaka book shop Ltd. The company is using simple system for storing staff details that stored by using MS-Excel. below the condition company has decided to develop their seals and payment System into Online System for the reason that they have been suffering to produce smart result within due time beside imprecision as well as delay processing of work. </a:t>
            </a:r>
          </a:p>
          <a:p>
            <a:endParaRPr lang="en-US" dirty="0"/>
          </a:p>
        </p:txBody>
      </p:sp>
      <p:sp>
        <p:nvSpPr>
          <p:cNvPr id="2" name="Title 1"/>
          <p:cNvSpPr>
            <a:spLocks noGrp="1"/>
          </p:cNvSpPr>
          <p:nvPr>
            <p:ph type="ctrTitle"/>
          </p:nvPr>
        </p:nvSpPr>
        <p:spPr/>
        <p:txBody>
          <a:bodyPr/>
          <a:lstStyle/>
          <a:p>
            <a:pPr algn="ctr"/>
            <a:r>
              <a:rPr lang="en-US" dirty="0" smtClean="0"/>
              <a:t>Abstract</a:t>
            </a:r>
            <a:br>
              <a:rPr lang="en-US" dirty="0"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81400"/>
            <a:ext cx="7772400" cy="3048000"/>
          </a:xfrm>
        </p:spPr>
        <p:txBody>
          <a:bodyPr>
            <a:normAutofit fontScale="40000" lnSpcReduction="20000"/>
          </a:bodyPr>
          <a:lstStyle/>
          <a:p>
            <a:pPr algn="just"/>
            <a:r>
              <a:rPr lang="en-US" sz="8000" dirty="0" smtClean="0"/>
              <a:t>Online book shop sales and payment system. This book shop name Dhaka book shop Ltd. Dhaka book shop Ltd is one of the leading buying book Shop in Bangladesh. Since its formation 2005.it is situated at </a:t>
            </a:r>
            <a:r>
              <a:rPr lang="en-US" sz="8000" dirty="0" err="1" smtClean="0"/>
              <a:t>uttara</a:t>
            </a:r>
            <a:r>
              <a:rPr lang="en-US" sz="8000" dirty="0" smtClean="0"/>
              <a:t>, Dhaka. Their main fear is to play roll as a buying shop of customer. </a:t>
            </a:r>
          </a:p>
          <a:p>
            <a:endParaRPr lang="en-US" dirty="0"/>
          </a:p>
        </p:txBody>
      </p:sp>
      <p:sp>
        <p:nvSpPr>
          <p:cNvPr id="2" name="Title 1"/>
          <p:cNvSpPr>
            <a:spLocks noGrp="1"/>
          </p:cNvSpPr>
          <p:nvPr>
            <p:ph type="ctrTitle"/>
          </p:nvPr>
        </p:nvSpPr>
        <p:spPr/>
        <p:txBody>
          <a:bodyPr/>
          <a:lstStyle/>
          <a:p>
            <a:pPr lvl="0" algn="ctr"/>
            <a:r>
              <a:rPr lang="en-US" dirty="0" smtClean="0"/>
              <a:t>Study Background</a:t>
            </a: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276600"/>
            <a:ext cx="7924800" cy="2438400"/>
          </a:xfrm>
        </p:spPr>
        <p:txBody>
          <a:bodyPr>
            <a:normAutofit/>
          </a:bodyPr>
          <a:lstStyle/>
          <a:p>
            <a:pPr lvl="0" algn="just"/>
            <a:r>
              <a:rPr lang="en-US" sz="3200" dirty="0" smtClean="0"/>
              <a:t>There are many kinds of book in this Shop such as ,History Book, poetry Book , academic subject book, university book, medical related book etc.</a:t>
            </a:r>
          </a:p>
          <a:p>
            <a:endParaRPr lang="en-US" dirty="0"/>
          </a:p>
        </p:txBody>
      </p:sp>
      <p:sp>
        <p:nvSpPr>
          <p:cNvPr id="2" name="Title 1"/>
          <p:cNvSpPr>
            <a:spLocks noGrp="1"/>
          </p:cNvSpPr>
          <p:nvPr>
            <p:ph type="ctrTitle"/>
          </p:nvPr>
        </p:nvSpPr>
        <p:spPr/>
        <p:txBody>
          <a:bodyPr>
            <a:normAutofit/>
          </a:bodyPr>
          <a:lstStyle/>
          <a:p>
            <a:pPr lvl="0" algn="ctr"/>
            <a:r>
              <a:rPr lang="en-US" dirty="0" smtClean="0"/>
              <a:t>Followed specific areas</a:t>
            </a:r>
            <a:br>
              <a:rPr lang="en-US" dirty="0"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76600"/>
            <a:ext cx="7772400" cy="3352800"/>
          </a:xfrm>
        </p:spPr>
        <p:txBody>
          <a:bodyPr>
            <a:normAutofit fontScale="25000" lnSpcReduction="20000"/>
          </a:bodyPr>
          <a:lstStyle/>
          <a:p>
            <a:pPr lvl="0" algn="l">
              <a:buFont typeface="Wingdings" pitchFamily="2" charset="2"/>
              <a:buChar char="v"/>
            </a:pPr>
            <a:r>
              <a:rPr lang="en-US" sz="12800" b="1" dirty="0" smtClean="0"/>
              <a:t>Sales function</a:t>
            </a:r>
          </a:p>
          <a:p>
            <a:pPr lvl="0" algn="l">
              <a:buFont typeface="Wingdings" pitchFamily="2" charset="2"/>
              <a:buChar char="v"/>
            </a:pPr>
            <a:r>
              <a:rPr lang="en-US" sz="12800" b="1" dirty="0" smtClean="0"/>
              <a:t>Marketing function</a:t>
            </a:r>
          </a:p>
          <a:p>
            <a:pPr lvl="0" algn="l">
              <a:buFont typeface="Wingdings" pitchFamily="2" charset="2"/>
              <a:buChar char="v"/>
            </a:pPr>
            <a:r>
              <a:rPr lang="en-US" sz="12800" b="1" dirty="0" smtClean="0"/>
              <a:t>Stock control</a:t>
            </a:r>
          </a:p>
          <a:p>
            <a:pPr lvl="0" algn="l">
              <a:buFont typeface="Wingdings" pitchFamily="2" charset="2"/>
              <a:buChar char="v"/>
            </a:pPr>
            <a:r>
              <a:rPr lang="en-US" sz="12800" b="1" dirty="0" smtClean="0"/>
              <a:t>Account function</a:t>
            </a:r>
          </a:p>
          <a:p>
            <a:pPr lvl="0" algn="l">
              <a:buFont typeface="Wingdings" pitchFamily="2" charset="2"/>
              <a:buChar char="v"/>
            </a:pPr>
            <a:r>
              <a:rPr lang="en-US" sz="12800" b="1" dirty="0" smtClean="0"/>
              <a:t>Financial function</a:t>
            </a:r>
          </a:p>
          <a:p>
            <a:endParaRPr lang="en-US" sz="12800" b="1" dirty="0" smtClean="0"/>
          </a:p>
          <a:p>
            <a:pPr lvl="0" algn="just">
              <a:buFont typeface="Wingdings" pitchFamily="2" charset="2"/>
              <a:buChar char="v"/>
            </a:pPr>
            <a:endParaRPr lang="en-US" sz="12800" b="1" dirty="0" smtClean="0"/>
          </a:p>
          <a:p>
            <a:pPr lvl="0" algn="just"/>
            <a:endParaRPr lang="en-US" sz="8000" b="1" dirty="0" smtClean="0"/>
          </a:p>
          <a:p>
            <a:pPr lvl="0" algn="just">
              <a:buFont typeface="Wingdings" pitchFamily="2" charset="2"/>
              <a:buChar char="v"/>
            </a:pPr>
            <a:endParaRPr lang="en-US" sz="8000" b="1" dirty="0" smtClean="0"/>
          </a:p>
          <a:p>
            <a:r>
              <a:rPr lang="en-US" b="1" dirty="0" smtClean="0"/>
              <a:t> </a:t>
            </a:r>
            <a:endParaRPr lang="en-US" dirty="0" smtClean="0"/>
          </a:p>
          <a:p>
            <a:endParaRPr lang="en-US" dirty="0"/>
          </a:p>
        </p:txBody>
      </p:sp>
      <p:sp>
        <p:nvSpPr>
          <p:cNvPr id="2" name="Title 1"/>
          <p:cNvSpPr>
            <a:spLocks noGrp="1"/>
          </p:cNvSpPr>
          <p:nvPr>
            <p:ph type="ctrTitle"/>
          </p:nvPr>
        </p:nvSpPr>
        <p:spPr>
          <a:xfrm>
            <a:off x="685800" y="1371601"/>
            <a:ext cx="7772400" cy="1752599"/>
          </a:xfrm>
        </p:spPr>
        <p:txBody>
          <a:bodyPr>
            <a:normAutofit fontScale="90000"/>
          </a:bodyPr>
          <a:lstStyle/>
          <a:p>
            <a:pPr lvl="0" algn="ctr"/>
            <a:r>
              <a:rPr lang="en-US" dirty="0" smtClean="0"/>
              <a:t>The main function of the current system</a:t>
            </a:r>
            <a:br>
              <a:rPr lang="en-US" dirty="0"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downLef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strips(downLeft)">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743200"/>
          </a:xfrm>
        </p:spPr>
        <p:txBody>
          <a:bodyPr/>
          <a:lstStyle/>
          <a:p>
            <a:pPr algn="just">
              <a:buFont typeface="Wingdings" pitchFamily="2" charset="2"/>
              <a:buChar char="v"/>
            </a:pPr>
            <a:r>
              <a:rPr lang="en-US" sz="3200" dirty="0" smtClean="0"/>
              <a:t>It was a paper base </a:t>
            </a:r>
          </a:p>
          <a:p>
            <a:pPr algn="just">
              <a:buFont typeface="Wingdings" pitchFamily="2" charset="2"/>
              <a:buChar char="v"/>
            </a:pPr>
            <a:r>
              <a:rPr lang="en-US" sz="3200" dirty="0" smtClean="0"/>
              <a:t>High cost</a:t>
            </a:r>
          </a:p>
          <a:p>
            <a:pPr algn="just">
              <a:buFont typeface="Wingdings" pitchFamily="2" charset="2"/>
              <a:buChar char="v"/>
            </a:pPr>
            <a:r>
              <a:rPr lang="en-US" sz="3200" dirty="0" smtClean="0"/>
              <a:t>High time </a:t>
            </a:r>
          </a:p>
          <a:p>
            <a:pPr algn="just">
              <a:buFont typeface="Wingdings" pitchFamily="2" charset="2"/>
              <a:buChar char="v"/>
            </a:pPr>
            <a:r>
              <a:rPr lang="en-US" sz="3200" dirty="0" smtClean="0"/>
              <a:t>Physical meet</a:t>
            </a:r>
          </a:p>
          <a:p>
            <a:endParaRPr lang="en-US" dirty="0"/>
          </a:p>
        </p:txBody>
      </p:sp>
      <p:sp>
        <p:nvSpPr>
          <p:cNvPr id="2" name="Title 1"/>
          <p:cNvSpPr>
            <a:spLocks noGrp="1"/>
          </p:cNvSpPr>
          <p:nvPr>
            <p:ph type="ctrTitle"/>
          </p:nvPr>
        </p:nvSpPr>
        <p:spPr>
          <a:xfrm>
            <a:off x="685800" y="1371601"/>
            <a:ext cx="7772400" cy="1676399"/>
          </a:xfrm>
        </p:spPr>
        <p:txBody>
          <a:bodyPr>
            <a:normAutofit/>
          </a:bodyPr>
          <a:lstStyle/>
          <a:p>
            <a:pPr lvl="0" algn="ctr"/>
            <a:r>
              <a:rPr lang="en-US" dirty="0" smtClean="0"/>
              <a:t>Problem of the current system</a:t>
            </a:r>
            <a:br>
              <a:rPr lang="en-US" dirty="0"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352800"/>
            <a:ext cx="7772400" cy="2286000"/>
          </a:xfrm>
        </p:spPr>
        <p:txBody>
          <a:bodyPr>
            <a:normAutofit fontScale="25000" lnSpcReduction="20000"/>
          </a:bodyPr>
          <a:lstStyle/>
          <a:p>
            <a:pPr lvl="0" algn="l">
              <a:buFont typeface="Wingdings" pitchFamily="2" charset="2"/>
              <a:buChar char="v"/>
            </a:pPr>
            <a:r>
              <a:rPr lang="en-US" sz="12800" b="1" dirty="0" smtClean="0"/>
              <a:t>To keep client details</a:t>
            </a:r>
          </a:p>
          <a:p>
            <a:pPr lvl="0" algn="l">
              <a:buFont typeface="Wingdings" pitchFamily="2" charset="2"/>
              <a:buChar char="v"/>
            </a:pPr>
            <a:r>
              <a:rPr lang="en-US" sz="12800" b="1" dirty="0" smtClean="0"/>
              <a:t>To keep order details and delivery details</a:t>
            </a:r>
          </a:p>
          <a:p>
            <a:pPr lvl="0" algn="l">
              <a:buFont typeface="Wingdings" pitchFamily="2" charset="2"/>
              <a:buChar char="v"/>
            </a:pPr>
            <a:r>
              <a:rPr lang="en-US" sz="12800" b="1" dirty="0" smtClean="0"/>
              <a:t>Easily online  Book sales and  payment</a:t>
            </a:r>
          </a:p>
          <a:p>
            <a:pPr lvl="0" algn="l">
              <a:buFont typeface="Wingdings" pitchFamily="2" charset="2"/>
              <a:buChar char="v"/>
            </a:pPr>
            <a:r>
              <a:rPr lang="en-US" sz="12800" b="1" dirty="0" smtClean="0"/>
              <a:t>Time Save</a:t>
            </a:r>
          </a:p>
          <a:p>
            <a:pPr lvl="0" algn="l">
              <a:buFont typeface="Wingdings" pitchFamily="2" charset="2"/>
              <a:buChar char="v"/>
            </a:pPr>
            <a:r>
              <a:rPr lang="en-US" sz="12800" b="1" dirty="0" smtClean="0"/>
              <a:t>Cost minimizations</a:t>
            </a:r>
          </a:p>
          <a:p>
            <a:r>
              <a:rPr lang="en-US" b="1" dirty="0" smtClean="0"/>
              <a:t/>
            </a:r>
            <a:br>
              <a:rPr lang="en-US" b="1" dirty="0" smtClean="0"/>
            </a:br>
            <a:r>
              <a:rPr lang="en-US" b="1" dirty="0" smtClean="0"/>
              <a:t> </a:t>
            </a:r>
            <a:endParaRPr lang="en-US" dirty="0" smtClean="0"/>
          </a:p>
          <a:p>
            <a:endParaRPr lang="en-US" dirty="0"/>
          </a:p>
        </p:txBody>
      </p:sp>
      <p:sp>
        <p:nvSpPr>
          <p:cNvPr id="2" name="Title 1"/>
          <p:cNvSpPr>
            <a:spLocks noGrp="1"/>
          </p:cNvSpPr>
          <p:nvPr>
            <p:ph type="ctrTitle"/>
          </p:nvPr>
        </p:nvSpPr>
        <p:spPr>
          <a:xfrm>
            <a:off x="685800" y="1219200"/>
            <a:ext cx="7772400" cy="2285999"/>
          </a:xfrm>
        </p:spPr>
        <p:txBody>
          <a:bodyPr>
            <a:normAutofit/>
          </a:bodyPr>
          <a:lstStyle/>
          <a:p>
            <a:pPr lvl="0"/>
            <a:r>
              <a:rPr lang="en-US" dirty="0" smtClean="0"/>
              <a:t>The main function of the proposed system scope</a:t>
            </a:r>
            <a:br>
              <a:rPr lang="en-US" dirty="0"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downLef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strips(downLeft)">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76600"/>
            <a:ext cx="7772400" cy="3429000"/>
          </a:xfrm>
        </p:spPr>
        <p:txBody>
          <a:bodyPr>
            <a:normAutofit fontScale="25000" lnSpcReduction="20000"/>
          </a:bodyPr>
          <a:lstStyle/>
          <a:p>
            <a:pPr lvl="0" algn="just">
              <a:buFont typeface="Wingdings" pitchFamily="2" charset="2"/>
              <a:buChar char="v"/>
            </a:pPr>
            <a:r>
              <a:rPr lang="en-US" sz="11200" dirty="0" smtClean="0"/>
              <a:t>To review different types of popular books and identify the key advantages.</a:t>
            </a:r>
          </a:p>
          <a:p>
            <a:pPr lvl="0" algn="just">
              <a:buFont typeface="Wingdings" pitchFamily="2" charset="2"/>
              <a:buChar char="v"/>
            </a:pPr>
            <a:r>
              <a:rPr lang="en-US" sz="11200" dirty="0" smtClean="0"/>
              <a:t>To reduce work of maintaining manual record keeping system.</a:t>
            </a:r>
          </a:p>
          <a:p>
            <a:pPr lvl="0" algn="just">
              <a:buFont typeface="Wingdings" pitchFamily="2" charset="2"/>
              <a:buChar char="v"/>
            </a:pPr>
            <a:r>
              <a:rPr lang="en-US" sz="11200" dirty="0" smtClean="0"/>
              <a:t>Provide opportunity to get the books subject wise or author wise.</a:t>
            </a:r>
          </a:p>
          <a:p>
            <a:pPr lvl="0" algn="just">
              <a:buFont typeface="Wingdings" pitchFamily="2" charset="2"/>
              <a:buChar char="v"/>
            </a:pPr>
            <a:r>
              <a:rPr lang="en-US" sz="11200" dirty="0" smtClean="0"/>
              <a:t>Make appointment process make easier</a:t>
            </a:r>
          </a:p>
          <a:p>
            <a:pPr lvl="0" algn="just">
              <a:buFont typeface="Wingdings" pitchFamily="2" charset="2"/>
              <a:buChar char="v"/>
            </a:pPr>
            <a:r>
              <a:rPr lang="en-US" sz="11200" dirty="0" smtClean="0"/>
              <a:t>Administrators have all power to record keeping system.</a:t>
            </a:r>
          </a:p>
          <a:p>
            <a:endParaRPr lang="en-US" dirty="0"/>
          </a:p>
        </p:txBody>
      </p:sp>
      <p:sp>
        <p:nvSpPr>
          <p:cNvPr id="2" name="Title 1"/>
          <p:cNvSpPr>
            <a:spLocks noGrp="1"/>
          </p:cNvSpPr>
          <p:nvPr>
            <p:ph type="ctrTitle"/>
          </p:nvPr>
        </p:nvSpPr>
        <p:spPr/>
        <p:txBody>
          <a:bodyPr>
            <a:normAutofit/>
          </a:bodyPr>
          <a:lstStyle/>
          <a:p>
            <a:pPr lvl="0"/>
            <a:r>
              <a:rPr lang="en-US" dirty="0" smtClean="0"/>
              <a:t>The objective of the project</a:t>
            </a:r>
            <a:br>
              <a:rPr lang="en-US" dirty="0"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downLeft)">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200400"/>
            <a:ext cx="7848600" cy="2971800"/>
          </a:xfrm>
        </p:spPr>
        <p:txBody>
          <a:bodyPr>
            <a:normAutofit fontScale="25000" lnSpcReduction="20000"/>
          </a:bodyPr>
          <a:lstStyle/>
          <a:p>
            <a:pPr lvl="0" algn="l">
              <a:buFont typeface="Wingdings" pitchFamily="2" charset="2"/>
              <a:buChar char="v"/>
            </a:pPr>
            <a:r>
              <a:rPr lang="en-US" sz="11200" b="1" dirty="0" smtClean="0"/>
              <a:t>Data Manage easily.</a:t>
            </a:r>
          </a:p>
          <a:p>
            <a:pPr lvl="0" algn="l">
              <a:buFont typeface="Wingdings" pitchFamily="2" charset="2"/>
              <a:buChar char="v"/>
            </a:pPr>
            <a:r>
              <a:rPr lang="en-US" sz="11200" b="1" dirty="0" smtClean="0"/>
              <a:t>User queries Manage.</a:t>
            </a:r>
          </a:p>
          <a:p>
            <a:pPr lvl="0" algn="l">
              <a:buFont typeface="Wingdings" pitchFamily="2" charset="2"/>
              <a:buChar char="v"/>
            </a:pPr>
            <a:r>
              <a:rPr lang="en-US" sz="11200" b="1" dirty="0" smtClean="0"/>
              <a:t>Judgment order online and via customers email.</a:t>
            </a:r>
          </a:p>
          <a:p>
            <a:pPr lvl="0" algn="l">
              <a:buFont typeface="Wingdings" pitchFamily="2" charset="2"/>
              <a:buChar char="v"/>
            </a:pPr>
            <a:r>
              <a:rPr lang="en-US" sz="11200" b="1" dirty="0" smtClean="0"/>
              <a:t>And online payment by cart</a:t>
            </a:r>
          </a:p>
          <a:p>
            <a:pPr lvl="0" algn="l">
              <a:buFont typeface="Wingdings" pitchFamily="2" charset="2"/>
              <a:buChar char="v"/>
            </a:pPr>
            <a:r>
              <a:rPr lang="en-US" sz="11200" b="1" dirty="0" smtClean="0"/>
              <a:t>Clear view of products item as well as current situation.</a:t>
            </a:r>
          </a:p>
          <a:p>
            <a:pPr lvl="0" algn="l">
              <a:buFont typeface="Wingdings" pitchFamily="2" charset="2"/>
              <a:buChar char="v"/>
            </a:pPr>
            <a:r>
              <a:rPr lang="en-US" sz="11200" b="1" dirty="0" smtClean="0"/>
              <a:t>Keep records of all sorts of data.</a:t>
            </a:r>
          </a:p>
          <a:p>
            <a:endParaRPr lang="en-US" dirty="0"/>
          </a:p>
        </p:txBody>
      </p:sp>
      <p:sp>
        <p:nvSpPr>
          <p:cNvPr id="2" name="Title 1"/>
          <p:cNvSpPr>
            <a:spLocks noGrp="1"/>
          </p:cNvSpPr>
          <p:nvPr>
            <p:ph type="ctrTitle"/>
          </p:nvPr>
        </p:nvSpPr>
        <p:spPr/>
        <p:txBody>
          <a:bodyPr>
            <a:normAutofit/>
          </a:bodyPr>
          <a:lstStyle/>
          <a:p>
            <a:pPr lvl="0"/>
            <a:r>
              <a:rPr lang="en-US" dirty="0" smtClean="0"/>
              <a:t>Advantage of this System</a:t>
            </a:r>
            <a:br>
              <a:rPr lang="en-US" dirty="0" smtClean="0"/>
            </a:br>
            <a:endParaRPr lang="en-US" dirty="0"/>
          </a:p>
        </p:txBody>
      </p:sp>
      <p:sp>
        <p:nvSpPr>
          <p:cNvPr id="4" name="Right Triangle 3"/>
          <p:cNvSpPr/>
          <p:nvPr/>
        </p:nvSpPr>
        <p:spPr>
          <a:xfrm>
            <a:off x="0" y="5638800"/>
            <a:ext cx="1600200" cy="12192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10800000">
            <a:off x="7467600" y="0"/>
            <a:ext cx="1676400" cy="1143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downLef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strips(downLeft)">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233</TotalTime>
  <Words>532</Words>
  <Application>Microsoft Office PowerPoint</Application>
  <PresentationFormat>On-screen Show (4:3)</PresentationFormat>
  <Paragraphs>85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Welcome to project</vt:lpstr>
      <vt:lpstr>Abstract </vt:lpstr>
      <vt:lpstr>Study Background</vt:lpstr>
      <vt:lpstr>Followed specific areas </vt:lpstr>
      <vt:lpstr>The main function of the current system </vt:lpstr>
      <vt:lpstr>Problem of the current system </vt:lpstr>
      <vt:lpstr>The main function of the proposed system scope </vt:lpstr>
      <vt:lpstr>The objective of the project </vt:lpstr>
      <vt:lpstr>Advantage of this System </vt:lpstr>
      <vt:lpstr>Academic challenge of this project</vt:lpstr>
      <vt:lpstr>Procedure and Methodology </vt:lpstr>
      <vt:lpstr>New skill to be learned </vt:lpstr>
      <vt:lpstr>Practical application and implementation indentified </vt:lpstr>
      <vt:lpstr>Software development </vt:lpstr>
      <vt:lpstr>Development Platform </vt:lpstr>
      <vt:lpstr>Project development milestones/Gantt chart</vt:lpstr>
      <vt:lpstr>Activity Network Diagram</vt:lpstr>
      <vt:lpstr>Thank You All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Fatema</dc:creator>
  <cp:lastModifiedBy>Fatema</cp:lastModifiedBy>
  <cp:revision>59</cp:revision>
  <dcterms:created xsi:type="dcterms:W3CDTF">2015-12-08T05:32:51Z</dcterms:created>
  <dcterms:modified xsi:type="dcterms:W3CDTF">2016-01-30T21:41:34Z</dcterms:modified>
</cp:coreProperties>
</file>