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57" autoAdjust="0"/>
    <p:restoredTop sz="94694"/>
  </p:normalViewPr>
  <p:slideViewPr>
    <p:cSldViewPr snapToGrid="0">
      <p:cViewPr varScale="1">
        <p:scale>
          <a:sx n="94" d="100"/>
          <a:sy n="94" d="100"/>
        </p:scale>
        <p:origin x="208"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E5DB-FB69-D355-ABD8-5E82DBBBDE5C}"/>
              </a:ext>
            </a:extLst>
          </p:cNvPr>
          <p:cNvSpPr>
            <a:spLocks noGrp="1"/>
          </p:cNvSpPr>
          <p:nvPr>
            <p:ph type="ctrTitle"/>
          </p:nvPr>
        </p:nvSpPr>
        <p:spPr>
          <a:xfrm>
            <a:off x="1527141" y="802299"/>
            <a:ext cx="9898145" cy="1874914"/>
          </a:xfrm>
        </p:spPr>
        <p:txBody>
          <a:bodyPr>
            <a:normAutofit/>
          </a:bodyPr>
          <a:lstStyle/>
          <a:p>
            <a:pPr algn="ctr"/>
            <a:r>
              <a:rPr lang="en-US" sz="3200" dirty="0">
                <a:latin typeface="Times New Roman" panose="02020603050405020304" pitchFamily="18" charset="0"/>
                <a:cs typeface="Times New Roman" panose="02020603050405020304" pitchFamily="18" charset="0"/>
              </a:rPr>
              <a:t>Predictive Modeling Solution for the Goods and Services Tax Network (GSTN)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921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B7CA-C520-3626-A629-A2491727B61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APPLICATIONS</a:t>
            </a:r>
          </a:p>
        </p:txBody>
      </p:sp>
      <p:sp>
        <p:nvSpPr>
          <p:cNvPr id="4" name="Rectangle 1">
            <a:extLst>
              <a:ext uri="{FF2B5EF4-FFF2-40B4-BE49-F238E27FC236}">
                <a16:creationId xmlns:a16="http://schemas.microsoft.com/office/drawing/2014/main" id="{7070D7D6-B4BF-B9DD-3DE5-EAC448B09C59}"/>
              </a:ext>
            </a:extLst>
          </p:cNvPr>
          <p:cNvSpPr>
            <a:spLocks noGrp="1" noChangeArrowheads="1"/>
          </p:cNvSpPr>
          <p:nvPr>
            <p:ph idx="1"/>
          </p:nvPr>
        </p:nvSpPr>
        <p:spPr bwMode="auto">
          <a:xfrm>
            <a:off x="1451579" y="2108451"/>
            <a:ext cx="96032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Tax Compliance Monitoring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predictive models can continuously analyze taxpayer data to identify non-compliance trends, allowing authorities to detect and address potential issues swiftly.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Fraud Detection and Prevention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recognizing unusual patterns in tax filings, the system can effectively identify fraudulent activities, such as fake invoices or income underreporting, enhancing the integrity of the GST system.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Policy Making Support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Data-driven insights from the project can inform tax policy decisions, helping to create regulations that effectively address emerging trends in tax compliance and evasion</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96234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5D1C-198A-D472-461C-0A61D3F5160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8081D4E-013C-94E7-B026-2142EB11D326}"/>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In conclusion, implementing predictive modeling solutions for the Goods and Services Tax (GST) system significantly enhances tax compliance and operational efficiency. By leveraging advanced techniques such as checksums and artificial intelligence, the project aims to improve data accuracy and detect fraud. These proactive solutions allow tax authorities to identify compliance issues early, strengthening the integrity of the GST system. Additionally, the insights generated support informed policy-making, fostering a transparent tax environment. This initiative is essential for modernizing tax administration and optimizing resource allocation. Overall, it contributes to a more trustworthy and efficient tax system for all stakeholders.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953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B51A-8305-54EA-FB0B-93C6246AFC5D}"/>
              </a:ext>
            </a:extLst>
          </p:cNvPr>
          <p:cNvSpPr>
            <a:spLocks noGrp="1"/>
          </p:cNvSpPr>
          <p:nvPr>
            <p:ph type="title"/>
          </p:nvPr>
        </p:nvSpPr>
        <p:spPr>
          <a:xfrm>
            <a:off x="1451579" y="697585"/>
            <a:ext cx="9603275" cy="1156170"/>
          </a:xfrm>
        </p:spPr>
        <p:txBody>
          <a:bodyPr anchor="ctr">
            <a:normAutofit/>
          </a:bodyPr>
          <a:lstStyle/>
          <a:p>
            <a:pPr algn="ctr"/>
            <a:r>
              <a:rPr lang="en-IN" sz="2800"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012D3F37-7E30-8F1B-958D-2E88990A3846}"/>
              </a:ext>
            </a:extLst>
          </p:cNvPr>
          <p:cNvSpPr>
            <a:spLocks noGrp="1"/>
          </p:cNvSpPr>
          <p:nvPr>
            <p:ph idx="1"/>
          </p:nvPr>
        </p:nvSpPr>
        <p:spPr>
          <a:xfrm>
            <a:off x="1451580" y="2015732"/>
            <a:ext cx="4865138" cy="3450613"/>
          </a:xfrm>
        </p:spPr>
        <p:txBody>
          <a:bodyPr>
            <a:normAutofit/>
          </a:bodyPr>
          <a:lstStyle/>
          <a:p>
            <a:pPr marL="0" indent="0" algn="just">
              <a:lnSpc>
                <a:spcPct val="150000"/>
              </a:lnSpc>
              <a:buNone/>
            </a:pPr>
            <a:r>
              <a:rPr lang="en-US" sz="1200" dirty="0">
                <a:latin typeface="Times New Roman" panose="02020603050405020304" pitchFamily="18" charset="0"/>
                <a:cs typeface="Times New Roman" panose="02020603050405020304" pitchFamily="18" charset="0"/>
              </a:rPr>
              <a:t>The Goods and Services Tax (GST) system in India faces challenges in operational efficiency, data management, and policy formulation. There is a need for advanced predictive modeling solutions that can analyze large datasets to identify trends, anomalies, and insights related to tax compliance and revenue generation. The objective is to develop data-driven Artificial Intelligence (AI) and Machine Learning (ML) models that enhance the GST system's efficiency, streamline tax processes, and provide valuable insights for policymakers to improve tax administration and compliance</a:t>
            </a: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112DD3-9F9C-7ED2-F711-6A695AD8EC9B}"/>
              </a:ext>
            </a:extLst>
          </p:cNvPr>
          <p:cNvPicPr>
            <a:picLocks noChangeAspect="1"/>
          </p:cNvPicPr>
          <p:nvPr/>
        </p:nvPicPr>
        <p:blipFill>
          <a:blip r:embed="rId2"/>
          <a:srcRect l="6556"/>
          <a:stretch/>
        </p:blipFill>
        <p:spPr>
          <a:xfrm>
            <a:off x="571750" y="6160415"/>
            <a:ext cx="1458116" cy="680140"/>
          </a:xfrm>
          <a:prstGeom prst="rect">
            <a:avLst/>
          </a:prstGeom>
        </p:spPr>
      </p:pic>
      <p:pic>
        <p:nvPicPr>
          <p:cNvPr id="7" name="Picture 6">
            <a:extLst>
              <a:ext uri="{FF2B5EF4-FFF2-40B4-BE49-F238E27FC236}">
                <a16:creationId xmlns:a16="http://schemas.microsoft.com/office/drawing/2014/main" id="{4B402154-D569-1541-2F5A-E497A62EF289}"/>
              </a:ext>
            </a:extLst>
          </p:cNvPr>
          <p:cNvPicPr>
            <a:picLocks noChangeAspect="1"/>
          </p:cNvPicPr>
          <p:nvPr/>
        </p:nvPicPr>
        <p:blipFill>
          <a:blip r:embed="rId3"/>
          <a:srcRect l="7554"/>
          <a:stretch/>
        </p:blipFill>
        <p:spPr>
          <a:xfrm>
            <a:off x="8591550" y="6085769"/>
            <a:ext cx="3600450" cy="829912"/>
          </a:xfrm>
          <a:prstGeom prst="rect">
            <a:avLst/>
          </a:prstGeom>
        </p:spPr>
      </p:pic>
    </p:spTree>
    <p:extLst>
      <p:ext uri="{BB962C8B-B14F-4D97-AF65-F5344CB8AC3E}">
        <p14:creationId xmlns:p14="http://schemas.microsoft.com/office/powerpoint/2010/main" val="274004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A6B6-E4BA-8FFB-A1D4-40AC7AB0110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FF57FB9-E488-5705-D3EF-4526439AE70D}"/>
              </a:ext>
            </a:extLst>
          </p:cNvPr>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The Goods and Services Tax Network (GSTN) is initiating a transformative project to enhance the efficiency of the Goods and Services Tax (GST) system in India through predictive modeling solutions. By leveraging a comprehensive dataset, this initiative aims to utilize Artificial Intelligence (AI) and Machine Learning (ML) techniques to streamline tax processes and improve operational efficiency. The focus is on creating advanced predictive models that can forecast taxpayer behavior, identify compliance risks, and generate actionable insights. This data-driven approach seeks to optimize the GST framework, fostering a more transparent and efficient tax system that benefits both the government and taxpayers. Ultimately, this initiative represents a significant step toward modernizing tax administration in India.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94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7B4E-5DA6-74F9-2F85-325EEA9178B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4FE1AAD-1B2A-4246-DF1F-B3E7A4D43394}"/>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 Goods and Services Tax Network (GSTN) is undertaking an initiative to develop predictive modeling solutions aimed at enhancing the efficiency and effectiveness of the Goods and Services Tax (GST) system in India. Utilizing a comprehensive dataset provided by GSTN, this project explores the application of Artificial Intelligence (AI) and Machine Learning (ML) techniques to create advanced predictive models. The primary objective is to streamline tax processes, improve operational efficiency, and generate actionable insights that can inform policy-making. By leveraging data-driven approaches, this initiative seeks to optimize the GST framework and contribute to a more transparent and efficient tax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78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5DB1-D8AB-E424-4FC0-450106117BA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DFDDE931-54AE-423D-D9AC-BEB0922F3750}"/>
              </a:ext>
            </a:extLst>
          </p:cNvPr>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To improve the efficiency of the GST system, we propose using checksums to ensure data integrity and accuracy. By applying checksum algorithms like MD5 or SHA-256, we can verify that the dataset remains unchanged, preventing data corruption. Checksums will help identify and remove duplicate records, ensuring that predictive models work with unique, clean data. They will also be used to detect anomalies in transaction data, flagging potential fraud or tampering. Additionally, an audit trail of checksums will be maintained for transparency. This process will optimize model accuracy and create a feedback loop for continuous improvement, leading to a more reliable GST system.</a:t>
            </a:r>
            <a:r>
              <a:rPr lang="en-US" dirty="0"/>
              <a:t> </a:t>
            </a:r>
            <a:r>
              <a:rPr lang="en-US" dirty="0">
                <a:latin typeface="Times New Roman" panose="02020603050405020304" pitchFamily="18" charset="0"/>
                <a:cs typeface="Times New Roman" panose="02020603050405020304" pitchFamily="18" charset="0"/>
              </a:rPr>
              <a:t>This approach ensures that the GST system operates efficiently, with enhanced data security and improved predictive accuracy for better decision-making.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28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753E-3B3E-BAB3-A59C-563B7A527DC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SYSTEMS</a:t>
            </a:r>
          </a:p>
        </p:txBody>
      </p:sp>
      <p:sp>
        <p:nvSpPr>
          <p:cNvPr id="3" name="Content Placeholder 2">
            <a:extLst>
              <a:ext uri="{FF2B5EF4-FFF2-40B4-BE49-F238E27FC236}">
                <a16:creationId xmlns:a16="http://schemas.microsoft.com/office/drawing/2014/main" id="{B208CE7F-F20F-B9C5-22EF-9576A4917757}"/>
              </a:ext>
            </a:extLst>
          </p:cNvPr>
          <p:cNvSpPr>
            <a:spLocks noGrp="1"/>
          </p:cNvSpPr>
          <p:nvPr>
            <p:ph idx="1"/>
          </p:nvPr>
        </p:nvSpPr>
        <p:spPr>
          <a:xfrm>
            <a:off x="1300899" y="2015732"/>
            <a:ext cx="9753955" cy="3450613"/>
          </a:xfrm>
        </p:spPr>
        <p:txBody>
          <a:bodyPr>
            <a:normAutofit fontScale="85000" lnSpcReduction="10000"/>
          </a:bodyPr>
          <a:lstStyle/>
          <a:p>
            <a:r>
              <a:rPr lang="en-US" sz="2200" b="1" dirty="0">
                <a:latin typeface="Times New Roman" panose="02020603050405020304" pitchFamily="18" charset="0"/>
                <a:cs typeface="Times New Roman" panose="02020603050405020304" pitchFamily="18" charset="0"/>
              </a:rPr>
              <a:t>Rule-based Auditing</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Rule-based auditing systems automatically check for discrepancies in tax filings using predefined rules. For instance, if the claimed input tax credit exceeds the output tax declared, the system flags the case for review. While effective in identifying common errors and potential fraud, these systems can struggle with complex schemes that don't conform to set patterns.</a:t>
            </a:r>
          </a:p>
          <a:p>
            <a:r>
              <a:rPr lang="en-US" sz="2200" b="1" dirty="0">
                <a:latin typeface="Times New Roman" panose="02020603050405020304" pitchFamily="18" charset="0"/>
                <a:cs typeface="Times New Roman" panose="02020603050405020304" pitchFamily="18" charset="0"/>
              </a:rPr>
              <a:t>Risk Management Systems (RMS)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Risk Management Systems evaluate taxpayer data to assign risk scores based on compliance history. Taxpayers with higher risk scores are prioritized for audits, allowing authorities to focus on cases that are more likely to involve fraud or non-compliance. This targeted approach enhances efficiency, but it requires substantial historical data to function effectively.</a:t>
            </a:r>
          </a:p>
          <a:p>
            <a:endParaRPr lang="en-IN" dirty="0"/>
          </a:p>
        </p:txBody>
      </p:sp>
    </p:spTree>
    <p:extLst>
      <p:ext uri="{BB962C8B-B14F-4D97-AF65-F5344CB8AC3E}">
        <p14:creationId xmlns:p14="http://schemas.microsoft.com/office/powerpoint/2010/main" val="375553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4AFA0-CA98-761D-6D55-2E6E953D809F}"/>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E-way Bill Monitoring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E-way bill monitoring enables real-time tracking of goods during transit, ensuring compliance with GST regulations. The system requires transporters to generate an e-way bill for the movement of goods worth over a specified value, which includes details like the consignee, consignor, and vehicle information. This helps authorities detect non-compliance in the supply chain by comparing e-way bills with GST filings. In case of discrepancies, such as goods being transported without an e-way bill or deviations from the declared route, authorities can take immediate 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208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3D13-6CCC-7383-8A65-B22040B81618}"/>
              </a:ext>
            </a:extLst>
          </p:cNvPr>
          <p:cNvSpPr>
            <a:spLocks noGrp="1"/>
          </p:cNvSpPr>
          <p:nvPr>
            <p:ph type="title"/>
          </p:nvPr>
        </p:nvSpPr>
        <p:spPr>
          <a:xfrm>
            <a:off x="1451579" y="804520"/>
            <a:ext cx="9603275" cy="1052560"/>
          </a:xfrm>
        </p:spPr>
        <p:txBody>
          <a:bodyPr/>
          <a:lstStyle/>
          <a:p>
            <a:pPr algn="ctr"/>
            <a:r>
              <a:rPr lang="en-IN" dirty="0">
                <a:latin typeface="Times New Roman" panose="02020603050405020304" pitchFamily="18" charset="0"/>
                <a:cs typeface="Times New Roman" panose="02020603050405020304" pitchFamily="18" charset="0"/>
              </a:rPr>
              <a:t>DISADVANTAGES OF EXISTING SOLUTIONS</a:t>
            </a:r>
          </a:p>
        </p:txBody>
      </p:sp>
      <p:sp>
        <p:nvSpPr>
          <p:cNvPr id="3" name="Content Placeholder 2">
            <a:extLst>
              <a:ext uri="{FF2B5EF4-FFF2-40B4-BE49-F238E27FC236}">
                <a16:creationId xmlns:a16="http://schemas.microsoft.com/office/drawing/2014/main" id="{2E9E4BB1-44BF-9B80-F24B-6CA629A0C158}"/>
              </a:ext>
            </a:extLst>
          </p:cNvPr>
          <p:cNvSpPr>
            <a:spLocks noGrp="1"/>
          </p:cNvSpPr>
          <p:nvPr>
            <p:ph idx="1"/>
          </p:nvPr>
        </p:nvSpPr>
        <p:spPr>
          <a:xfrm>
            <a:off x="1451579" y="2015732"/>
            <a:ext cx="9756891" cy="4037749"/>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Rule-based Auditing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These systems may miss complex fraud schemes that don’t fit predefined </a:t>
            </a:r>
            <a:r>
              <a:rPr lang="en-US" dirty="0" err="1">
                <a:latin typeface="Times New Roman" panose="02020603050405020304" pitchFamily="18" charset="0"/>
                <a:cs typeface="Times New Roman" panose="02020603050405020304" pitchFamily="18" charset="0"/>
              </a:rPr>
              <a:t>rules.They</a:t>
            </a:r>
            <a:r>
              <a:rPr lang="en-US" dirty="0">
                <a:latin typeface="Times New Roman" panose="02020603050405020304" pitchFamily="18" charset="0"/>
                <a:cs typeface="Times New Roman" panose="02020603050405020304" pitchFamily="18" charset="0"/>
              </a:rPr>
              <a:t> often generate false positives, flagging legitimate transactions as suspicious.</a:t>
            </a:r>
          </a:p>
          <a:p>
            <a:r>
              <a:rPr lang="en-US" b="1" dirty="0">
                <a:latin typeface="Times New Roman" panose="02020603050405020304" pitchFamily="18" charset="0"/>
                <a:cs typeface="Times New Roman" panose="02020603050405020304" pitchFamily="18" charset="0"/>
              </a:rPr>
              <a:t>Risk Management Systems (RMS)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RMS require substantial historical data, which may not always be available or </a:t>
            </a:r>
            <a:r>
              <a:rPr lang="en-US" dirty="0" err="1">
                <a:latin typeface="Times New Roman" panose="02020603050405020304" pitchFamily="18" charset="0"/>
                <a:cs typeface="Times New Roman" panose="02020603050405020304" pitchFamily="18" charset="0"/>
              </a:rPr>
              <a:t>comprehensive.They</a:t>
            </a:r>
            <a:r>
              <a:rPr lang="en-US" dirty="0">
                <a:latin typeface="Times New Roman" panose="02020603050405020304" pitchFamily="18" charset="0"/>
                <a:cs typeface="Times New Roman" panose="02020603050405020304" pitchFamily="18" charset="0"/>
              </a:rPr>
              <a:t> can lead to under-auditing of low-risk taxpayers who might still engage in non-compliance.</a:t>
            </a:r>
          </a:p>
          <a:p>
            <a:r>
              <a:rPr lang="en-US" b="1" dirty="0">
                <a:latin typeface="Times New Roman" panose="02020603050405020304" pitchFamily="18" charset="0"/>
                <a:cs typeface="Times New Roman" panose="02020603050405020304" pitchFamily="18" charset="0"/>
              </a:rPr>
              <a:t>E-way Bill Monitoring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The system relies on accurate and timely data entry by transporters, which can lead to compliance issues if there are delays or </a:t>
            </a:r>
            <a:r>
              <a:rPr lang="en-US" dirty="0" err="1">
                <a:latin typeface="Times New Roman" panose="02020603050405020304" pitchFamily="18" charset="0"/>
                <a:cs typeface="Times New Roman" panose="02020603050405020304" pitchFamily="18" charset="0"/>
              </a:rPr>
              <a:t>errors.Technical</a:t>
            </a:r>
            <a:r>
              <a:rPr lang="en-US" dirty="0">
                <a:latin typeface="Times New Roman" panose="02020603050405020304" pitchFamily="18" charset="0"/>
                <a:cs typeface="Times New Roman" panose="02020603050405020304" pitchFamily="18" charset="0"/>
              </a:rPr>
              <a:t> challenges, such as integration with existing systems, can hinder effective monitoring and compliance enforcement.</a:t>
            </a:r>
          </a:p>
          <a:p>
            <a:endParaRPr lang="en-IN" dirty="0"/>
          </a:p>
        </p:txBody>
      </p:sp>
    </p:spTree>
    <p:extLst>
      <p:ext uri="{BB962C8B-B14F-4D97-AF65-F5344CB8AC3E}">
        <p14:creationId xmlns:p14="http://schemas.microsoft.com/office/powerpoint/2010/main" val="27598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C28D-A4D1-CFEE-FFEA-7BDA4E27DD1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ADVANTAGES OF PROPOSED SOLUTION</a:t>
            </a:r>
          </a:p>
        </p:txBody>
      </p:sp>
      <p:sp>
        <p:nvSpPr>
          <p:cNvPr id="4" name="Rectangle 1">
            <a:extLst>
              <a:ext uri="{FF2B5EF4-FFF2-40B4-BE49-F238E27FC236}">
                <a16:creationId xmlns:a16="http://schemas.microsoft.com/office/drawing/2014/main" id="{01C27665-26A0-09EB-009F-298F278D7695}"/>
              </a:ext>
            </a:extLst>
          </p:cNvPr>
          <p:cNvSpPr>
            <a:spLocks noGrp="1" noChangeArrowheads="1"/>
          </p:cNvSpPr>
          <p:nvPr>
            <p:ph idx="1"/>
          </p:nvPr>
        </p:nvSpPr>
        <p:spPr bwMode="auto">
          <a:xfrm>
            <a:off x="1451579" y="1803294"/>
            <a:ext cx="9603274"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Accuracy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Utilizing checksums enhances data integrity, reducing errors in tax filings and increasing the accuracy of the GST system.</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Fraud Detection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Advanced predictive models can identify unusual patterns and anomalies in tax data, facilitating timely detection of potential fraud and non-compliance.</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Operational Efficiency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Automation of data analysis streamlines tax processes, reducing manual efforts and allowing tax authorities to allocate resources more effectively.</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Insights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Predictive modeling provides actionable insights that inform policy-making, enabling better decisions regarding tax regulations and compliance strategies.</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Proactive Compliance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Predictive analytics help anticipate compliance issues before they escalate, allowing for proactive measures and improving overall tax compliance.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82505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85</TotalTime>
  <Words>1170</Words>
  <Application>Microsoft Macintosh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Times New Roman</vt:lpstr>
      <vt:lpstr>Gallery</vt:lpstr>
      <vt:lpstr>Predictive Modeling Solution for the Goods and Services Tax Network (GSTN)</vt:lpstr>
      <vt:lpstr>PROBLEM STATEMENT </vt:lpstr>
      <vt:lpstr>INTRODUCTION</vt:lpstr>
      <vt:lpstr>ABSTRACT</vt:lpstr>
      <vt:lpstr>PROPOSED SOLUTION</vt:lpstr>
      <vt:lpstr>EXISTING SYSTEMS</vt:lpstr>
      <vt:lpstr>PowerPoint Presentation</vt:lpstr>
      <vt:lpstr>DISADVANTAGES OF EXISTING SOLUTIONS</vt:lpstr>
      <vt:lpstr>ADVANTAGES OF PROPOSED SOLUTION</vt:lpstr>
      <vt:lpstr>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chindam pandu</dc:creator>
  <cp:lastModifiedBy>Muktha Ghosh</cp:lastModifiedBy>
  <cp:revision>2</cp:revision>
  <dcterms:created xsi:type="dcterms:W3CDTF">2024-10-09T13:27:43Z</dcterms:created>
  <dcterms:modified xsi:type="dcterms:W3CDTF">2024-10-09T19:43:40Z</dcterms:modified>
</cp:coreProperties>
</file>