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Sorts Mill Goudy"/>
      <p:regular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SortsMillGoudy-italic.fntdata"/><Relationship Id="rId27" Type="http://schemas.openxmlformats.org/officeDocument/2006/relationships/font" Target="fonts/SortsMillGoudy-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c919bd2ca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c919bd2ca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31c919bd2ca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c5841094f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c5841094f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31c5841094f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c5841094f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c5841094f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31c5841094f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c5841094f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c5841094f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31c5841094f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c5841094f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c5841094f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31c5841094f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1c5841094f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1c5841094f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31c5841094f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c5841094f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1c5841094f_0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31c5841094f_0_1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c5841094f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1c5841094f_1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31c5841094f_1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c5841094f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1c5841094f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31c5841094f_1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1c919bd2c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1c919bd2c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31c919bd2c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c5841094f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31c5841094f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c5841094f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c5841094f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31c5841094f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c5841094f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c5841094f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31c5841094f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c5841094f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c5841094f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31c5841094f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c5841094f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1c5841094f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31c5841094f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6"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 name="Google Shape;18;p2"/>
          <p:cNvSpPr txBox="1"/>
          <p:nvPr>
            <p:ph type="ctrTitle"/>
          </p:nvPr>
        </p:nvSpPr>
        <p:spPr>
          <a:xfrm>
            <a:off x="2063751" y="1701800"/>
            <a:ext cx="9211733" cy="10826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2063751" y="2927350"/>
            <a:ext cx="9218083" cy="1752600"/>
          </a:xfrm>
          <a:prstGeom prst="rect">
            <a:avLst/>
          </a:prstGeom>
          <a:noFill/>
          <a:ln>
            <a:noFill/>
          </a:ln>
        </p:spPr>
        <p:txBody>
          <a:bodyPr anchorCtr="0" anchor="t" bIns="45700" lIns="91425" spcFirstLastPara="1" rIns="91425" wrap="square" tIns="45700">
            <a:noAutofit/>
          </a:bodyPr>
          <a:lstStyle>
            <a:lvl1pPr lvl="0" algn="r">
              <a:spcBef>
                <a:spcPts val="640"/>
              </a:spcBef>
              <a:spcAft>
                <a:spcPts val="0"/>
              </a:spcAft>
              <a:buClr>
                <a:schemeClr val="dk1"/>
              </a:buClr>
              <a:buSzPts val="32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0" name="Google Shape;20;p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12"/>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 type="body"/>
          </p:nvPr>
        </p:nvSpPr>
        <p:spPr>
          <a:xfrm>
            <a:off x="5183717"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3" name="Google Shape;83;p12"/>
          <p:cNvSpPr txBox="1"/>
          <p:nvPr>
            <p:ph idx="2"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1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3"/>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p:nvPr>
            <p:ph idx="2" type="pic"/>
          </p:nvPr>
        </p:nvSpPr>
        <p:spPr>
          <a:xfrm>
            <a:off x="5183717" y="987425"/>
            <a:ext cx="6172200" cy="4873625"/>
          </a:xfrm>
          <a:prstGeom prst="rect">
            <a:avLst/>
          </a:prstGeom>
          <a:noFill/>
          <a:ln>
            <a:noFill/>
          </a:ln>
        </p:spPr>
      </p:sp>
      <p:sp>
        <p:nvSpPr>
          <p:cNvPr id="90" name="Google Shape;90;p13"/>
          <p:cNvSpPr txBox="1"/>
          <p:nvPr>
            <p:ph idx="1"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1" name="Google Shape;91;p1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14"/>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4"/>
          <p:cNvSpPr txBox="1"/>
          <p:nvPr>
            <p:ph idx="1" type="body"/>
          </p:nvPr>
        </p:nvSpPr>
        <p:spPr>
          <a:xfrm rot="5400000">
            <a:off x="3619500" y="-1835150"/>
            <a:ext cx="4953000"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1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15"/>
          <p:cNvSpPr txBox="1"/>
          <p:nvPr>
            <p:ph type="title"/>
          </p:nvPr>
        </p:nvSpPr>
        <p:spPr>
          <a:xfrm rot="5400000">
            <a:off x="7242175" y="1787525"/>
            <a:ext cx="5937250"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5"/>
          <p:cNvSpPr txBox="1"/>
          <p:nvPr>
            <p:ph idx="1" type="body"/>
          </p:nvPr>
        </p:nvSpPr>
        <p:spPr>
          <a:xfrm rot="5400000">
            <a:off x="1654175" y="-854075"/>
            <a:ext cx="5937250"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5"/>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7"/>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 type="body"/>
          </p:nvPr>
        </p:nvSpPr>
        <p:spPr>
          <a:xfrm>
            <a:off x="609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2" type="body"/>
          </p:nvPr>
        </p:nvSpPr>
        <p:spPr>
          <a:xfrm>
            <a:off x="6197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53" name="Shape 53"/>
        <p:cNvGrpSpPr/>
        <p:nvPr/>
      </p:nvGrpSpPr>
      <p:grpSpPr>
        <a:xfrm>
          <a:off x="0" y="0"/>
          <a:ext cx="0" cy="0"/>
          <a:chOff x="0" y="0"/>
          <a:chExt cx="0" cy="0"/>
        </a:xfrm>
      </p:grpSpPr>
      <p:pic>
        <p:nvPicPr>
          <p:cNvPr id="54" name="Google Shape;54;p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5" name="Google Shape;55;p8"/>
          <p:cNvSpPr txBox="1"/>
          <p:nvPr>
            <p:ph type="ctrTitle"/>
          </p:nvPr>
        </p:nvSpPr>
        <p:spPr>
          <a:xfrm>
            <a:off x="2063751" y="1701800"/>
            <a:ext cx="9211733" cy="10826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 type="subTitle"/>
          </p:nvPr>
        </p:nvSpPr>
        <p:spPr>
          <a:xfrm>
            <a:off x="2063751" y="2927350"/>
            <a:ext cx="9218083" cy="1752600"/>
          </a:xfrm>
          <a:prstGeom prst="rect">
            <a:avLst/>
          </a:prstGeom>
          <a:noFill/>
          <a:ln>
            <a:noFill/>
          </a:ln>
        </p:spPr>
        <p:txBody>
          <a:bodyPr anchorCtr="0" anchor="t" bIns="45700" lIns="91425" spcFirstLastPara="1" rIns="91425" wrap="square" tIns="45700">
            <a:noAutofit/>
          </a:bodyPr>
          <a:lstStyle>
            <a:lvl1pPr lvl="0" algn="r">
              <a:spcBef>
                <a:spcPts val="640"/>
              </a:spcBef>
              <a:spcAft>
                <a:spcPts val="0"/>
              </a:spcAft>
              <a:buClr>
                <a:schemeClr val="dk1"/>
              </a:buClr>
              <a:buSzPts val="32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57" name="Google Shape;57;p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9"/>
          <p:cNvSpPr txBox="1"/>
          <p:nvPr>
            <p:ph type="title"/>
          </p:nvPr>
        </p:nvSpPr>
        <p:spPr>
          <a:xfrm>
            <a:off x="831851" y="1709738"/>
            <a:ext cx="105156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a:off x="831851"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63" name="Google Shape;63;p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10"/>
          <p:cNvSpPr txBox="1"/>
          <p:nvPr>
            <p:ph type="title"/>
          </p:nvPr>
        </p:nvSpPr>
        <p:spPr>
          <a:xfrm>
            <a:off x="840317" y="365125"/>
            <a:ext cx="10515600" cy="1325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 type="body"/>
          </p:nvPr>
        </p:nvSpPr>
        <p:spPr>
          <a:xfrm>
            <a:off x="840317"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9" name="Google Shape;69;p10"/>
          <p:cNvSpPr txBox="1"/>
          <p:nvPr>
            <p:ph idx="2" type="body"/>
          </p:nvPr>
        </p:nvSpPr>
        <p:spPr>
          <a:xfrm>
            <a:off x="840317"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0"/>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1" name="Google Shape;71;p10"/>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1.xml"/><Relationship Id="rId12" Type="http://schemas.openxmlformats.org/officeDocument/2006/relationships/slideLayout" Target="../slideLayouts/slideLayout13.xml"/><Relationship Id="rId1" Type="http://schemas.openxmlformats.org/officeDocument/2006/relationships/image" Target="../media/image3.jp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8467" y="0"/>
            <a:ext cx="12200467" cy="6858000"/>
          </a:xfrm>
          <a:prstGeom prst="rect">
            <a:avLst/>
          </a:prstGeom>
          <a:noFill/>
          <a:ln>
            <a:noFill/>
          </a:ln>
        </p:spPr>
      </p:pic>
      <p:sp>
        <p:nvSpPr>
          <p:cNvPr id="11" name="Google Shape;11;p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12" name="Google Shape;12;p1"/>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1">
            <a:alphaModFix/>
          </a:blip>
          <a:srcRect b="0" l="0" r="0" t="0"/>
          <a:stretch/>
        </p:blipFill>
        <p:spPr>
          <a:xfrm>
            <a:off x="-8467" y="0"/>
            <a:ext cx="12200467" cy="6858000"/>
          </a:xfrm>
          <a:prstGeom prst="rect">
            <a:avLst/>
          </a:prstGeom>
          <a:noFill/>
          <a:ln>
            <a:noFill/>
          </a:ln>
        </p:spPr>
      </p:pic>
      <p:sp>
        <p:nvSpPr>
          <p:cNvPr id="31" name="Google Shape;31;p4"/>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32" name="Google Shape;32;p4"/>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2.jpg"/><Relationship Id="rId5"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kaggle.com/eswarchandt/phishing-website-detecto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pic>
        <p:nvPicPr>
          <p:cNvPr id="110" name="Google Shape;110;p16"/>
          <p:cNvPicPr preferRelativeResize="0"/>
          <p:nvPr/>
        </p:nvPicPr>
        <p:blipFill rotWithShape="1">
          <a:blip r:embed="rId4">
            <a:alphaModFix/>
          </a:blip>
          <a:srcRect b="0" l="0" r="0" t="0"/>
          <a:stretch/>
        </p:blipFill>
        <p:spPr>
          <a:xfrm>
            <a:off x="0" y="10"/>
            <a:ext cx="12192001" cy="6857990"/>
          </a:xfrm>
          <a:prstGeom prst="rect">
            <a:avLst/>
          </a:prstGeom>
          <a:noFill/>
          <a:ln>
            <a:noFill/>
          </a:ln>
        </p:spPr>
      </p:pic>
      <p:sp>
        <p:nvSpPr>
          <p:cNvPr id="111" name="Google Shape;111;p16"/>
          <p:cNvSpPr/>
          <p:nvPr/>
        </p:nvSpPr>
        <p:spPr>
          <a:xfrm rot="5400000">
            <a:off x="7131809" y="1385982"/>
            <a:ext cx="4031414" cy="4100418"/>
          </a:xfrm>
          <a:custGeom>
            <a:rect b="b" l="l" r="r" t="t"/>
            <a:pathLst>
              <a:path extrusionOk="0" h="696" w="1601">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1">
            <a:blip r:embed="rId3">
              <a:alphaModFix/>
            </a:blip>
            <a:stretch>
              <a:fillRect b="0" l="0" r="0" t="0"/>
            </a:stretch>
          </a:blipFill>
          <a:ln>
            <a:noFill/>
          </a:ln>
          <a:effectLst>
            <a:outerShdw blurRad="50800" rotWithShape="0" algn="tl" dir="5400000" dist="38100">
              <a:srgbClr val="000000">
                <a:alpha val="42745"/>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Sorts Mill Goudy"/>
              <a:ea typeface="Sorts Mill Goudy"/>
              <a:cs typeface="Sorts Mill Goudy"/>
              <a:sym typeface="Sorts Mill Goudy"/>
            </a:endParaRPr>
          </a:p>
        </p:txBody>
      </p:sp>
      <p:sp>
        <p:nvSpPr>
          <p:cNvPr id="112" name="Google Shape;112;p16"/>
          <p:cNvSpPr txBox="1"/>
          <p:nvPr>
            <p:ph type="ctrTitle"/>
          </p:nvPr>
        </p:nvSpPr>
        <p:spPr>
          <a:xfrm>
            <a:off x="7097400" y="2448850"/>
            <a:ext cx="3951000" cy="2912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100"/>
              <a:buFont typeface="Arial"/>
              <a:buNone/>
            </a:pPr>
            <a:r>
              <a:rPr b="1" lang="en-US" sz="3400"/>
              <a:t>Phishing URL Detection Using Machine Learning </a:t>
            </a:r>
            <a:endParaRPr b="1" sz="3400"/>
          </a:p>
          <a:p>
            <a:pPr indent="0" lvl="0" marL="0" rtl="0" algn="r">
              <a:spcBef>
                <a:spcPts val="0"/>
              </a:spcBef>
              <a:spcAft>
                <a:spcPts val="0"/>
              </a:spcAft>
              <a:buClr>
                <a:schemeClr val="dk1"/>
              </a:buClr>
              <a:buSzPts val="1100"/>
              <a:buFont typeface="Arial"/>
              <a:buNone/>
            </a:pPr>
            <a:r>
              <a:t/>
            </a:r>
            <a:endParaRPr b="1" sz="3400"/>
          </a:p>
          <a:p>
            <a:pPr indent="0" lvl="0" marL="0" rtl="0" algn="r">
              <a:spcBef>
                <a:spcPts val="0"/>
              </a:spcBef>
              <a:spcAft>
                <a:spcPts val="0"/>
              </a:spcAft>
              <a:buNone/>
            </a:pPr>
            <a:r>
              <a:t/>
            </a:r>
            <a:endParaRPr b="1" sz="3400"/>
          </a:p>
        </p:txBody>
      </p:sp>
      <p:sp>
        <p:nvSpPr>
          <p:cNvPr id="113" name="Google Shape;113;p16"/>
          <p:cNvSpPr txBox="1"/>
          <p:nvPr>
            <p:ph idx="1" type="subTitle"/>
          </p:nvPr>
        </p:nvSpPr>
        <p:spPr>
          <a:xfrm>
            <a:off x="8802065" y="4202411"/>
            <a:ext cx="2246239" cy="75521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Font typeface="Arial"/>
              <a:buNone/>
            </a:pPr>
            <a:r>
              <a:t/>
            </a:r>
            <a:endParaRPr i="1" sz="1600"/>
          </a:p>
          <a:p>
            <a:pPr indent="0" lvl="0" marL="0" rtl="0" algn="l">
              <a:spcBef>
                <a:spcPts val="425"/>
              </a:spcBef>
              <a:spcAft>
                <a:spcPts val="0"/>
              </a:spcAft>
              <a:buClr>
                <a:schemeClr val="dk1"/>
              </a:buClr>
              <a:buSzPts val="2300"/>
              <a:buFont typeface="Arial"/>
              <a:buNone/>
            </a:pPr>
            <a:r>
              <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609600" y="190500"/>
            <a:ext cx="10972800" cy="58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Feature Extraction</a:t>
            </a:r>
            <a:endParaRPr/>
          </a:p>
        </p:txBody>
      </p:sp>
      <p:sp>
        <p:nvSpPr>
          <p:cNvPr id="180" name="Google Shape;180;p25"/>
          <p:cNvSpPr txBox="1"/>
          <p:nvPr>
            <p:ph idx="1" type="body"/>
          </p:nvPr>
        </p:nvSpPr>
        <p:spPr>
          <a:xfrm>
            <a:off x="609600" y="1036525"/>
            <a:ext cx="10972800" cy="5511600"/>
          </a:xfrm>
          <a:prstGeom prst="rect">
            <a:avLst/>
          </a:prstGeom>
        </p:spPr>
        <p:txBody>
          <a:bodyPr anchorCtr="0" anchor="t" bIns="45700" lIns="91425" spcFirstLastPara="1" rIns="91425" wrap="square" tIns="45700">
            <a:noAutofit/>
          </a:bodyPr>
          <a:lstStyle/>
          <a:p>
            <a:pPr indent="-374650" lvl="0" marL="457200" rtl="0" algn="just">
              <a:spcBef>
                <a:spcPts val="360"/>
              </a:spcBef>
              <a:spcAft>
                <a:spcPts val="0"/>
              </a:spcAft>
              <a:buSzPts val="2300"/>
              <a:buFont typeface="Times New Roman"/>
              <a:buChar char="•"/>
            </a:pPr>
            <a:r>
              <a:rPr lang="en-US" sz="2300">
                <a:latin typeface="Times New Roman"/>
                <a:ea typeface="Times New Roman"/>
                <a:cs typeface="Times New Roman"/>
                <a:sym typeface="Times New Roman"/>
              </a:rPr>
              <a:t>‘@’ Symbol in URL </a:t>
            </a:r>
            <a:endParaRPr sz="230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US" sz="2300">
                <a:latin typeface="Times New Roman"/>
                <a:ea typeface="Times New Roman"/>
                <a:cs typeface="Times New Roman"/>
                <a:sym typeface="Times New Roman"/>
              </a:rPr>
              <a:t>Using URL Shortening Service</a:t>
            </a:r>
            <a:endParaRPr sz="230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US" sz="2300">
                <a:latin typeface="Times New Roman"/>
                <a:ea typeface="Times New Roman"/>
                <a:cs typeface="Times New Roman"/>
                <a:sym typeface="Times New Roman"/>
              </a:rPr>
              <a:t>Length of URL • Prefix or Suffix "-" in Domain</a:t>
            </a:r>
            <a:endParaRPr sz="230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US" sz="2300">
                <a:latin typeface="Times New Roman"/>
                <a:ea typeface="Times New Roman"/>
                <a:cs typeface="Times New Roman"/>
                <a:sym typeface="Times New Roman"/>
              </a:rPr>
              <a:t>Depth of URL</a:t>
            </a:r>
            <a:endParaRPr sz="2300">
              <a:latin typeface="Times New Roman"/>
              <a:ea typeface="Times New Roman"/>
              <a:cs typeface="Times New Roman"/>
              <a:sym typeface="Times New Roman"/>
            </a:endParaRPr>
          </a:p>
          <a:p>
            <a:pPr indent="0" lvl="0" marL="0" rtl="0" algn="just">
              <a:spcBef>
                <a:spcPts val="360"/>
              </a:spcBef>
              <a:spcAft>
                <a:spcPts val="0"/>
              </a:spcAft>
              <a:buNone/>
            </a:pPr>
            <a:r>
              <a:t/>
            </a:r>
            <a:endParaRPr sz="23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lang="en-US" sz="2300">
                <a:latin typeface="Times New Roman"/>
                <a:ea typeface="Times New Roman"/>
                <a:cs typeface="Times New Roman"/>
                <a:sym typeface="Times New Roman"/>
              </a:rPr>
              <a:t>Domain-based Features considered are:</a:t>
            </a:r>
            <a:endParaRPr sz="2300">
              <a:latin typeface="Times New Roman"/>
              <a:ea typeface="Times New Roman"/>
              <a:cs typeface="Times New Roman"/>
              <a:sym typeface="Times New Roman"/>
            </a:endParaRPr>
          </a:p>
          <a:p>
            <a:pPr indent="-374650" lvl="0" marL="457200" rtl="0" algn="just">
              <a:spcBef>
                <a:spcPts val="360"/>
              </a:spcBef>
              <a:spcAft>
                <a:spcPts val="0"/>
              </a:spcAft>
              <a:buSzPts val="2300"/>
              <a:buFont typeface="Times New Roman"/>
              <a:buChar char="•"/>
            </a:pPr>
            <a:r>
              <a:rPr lang="en-US" sz="2300">
                <a:latin typeface="Times New Roman"/>
                <a:ea typeface="Times New Roman"/>
                <a:cs typeface="Times New Roman"/>
                <a:sym typeface="Times New Roman"/>
              </a:rPr>
              <a:t>DNS Record </a:t>
            </a:r>
            <a:endParaRPr sz="230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US" sz="2300">
                <a:latin typeface="Times New Roman"/>
                <a:ea typeface="Times New Roman"/>
                <a:cs typeface="Times New Roman"/>
                <a:sym typeface="Times New Roman"/>
              </a:rPr>
              <a:t>Age of Domain</a:t>
            </a:r>
            <a:endParaRPr sz="230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US" sz="2300">
                <a:latin typeface="Times New Roman"/>
                <a:ea typeface="Times New Roman"/>
                <a:cs typeface="Times New Roman"/>
                <a:sym typeface="Times New Roman"/>
              </a:rPr>
              <a:t>Website Traffic </a:t>
            </a:r>
            <a:endParaRPr sz="230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US" sz="2300">
                <a:latin typeface="Times New Roman"/>
                <a:ea typeface="Times New Roman"/>
                <a:cs typeface="Times New Roman"/>
                <a:sym typeface="Times New Roman"/>
              </a:rPr>
              <a:t>End Period of Domain</a:t>
            </a:r>
            <a:endParaRPr sz="2300">
              <a:latin typeface="Times New Roman"/>
              <a:ea typeface="Times New Roman"/>
              <a:cs typeface="Times New Roman"/>
              <a:sym typeface="Times New Roman"/>
            </a:endParaRPr>
          </a:p>
          <a:p>
            <a:pPr indent="0" lvl="0" marL="0" rtl="0" algn="just">
              <a:spcBef>
                <a:spcPts val="360"/>
              </a:spcBef>
              <a:spcAft>
                <a:spcPts val="0"/>
              </a:spcAft>
              <a:buNone/>
            </a:pPr>
            <a:r>
              <a:t/>
            </a:r>
            <a:endParaRPr sz="23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lang="en-US" sz="2300">
                <a:latin typeface="Times New Roman"/>
                <a:ea typeface="Times New Roman"/>
                <a:cs typeface="Times New Roman"/>
                <a:sym typeface="Times New Roman"/>
              </a:rPr>
              <a:t>HTML and JavaScript based Features considered are:</a:t>
            </a:r>
            <a:endParaRPr sz="23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lang="en-US" sz="2300">
                <a:latin typeface="Times New Roman"/>
                <a:ea typeface="Times New Roman"/>
                <a:cs typeface="Times New Roman"/>
                <a:sym typeface="Times New Roman"/>
              </a:rPr>
              <a:t>• Iframe Redirection                  • Disabling Right Click</a:t>
            </a:r>
            <a:endParaRPr sz="23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lang="en-US" sz="2300">
                <a:latin typeface="Times New Roman"/>
                <a:ea typeface="Times New Roman"/>
                <a:cs typeface="Times New Roman"/>
                <a:sym typeface="Times New Roman"/>
              </a:rPr>
              <a:t>• Status Bar Customization        • Website Forwarding</a:t>
            </a:r>
            <a:endParaRPr sz="2300">
              <a:latin typeface="Times New Roman"/>
              <a:ea typeface="Times New Roman"/>
              <a:cs typeface="Times New Roman"/>
              <a:sym typeface="Times New Roman"/>
            </a:endParaRPr>
          </a:p>
          <a:p>
            <a:pPr indent="0" lvl="0" marL="0" rtl="0" algn="just">
              <a:spcBef>
                <a:spcPts val="360"/>
              </a:spcBef>
              <a:spcAft>
                <a:spcPts val="0"/>
              </a:spcAft>
              <a:buNone/>
            </a:pPr>
            <a:r>
              <a:t/>
            </a:r>
            <a:endParaRPr sz="2600">
              <a:latin typeface="Times New Roman"/>
              <a:ea typeface="Times New Roman"/>
              <a:cs typeface="Times New Roman"/>
              <a:sym typeface="Times New Roman"/>
            </a:endParaRPr>
          </a:p>
          <a:p>
            <a:pPr indent="0" lvl="0" marL="0" rtl="0" algn="just">
              <a:spcBef>
                <a:spcPts val="360"/>
              </a:spcBef>
              <a:spcAft>
                <a:spcPts val="0"/>
              </a:spcAft>
              <a:buNone/>
            </a:pPr>
            <a:r>
              <a:t/>
            </a:r>
            <a:endParaRPr sz="2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609600" y="190500"/>
            <a:ext cx="10972800" cy="58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Training </a:t>
            </a:r>
            <a:endParaRPr/>
          </a:p>
        </p:txBody>
      </p:sp>
      <p:sp>
        <p:nvSpPr>
          <p:cNvPr id="187" name="Google Shape;187;p26"/>
          <p:cNvSpPr txBox="1"/>
          <p:nvPr>
            <p:ph idx="1" type="body"/>
          </p:nvPr>
        </p:nvSpPr>
        <p:spPr>
          <a:xfrm>
            <a:off x="609600" y="1174750"/>
            <a:ext cx="10972800" cy="5423400"/>
          </a:xfrm>
          <a:prstGeom prst="rect">
            <a:avLst/>
          </a:prstGeom>
        </p:spPr>
        <p:txBody>
          <a:bodyPr anchorCtr="0" anchor="t" bIns="45700" lIns="91425" spcFirstLastPara="1" rIns="91425" wrap="square" tIns="45700">
            <a:noAutofit/>
          </a:bodyPr>
          <a:lstStyle/>
          <a:p>
            <a:pPr indent="-381000" lvl="0" marL="457200" rtl="0" algn="just">
              <a:spcBef>
                <a:spcPts val="360"/>
              </a:spcBef>
              <a:spcAft>
                <a:spcPts val="0"/>
              </a:spcAft>
              <a:buSzPts val="2400"/>
              <a:buFont typeface="Times New Roman"/>
              <a:buChar char="➢"/>
            </a:pPr>
            <a:r>
              <a:rPr lang="en-US" sz="2400">
                <a:latin typeface="Times New Roman"/>
                <a:ea typeface="Times New Roman"/>
                <a:cs typeface="Times New Roman"/>
                <a:sym typeface="Times New Roman"/>
              </a:rPr>
              <a:t>This is a supervised machine-learning task. There are two major types of supervised Machine learning problems are called classification and regression.</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This data set comes under a classification problem, as the input URL is classified as phishing (1) or legitimate (0). The machine learning models (classification) considered to train the dataset in this notebook are:</a:t>
            </a:r>
            <a:endParaRPr sz="27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Logistic Regression</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k-Nearest Neighbors</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Support Vector </a:t>
            </a:r>
            <a:r>
              <a:rPr lang="en-US" sz="2400">
                <a:latin typeface="Times New Roman"/>
                <a:ea typeface="Times New Roman"/>
                <a:cs typeface="Times New Roman"/>
                <a:sym typeface="Times New Roman"/>
              </a:rPr>
              <a:t>Classifier</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Naive Bayes</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Decision Tree</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Random Forest</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Gradient Boosting</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xgboost</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Multilayer Perceptrons</a:t>
            </a:r>
            <a:endParaRPr sz="2400">
              <a:latin typeface="Times New Roman"/>
              <a:ea typeface="Times New Roman"/>
              <a:cs typeface="Times New Roman"/>
              <a:sym typeface="Times New Roman"/>
            </a:endParaRPr>
          </a:p>
          <a:p>
            <a:pPr indent="0" lvl="0" marL="457200" rtl="0" algn="just">
              <a:spcBef>
                <a:spcPts val="360"/>
              </a:spcBef>
              <a:spcAft>
                <a:spcPts val="0"/>
              </a:spcAft>
              <a:buNone/>
            </a:pPr>
            <a:r>
              <a:t/>
            </a:r>
            <a:endParaRPr sz="2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609600" y="190500"/>
            <a:ext cx="10972800" cy="58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Training </a:t>
            </a:r>
            <a:endParaRPr/>
          </a:p>
        </p:txBody>
      </p:sp>
      <p:sp>
        <p:nvSpPr>
          <p:cNvPr id="194" name="Google Shape;194;p27"/>
          <p:cNvSpPr txBox="1"/>
          <p:nvPr>
            <p:ph idx="1" type="body"/>
          </p:nvPr>
        </p:nvSpPr>
        <p:spPr>
          <a:xfrm>
            <a:off x="609600" y="977025"/>
            <a:ext cx="10972800" cy="5652300"/>
          </a:xfrm>
          <a:prstGeom prst="rect">
            <a:avLst/>
          </a:prstGeom>
        </p:spPr>
        <p:txBody>
          <a:bodyPr anchorCtr="0" anchor="t" bIns="45700" lIns="91425" spcFirstLastPara="1" rIns="91425" wrap="square" tIns="45700">
            <a:noAutofit/>
          </a:bodyPr>
          <a:lstStyle/>
          <a:p>
            <a:pPr indent="-374650" lvl="0" marL="457200" rtl="0" algn="just">
              <a:spcBef>
                <a:spcPts val="360"/>
              </a:spcBef>
              <a:spcAft>
                <a:spcPts val="0"/>
              </a:spcAft>
              <a:buSzPts val="2300"/>
              <a:buFont typeface="Times New Roman"/>
              <a:buChar char="➢"/>
            </a:pPr>
            <a:r>
              <a:rPr lang="en-US" sz="2300">
                <a:latin typeface="Times New Roman"/>
                <a:ea typeface="Times New Roman"/>
                <a:cs typeface="Times New Roman"/>
                <a:sym typeface="Times New Roman"/>
              </a:rPr>
              <a:t>The models are evaluated, and the considered metric is accuracy.</a:t>
            </a:r>
            <a:endParaRPr sz="230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US" sz="2300">
                <a:latin typeface="Times New Roman"/>
                <a:ea typeface="Times New Roman"/>
                <a:cs typeface="Times New Roman"/>
                <a:sym typeface="Times New Roman"/>
              </a:rPr>
              <a:t>For the below, it is clear that the Gradient Boost Classifier model gives better performance. The model is saved for further usage.</a:t>
            </a:r>
            <a:endParaRPr sz="2300">
              <a:latin typeface="Times New Roman"/>
              <a:ea typeface="Times New Roman"/>
              <a:cs typeface="Times New Roman"/>
              <a:sym typeface="Times New Roman"/>
            </a:endParaRPr>
          </a:p>
        </p:txBody>
      </p:sp>
      <p:pic>
        <p:nvPicPr>
          <p:cNvPr id="195" name="Google Shape;195;p27"/>
          <p:cNvPicPr preferRelativeResize="0"/>
          <p:nvPr/>
        </p:nvPicPr>
        <p:blipFill>
          <a:blip r:embed="rId3">
            <a:alphaModFix/>
          </a:blip>
          <a:stretch>
            <a:fillRect/>
          </a:stretch>
        </p:blipFill>
        <p:spPr>
          <a:xfrm>
            <a:off x="971550" y="2460350"/>
            <a:ext cx="10148426" cy="4322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609600" y="190500"/>
            <a:ext cx="10972800" cy="58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System Architecture and components</a:t>
            </a:r>
            <a:endParaRPr/>
          </a:p>
        </p:txBody>
      </p:sp>
      <p:sp>
        <p:nvSpPr>
          <p:cNvPr id="202" name="Google Shape;202;p28"/>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203" name="Google Shape;203;p28"/>
          <p:cNvPicPr preferRelativeResize="0"/>
          <p:nvPr/>
        </p:nvPicPr>
        <p:blipFill>
          <a:blip r:embed="rId3">
            <a:alphaModFix/>
          </a:blip>
          <a:stretch>
            <a:fillRect/>
          </a:stretch>
        </p:blipFill>
        <p:spPr>
          <a:xfrm>
            <a:off x="609600" y="1120075"/>
            <a:ext cx="10972799" cy="5086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609600" y="190500"/>
            <a:ext cx="10972800" cy="58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Components </a:t>
            </a:r>
            <a:endParaRPr/>
          </a:p>
        </p:txBody>
      </p:sp>
      <p:sp>
        <p:nvSpPr>
          <p:cNvPr id="210" name="Google Shape;210;p29"/>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300">
                <a:latin typeface="Times New Roman"/>
                <a:ea typeface="Times New Roman"/>
                <a:cs typeface="Times New Roman"/>
                <a:sym typeface="Times New Roman"/>
              </a:rPr>
              <a:t> </a:t>
            </a:r>
            <a:r>
              <a:rPr b="1" lang="en-US" sz="2300">
                <a:latin typeface="Times New Roman"/>
                <a:ea typeface="Times New Roman"/>
                <a:cs typeface="Times New Roman"/>
                <a:sym typeface="Times New Roman"/>
              </a:rPr>
              <a:t>User Interface (Browser Extension)</a:t>
            </a:r>
            <a:endParaRPr b="1" sz="2300">
              <a:latin typeface="Times New Roman"/>
              <a:ea typeface="Times New Roman"/>
              <a:cs typeface="Times New Roman"/>
              <a:sym typeface="Times New Roman"/>
            </a:endParaRPr>
          </a:p>
          <a:p>
            <a:pPr indent="-374650" lvl="0" marL="457200" rtl="0" algn="just">
              <a:spcBef>
                <a:spcPts val="360"/>
              </a:spcBef>
              <a:spcAft>
                <a:spcPts val="0"/>
              </a:spcAft>
              <a:buSzPts val="2300"/>
              <a:buFont typeface="Times New Roman"/>
              <a:buChar char="•"/>
            </a:pPr>
            <a:r>
              <a:rPr lang="en-US" sz="2300">
                <a:latin typeface="Times New Roman"/>
                <a:ea typeface="Times New Roman"/>
                <a:cs typeface="Times New Roman"/>
                <a:sym typeface="Times New Roman"/>
              </a:rPr>
              <a:t>Acts as the primary interaction layer for users.</a:t>
            </a:r>
            <a:endParaRPr sz="230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US" sz="2300">
                <a:latin typeface="Times New Roman"/>
                <a:ea typeface="Times New Roman"/>
                <a:cs typeface="Times New Roman"/>
                <a:sym typeface="Times New Roman"/>
              </a:rPr>
              <a:t>Collects URLs entered by users manually or fetched automatically from the active browser tab.</a:t>
            </a:r>
            <a:endParaRPr sz="230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US" sz="2300">
                <a:latin typeface="Times New Roman"/>
                <a:ea typeface="Times New Roman"/>
                <a:cs typeface="Times New Roman"/>
                <a:sym typeface="Times New Roman"/>
              </a:rPr>
              <a:t>Displays results (Legitimate or Phishing) along with detailed feature-based explanations.</a:t>
            </a:r>
            <a:endParaRPr sz="2300">
              <a:latin typeface="Times New Roman"/>
              <a:ea typeface="Times New Roman"/>
              <a:cs typeface="Times New Roman"/>
              <a:sym typeface="Times New Roman"/>
            </a:endParaRPr>
          </a:p>
          <a:p>
            <a:pPr indent="0" lvl="0" marL="457200" rtl="0" algn="just">
              <a:spcBef>
                <a:spcPts val="360"/>
              </a:spcBef>
              <a:spcAft>
                <a:spcPts val="0"/>
              </a:spcAft>
              <a:buNone/>
            </a:pPr>
            <a:r>
              <a:t/>
            </a:r>
            <a:endParaRPr sz="2300"/>
          </a:p>
          <a:p>
            <a:pPr indent="0" lvl="0" marL="0" rtl="0" algn="just">
              <a:spcBef>
                <a:spcPts val="360"/>
              </a:spcBef>
              <a:spcAft>
                <a:spcPts val="0"/>
              </a:spcAft>
              <a:buNone/>
            </a:pPr>
            <a:r>
              <a:rPr b="1" lang="en-US" sz="2300">
                <a:latin typeface="Times New Roman"/>
                <a:ea typeface="Times New Roman"/>
                <a:cs typeface="Times New Roman"/>
                <a:sym typeface="Times New Roman"/>
              </a:rPr>
              <a:t>Workflow:</a:t>
            </a:r>
            <a:endParaRPr b="1" sz="2300">
              <a:latin typeface="Times New Roman"/>
              <a:ea typeface="Times New Roman"/>
              <a:cs typeface="Times New Roman"/>
              <a:sym typeface="Times New Roman"/>
            </a:endParaRPr>
          </a:p>
          <a:p>
            <a:pPr indent="-374650" lvl="0" marL="457200" rtl="0" algn="just">
              <a:spcBef>
                <a:spcPts val="360"/>
              </a:spcBef>
              <a:spcAft>
                <a:spcPts val="0"/>
              </a:spcAft>
              <a:buSzPts val="2300"/>
              <a:buFont typeface="Times New Roman"/>
              <a:buChar char="•"/>
            </a:pPr>
            <a:r>
              <a:rPr lang="en-US" sz="2300">
                <a:latin typeface="Times New Roman"/>
                <a:ea typeface="Times New Roman"/>
                <a:cs typeface="Times New Roman"/>
                <a:sym typeface="Times New Roman"/>
              </a:rPr>
              <a:t>The user enters or navigates to a URL.</a:t>
            </a:r>
            <a:endParaRPr sz="230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US" sz="2300">
                <a:latin typeface="Times New Roman"/>
                <a:ea typeface="Times New Roman"/>
                <a:cs typeface="Times New Roman"/>
                <a:sym typeface="Times New Roman"/>
              </a:rPr>
              <a:t>The extension sends the URL to the Flask server for analysis.</a:t>
            </a:r>
            <a:endParaRPr sz="230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US" sz="2300">
                <a:latin typeface="Times New Roman"/>
                <a:ea typeface="Times New Roman"/>
                <a:cs typeface="Times New Roman"/>
                <a:sym typeface="Times New Roman"/>
              </a:rPr>
              <a:t>After receiving results from the server, the extension displays the outcome and explanations in an intuitive popup interface.</a:t>
            </a:r>
            <a:endParaRPr sz="2300">
              <a:latin typeface="Times New Roman"/>
              <a:ea typeface="Times New Roman"/>
              <a:cs typeface="Times New Roman"/>
              <a:sym typeface="Times New Roman"/>
            </a:endParaRPr>
          </a:p>
          <a:p>
            <a:pPr indent="0" lvl="0" marL="0" rtl="0" algn="just">
              <a:spcBef>
                <a:spcPts val="360"/>
              </a:spcBef>
              <a:spcAft>
                <a:spcPts val="0"/>
              </a:spcAft>
              <a:buNone/>
            </a:pPr>
            <a:r>
              <a:t/>
            </a:r>
            <a:endParaRPr sz="2300"/>
          </a:p>
          <a:p>
            <a:pPr indent="0" lvl="0" marL="0" rtl="0" algn="l">
              <a:spcBef>
                <a:spcPts val="36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609600" y="190500"/>
            <a:ext cx="10972800" cy="58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Components</a:t>
            </a:r>
            <a:endParaRPr/>
          </a:p>
        </p:txBody>
      </p:sp>
      <p:sp>
        <p:nvSpPr>
          <p:cNvPr id="217" name="Google Shape;217;p30"/>
          <p:cNvSpPr txBox="1"/>
          <p:nvPr>
            <p:ph idx="1" type="body"/>
          </p:nvPr>
        </p:nvSpPr>
        <p:spPr>
          <a:xfrm>
            <a:off x="609600" y="1174750"/>
            <a:ext cx="10972800" cy="5298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500">
                <a:latin typeface="Times New Roman"/>
                <a:ea typeface="Times New Roman"/>
                <a:cs typeface="Times New Roman"/>
                <a:sym typeface="Times New Roman"/>
              </a:rPr>
              <a:t>Flask Server (Backend)</a:t>
            </a:r>
            <a:endParaRPr b="1" sz="2500">
              <a:latin typeface="Times New Roman"/>
              <a:ea typeface="Times New Roman"/>
              <a:cs typeface="Times New Roman"/>
              <a:sym typeface="Times New Roman"/>
            </a:endParaRPr>
          </a:p>
          <a:p>
            <a:pPr indent="-387350" lvl="0" marL="457200" rtl="0" algn="just">
              <a:spcBef>
                <a:spcPts val="360"/>
              </a:spcBef>
              <a:spcAft>
                <a:spcPts val="0"/>
              </a:spcAft>
              <a:buSzPts val="2500"/>
              <a:buFont typeface="Times New Roman"/>
              <a:buChar char="•"/>
            </a:pPr>
            <a:r>
              <a:rPr lang="en-US" sz="2500">
                <a:latin typeface="Times New Roman"/>
                <a:ea typeface="Times New Roman"/>
                <a:cs typeface="Times New Roman"/>
                <a:sym typeface="Times New Roman"/>
              </a:rPr>
              <a:t>Serves as the backend API that processes incoming URL requests from the browser extension.</a:t>
            </a:r>
            <a:endParaRPr sz="2500">
              <a:latin typeface="Times New Roman"/>
              <a:ea typeface="Times New Roman"/>
              <a:cs typeface="Times New Roman"/>
              <a:sym typeface="Times New Roman"/>
            </a:endParaRPr>
          </a:p>
          <a:p>
            <a:pPr indent="-387350" lvl="0" marL="457200" rtl="0" algn="just">
              <a:spcBef>
                <a:spcPts val="0"/>
              </a:spcBef>
              <a:spcAft>
                <a:spcPts val="0"/>
              </a:spcAft>
              <a:buSzPts val="2500"/>
              <a:buFont typeface="Times New Roman"/>
              <a:buChar char="•"/>
            </a:pPr>
            <a:r>
              <a:rPr lang="en-US" sz="2500">
                <a:latin typeface="Times New Roman"/>
                <a:ea typeface="Times New Roman"/>
                <a:cs typeface="Times New Roman"/>
                <a:sym typeface="Times New Roman"/>
              </a:rPr>
              <a:t>Manages communication between the extension and the machine learning model.</a:t>
            </a:r>
            <a:endParaRPr sz="2500">
              <a:latin typeface="Times New Roman"/>
              <a:ea typeface="Times New Roman"/>
              <a:cs typeface="Times New Roman"/>
              <a:sym typeface="Times New Roman"/>
            </a:endParaRPr>
          </a:p>
          <a:p>
            <a:pPr indent="0" lvl="0" marL="457200" rtl="0" algn="just">
              <a:spcBef>
                <a:spcPts val="360"/>
              </a:spcBef>
              <a:spcAft>
                <a:spcPts val="0"/>
              </a:spcAft>
              <a:buNone/>
            </a:pPr>
            <a:r>
              <a:t/>
            </a:r>
            <a:endParaRPr sz="2500">
              <a:latin typeface="Times New Roman"/>
              <a:ea typeface="Times New Roman"/>
              <a:cs typeface="Times New Roman"/>
              <a:sym typeface="Times New Roman"/>
            </a:endParaRPr>
          </a:p>
          <a:p>
            <a:pPr indent="0" lvl="0" marL="0" rtl="0" algn="just">
              <a:spcBef>
                <a:spcPts val="360"/>
              </a:spcBef>
              <a:spcAft>
                <a:spcPts val="0"/>
              </a:spcAft>
              <a:buNone/>
            </a:pPr>
            <a:r>
              <a:rPr b="1" lang="en-US" sz="2100">
                <a:latin typeface="Times New Roman"/>
                <a:ea typeface="Times New Roman"/>
                <a:cs typeface="Times New Roman"/>
                <a:sym typeface="Times New Roman"/>
              </a:rPr>
              <a:t>Workflow:</a:t>
            </a:r>
            <a:endParaRPr b="1" sz="2100">
              <a:latin typeface="Times New Roman"/>
              <a:ea typeface="Times New Roman"/>
              <a:cs typeface="Times New Roman"/>
              <a:sym typeface="Times New Roman"/>
            </a:endParaRPr>
          </a:p>
          <a:p>
            <a:pPr indent="-368300" lvl="0" marL="457200" rtl="0" algn="just">
              <a:spcBef>
                <a:spcPts val="360"/>
              </a:spcBef>
              <a:spcAft>
                <a:spcPts val="0"/>
              </a:spcAft>
              <a:buSzPts val="2200"/>
              <a:buFont typeface="Times New Roman"/>
              <a:buChar char="•"/>
            </a:pPr>
            <a:r>
              <a:rPr lang="en-US" sz="2200">
                <a:latin typeface="Times New Roman"/>
                <a:ea typeface="Times New Roman"/>
                <a:cs typeface="Times New Roman"/>
                <a:sym typeface="Times New Roman"/>
              </a:rPr>
              <a:t>Receives the URL from the extension via a POST request.</a:t>
            </a:r>
            <a:endParaRPr sz="2200">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Char char="•"/>
            </a:pPr>
            <a:r>
              <a:rPr lang="en-US" sz="2200">
                <a:latin typeface="Times New Roman"/>
                <a:ea typeface="Times New Roman"/>
                <a:cs typeface="Times New Roman"/>
                <a:sym typeface="Times New Roman"/>
              </a:rPr>
              <a:t>Calls the Feature Extraction Module to analyze the URL and prepare data for the machine learning model.</a:t>
            </a:r>
            <a:endParaRPr sz="2200">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Char char="•"/>
            </a:pPr>
            <a:r>
              <a:rPr lang="en-US" sz="2200">
                <a:latin typeface="Times New Roman"/>
                <a:ea typeface="Times New Roman"/>
                <a:cs typeface="Times New Roman"/>
                <a:sym typeface="Times New Roman"/>
              </a:rPr>
              <a:t>Passes the extracted features to the Machine Learning Model for classification.</a:t>
            </a:r>
            <a:endParaRPr sz="2200">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Char char="•"/>
            </a:pPr>
            <a:r>
              <a:rPr lang="en-US" sz="2200">
                <a:latin typeface="Times New Roman"/>
                <a:ea typeface="Times New Roman"/>
                <a:cs typeface="Times New Roman"/>
                <a:sym typeface="Times New Roman"/>
              </a:rPr>
              <a:t>Packages the classification result, contributing features, and detailed feature data into a response.</a:t>
            </a:r>
            <a:endParaRPr sz="2200">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Char char="•"/>
            </a:pPr>
            <a:r>
              <a:rPr lang="en-US" sz="2200">
                <a:latin typeface="Times New Roman"/>
                <a:ea typeface="Times New Roman"/>
                <a:cs typeface="Times New Roman"/>
                <a:sym typeface="Times New Roman"/>
              </a:rPr>
              <a:t>Sends the response back to the browser extension.</a:t>
            </a:r>
            <a:endParaRPr sz="2200">
              <a:latin typeface="Times New Roman"/>
              <a:ea typeface="Times New Roman"/>
              <a:cs typeface="Times New Roman"/>
              <a:sym typeface="Times New Roman"/>
            </a:endParaRPr>
          </a:p>
          <a:p>
            <a:pPr indent="0" lvl="0" marL="0" rtl="0" algn="just">
              <a:spcBef>
                <a:spcPts val="360"/>
              </a:spcBef>
              <a:spcAft>
                <a:spcPts val="0"/>
              </a:spcAft>
              <a:buNone/>
            </a:pPr>
            <a:br>
              <a:rPr lang="en-US" sz="2500">
                <a:latin typeface="Times New Roman"/>
                <a:ea typeface="Times New Roman"/>
                <a:cs typeface="Times New Roman"/>
                <a:sym typeface="Times New Roman"/>
              </a:rPr>
            </a:br>
            <a:endParaRPr sz="2500">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609600" y="190500"/>
            <a:ext cx="10972800" cy="58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Components </a:t>
            </a:r>
            <a:endParaRPr/>
          </a:p>
        </p:txBody>
      </p:sp>
      <p:sp>
        <p:nvSpPr>
          <p:cNvPr id="224" name="Google Shape;224;p31"/>
          <p:cNvSpPr txBox="1"/>
          <p:nvPr>
            <p:ph idx="1" type="body"/>
          </p:nvPr>
        </p:nvSpPr>
        <p:spPr>
          <a:xfrm>
            <a:off x="609600" y="1174750"/>
            <a:ext cx="10972800" cy="5683200"/>
          </a:xfrm>
          <a:prstGeom prst="rect">
            <a:avLst/>
          </a:prstGeom>
        </p:spPr>
        <p:txBody>
          <a:bodyPr anchorCtr="0" anchor="t" bIns="45700" lIns="91425" spcFirstLastPara="1" rIns="91425" wrap="square" tIns="45700">
            <a:noAutofit/>
          </a:bodyPr>
          <a:lstStyle/>
          <a:p>
            <a:pPr indent="0" lvl="0" marL="0" rtl="0" algn="just">
              <a:spcBef>
                <a:spcPts val="360"/>
              </a:spcBef>
              <a:spcAft>
                <a:spcPts val="0"/>
              </a:spcAft>
              <a:buNone/>
            </a:pPr>
            <a:r>
              <a:rPr b="1" lang="en-US" sz="2500">
                <a:latin typeface="Times New Roman"/>
                <a:ea typeface="Times New Roman"/>
                <a:cs typeface="Times New Roman"/>
                <a:sym typeface="Times New Roman"/>
              </a:rPr>
              <a:t>Feature Extraction Module</a:t>
            </a:r>
            <a:endParaRPr b="1" sz="2500">
              <a:latin typeface="Times New Roman"/>
              <a:ea typeface="Times New Roman"/>
              <a:cs typeface="Times New Roman"/>
              <a:sym typeface="Times New Roman"/>
            </a:endParaRPr>
          </a:p>
          <a:p>
            <a:pPr indent="-387350" lvl="0" marL="457200" rtl="0" algn="just">
              <a:spcBef>
                <a:spcPts val="360"/>
              </a:spcBef>
              <a:spcAft>
                <a:spcPts val="0"/>
              </a:spcAft>
              <a:buSzPts val="2500"/>
              <a:buFont typeface="Times New Roman"/>
              <a:buChar char="•"/>
            </a:pPr>
            <a:r>
              <a:rPr lang="en-US" sz="2500">
                <a:latin typeface="Times New Roman"/>
                <a:ea typeface="Times New Roman"/>
                <a:cs typeface="Times New Roman"/>
                <a:sym typeface="Times New Roman"/>
              </a:rPr>
              <a:t>Analyzes the URL to generate meaningful numerical features used for classification.</a:t>
            </a:r>
            <a:endParaRPr sz="2500">
              <a:latin typeface="Times New Roman"/>
              <a:ea typeface="Times New Roman"/>
              <a:cs typeface="Times New Roman"/>
              <a:sym typeface="Times New Roman"/>
            </a:endParaRPr>
          </a:p>
          <a:p>
            <a:pPr indent="-387350" lvl="0" marL="457200" rtl="0" algn="just">
              <a:spcBef>
                <a:spcPts val="0"/>
              </a:spcBef>
              <a:spcAft>
                <a:spcPts val="0"/>
              </a:spcAft>
              <a:buSzPts val="2500"/>
              <a:buFont typeface="Times New Roman"/>
              <a:buChar char="•"/>
            </a:pPr>
            <a:r>
              <a:rPr lang="en-US" sz="2500">
                <a:latin typeface="Times New Roman"/>
                <a:ea typeface="Times New Roman"/>
                <a:cs typeface="Times New Roman"/>
                <a:sym typeface="Times New Roman"/>
              </a:rPr>
              <a:t>Breaks down the URL into components and evaluates them based on predefined criteria.</a:t>
            </a:r>
            <a:endParaRPr sz="2500">
              <a:latin typeface="Times New Roman"/>
              <a:ea typeface="Times New Roman"/>
              <a:cs typeface="Times New Roman"/>
              <a:sym typeface="Times New Roman"/>
            </a:endParaRPr>
          </a:p>
          <a:p>
            <a:pPr indent="0" lvl="0" marL="0" rtl="0" algn="just">
              <a:spcBef>
                <a:spcPts val="360"/>
              </a:spcBef>
              <a:spcAft>
                <a:spcPts val="0"/>
              </a:spcAft>
              <a:buNone/>
            </a:pPr>
            <a:r>
              <a:rPr b="1" lang="en-US" sz="2200">
                <a:latin typeface="Times New Roman"/>
                <a:ea typeface="Times New Roman"/>
                <a:cs typeface="Times New Roman"/>
                <a:sym typeface="Times New Roman"/>
              </a:rPr>
              <a:t>Workflow:</a:t>
            </a:r>
            <a:endParaRPr b="1" sz="2200">
              <a:latin typeface="Times New Roman"/>
              <a:ea typeface="Times New Roman"/>
              <a:cs typeface="Times New Roman"/>
              <a:sym typeface="Times New Roman"/>
            </a:endParaRPr>
          </a:p>
          <a:p>
            <a:pPr indent="-368300" lvl="0" marL="457200" rtl="0" algn="just">
              <a:spcBef>
                <a:spcPts val="360"/>
              </a:spcBef>
              <a:spcAft>
                <a:spcPts val="0"/>
              </a:spcAft>
              <a:buSzPts val="2200"/>
              <a:buFont typeface="Times New Roman"/>
              <a:buChar char="•"/>
            </a:pPr>
            <a:r>
              <a:rPr lang="en-US" sz="2200">
                <a:latin typeface="Times New Roman"/>
                <a:ea typeface="Times New Roman"/>
                <a:cs typeface="Times New Roman"/>
                <a:sym typeface="Times New Roman"/>
              </a:rPr>
              <a:t>Takes the raw URL as input.</a:t>
            </a:r>
            <a:endParaRPr sz="2200">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Char char="•"/>
            </a:pPr>
            <a:r>
              <a:rPr lang="en-US" sz="2200">
                <a:latin typeface="Times New Roman"/>
                <a:ea typeface="Times New Roman"/>
                <a:cs typeface="Times New Roman"/>
                <a:sym typeface="Times New Roman"/>
              </a:rPr>
              <a:t>Extracts 30 features (or more) to quantify the URL's security characteristics, such as:</a:t>
            </a:r>
            <a:endParaRPr sz="2200">
              <a:latin typeface="Times New Roman"/>
              <a:ea typeface="Times New Roman"/>
              <a:cs typeface="Times New Roman"/>
              <a:sym typeface="Times New Roman"/>
            </a:endParaRPr>
          </a:p>
          <a:p>
            <a:pPr indent="0" lvl="0" marL="0" rtl="0" algn="just">
              <a:spcBef>
                <a:spcPts val="360"/>
              </a:spcBef>
              <a:spcAft>
                <a:spcPts val="0"/>
              </a:spcAft>
              <a:buNone/>
            </a:pPr>
            <a:r>
              <a:rPr lang="en-US" sz="2200">
                <a:latin typeface="Times New Roman"/>
                <a:ea typeface="Times New Roman"/>
                <a:cs typeface="Times New Roman"/>
                <a:sym typeface="Times New Roman"/>
              </a:rPr>
              <a:t>                  Structural Features (e.g., Length, Subdomains, Symbols).</a:t>
            </a:r>
            <a:endParaRPr sz="2200">
              <a:latin typeface="Times New Roman"/>
              <a:ea typeface="Times New Roman"/>
              <a:cs typeface="Times New Roman"/>
              <a:sym typeface="Times New Roman"/>
            </a:endParaRPr>
          </a:p>
          <a:p>
            <a:pPr indent="0" lvl="0" marL="0" rtl="0" algn="just">
              <a:spcBef>
                <a:spcPts val="360"/>
              </a:spcBef>
              <a:spcAft>
                <a:spcPts val="0"/>
              </a:spcAft>
              <a:buNone/>
            </a:pPr>
            <a:r>
              <a:rPr lang="en-US" sz="2200">
                <a:latin typeface="Times New Roman"/>
                <a:ea typeface="Times New Roman"/>
                <a:cs typeface="Times New Roman"/>
                <a:sym typeface="Times New Roman"/>
              </a:rPr>
              <a:t>                  Behavioral Features (e.g., Website Traffic, Age of Domain).</a:t>
            </a:r>
            <a:endParaRPr sz="2200">
              <a:latin typeface="Times New Roman"/>
              <a:ea typeface="Times New Roman"/>
              <a:cs typeface="Times New Roman"/>
              <a:sym typeface="Times New Roman"/>
            </a:endParaRPr>
          </a:p>
          <a:p>
            <a:pPr indent="0" lvl="0" marL="0" rtl="0" algn="just">
              <a:spcBef>
                <a:spcPts val="360"/>
              </a:spcBef>
              <a:spcAft>
                <a:spcPts val="0"/>
              </a:spcAft>
              <a:buNone/>
            </a:pPr>
            <a:r>
              <a:rPr lang="en-US" sz="2200">
                <a:latin typeface="Times New Roman"/>
                <a:ea typeface="Times New Roman"/>
                <a:cs typeface="Times New Roman"/>
                <a:sym typeface="Times New Roman"/>
              </a:rPr>
              <a:t>                  Security Features (e.g., HTTPS usage, Presence in Google Index).</a:t>
            </a:r>
            <a:endParaRPr sz="2200">
              <a:latin typeface="Times New Roman"/>
              <a:ea typeface="Times New Roman"/>
              <a:cs typeface="Times New Roman"/>
              <a:sym typeface="Times New Roman"/>
            </a:endParaRPr>
          </a:p>
          <a:p>
            <a:pPr indent="0" lvl="0" marL="0" rtl="0" algn="just">
              <a:spcBef>
                <a:spcPts val="360"/>
              </a:spcBef>
              <a:spcAft>
                <a:spcPts val="0"/>
              </a:spcAft>
              <a:buNone/>
            </a:pPr>
            <a:r>
              <a:rPr b="1" lang="en-US" sz="2200">
                <a:latin typeface="Times New Roman"/>
                <a:ea typeface="Times New Roman"/>
                <a:cs typeface="Times New Roman"/>
                <a:sym typeface="Times New Roman"/>
              </a:rPr>
              <a:t>Examples:</a:t>
            </a:r>
            <a:endParaRPr b="1" sz="2200">
              <a:latin typeface="Times New Roman"/>
              <a:ea typeface="Times New Roman"/>
              <a:cs typeface="Times New Roman"/>
              <a:sym typeface="Times New Roman"/>
            </a:endParaRPr>
          </a:p>
          <a:p>
            <a:pPr indent="-368300" lvl="0" marL="457200" rtl="0" algn="just">
              <a:spcBef>
                <a:spcPts val="360"/>
              </a:spcBef>
              <a:spcAft>
                <a:spcPts val="0"/>
              </a:spcAft>
              <a:buSzPts val="2200"/>
              <a:buFont typeface="Times New Roman"/>
              <a:buChar char="•"/>
            </a:pPr>
            <a:r>
              <a:rPr lang="en-US" sz="2200">
                <a:latin typeface="Times New Roman"/>
                <a:ea typeface="Times New Roman"/>
                <a:cs typeface="Times New Roman"/>
                <a:sym typeface="Times New Roman"/>
              </a:rPr>
              <a:t>UsingIP = -1: Indicates the use of an IP address instead of a domain name, which is risky.</a:t>
            </a:r>
            <a:endParaRPr sz="2200">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Char char="•"/>
            </a:pPr>
            <a:r>
              <a:rPr lang="en-US" sz="2200">
                <a:latin typeface="Times New Roman"/>
                <a:ea typeface="Times New Roman"/>
                <a:cs typeface="Times New Roman"/>
                <a:sym typeface="Times New Roman"/>
              </a:rPr>
              <a:t>HTTPS = 1: Indicates the URL uses HTTPS, which is a positive signal.</a:t>
            </a:r>
            <a:endParaRPr sz="22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23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2600">
              <a:latin typeface="Times New Roman"/>
              <a:ea typeface="Times New Roman"/>
              <a:cs typeface="Times New Roman"/>
              <a:sym typeface="Times New Roman"/>
            </a:endParaRPr>
          </a:p>
          <a:p>
            <a:pPr indent="0" lvl="0" marL="0" rtl="0" algn="just">
              <a:spcBef>
                <a:spcPts val="360"/>
              </a:spcBef>
              <a:spcAft>
                <a:spcPts val="0"/>
              </a:spcAft>
              <a:buNone/>
            </a:pPr>
            <a:r>
              <a:t/>
            </a:r>
            <a:endParaRPr sz="2600">
              <a:latin typeface="Times New Roman"/>
              <a:ea typeface="Times New Roman"/>
              <a:cs typeface="Times New Roman"/>
              <a:sym typeface="Times New Roman"/>
            </a:endParaRPr>
          </a:p>
          <a:p>
            <a:pPr indent="0" lvl="0" marL="0" rtl="0" algn="just">
              <a:spcBef>
                <a:spcPts val="360"/>
              </a:spcBef>
              <a:spcAft>
                <a:spcPts val="0"/>
              </a:spcAft>
              <a:buNone/>
            </a:pPr>
            <a:r>
              <a:t/>
            </a:r>
            <a:endParaRPr sz="2600">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609600" y="190500"/>
            <a:ext cx="10972800" cy="58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Components</a:t>
            </a:r>
            <a:endParaRPr/>
          </a:p>
        </p:txBody>
      </p:sp>
      <p:sp>
        <p:nvSpPr>
          <p:cNvPr id="231" name="Google Shape;231;p32"/>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700">
                <a:latin typeface="Times New Roman"/>
                <a:ea typeface="Times New Roman"/>
                <a:cs typeface="Times New Roman"/>
                <a:sym typeface="Times New Roman"/>
              </a:rPr>
              <a:t>Machine Learning Model</a:t>
            </a:r>
            <a:endParaRPr b="1" sz="2700">
              <a:latin typeface="Times New Roman"/>
              <a:ea typeface="Times New Roman"/>
              <a:cs typeface="Times New Roman"/>
              <a:sym typeface="Times New Roman"/>
            </a:endParaRPr>
          </a:p>
          <a:p>
            <a:pPr indent="-400050" lvl="0" marL="457200" rtl="0" algn="l">
              <a:spcBef>
                <a:spcPts val="360"/>
              </a:spcBef>
              <a:spcAft>
                <a:spcPts val="0"/>
              </a:spcAft>
              <a:buSzPts val="2700"/>
              <a:buFont typeface="Times New Roman"/>
              <a:buChar char="•"/>
            </a:pPr>
            <a:r>
              <a:rPr lang="en-US" sz="2700">
                <a:latin typeface="Times New Roman"/>
                <a:ea typeface="Times New Roman"/>
                <a:cs typeface="Times New Roman"/>
                <a:sym typeface="Times New Roman"/>
              </a:rPr>
              <a:t>Analyzes the extracted features and classifies the URL as phishing or legitimate.</a:t>
            </a:r>
            <a:endParaRPr sz="2700">
              <a:latin typeface="Times New Roman"/>
              <a:ea typeface="Times New Roman"/>
              <a:cs typeface="Times New Roman"/>
              <a:sym typeface="Times New Roman"/>
            </a:endParaRPr>
          </a:p>
          <a:p>
            <a:pPr indent="0" lvl="0" marL="457200" rtl="0" algn="l">
              <a:spcBef>
                <a:spcPts val="360"/>
              </a:spcBef>
              <a:spcAft>
                <a:spcPts val="0"/>
              </a:spcAft>
              <a:buNone/>
            </a:pPr>
            <a:r>
              <a:t/>
            </a:r>
            <a:endParaRPr sz="2700">
              <a:latin typeface="Times New Roman"/>
              <a:ea typeface="Times New Roman"/>
              <a:cs typeface="Times New Roman"/>
              <a:sym typeface="Times New Roman"/>
            </a:endParaRPr>
          </a:p>
          <a:p>
            <a:pPr indent="0" lvl="0" marL="0" rtl="0" algn="just">
              <a:spcBef>
                <a:spcPts val="360"/>
              </a:spcBef>
              <a:spcAft>
                <a:spcPts val="0"/>
              </a:spcAft>
              <a:buNone/>
            </a:pPr>
            <a:r>
              <a:rPr b="1" lang="en-US" sz="2700">
                <a:latin typeface="Times New Roman"/>
                <a:ea typeface="Times New Roman"/>
                <a:cs typeface="Times New Roman"/>
                <a:sym typeface="Times New Roman"/>
              </a:rPr>
              <a:t>Workflow:</a:t>
            </a:r>
            <a:endParaRPr b="1" sz="2700">
              <a:latin typeface="Times New Roman"/>
              <a:ea typeface="Times New Roman"/>
              <a:cs typeface="Times New Roman"/>
              <a:sym typeface="Times New Roman"/>
            </a:endParaRPr>
          </a:p>
          <a:p>
            <a:pPr indent="-400050" lvl="0" marL="457200" rtl="0" algn="just">
              <a:spcBef>
                <a:spcPts val="360"/>
              </a:spcBef>
              <a:spcAft>
                <a:spcPts val="0"/>
              </a:spcAft>
              <a:buSzPts val="2700"/>
              <a:buFont typeface="Times New Roman"/>
              <a:buChar char="•"/>
            </a:pPr>
            <a:r>
              <a:rPr lang="en-US" sz="2700">
                <a:latin typeface="Times New Roman"/>
                <a:ea typeface="Times New Roman"/>
                <a:cs typeface="Times New Roman"/>
                <a:sym typeface="Times New Roman"/>
              </a:rPr>
              <a:t>Receives the structured features from the Feature Extraction Module.</a:t>
            </a:r>
            <a:endParaRPr sz="2700">
              <a:latin typeface="Times New Roman"/>
              <a:ea typeface="Times New Roman"/>
              <a:cs typeface="Times New Roman"/>
              <a:sym typeface="Times New Roman"/>
            </a:endParaRPr>
          </a:p>
          <a:p>
            <a:pPr indent="-400050" lvl="0" marL="457200" rtl="0" algn="just">
              <a:spcBef>
                <a:spcPts val="0"/>
              </a:spcBef>
              <a:spcAft>
                <a:spcPts val="0"/>
              </a:spcAft>
              <a:buSzPts val="2700"/>
              <a:buFont typeface="Times New Roman"/>
              <a:buChar char="•"/>
            </a:pPr>
            <a:r>
              <a:rPr lang="en-US" sz="2700">
                <a:latin typeface="Times New Roman"/>
                <a:ea typeface="Times New Roman"/>
                <a:cs typeface="Times New Roman"/>
                <a:sym typeface="Times New Roman"/>
              </a:rPr>
              <a:t>Uses the trained model </a:t>
            </a:r>
            <a:r>
              <a:rPr b="1" lang="en-US" sz="2700">
                <a:latin typeface="Times New Roman"/>
                <a:ea typeface="Times New Roman"/>
                <a:cs typeface="Times New Roman"/>
                <a:sym typeface="Times New Roman"/>
              </a:rPr>
              <a:t>(Gradient Boosting Classifier)</a:t>
            </a:r>
            <a:r>
              <a:rPr lang="en-US" sz="2700">
                <a:latin typeface="Times New Roman"/>
                <a:ea typeface="Times New Roman"/>
                <a:cs typeface="Times New Roman"/>
                <a:sym typeface="Times New Roman"/>
              </a:rPr>
              <a:t> to make a prediction.</a:t>
            </a:r>
            <a:endParaRPr sz="2700">
              <a:latin typeface="Times New Roman"/>
              <a:ea typeface="Times New Roman"/>
              <a:cs typeface="Times New Roman"/>
              <a:sym typeface="Times New Roman"/>
            </a:endParaRPr>
          </a:p>
          <a:p>
            <a:pPr indent="-400050" lvl="0" marL="457200" rtl="0" algn="just">
              <a:spcBef>
                <a:spcPts val="0"/>
              </a:spcBef>
              <a:spcAft>
                <a:spcPts val="0"/>
              </a:spcAft>
              <a:buSzPts val="2700"/>
              <a:buFont typeface="Times New Roman"/>
              <a:buChar char="•"/>
            </a:pPr>
            <a:r>
              <a:rPr lang="en-US" sz="2700">
                <a:latin typeface="Times New Roman"/>
                <a:ea typeface="Times New Roman"/>
                <a:cs typeface="Times New Roman"/>
                <a:sym typeface="Times New Roman"/>
              </a:rPr>
              <a:t>Returns the prediction </a:t>
            </a:r>
            <a:r>
              <a:rPr b="1" lang="en-US" sz="2700">
                <a:latin typeface="Times New Roman"/>
                <a:ea typeface="Times New Roman"/>
                <a:cs typeface="Times New Roman"/>
                <a:sym typeface="Times New Roman"/>
              </a:rPr>
              <a:t>(Phishing or Legitimate)</a:t>
            </a:r>
            <a:r>
              <a:rPr lang="en-US" sz="2700">
                <a:latin typeface="Times New Roman"/>
                <a:ea typeface="Times New Roman"/>
                <a:cs typeface="Times New Roman"/>
                <a:sym typeface="Times New Roman"/>
              </a:rPr>
              <a:t> and highlights the features that influenced the decision.</a:t>
            </a:r>
            <a:endParaRPr sz="2700">
              <a:latin typeface="Times New Roman"/>
              <a:ea typeface="Times New Roman"/>
              <a:cs typeface="Times New Roman"/>
              <a:sym typeface="Times New Roman"/>
            </a:endParaRPr>
          </a:p>
          <a:p>
            <a:pPr indent="0" lvl="0" marL="0" rtl="0" algn="l">
              <a:spcBef>
                <a:spcPts val="360"/>
              </a:spcBef>
              <a:spcAft>
                <a:spcPts val="0"/>
              </a:spcAft>
              <a:buNone/>
            </a:pPr>
            <a:r>
              <a:t/>
            </a:r>
            <a:endParaRPr sz="27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609600" y="190500"/>
            <a:ext cx="10972800" cy="58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 Display (Browser Extension)</a:t>
            </a:r>
            <a:endParaRPr/>
          </a:p>
        </p:txBody>
      </p:sp>
      <p:sp>
        <p:nvSpPr>
          <p:cNvPr id="238" name="Google Shape;238;p33"/>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393700" lvl="0" marL="457200" rtl="0" algn="just">
              <a:spcBef>
                <a:spcPts val="360"/>
              </a:spcBef>
              <a:spcAft>
                <a:spcPts val="0"/>
              </a:spcAft>
              <a:buSzPts val="2600"/>
              <a:buFont typeface="Times New Roman"/>
              <a:buChar char="•"/>
            </a:pPr>
            <a:r>
              <a:rPr lang="en-US" sz="2600">
                <a:latin typeface="Times New Roman"/>
                <a:ea typeface="Times New Roman"/>
                <a:cs typeface="Times New Roman"/>
                <a:sym typeface="Times New Roman"/>
              </a:rPr>
              <a:t>Displays the detection results in the popup interface for the user.</a:t>
            </a:r>
            <a:endParaRPr sz="2600">
              <a:latin typeface="Times New Roman"/>
              <a:ea typeface="Times New Roman"/>
              <a:cs typeface="Times New Roman"/>
              <a:sym typeface="Times New Roman"/>
            </a:endParaRPr>
          </a:p>
          <a:p>
            <a:pPr indent="-393700" lvl="0" marL="457200" rtl="0" algn="just">
              <a:spcBef>
                <a:spcPts val="0"/>
              </a:spcBef>
              <a:spcAft>
                <a:spcPts val="0"/>
              </a:spcAft>
              <a:buSzPts val="2600"/>
              <a:buFont typeface="Times New Roman"/>
              <a:buChar char="•"/>
            </a:pPr>
            <a:r>
              <a:rPr lang="en-US" sz="2600">
                <a:latin typeface="Times New Roman"/>
                <a:ea typeface="Times New Roman"/>
                <a:cs typeface="Times New Roman"/>
                <a:sym typeface="Times New Roman"/>
              </a:rPr>
              <a:t>Provides transparency by showing:</a:t>
            </a:r>
            <a:endParaRPr sz="2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lang="en-US" sz="2600">
                <a:latin typeface="Times New Roman"/>
                <a:ea typeface="Times New Roman"/>
                <a:cs typeface="Times New Roman"/>
                <a:sym typeface="Times New Roman"/>
              </a:rPr>
              <a:t>           Classification result (Legitimate/Phishing).</a:t>
            </a:r>
            <a:endParaRPr sz="2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lang="en-US" sz="2600">
                <a:latin typeface="Times New Roman"/>
                <a:ea typeface="Times New Roman"/>
                <a:cs typeface="Times New Roman"/>
                <a:sym typeface="Times New Roman"/>
              </a:rPr>
              <a:t>            List of contributing risky features.</a:t>
            </a:r>
            <a:endParaRPr sz="2600">
              <a:latin typeface="Times New Roman"/>
              <a:ea typeface="Times New Roman"/>
              <a:cs typeface="Times New Roman"/>
              <a:sym typeface="Times New Roman"/>
            </a:endParaRPr>
          </a:p>
          <a:p>
            <a:pPr indent="0" lvl="0" marL="0" rtl="0" algn="l">
              <a:spcBef>
                <a:spcPts val="360"/>
              </a:spcBef>
              <a:spcAft>
                <a:spcPts val="0"/>
              </a:spcAft>
              <a:buNone/>
            </a:pPr>
            <a:r>
              <a:rPr lang="en-US" sz="2600">
                <a:latin typeface="Times New Roman"/>
                <a:ea typeface="Times New Roman"/>
                <a:cs typeface="Times New Roman"/>
                <a:sym typeface="Times New Roman"/>
              </a:rPr>
              <a:t>            Detailed breakdown of all extracted features.</a:t>
            </a:r>
            <a:endParaRPr sz="2600">
              <a:latin typeface="Times New Roman"/>
              <a:ea typeface="Times New Roman"/>
              <a:cs typeface="Times New Roman"/>
              <a:sym typeface="Times New Roman"/>
            </a:endParaRPr>
          </a:p>
          <a:p>
            <a:pPr indent="0" lvl="0" marL="0" rtl="0" algn="l">
              <a:spcBef>
                <a:spcPts val="360"/>
              </a:spcBef>
              <a:spcAft>
                <a:spcPts val="0"/>
              </a:spcAft>
              <a:buNone/>
            </a:pPr>
            <a:r>
              <a:t/>
            </a:r>
            <a:endParaRPr sz="2600">
              <a:latin typeface="Times New Roman"/>
              <a:ea typeface="Times New Roman"/>
              <a:cs typeface="Times New Roman"/>
              <a:sym typeface="Times New Roman"/>
            </a:endParaRPr>
          </a:p>
          <a:p>
            <a:pPr indent="0" lvl="0" marL="0" rtl="0" algn="l">
              <a:spcBef>
                <a:spcPts val="360"/>
              </a:spcBef>
              <a:spcAft>
                <a:spcPts val="0"/>
              </a:spcAft>
              <a:buNone/>
            </a:pPr>
            <a:r>
              <a:rPr b="1" lang="en-US" sz="2600">
                <a:latin typeface="Times New Roman"/>
                <a:ea typeface="Times New Roman"/>
                <a:cs typeface="Times New Roman"/>
                <a:sym typeface="Times New Roman"/>
              </a:rPr>
              <a:t>Workflow:</a:t>
            </a:r>
            <a:endParaRPr b="1" sz="2600">
              <a:latin typeface="Times New Roman"/>
              <a:ea typeface="Times New Roman"/>
              <a:cs typeface="Times New Roman"/>
              <a:sym typeface="Times New Roman"/>
            </a:endParaRPr>
          </a:p>
          <a:p>
            <a:pPr indent="-393700" lvl="0" marL="457200" rtl="0" algn="l">
              <a:spcBef>
                <a:spcPts val="360"/>
              </a:spcBef>
              <a:spcAft>
                <a:spcPts val="0"/>
              </a:spcAft>
              <a:buSzPts val="2600"/>
              <a:buFont typeface="Times New Roman"/>
              <a:buChar char="•"/>
            </a:pPr>
            <a:r>
              <a:rPr lang="en-US" sz="2600">
                <a:latin typeface="Times New Roman"/>
                <a:ea typeface="Times New Roman"/>
                <a:cs typeface="Times New Roman"/>
                <a:sym typeface="Times New Roman"/>
              </a:rPr>
              <a:t>Receives the response from the Flask server.</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lang="en-US" sz="2600">
                <a:latin typeface="Times New Roman"/>
                <a:ea typeface="Times New Roman"/>
                <a:cs typeface="Times New Roman"/>
                <a:sym typeface="Times New Roman"/>
              </a:rPr>
              <a:t>Parses the data and updates the UI dynamically.</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lang="en-US" sz="2600">
                <a:latin typeface="Times New Roman"/>
                <a:ea typeface="Times New Roman"/>
                <a:cs typeface="Times New Roman"/>
                <a:sym typeface="Times New Roman"/>
              </a:rPr>
              <a:t>Allows users to understand why a URL was classified as phishing or legitimate.</a:t>
            </a:r>
            <a:endParaRPr sz="2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t/>
            </a:r>
            <a:endParaRPr sz="2600">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609600" y="190500"/>
            <a:ext cx="10972800" cy="58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 </a:t>
            </a:r>
            <a:r>
              <a:rPr lang="en-US"/>
              <a:t>Display</a:t>
            </a:r>
            <a:endParaRPr/>
          </a:p>
        </p:txBody>
      </p:sp>
      <p:sp>
        <p:nvSpPr>
          <p:cNvPr id="245" name="Google Shape;245;p34"/>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sz="2700">
                <a:latin typeface="Times New Roman"/>
                <a:ea typeface="Times New Roman"/>
                <a:cs typeface="Times New Roman"/>
                <a:sym typeface="Times New Roman"/>
              </a:rPr>
              <a:t>URL: https://mycourses.unh.edu/courses/113452</a:t>
            </a:r>
            <a:endParaRPr sz="27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lang="en-US" sz="2700">
                <a:latin typeface="Times New Roman"/>
                <a:ea typeface="Times New Roman"/>
                <a:cs typeface="Times New Roman"/>
                <a:sym typeface="Times New Roman"/>
              </a:rPr>
              <a:t> INFO - Extracted Features: [1, 1, 1, 1, 1, 1, 0, 1, -1, -1, 1, 1, -1, -1, -1, -1, -1, -1, 0, -1, -1, -1, 1, -1, -1, -1, -1, 1, 0, 1]</a:t>
            </a:r>
            <a:endParaRPr sz="27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lang="en-US" sz="2700">
                <a:latin typeface="Times New Roman"/>
                <a:ea typeface="Times New Roman"/>
                <a:cs typeface="Times New Roman"/>
                <a:sym typeface="Times New Roman"/>
              </a:rPr>
              <a:t> INFO - Prediction: </a:t>
            </a:r>
            <a:r>
              <a:rPr b="1" lang="en-US" sz="2700">
                <a:latin typeface="Times New Roman"/>
                <a:ea typeface="Times New Roman"/>
                <a:cs typeface="Times New Roman"/>
                <a:sym typeface="Times New Roman"/>
              </a:rPr>
              <a:t>Legitimate</a:t>
            </a:r>
            <a:endParaRPr b="1" sz="2700">
              <a:latin typeface="Times New Roman"/>
              <a:ea typeface="Times New Roman"/>
              <a:cs typeface="Times New Roman"/>
              <a:sym typeface="Times New Roman"/>
            </a:endParaRPr>
          </a:p>
          <a:p>
            <a:pPr indent="0" lvl="0" marL="0" rtl="0" algn="l">
              <a:spcBef>
                <a:spcPts val="360"/>
              </a:spcBef>
              <a:spcAft>
                <a:spcPts val="0"/>
              </a:spcAft>
              <a:buNone/>
            </a:pPr>
            <a:r>
              <a:t/>
            </a:r>
            <a:endParaRPr/>
          </a:p>
          <a:p>
            <a:pPr indent="0" lvl="0" marL="0" rtl="0" algn="l">
              <a:spcBef>
                <a:spcPts val="360"/>
              </a:spcBef>
              <a:spcAft>
                <a:spcPts val="0"/>
              </a:spcAft>
              <a:buClr>
                <a:schemeClr val="dk1"/>
              </a:buClr>
              <a:buSzPts val="1100"/>
              <a:buFont typeface="Arial"/>
              <a:buNone/>
            </a:pPr>
            <a:r>
              <a:rPr lang="en-US" sz="2700">
                <a:latin typeface="Times New Roman"/>
                <a:ea typeface="Times New Roman"/>
                <a:cs typeface="Times New Roman"/>
                <a:sym typeface="Times New Roman"/>
              </a:rPr>
              <a:t>URL: https://currently-att-12-02-2024.weeblysite.com/...</a:t>
            </a:r>
            <a:endParaRPr sz="27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lang="en-US" sz="2700">
                <a:latin typeface="Times New Roman"/>
                <a:ea typeface="Times New Roman"/>
                <a:cs typeface="Times New Roman"/>
                <a:sym typeface="Times New Roman"/>
              </a:rPr>
              <a:t>INFO - Extracted Features: [1, 1, 1, 1, 1, -1, -1, 1, -1, -1, 1, 1, -1, -1, -1, -1, -1, -1, 1, -1, -1, -1, 1, -1, -1, -1, -1, 1, 0, 1]</a:t>
            </a:r>
            <a:endParaRPr sz="27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lang="en-US" sz="2700">
                <a:latin typeface="Times New Roman"/>
                <a:ea typeface="Times New Roman"/>
                <a:cs typeface="Times New Roman"/>
                <a:sym typeface="Times New Roman"/>
              </a:rPr>
              <a:t>INFO - Prediction:</a:t>
            </a:r>
            <a:r>
              <a:rPr b="1" lang="en-US" sz="2700">
                <a:latin typeface="Times New Roman"/>
                <a:ea typeface="Times New Roman"/>
                <a:cs typeface="Times New Roman"/>
                <a:sym typeface="Times New Roman"/>
              </a:rPr>
              <a:t> Phishing</a:t>
            </a:r>
            <a:endParaRPr b="1" sz="2700">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17"/>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Sorts Mill Goudy"/>
              <a:ea typeface="Sorts Mill Goudy"/>
              <a:cs typeface="Sorts Mill Goudy"/>
              <a:sym typeface="Sorts Mill Goudy"/>
            </a:endParaRPr>
          </a:p>
        </p:txBody>
      </p:sp>
      <p:pic>
        <p:nvPicPr>
          <p:cNvPr id="120" name="Google Shape;120;p17"/>
          <p:cNvPicPr preferRelativeResize="0"/>
          <p:nvPr/>
        </p:nvPicPr>
        <p:blipFill rotWithShape="1">
          <a:blip r:embed="rId4">
            <a:alphaModFix/>
          </a:blip>
          <a:srcRect b="-1" l="0" r="0" t="0"/>
          <a:stretch/>
        </p:blipFill>
        <p:spPr>
          <a:xfrm>
            <a:off x="903" y="9535"/>
            <a:ext cx="6096000" cy="6857990"/>
          </a:xfrm>
          <a:prstGeom prst="rect">
            <a:avLst/>
          </a:prstGeom>
          <a:noFill/>
          <a:ln>
            <a:noFill/>
          </a:ln>
        </p:spPr>
      </p:pic>
      <p:pic>
        <p:nvPicPr>
          <p:cNvPr id="121" name="Google Shape;121;p17"/>
          <p:cNvPicPr preferRelativeResize="0"/>
          <p:nvPr/>
        </p:nvPicPr>
        <p:blipFill rotWithShape="1">
          <a:blip r:embed="rId5">
            <a:alphaModFix/>
          </a:blip>
          <a:srcRect b="0" l="0" r="0" t="0"/>
          <a:stretch/>
        </p:blipFill>
        <p:spPr>
          <a:xfrm>
            <a:off x="6257026" y="1"/>
            <a:ext cx="5934973" cy="6858000"/>
          </a:xfrm>
          <a:prstGeom prst="rect">
            <a:avLst/>
          </a:prstGeom>
          <a:noFill/>
          <a:ln>
            <a:noFill/>
          </a:ln>
        </p:spPr>
      </p:pic>
      <p:sp>
        <p:nvSpPr>
          <p:cNvPr id="122" name="Google Shape;122;p17"/>
          <p:cNvSpPr txBox="1"/>
          <p:nvPr>
            <p:ph type="title"/>
          </p:nvPr>
        </p:nvSpPr>
        <p:spPr>
          <a:xfrm>
            <a:off x="6955450" y="276774"/>
            <a:ext cx="4538124" cy="97045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b="1" lang="en-US" sz="4000"/>
              <a:t>Contents</a:t>
            </a:r>
            <a:endParaRPr b="1" sz="4000"/>
          </a:p>
        </p:txBody>
      </p:sp>
      <p:sp>
        <p:nvSpPr>
          <p:cNvPr id="123" name="Google Shape;123;p17"/>
          <p:cNvSpPr txBox="1"/>
          <p:nvPr>
            <p:ph idx="1" type="body"/>
          </p:nvPr>
        </p:nvSpPr>
        <p:spPr>
          <a:xfrm>
            <a:off x="6955450" y="1572025"/>
            <a:ext cx="4538100" cy="4650300"/>
          </a:xfrm>
          <a:prstGeom prst="rect">
            <a:avLst/>
          </a:prstGeom>
          <a:noFill/>
          <a:ln>
            <a:noFill/>
          </a:ln>
        </p:spPr>
        <p:txBody>
          <a:bodyPr anchorCtr="0" anchor="t" bIns="45700" lIns="91425" spcFirstLastPara="1" rIns="91425" wrap="square" tIns="45700">
            <a:normAutofit fontScale="25000" lnSpcReduction="10000"/>
          </a:bodyPr>
          <a:lstStyle/>
          <a:p>
            <a:pPr indent="-336176" lvl="0" marL="342900" rtl="0" algn="l">
              <a:spcBef>
                <a:spcPts val="0"/>
              </a:spcBef>
              <a:spcAft>
                <a:spcPts val="0"/>
              </a:spcAft>
              <a:buClr>
                <a:schemeClr val="dk1"/>
              </a:buClr>
              <a:buSzPct val="100000"/>
              <a:buFont typeface="Times New Roman"/>
              <a:buChar char="●"/>
            </a:pPr>
            <a:r>
              <a:rPr lang="en-US" sz="9176">
                <a:latin typeface="Times New Roman"/>
                <a:ea typeface="Times New Roman"/>
                <a:cs typeface="Times New Roman"/>
                <a:sym typeface="Times New Roman"/>
              </a:rPr>
              <a:t>Problem Statement</a:t>
            </a:r>
            <a:endParaRPr sz="9176">
              <a:latin typeface="Times New Roman"/>
              <a:ea typeface="Times New Roman"/>
              <a:cs typeface="Times New Roman"/>
              <a:sym typeface="Times New Roman"/>
            </a:endParaRPr>
          </a:p>
          <a:p>
            <a:pPr indent="-336176" lvl="0" marL="342900" rtl="0" algn="l">
              <a:spcBef>
                <a:spcPts val="480"/>
              </a:spcBef>
              <a:spcAft>
                <a:spcPts val="0"/>
              </a:spcAft>
              <a:buClr>
                <a:schemeClr val="dk1"/>
              </a:buClr>
              <a:buSzPct val="100000"/>
              <a:buFont typeface="Times New Roman"/>
              <a:buChar char="●"/>
            </a:pPr>
            <a:r>
              <a:rPr lang="en-US" sz="9176">
                <a:latin typeface="Times New Roman"/>
                <a:ea typeface="Times New Roman"/>
                <a:cs typeface="Times New Roman"/>
                <a:sym typeface="Times New Roman"/>
              </a:rPr>
              <a:t>Proposed Solution</a:t>
            </a:r>
            <a:endParaRPr sz="9176">
              <a:latin typeface="Times New Roman"/>
              <a:ea typeface="Times New Roman"/>
              <a:cs typeface="Times New Roman"/>
              <a:sym typeface="Times New Roman"/>
            </a:endParaRPr>
          </a:p>
          <a:p>
            <a:pPr indent="-336176" lvl="0" marL="342900" rtl="0" algn="l">
              <a:spcBef>
                <a:spcPts val="480"/>
              </a:spcBef>
              <a:spcAft>
                <a:spcPts val="0"/>
              </a:spcAft>
              <a:buClr>
                <a:schemeClr val="dk1"/>
              </a:buClr>
              <a:buSzPct val="100000"/>
              <a:buFont typeface="Times New Roman"/>
              <a:buChar char="●"/>
            </a:pPr>
            <a:r>
              <a:rPr lang="en-US" sz="9176">
                <a:latin typeface="Times New Roman"/>
                <a:ea typeface="Times New Roman"/>
                <a:cs typeface="Times New Roman"/>
                <a:sym typeface="Times New Roman"/>
              </a:rPr>
              <a:t>Methodology</a:t>
            </a:r>
            <a:endParaRPr sz="9176">
              <a:latin typeface="Times New Roman"/>
              <a:ea typeface="Times New Roman"/>
              <a:cs typeface="Times New Roman"/>
              <a:sym typeface="Times New Roman"/>
            </a:endParaRPr>
          </a:p>
          <a:p>
            <a:pPr indent="-336176" lvl="0" marL="342900" rtl="0" algn="l">
              <a:spcBef>
                <a:spcPts val="480"/>
              </a:spcBef>
              <a:spcAft>
                <a:spcPts val="0"/>
              </a:spcAft>
              <a:buClr>
                <a:schemeClr val="dk1"/>
              </a:buClr>
              <a:buSzPct val="100000"/>
              <a:buFont typeface="Times New Roman"/>
              <a:buChar char="●"/>
            </a:pPr>
            <a:r>
              <a:rPr lang="en-US" sz="9176">
                <a:latin typeface="Times New Roman"/>
                <a:ea typeface="Times New Roman"/>
                <a:cs typeface="Times New Roman"/>
                <a:sym typeface="Times New Roman"/>
              </a:rPr>
              <a:t>Data Collection</a:t>
            </a:r>
            <a:endParaRPr sz="9176">
              <a:latin typeface="Times New Roman"/>
              <a:ea typeface="Times New Roman"/>
              <a:cs typeface="Times New Roman"/>
              <a:sym typeface="Times New Roman"/>
            </a:endParaRPr>
          </a:p>
          <a:p>
            <a:pPr indent="-336176" lvl="0" marL="342900" rtl="0" algn="l">
              <a:spcBef>
                <a:spcPts val="480"/>
              </a:spcBef>
              <a:spcAft>
                <a:spcPts val="0"/>
              </a:spcAft>
              <a:buClr>
                <a:schemeClr val="dk1"/>
              </a:buClr>
              <a:buSzPct val="100000"/>
              <a:buFont typeface="Times New Roman"/>
              <a:buChar char="●"/>
            </a:pPr>
            <a:r>
              <a:rPr lang="en-US" sz="9176">
                <a:latin typeface="Times New Roman"/>
                <a:ea typeface="Times New Roman"/>
                <a:cs typeface="Times New Roman"/>
                <a:sym typeface="Times New Roman"/>
              </a:rPr>
              <a:t>Feature Extraction</a:t>
            </a:r>
            <a:endParaRPr sz="9176">
              <a:latin typeface="Times New Roman"/>
              <a:ea typeface="Times New Roman"/>
              <a:cs typeface="Times New Roman"/>
              <a:sym typeface="Times New Roman"/>
            </a:endParaRPr>
          </a:p>
          <a:p>
            <a:pPr indent="-336176" lvl="0" marL="342900" rtl="0" algn="l">
              <a:spcBef>
                <a:spcPts val="480"/>
              </a:spcBef>
              <a:spcAft>
                <a:spcPts val="0"/>
              </a:spcAft>
              <a:buClr>
                <a:schemeClr val="dk1"/>
              </a:buClr>
              <a:buSzPct val="100000"/>
              <a:buFont typeface="Times New Roman"/>
              <a:buChar char="●"/>
            </a:pPr>
            <a:r>
              <a:rPr lang="en-US" sz="9176">
                <a:latin typeface="Times New Roman"/>
                <a:ea typeface="Times New Roman"/>
                <a:cs typeface="Times New Roman"/>
                <a:sym typeface="Times New Roman"/>
              </a:rPr>
              <a:t>Model Training</a:t>
            </a:r>
            <a:endParaRPr sz="9176">
              <a:latin typeface="Times New Roman"/>
              <a:ea typeface="Times New Roman"/>
              <a:cs typeface="Times New Roman"/>
              <a:sym typeface="Times New Roman"/>
            </a:endParaRPr>
          </a:p>
          <a:p>
            <a:pPr indent="-336176" lvl="0" marL="342900" rtl="0" algn="l">
              <a:spcBef>
                <a:spcPts val="480"/>
              </a:spcBef>
              <a:spcAft>
                <a:spcPts val="0"/>
              </a:spcAft>
              <a:buClr>
                <a:schemeClr val="dk1"/>
              </a:buClr>
              <a:buSzPct val="100000"/>
              <a:buFont typeface="Times New Roman"/>
              <a:buChar char="●"/>
            </a:pPr>
            <a:r>
              <a:rPr lang="en-US" sz="9176">
                <a:latin typeface="Times New Roman"/>
                <a:ea typeface="Times New Roman"/>
                <a:cs typeface="Times New Roman"/>
                <a:sym typeface="Times New Roman"/>
              </a:rPr>
              <a:t>System Architecture and its components</a:t>
            </a:r>
            <a:endParaRPr sz="9176">
              <a:latin typeface="Times New Roman"/>
              <a:ea typeface="Times New Roman"/>
              <a:cs typeface="Times New Roman"/>
              <a:sym typeface="Times New Roman"/>
            </a:endParaRPr>
          </a:p>
          <a:p>
            <a:pPr indent="-336176" lvl="0" marL="342900" rtl="0" algn="l">
              <a:spcBef>
                <a:spcPts val="480"/>
              </a:spcBef>
              <a:spcAft>
                <a:spcPts val="0"/>
              </a:spcAft>
              <a:buClr>
                <a:schemeClr val="dk1"/>
              </a:buClr>
              <a:buSzPct val="100000"/>
              <a:buFont typeface="Times New Roman"/>
              <a:buChar char="●"/>
            </a:pPr>
            <a:r>
              <a:rPr lang="en-US" sz="9176">
                <a:latin typeface="Times New Roman"/>
                <a:ea typeface="Times New Roman"/>
                <a:cs typeface="Times New Roman"/>
                <a:sym typeface="Times New Roman"/>
              </a:rPr>
              <a:t>Results</a:t>
            </a:r>
            <a:endParaRPr sz="9176">
              <a:latin typeface="Times New Roman"/>
              <a:ea typeface="Times New Roman"/>
              <a:cs typeface="Times New Roman"/>
              <a:sym typeface="Times New Roman"/>
            </a:endParaRPr>
          </a:p>
          <a:p>
            <a:pPr indent="-336176" lvl="0" marL="342900" rtl="0" algn="l">
              <a:spcBef>
                <a:spcPts val="480"/>
              </a:spcBef>
              <a:spcAft>
                <a:spcPts val="0"/>
              </a:spcAft>
              <a:buSzPct val="100000"/>
              <a:buFont typeface="Times New Roman"/>
              <a:buChar char="●"/>
            </a:pPr>
            <a:r>
              <a:rPr lang="en-US" sz="9176">
                <a:latin typeface="Times New Roman"/>
                <a:ea typeface="Times New Roman"/>
                <a:cs typeface="Times New Roman"/>
                <a:sym typeface="Times New Roman"/>
              </a:rPr>
              <a:t>Conclusion</a:t>
            </a:r>
            <a:r>
              <a:rPr lang="en-US" sz="6745">
                <a:latin typeface="Times New Roman"/>
                <a:ea typeface="Times New Roman"/>
                <a:cs typeface="Times New Roman"/>
                <a:sym typeface="Times New Roman"/>
              </a:rPr>
              <a:t> </a:t>
            </a:r>
            <a:endParaRPr sz="6745">
              <a:latin typeface="Times New Roman"/>
              <a:ea typeface="Times New Roman"/>
              <a:cs typeface="Times New Roman"/>
              <a:sym typeface="Times New Roman"/>
            </a:endParaRPr>
          </a:p>
          <a:p>
            <a:pPr indent="-190500" lvl="0" marL="342900" rtl="0" algn="l">
              <a:spcBef>
                <a:spcPts val="480"/>
              </a:spcBef>
              <a:spcAft>
                <a:spcPts val="0"/>
              </a:spcAft>
              <a:buClr>
                <a:schemeClr val="dk1"/>
              </a:buClr>
              <a:buSzPct val="100000"/>
              <a:buFont typeface="Noto Sans Symbols"/>
              <a:buNone/>
            </a:pPr>
            <a:r>
              <a:t/>
            </a:r>
            <a:endParaRPr sz="2400"/>
          </a:p>
          <a:p>
            <a:pPr indent="-190500" lvl="0" marL="342900" rtl="0" algn="l">
              <a:spcBef>
                <a:spcPts val="480"/>
              </a:spcBef>
              <a:spcAft>
                <a:spcPts val="0"/>
              </a:spcAft>
              <a:buClr>
                <a:schemeClr val="dk1"/>
              </a:buClr>
              <a:buSzPct val="100000"/>
              <a:buFont typeface="Noto Sans Symbols"/>
              <a:buNone/>
            </a:pPr>
            <a:r>
              <a:t/>
            </a:r>
            <a:endParaRPr sz="2400"/>
          </a:p>
          <a:p>
            <a:pPr indent="-190500" lvl="0" marL="342900" rtl="0" algn="l">
              <a:spcBef>
                <a:spcPts val="480"/>
              </a:spcBef>
              <a:spcAft>
                <a:spcPts val="0"/>
              </a:spcAft>
              <a:buClr>
                <a:schemeClr val="dk1"/>
              </a:buClr>
              <a:buSzPct val="100000"/>
              <a:buFont typeface="Noto Sans Symbols"/>
              <a:buNone/>
            </a:pPr>
            <a:r>
              <a:t/>
            </a:r>
            <a:endParaRPr sz="2400"/>
          </a:p>
          <a:p>
            <a:pPr indent="-190500" lvl="0" marL="342900" rtl="0" algn="l">
              <a:spcBef>
                <a:spcPts val="480"/>
              </a:spcBef>
              <a:spcAft>
                <a:spcPts val="0"/>
              </a:spcAft>
              <a:buClr>
                <a:schemeClr val="dk1"/>
              </a:buClr>
              <a:buSzPct val="100000"/>
              <a:buFont typeface="Noto Sans Symbols"/>
              <a:buNone/>
            </a:pPr>
            <a:r>
              <a:t/>
            </a:r>
            <a:endParaRPr sz="2400"/>
          </a:p>
          <a:p>
            <a:pPr indent="-190500" lvl="0" marL="342900" rtl="0" algn="l">
              <a:spcBef>
                <a:spcPts val="480"/>
              </a:spcBef>
              <a:spcAft>
                <a:spcPts val="0"/>
              </a:spcAft>
              <a:buClr>
                <a:schemeClr val="dk1"/>
              </a:buClr>
              <a:buSzPct val="100000"/>
              <a:buFont typeface="Noto Sans Symbols"/>
              <a:buNone/>
            </a:pPr>
            <a:r>
              <a:t/>
            </a:r>
            <a:endParaRPr sz="2400"/>
          </a:p>
          <a:p>
            <a:pPr indent="-190500" lvl="0" marL="342900" rtl="0" algn="l">
              <a:spcBef>
                <a:spcPts val="480"/>
              </a:spcBef>
              <a:spcAft>
                <a:spcPts val="0"/>
              </a:spcAft>
              <a:buClr>
                <a:schemeClr val="dk1"/>
              </a:buClr>
              <a:buSzPct val="100000"/>
              <a:buFont typeface="Noto Sans Symbols"/>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Conclusion </a:t>
            </a:r>
            <a:endParaRPr/>
          </a:p>
        </p:txBody>
      </p:sp>
      <p:sp>
        <p:nvSpPr>
          <p:cNvPr id="251" name="Google Shape;251;p35"/>
          <p:cNvSpPr txBox="1"/>
          <p:nvPr>
            <p:ph idx="1" type="body"/>
          </p:nvPr>
        </p:nvSpPr>
        <p:spPr>
          <a:xfrm>
            <a:off x="609600" y="1143450"/>
            <a:ext cx="10972800" cy="4953000"/>
          </a:xfrm>
          <a:prstGeom prst="rect">
            <a:avLst/>
          </a:prstGeom>
          <a:noFill/>
          <a:ln>
            <a:noFill/>
          </a:ln>
        </p:spPr>
        <p:txBody>
          <a:bodyPr anchorCtr="0" anchor="t" bIns="45700" lIns="91425" spcFirstLastPara="1" rIns="91425" wrap="square" tIns="45700">
            <a:noAutofit/>
          </a:bodyPr>
          <a:lstStyle/>
          <a:p>
            <a:pPr indent="-165100" lvl="0" marL="342900" rtl="0" algn="l">
              <a:spcBef>
                <a:spcPts val="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419100" lvl="0" marL="457200" rtl="0" algn="just">
              <a:spcBef>
                <a:spcPts val="560"/>
              </a:spcBef>
              <a:spcAft>
                <a:spcPts val="0"/>
              </a:spcAft>
              <a:buSzPts val="3000"/>
              <a:buFont typeface="Times New Roman"/>
              <a:buChar char="•"/>
            </a:pPr>
            <a:r>
              <a:rPr lang="en-US" sz="3000">
                <a:latin typeface="Times New Roman"/>
                <a:ea typeface="Times New Roman"/>
                <a:cs typeface="Times New Roman"/>
                <a:sym typeface="Times New Roman"/>
              </a:rPr>
              <a:t>Working on this project is very knowledgeable and worth the effort.</a:t>
            </a:r>
            <a:endParaRPr sz="3000">
              <a:latin typeface="Times New Roman"/>
              <a:ea typeface="Times New Roman"/>
              <a:cs typeface="Times New Roman"/>
              <a:sym typeface="Times New Roman"/>
            </a:endParaRPr>
          </a:p>
          <a:p>
            <a:pPr indent="-419100" lvl="0" marL="457200" rtl="0" algn="just">
              <a:spcBef>
                <a:spcPts val="0"/>
              </a:spcBef>
              <a:spcAft>
                <a:spcPts val="0"/>
              </a:spcAft>
              <a:buSzPts val="3000"/>
              <a:buFont typeface="Times New Roman"/>
              <a:buChar char="•"/>
            </a:pPr>
            <a:r>
              <a:rPr lang="en-US" sz="3000">
                <a:latin typeface="Times New Roman"/>
                <a:ea typeface="Times New Roman"/>
                <a:cs typeface="Times New Roman"/>
                <a:sym typeface="Times New Roman"/>
              </a:rPr>
              <a:t>Through this project, one can know a lot about the phishing websites and </a:t>
            </a:r>
            <a:r>
              <a:rPr lang="en-US" sz="3000">
                <a:latin typeface="Times New Roman"/>
                <a:ea typeface="Times New Roman"/>
                <a:cs typeface="Times New Roman"/>
                <a:sym typeface="Times New Roman"/>
              </a:rPr>
              <a:t>how they</a:t>
            </a:r>
            <a:r>
              <a:rPr lang="en-US" sz="3000">
                <a:latin typeface="Times New Roman"/>
                <a:ea typeface="Times New Roman"/>
                <a:cs typeface="Times New Roman"/>
                <a:sym typeface="Times New Roman"/>
              </a:rPr>
              <a:t> are differentiated from legitimate ones.</a:t>
            </a:r>
            <a:endParaRPr sz="3000">
              <a:latin typeface="Times New Roman"/>
              <a:ea typeface="Times New Roman"/>
              <a:cs typeface="Times New Roman"/>
              <a:sym typeface="Times New Roman"/>
            </a:endParaRPr>
          </a:p>
          <a:p>
            <a:pPr indent="-419100" lvl="0" marL="457200" rtl="0" algn="just">
              <a:spcBef>
                <a:spcPts val="0"/>
              </a:spcBef>
              <a:spcAft>
                <a:spcPts val="0"/>
              </a:spcAft>
              <a:buSzPts val="3000"/>
              <a:buFont typeface="Times New Roman"/>
              <a:buChar char="•"/>
            </a:pPr>
            <a:r>
              <a:rPr lang="en-US" sz="3000">
                <a:latin typeface="Times New Roman"/>
                <a:ea typeface="Times New Roman"/>
                <a:cs typeface="Times New Roman"/>
                <a:sym typeface="Times New Roman"/>
              </a:rPr>
              <a:t>The system can be expanded to include phishing email detection, and malware-hosting URL detection.</a:t>
            </a:r>
            <a:endParaRPr sz="3000">
              <a:latin typeface="Times New Roman"/>
              <a:ea typeface="Times New Roman"/>
              <a:cs typeface="Times New Roman"/>
              <a:sym typeface="Times New Roman"/>
            </a:endParaRPr>
          </a:p>
          <a:p>
            <a:pPr indent="-419100" lvl="0" marL="457200" rtl="0" algn="just">
              <a:spcBef>
                <a:spcPts val="0"/>
              </a:spcBef>
              <a:spcAft>
                <a:spcPts val="0"/>
              </a:spcAft>
              <a:buSzPts val="3000"/>
              <a:buFont typeface="Times New Roman"/>
              <a:buChar char="•"/>
            </a:pPr>
            <a:r>
              <a:rPr lang="en-US" sz="3000">
                <a:latin typeface="Times New Roman"/>
                <a:ea typeface="Times New Roman"/>
                <a:cs typeface="Times New Roman"/>
                <a:sym typeface="Times New Roman"/>
              </a:rPr>
              <a:t>Improve model accuracy using ensemble learning or deep learning techniques.</a:t>
            </a:r>
            <a:endParaRPr sz="3000">
              <a:latin typeface="Times New Roman"/>
              <a:ea typeface="Times New Roman"/>
              <a:cs typeface="Times New Roman"/>
              <a:sym typeface="Times New Roman"/>
            </a:endParaRPr>
          </a:p>
          <a:p>
            <a:pPr indent="0" lvl="0" marL="342900" rtl="0" algn="l">
              <a:spcBef>
                <a:spcPts val="560"/>
              </a:spcBef>
              <a:spcAft>
                <a:spcPts val="0"/>
              </a:spcAft>
              <a:buNone/>
            </a:pPr>
            <a:r>
              <a:t/>
            </a:r>
            <a:endParaRPr sz="2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p:nvPr/>
        </p:nvSpPr>
        <p:spPr>
          <a:xfrm>
            <a:off x="3136946" y="2967335"/>
            <a:ext cx="6084276" cy="92333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5400" u="none" cap="none" strike="noStrike">
                <a:solidFill>
                  <a:schemeClr val="dk1"/>
                </a:solidFill>
                <a:latin typeface="Arial"/>
                <a:ea typeface="Arial"/>
                <a:cs typeface="Arial"/>
                <a:sym typeface="Arial"/>
              </a:rPr>
              <a:t>THANK YOU</a:t>
            </a:r>
            <a:endParaRPr b="1" i="0" sz="5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D5D5"/>
        </a:solidFill>
      </p:bgPr>
    </p:bg>
    <p:spTree>
      <p:nvGrpSpPr>
        <p:cNvPr id="127" name="Shape 127"/>
        <p:cNvGrpSpPr/>
        <p:nvPr/>
      </p:nvGrpSpPr>
      <p:grpSpPr>
        <a:xfrm>
          <a:off x="0" y="0"/>
          <a:ext cx="0" cy="0"/>
          <a:chOff x="0" y="0"/>
          <a:chExt cx="0" cy="0"/>
        </a:xfrm>
      </p:grpSpPr>
      <p:sp>
        <p:nvSpPr>
          <p:cNvPr id="128" name="Google Shape;128;p18"/>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Problem Statement </a:t>
            </a:r>
            <a:endParaRPr b="1"/>
          </a:p>
        </p:txBody>
      </p:sp>
      <p:sp>
        <p:nvSpPr>
          <p:cNvPr id="129" name="Google Shape;129;p18"/>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rmAutofit/>
          </a:bodyPr>
          <a:lstStyle/>
          <a:p>
            <a:pPr indent="-407987" lvl="0" marL="342900" rtl="0" algn="just">
              <a:spcBef>
                <a:spcPts val="0"/>
              </a:spcBef>
              <a:spcAft>
                <a:spcPts val="0"/>
              </a:spcAft>
              <a:buSzPts val="2825"/>
              <a:buFont typeface="Noto Sans Symbols"/>
              <a:buChar char="➢"/>
            </a:pPr>
            <a:r>
              <a:rPr lang="en-US" sz="2825">
                <a:latin typeface="Times New Roman"/>
                <a:ea typeface="Times New Roman"/>
                <a:cs typeface="Times New Roman"/>
                <a:sym typeface="Times New Roman"/>
              </a:rPr>
              <a:t>We live in the digital era. This has steadily changed how you buy things, pay your bills, rent an apartment, watch a movie, and everything else. This project focuses on solving a most common cyber fraud called “Phishing”.</a:t>
            </a:r>
            <a:endParaRPr sz="2825">
              <a:latin typeface="Times New Roman"/>
              <a:ea typeface="Times New Roman"/>
              <a:cs typeface="Times New Roman"/>
              <a:sym typeface="Times New Roman"/>
            </a:endParaRPr>
          </a:p>
          <a:p>
            <a:pPr indent="0" lvl="0" marL="342900" rtl="0" algn="just">
              <a:spcBef>
                <a:spcPts val="0"/>
              </a:spcBef>
              <a:spcAft>
                <a:spcPts val="0"/>
              </a:spcAft>
              <a:buNone/>
            </a:pPr>
            <a:r>
              <a:t/>
            </a:r>
            <a:endParaRPr sz="3025">
              <a:latin typeface="Times New Roman"/>
              <a:ea typeface="Times New Roman"/>
              <a:cs typeface="Times New Roman"/>
              <a:sym typeface="Times New Roman"/>
            </a:endParaRPr>
          </a:p>
          <a:p>
            <a:pPr indent="-407987" lvl="0" marL="342900" rtl="0" algn="just">
              <a:spcBef>
                <a:spcPts val="0"/>
              </a:spcBef>
              <a:spcAft>
                <a:spcPts val="0"/>
              </a:spcAft>
              <a:buSzPts val="2825"/>
              <a:buFont typeface="Times New Roman"/>
              <a:buChar char="➢"/>
            </a:pPr>
            <a:r>
              <a:rPr lang="en-US" sz="2825">
                <a:latin typeface="Times New Roman"/>
                <a:ea typeface="Times New Roman"/>
                <a:cs typeface="Times New Roman"/>
                <a:sym typeface="Times New Roman"/>
              </a:rPr>
              <a:t>Phishing is a type of social engineering attack often used to steal user data.It happens when the attacker acts as a reliable source and tricks a victim into opening a text message, email, or instant messaging.</a:t>
            </a:r>
            <a:endParaRPr sz="2825">
              <a:latin typeface="Times New Roman"/>
              <a:ea typeface="Times New Roman"/>
              <a:cs typeface="Times New Roman"/>
              <a:sym typeface="Times New Roman"/>
            </a:endParaRPr>
          </a:p>
        </p:txBody>
      </p:sp>
      <p:pic>
        <p:nvPicPr>
          <p:cNvPr id="130" name="Google Shape;130;p18"/>
          <p:cNvPicPr preferRelativeResize="0"/>
          <p:nvPr/>
        </p:nvPicPr>
        <p:blipFill>
          <a:blip r:embed="rId3">
            <a:alphaModFix/>
          </a:blip>
          <a:stretch>
            <a:fillRect/>
          </a:stretch>
        </p:blipFill>
        <p:spPr>
          <a:xfrm>
            <a:off x="4606425" y="91850"/>
            <a:ext cx="2207724" cy="7799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Problem Statement</a:t>
            </a:r>
            <a:endParaRPr b="1"/>
          </a:p>
        </p:txBody>
      </p:sp>
      <p:sp>
        <p:nvSpPr>
          <p:cNvPr id="136" name="Google Shape;136;p19"/>
          <p:cNvSpPr txBox="1"/>
          <p:nvPr>
            <p:ph idx="1" type="body"/>
          </p:nvPr>
        </p:nvSpPr>
        <p:spPr>
          <a:xfrm>
            <a:off x="609600" y="836100"/>
            <a:ext cx="11582400" cy="6021900"/>
          </a:xfrm>
          <a:prstGeom prst="rect">
            <a:avLst/>
          </a:prstGeom>
          <a:noFill/>
          <a:ln>
            <a:noFill/>
          </a:ln>
        </p:spPr>
        <p:txBody>
          <a:bodyPr anchorCtr="0" anchor="t" bIns="45700" lIns="91425" spcFirstLastPara="1" rIns="91425" wrap="square" tIns="45700">
            <a:noAutofit/>
          </a:bodyPr>
          <a:lstStyle/>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The recipient is then tricked into clicking a </a:t>
            </a:r>
            <a:r>
              <a:rPr b="1" lang="en-US" sz="2400">
                <a:latin typeface="Times New Roman"/>
                <a:ea typeface="Times New Roman"/>
                <a:cs typeface="Times New Roman"/>
                <a:sym typeface="Times New Roman"/>
              </a:rPr>
              <a:t>malicious link, </a:t>
            </a:r>
            <a:r>
              <a:rPr lang="en-US" sz="2400">
                <a:latin typeface="Times New Roman"/>
                <a:ea typeface="Times New Roman"/>
                <a:cs typeface="Times New Roman"/>
                <a:sym typeface="Times New Roman"/>
              </a:rPr>
              <a:t>which can lead to the installation of malware, the freezing of the system as part of a ransomware attack, or the revealing of sensitive information.</a:t>
            </a:r>
            <a:endParaRPr sz="2400">
              <a:latin typeface="Times New Roman"/>
              <a:ea typeface="Times New Roman"/>
              <a:cs typeface="Times New Roman"/>
              <a:sym typeface="Times New Roman"/>
            </a:endParaRPr>
          </a:p>
          <a:p>
            <a:pPr indent="0" lvl="0" marL="0" rtl="0" algn="just">
              <a:spcBef>
                <a:spcPts val="480"/>
              </a:spcBef>
              <a:spcAft>
                <a:spcPts val="0"/>
              </a:spcAft>
              <a:buNone/>
            </a:pPr>
            <a:r>
              <a:t/>
            </a:r>
            <a:endParaRPr sz="2400">
              <a:latin typeface="Times New Roman"/>
              <a:ea typeface="Times New Roman"/>
              <a:cs typeface="Times New Roman"/>
              <a:sym typeface="Times New Roman"/>
            </a:endParaRPr>
          </a:p>
          <a:p>
            <a:pPr indent="0" lvl="0" marL="3683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pic>
        <p:nvPicPr>
          <p:cNvPr id="137" name="Google Shape;137;p19"/>
          <p:cNvPicPr preferRelativeResize="0"/>
          <p:nvPr/>
        </p:nvPicPr>
        <p:blipFill>
          <a:blip r:embed="rId3">
            <a:alphaModFix/>
          </a:blip>
          <a:stretch>
            <a:fillRect/>
          </a:stretch>
        </p:blipFill>
        <p:spPr>
          <a:xfrm>
            <a:off x="2567850" y="2286000"/>
            <a:ext cx="7620000" cy="424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Proposed Solution</a:t>
            </a:r>
            <a:endParaRPr b="1"/>
          </a:p>
        </p:txBody>
      </p:sp>
      <p:sp>
        <p:nvSpPr>
          <p:cNvPr id="143" name="Google Shape;143;p20"/>
          <p:cNvSpPr txBox="1"/>
          <p:nvPr>
            <p:ph idx="1" type="body"/>
          </p:nvPr>
        </p:nvSpPr>
        <p:spPr>
          <a:xfrm>
            <a:off x="609600" y="836100"/>
            <a:ext cx="11582400" cy="60219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None/>
            </a:pPr>
            <a:r>
              <a:t/>
            </a:r>
            <a:endParaRPr sz="2300">
              <a:latin typeface="Times New Roman"/>
              <a:ea typeface="Times New Roman"/>
              <a:cs typeface="Times New Roman"/>
              <a:sym typeface="Times New Roman"/>
            </a:endParaRPr>
          </a:p>
          <a:p>
            <a:pPr indent="-387350" lvl="0" marL="457200" rtl="0" algn="just">
              <a:spcBef>
                <a:spcPts val="0"/>
              </a:spcBef>
              <a:spcAft>
                <a:spcPts val="0"/>
              </a:spcAft>
              <a:buSzPts val="2500"/>
              <a:buFont typeface="Times New Roman"/>
              <a:buChar char="➢"/>
            </a:pPr>
            <a:r>
              <a:rPr lang="en-US" sz="2500">
                <a:latin typeface="Times New Roman"/>
                <a:ea typeface="Times New Roman"/>
                <a:cs typeface="Times New Roman"/>
                <a:sym typeface="Times New Roman"/>
              </a:rPr>
              <a:t>The recipient is then tricked into clicking a </a:t>
            </a:r>
            <a:r>
              <a:rPr b="1" lang="en-US" sz="2500">
                <a:latin typeface="Times New Roman"/>
                <a:ea typeface="Times New Roman"/>
                <a:cs typeface="Times New Roman"/>
                <a:sym typeface="Times New Roman"/>
              </a:rPr>
              <a:t>malicious link, </a:t>
            </a:r>
            <a:r>
              <a:rPr lang="en-US" sz="2500">
                <a:latin typeface="Times New Roman"/>
                <a:ea typeface="Times New Roman"/>
                <a:cs typeface="Times New Roman"/>
                <a:sym typeface="Times New Roman"/>
              </a:rPr>
              <a:t>which can lead to the installation of malware, the freezing of the system as part of a ransomware attack, or the revealing of sensitive information.</a:t>
            </a:r>
            <a:endParaRPr sz="2500">
              <a:latin typeface="Times New Roman"/>
              <a:ea typeface="Times New Roman"/>
              <a:cs typeface="Times New Roman"/>
              <a:sym typeface="Times New Roman"/>
            </a:endParaRPr>
          </a:p>
          <a:p>
            <a:pPr indent="0" lvl="0" marL="457200" rtl="0" algn="just">
              <a:spcBef>
                <a:spcPts val="0"/>
              </a:spcBef>
              <a:spcAft>
                <a:spcPts val="0"/>
              </a:spcAft>
              <a:buNone/>
            </a:pPr>
            <a:r>
              <a:t/>
            </a:r>
            <a:endParaRPr sz="2400">
              <a:latin typeface="Times New Roman"/>
              <a:ea typeface="Times New Roman"/>
              <a:cs typeface="Times New Roman"/>
              <a:sym typeface="Times New Roman"/>
            </a:endParaRPr>
          </a:p>
          <a:p>
            <a:pPr indent="-387350" lvl="0" marL="457200" rtl="0" algn="just">
              <a:spcBef>
                <a:spcPts val="0"/>
              </a:spcBef>
              <a:spcAft>
                <a:spcPts val="0"/>
              </a:spcAft>
              <a:buSzPts val="2500"/>
              <a:buFont typeface="Times New Roman"/>
              <a:buChar char="➢"/>
            </a:pPr>
            <a:r>
              <a:rPr lang="en-US" sz="2500">
                <a:latin typeface="Times New Roman"/>
                <a:ea typeface="Times New Roman"/>
                <a:cs typeface="Times New Roman"/>
                <a:sym typeface="Times New Roman"/>
              </a:rPr>
              <a:t>As we discussed above, Most phishing attacks happen when a user clicks a malicious URL, so our primary goal should be to prevent the user from clicking any malicious So to prevent such phishing attacks we propose a Machine Learning solution that can automatically analyze incoming malicious URLs and classify the links on their own.</a:t>
            </a:r>
            <a:endParaRPr sz="2500">
              <a:latin typeface="Times New Roman"/>
              <a:ea typeface="Times New Roman"/>
              <a:cs typeface="Times New Roman"/>
              <a:sym typeface="Times New Roman"/>
            </a:endParaRPr>
          </a:p>
          <a:p>
            <a:pPr indent="0" lvl="0" marL="914400" rtl="0" algn="just">
              <a:spcBef>
                <a:spcPts val="0"/>
              </a:spcBef>
              <a:spcAft>
                <a:spcPts val="0"/>
              </a:spcAft>
              <a:buNone/>
            </a:pPr>
            <a:r>
              <a:t/>
            </a:r>
            <a:endParaRPr sz="2500">
              <a:latin typeface="Times New Roman"/>
              <a:ea typeface="Times New Roman"/>
              <a:cs typeface="Times New Roman"/>
              <a:sym typeface="Times New Roman"/>
            </a:endParaRPr>
          </a:p>
          <a:p>
            <a:pPr indent="-387350" lvl="0" marL="457200" rtl="0" algn="just">
              <a:spcBef>
                <a:spcPts val="0"/>
              </a:spcBef>
              <a:spcAft>
                <a:spcPts val="0"/>
              </a:spcAft>
              <a:buSzPts val="2500"/>
              <a:buFont typeface="Times New Roman"/>
              <a:buChar char="➢"/>
            </a:pPr>
            <a:r>
              <a:rPr lang="en-US" sz="2500">
                <a:latin typeface="Times New Roman"/>
                <a:ea typeface="Times New Roman"/>
                <a:cs typeface="Times New Roman"/>
                <a:sym typeface="Times New Roman"/>
              </a:rPr>
              <a:t>The objective of this project is to train machine learning models and deep neural nets on the dataset created to predict phishing websites. Both phishing and benign URLs of websites are gathered to form a dataset and from them required URL and website content-based features are extracted. The performance level of each model is measures and compared.</a:t>
            </a:r>
            <a:endParaRPr sz="2500">
              <a:latin typeface="Times New Roman"/>
              <a:ea typeface="Times New Roman"/>
              <a:cs typeface="Times New Roman"/>
              <a:sym typeface="Times New Roman"/>
            </a:endParaRPr>
          </a:p>
          <a:p>
            <a:pPr indent="0" lvl="0" marL="0" rtl="0" algn="just">
              <a:spcBef>
                <a:spcPts val="480"/>
              </a:spcBef>
              <a:spcAft>
                <a:spcPts val="0"/>
              </a:spcAft>
              <a:buNone/>
            </a:pPr>
            <a:r>
              <a:t/>
            </a:r>
            <a:endParaRPr sz="2400">
              <a:latin typeface="Times New Roman"/>
              <a:ea typeface="Times New Roman"/>
              <a:cs typeface="Times New Roman"/>
              <a:sym typeface="Times New Roman"/>
            </a:endParaRPr>
          </a:p>
          <a:p>
            <a:pPr indent="0" lvl="0" marL="3683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609600" y="190500"/>
            <a:ext cx="10972800" cy="58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Methodology</a:t>
            </a:r>
            <a:endParaRPr/>
          </a:p>
        </p:txBody>
      </p:sp>
      <p:sp>
        <p:nvSpPr>
          <p:cNvPr id="150" name="Google Shape;150;p21"/>
          <p:cNvSpPr txBox="1"/>
          <p:nvPr>
            <p:ph idx="1" type="body"/>
          </p:nvPr>
        </p:nvSpPr>
        <p:spPr>
          <a:xfrm>
            <a:off x="609600" y="1665950"/>
            <a:ext cx="10761000" cy="4461900"/>
          </a:xfrm>
          <a:prstGeom prst="rect">
            <a:avLst/>
          </a:prstGeom>
        </p:spPr>
        <p:txBody>
          <a:bodyPr anchorCtr="0" anchor="t" bIns="45700" lIns="91425" spcFirstLastPara="1" rIns="91425" wrap="square" tIns="45700">
            <a:noAutofit/>
          </a:bodyPr>
          <a:lstStyle/>
          <a:p>
            <a:pPr indent="-412750" lvl="0" marL="457200" rtl="0" algn="l">
              <a:spcBef>
                <a:spcPts val="360"/>
              </a:spcBef>
              <a:spcAft>
                <a:spcPts val="0"/>
              </a:spcAft>
              <a:buSzPts val="2900"/>
              <a:buFont typeface="Times New Roman"/>
              <a:buChar char="➢"/>
            </a:pPr>
            <a:r>
              <a:rPr lang="en-US" sz="2900">
                <a:latin typeface="Times New Roman"/>
                <a:ea typeface="Times New Roman"/>
                <a:cs typeface="Times New Roman"/>
                <a:sym typeface="Times New Roman"/>
              </a:rPr>
              <a:t>These are the Series of tasks to be completed in this project</a:t>
            </a:r>
            <a:endParaRPr sz="2900">
              <a:latin typeface="Times New Roman"/>
              <a:ea typeface="Times New Roman"/>
              <a:cs typeface="Times New Roman"/>
              <a:sym typeface="Times New Roman"/>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pic>
        <p:nvPicPr>
          <p:cNvPr id="151" name="Google Shape;151;p21"/>
          <p:cNvPicPr preferRelativeResize="0"/>
          <p:nvPr/>
        </p:nvPicPr>
        <p:blipFill>
          <a:blip r:embed="rId3">
            <a:alphaModFix/>
          </a:blip>
          <a:stretch>
            <a:fillRect/>
          </a:stretch>
        </p:blipFill>
        <p:spPr>
          <a:xfrm>
            <a:off x="3244250" y="-32900"/>
            <a:ext cx="2098099" cy="1029400"/>
          </a:xfrm>
          <a:prstGeom prst="rect">
            <a:avLst/>
          </a:prstGeom>
          <a:noFill/>
          <a:ln>
            <a:noFill/>
          </a:ln>
        </p:spPr>
      </p:pic>
      <p:pic>
        <p:nvPicPr>
          <p:cNvPr id="152" name="Google Shape;152;p21"/>
          <p:cNvPicPr preferRelativeResize="0"/>
          <p:nvPr/>
        </p:nvPicPr>
        <p:blipFill>
          <a:blip r:embed="rId4">
            <a:alphaModFix/>
          </a:blip>
          <a:stretch>
            <a:fillRect/>
          </a:stretch>
        </p:blipFill>
        <p:spPr>
          <a:xfrm>
            <a:off x="973900" y="2808950"/>
            <a:ext cx="10608500" cy="3789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609600" y="190500"/>
            <a:ext cx="10972800" cy="58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 Collection</a:t>
            </a:r>
            <a:endParaRPr/>
          </a:p>
        </p:txBody>
      </p:sp>
      <p:sp>
        <p:nvSpPr>
          <p:cNvPr id="159" name="Google Shape;159;p22"/>
          <p:cNvSpPr txBox="1"/>
          <p:nvPr>
            <p:ph idx="1" type="body"/>
          </p:nvPr>
        </p:nvSpPr>
        <p:spPr>
          <a:xfrm>
            <a:off x="609600" y="1174750"/>
            <a:ext cx="10972800" cy="4953000"/>
          </a:xfrm>
          <a:prstGeom prst="rect">
            <a:avLst/>
          </a:prstGeom>
        </p:spPr>
        <p:txBody>
          <a:bodyPr anchorCtr="0" anchor="t" bIns="45700" lIns="91425" spcFirstLastPara="1" rIns="91425" wrap="square" tIns="45700">
            <a:noAutofit/>
          </a:bodyPr>
          <a:lstStyle/>
          <a:p>
            <a:pPr indent="-400050" lvl="0" marL="457200" rtl="0" algn="l">
              <a:spcBef>
                <a:spcPts val="360"/>
              </a:spcBef>
              <a:spcAft>
                <a:spcPts val="0"/>
              </a:spcAft>
              <a:buSzPts val="2700"/>
              <a:buFont typeface="Times New Roman"/>
              <a:buChar char="➢"/>
            </a:pPr>
            <a:r>
              <a:rPr lang="en-US" sz="3100">
                <a:latin typeface="Times New Roman"/>
                <a:ea typeface="Times New Roman"/>
                <a:cs typeface="Times New Roman"/>
                <a:sym typeface="Times New Roman"/>
              </a:rPr>
              <a:t>The dataset is borrowed from Kaggle, </a:t>
            </a:r>
            <a:r>
              <a:rPr lang="en-US" sz="3100" u="sng">
                <a:solidFill>
                  <a:srgbClr val="FF0000"/>
                </a:solidFill>
                <a:latin typeface="Times New Roman"/>
                <a:ea typeface="Times New Roman"/>
                <a:cs typeface="Times New Roman"/>
                <a:sym typeface="Times New Roman"/>
                <a:hlinkClick r:id="rId3">
                  <a:extLst>
                    <a:ext uri="{A12FA001-AC4F-418D-AE19-62706E023703}">
                      <ahyp:hlinkClr val="tx"/>
                    </a:ext>
                  </a:extLst>
                </a:hlinkClick>
              </a:rPr>
              <a:t>https://www.kaggle.com/eswarchandt/phishing-website-detector</a:t>
            </a:r>
            <a:endParaRPr sz="3100">
              <a:solidFill>
                <a:srgbClr val="FF0000"/>
              </a:solidFill>
              <a:latin typeface="Times New Roman"/>
              <a:ea typeface="Times New Roman"/>
              <a:cs typeface="Times New Roman"/>
              <a:sym typeface="Times New Roman"/>
            </a:endParaRPr>
          </a:p>
          <a:p>
            <a:pPr indent="0" lvl="0" marL="457200" rtl="0" algn="l">
              <a:spcBef>
                <a:spcPts val="360"/>
              </a:spcBef>
              <a:spcAft>
                <a:spcPts val="0"/>
              </a:spcAft>
              <a:buNone/>
            </a:pPr>
            <a:r>
              <a:t/>
            </a:r>
            <a:endParaRPr sz="3100">
              <a:latin typeface="Times New Roman"/>
              <a:ea typeface="Times New Roman"/>
              <a:cs typeface="Times New Roman"/>
              <a:sym typeface="Times New Roman"/>
            </a:endParaRPr>
          </a:p>
          <a:p>
            <a:pPr indent="-400050" lvl="0" marL="457200" rtl="0" algn="l">
              <a:spcBef>
                <a:spcPts val="360"/>
              </a:spcBef>
              <a:spcAft>
                <a:spcPts val="0"/>
              </a:spcAft>
              <a:buSzPts val="2700"/>
              <a:buFont typeface="Times New Roman"/>
              <a:buChar char="➢"/>
            </a:pPr>
            <a:r>
              <a:rPr lang="en-US" sz="2900">
                <a:latin typeface="Times New Roman"/>
                <a:ea typeface="Times New Roman"/>
                <a:cs typeface="Times New Roman"/>
                <a:sym typeface="Times New Roman"/>
              </a:rPr>
              <a:t>A collection of website URLs for 11000+ websites. Each sample has 30 website parameters and a class label identifying it as a phishing website or not (1 or -1).</a:t>
            </a:r>
            <a:endParaRPr sz="2900">
              <a:latin typeface="Times New Roman"/>
              <a:ea typeface="Times New Roman"/>
              <a:cs typeface="Times New Roman"/>
              <a:sym typeface="Times New Roman"/>
            </a:endParaRPr>
          </a:p>
          <a:p>
            <a:pPr indent="0" lvl="0" marL="457200" rtl="0" algn="l">
              <a:spcBef>
                <a:spcPts val="360"/>
              </a:spcBef>
              <a:spcAft>
                <a:spcPts val="0"/>
              </a:spcAft>
              <a:buNone/>
            </a:pPr>
            <a:r>
              <a:t/>
            </a:r>
            <a:endParaRPr sz="2900">
              <a:latin typeface="Times New Roman"/>
              <a:ea typeface="Times New Roman"/>
              <a:cs typeface="Times New Roman"/>
              <a:sym typeface="Times New Roman"/>
            </a:endParaRPr>
          </a:p>
          <a:p>
            <a:pPr indent="-412750" lvl="0" marL="457200" rtl="0" algn="l">
              <a:spcBef>
                <a:spcPts val="360"/>
              </a:spcBef>
              <a:spcAft>
                <a:spcPts val="0"/>
              </a:spcAft>
              <a:buSzPts val="2900"/>
              <a:buFont typeface="Times New Roman"/>
              <a:buChar char="➢"/>
            </a:pPr>
            <a:r>
              <a:rPr lang="en-US" sz="2900">
                <a:latin typeface="Times New Roman"/>
                <a:ea typeface="Times New Roman"/>
                <a:cs typeface="Times New Roman"/>
                <a:sym typeface="Times New Roman"/>
              </a:rPr>
              <a:t>The overview of this dataset is, it has 11054 samples with 32 features. </a:t>
            </a:r>
            <a:endParaRPr sz="2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609600" y="190500"/>
            <a:ext cx="10972800" cy="58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Feature Extraction  </a:t>
            </a:r>
            <a:endParaRPr/>
          </a:p>
        </p:txBody>
      </p:sp>
      <p:sp>
        <p:nvSpPr>
          <p:cNvPr id="166" name="Google Shape;166;p23"/>
          <p:cNvSpPr txBox="1"/>
          <p:nvPr>
            <p:ph idx="1" type="body"/>
          </p:nvPr>
        </p:nvSpPr>
        <p:spPr>
          <a:xfrm>
            <a:off x="609600" y="1462425"/>
            <a:ext cx="10972800" cy="4665300"/>
          </a:xfrm>
          <a:prstGeom prst="rect">
            <a:avLst/>
          </a:prstGeom>
        </p:spPr>
        <p:txBody>
          <a:bodyPr anchorCtr="0" anchor="t" bIns="45700" lIns="91425" spcFirstLastPara="1" rIns="91425" wrap="square" tIns="45700">
            <a:noAutofit/>
          </a:bodyPr>
          <a:lstStyle/>
          <a:p>
            <a:pPr indent="-400050" lvl="0" marL="457200" rtl="0" algn="l">
              <a:spcBef>
                <a:spcPts val="360"/>
              </a:spcBef>
              <a:spcAft>
                <a:spcPts val="0"/>
              </a:spcAft>
              <a:buSzPts val="2700"/>
              <a:buFont typeface="Times New Roman"/>
              <a:buChar char="➢"/>
            </a:pPr>
            <a:r>
              <a:rPr lang="en-US" sz="2700">
                <a:latin typeface="Times New Roman"/>
                <a:ea typeface="Times New Roman"/>
                <a:cs typeface="Times New Roman"/>
                <a:sym typeface="Times New Roman"/>
              </a:rPr>
              <a:t>Feature extraction is the process of identifying and quantifying relevant characteristics or patterns in raw data to make it understandable for machine learning models.</a:t>
            </a:r>
            <a:endParaRPr sz="2700">
              <a:latin typeface="Times New Roman"/>
              <a:ea typeface="Times New Roman"/>
              <a:cs typeface="Times New Roman"/>
              <a:sym typeface="Times New Roman"/>
            </a:endParaRPr>
          </a:p>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The main purpose of this feature extraction is to convert raw URL data into numerical features that the machine learning model can use for classification. </a:t>
            </a:r>
            <a:endParaRPr sz="2700">
              <a:latin typeface="Times New Roman"/>
              <a:ea typeface="Times New Roman"/>
              <a:cs typeface="Times New Roman"/>
              <a:sym typeface="Times New Roman"/>
            </a:endParaRPr>
          </a:p>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These features ensure the model can accurately predict whether a URL is phishing or legitimate.</a:t>
            </a:r>
            <a:endParaRPr sz="2700">
              <a:latin typeface="Times New Roman"/>
              <a:ea typeface="Times New Roman"/>
              <a:cs typeface="Times New Roman"/>
              <a:sym typeface="Times New Roman"/>
            </a:endParaRPr>
          </a:p>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Total 30 features are extracted from the above dataset.</a:t>
            </a:r>
            <a:endParaRPr sz="27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609600" y="190500"/>
            <a:ext cx="10972800" cy="58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Feature Extraction </a:t>
            </a:r>
            <a:endParaRPr/>
          </a:p>
        </p:txBody>
      </p:sp>
      <p:sp>
        <p:nvSpPr>
          <p:cNvPr id="173" name="Google Shape;173;p24"/>
          <p:cNvSpPr txBox="1"/>
          <p:nvPr>
            <p:ph idx="1" type="body"/>
          </p:nvPr>
        </p:nvSpPr>
        <p:spPr>
          <a:xfrm>
            <a:off x="546950" y="1305850"/>
            <a:ext cx="10972800" cy="4759200"/>
          </a:xfrm>
          <a:prstGeom prst="rect">
            <a:avLst/>
          </a:prstGeom>
        </p:spPr>
        <p:txBody>
          <a:bodyPr anchorCtr="0" anchor="t" bIns="45700" lIns="91425" spcFirstLastPara="1" rIns="91425" wrap="square" tIns="45700">
            <a:noAutofit/>
          </a:bodyPr>
          <a:lstStyle/>
          <a:p>
            <a:pPr indent="0" lvl="0" marL="0" rtl="0" algn="just">
              <a:spcBef>
                <a:spcPts val="360"/>
              </a:spcBef>
              <a:spcAft>
                <a:spcPts val="0"/>
              </a:spcAft>
              <a:buClr>
                <a:schemeClr val="dk1"/>
              </a:buClr>
              <a:buSzPts val="1100"/>
              <a:buFont typeface="Arial"/>
              <a:buNone/>
            </a:pPr>
            <a:r>
              <a:rPr lang="en-US" sz="2600">
                <a:latin typeface="Times New Roman"/>
                <a:ea typeface="Times New Roman"/>
                <a:cs typeface="Times New Roman"/>
                <a:sym typeface="Times New Roman"/>
              </a:rPr>
              <a:t>The following category of features are selected:</a:t>
            </a:r>
            <a:endParaRPr sz="2600">
              <a:latin typeface="Times New Roman"/>
              <a:ea typeface="Times New Roman"/>
              <a:cs typeface="Times New Roman"/>
              <a:sym typeface="Times New Roman"/>
            </a:endParaRPr>
          </a:p>
          <a:p>
            <a:pPr indent="-393700" lvl="0" marL="457200" rtl="0" algn="just">
              <a:spcBef>
                <a:spcPts val="360"/>
              </a:spcBef>
              <a:spcAft>
                <a:spcPts val="0"/>
              </a:spcAft>
              <a:buSzPts val="2600"/>
              <a:buFont typeface="Times New Roman"/>
              <a:buChar char="•"/>
            </a:pPr>
            <a:r>
              <a:rPr lang="en-US" sz="2600">
                <a:latin typeface="Times New Roman"/>
                <a:ea typeface="Times New Roman"/>
                <a:cs typeface="Times New Roman"/>
                <a:sym typeface="Times New Roman"/>
              </a:rPr>
              <a:t> Address Bar-based Features</a:t>
            </a:r>
            <a:endParaRPr sz="2600">
              <a:latin typeface="Times New Roman"/>
              <a:ea typeface="Times New Roman"/>
              <a:cs typeface="Times New Roman"/>
              <a:sym typeface="Times New Roman"/>
            </a:endParaRPr>
          </a:p>
          <a:p>
            <a:pPr indent="-393700" lvl="0" marL="457200" rtl="0" algn="just">
              <a:spcBef>
                <a:spcPts val="0"/>
              </a:spcBef>
              <a:spcAft>
                <a:spcPts val="0"/>
              </a:spcAft>
              <a:buSzPts val="2600"/>
              <a:buFont typeface="Times New Roman"/>
              <a:buChar char="•"/>
            </a:pPr>
            <a:r>
              <a:rPr lang="en-US" sz="2600">
                <a:latin typeface="Times New Roman"/>
                <a:ea typeface="Times New Roman"/>
                <a:cs typeface="Times New Roman"/>
                <a:sym typeface="Times New Roman"/>
              </a:rPr>
              <a:t> Domain based Features</a:t>
            </a:r>
            <a:endParaRPr sz="2600">
              <a:latin typeface="Times New Roman"/>
              <a:ea typeface="Times New Roman"/>
              <a:cs typeface="Times New Roman"/>
              <a:sym typeface="Times New Roman"/>
            </a:endParaRPr>
          </a:p>
          <a:p>
            <a:pPr indent="-393700" lvl="0" marL="457200" rtl="0" algn="just">
              <a:spcBef>
                <a:spcPts val="0"/>
              </a:spcBef>
              <a:spcAft>
                <a:spcPts val="0"/>
              </a:spcAft>
              <a:buSzPts val="2600"/>
              <a:buFont typeface="Times New Roman"/>
              <a:buChar char="•"/>
            </a:pPr>
            <a:r>
              <a:rPr lang="en-US" sz="2600">
                <a:latin typeface="Times New Roman"/>
                <a:ea typeface="Times New Roman"/>
                <a:cs typeface="Times New Roman"/>
                <a:sym typeface="Times New Roman"/>
              </a:rPr>
              <a:t> HTML &amp; Javascript-based Feature</a:t>
            </a:r>
            <a:endParaRPr sz="2600">
              <a:latin typeface="Times New Roman"/>
              <a:ea typeface="Times New Roman"/>
              <a:cs typeface="Times New Roman"/>
              <a:sym typeface="Times New Roman"/>
            </a:endParaRPr>
          </a:p>
          <a:p>
            <a:pPr indent="0" lvl="0" marL="0" rtl="0" algn="just">
              <a:spcBef>
                <a:spcPts val="360"/>
              </a:spcBef>
              <a:spcAft>
                <a:spcPts val="0"/>
              </a:spcAft>
              <a:buNone/>
            </a:pPr>
            <a:r>
              <a:t/>
            </a:r>
            <a:endParaRPr sz="2600">
              <a:latin typeface="Times New Roman"/>
              <a:ea typeface="Times New Roman"/>
              <a:cs typeface="Times New Roman"/>
              <a:sym typeface="Times New Roman"/>
            </a:endParaRPr>
          </a:p>
          <a:p>
            <a:pPr indent="0" lvl="0" marL="0" rtl="0" algn="just">
              <a:spcBef>
                <a:spcPts val="360"/>
              </a:spcBef>
              <a:spcAft>
                <a:spcPts val="0"/>
              </a:spcAft>
              <a:buNone/>
            </a:pPr>
            <a:r>
              <a:rPr lang="en-US" sz="2600">
                <a:latin typeface="Times New Roman"/>
                <a:ea typeface="Times New Roman"/>
                <a:cs typeface="Times New Roman"/>
                <a:sym typeface="Times New Roman"/>
              </a:rPr>
              <a:t>Address Bar based Features considered are:</a:t>
            </a:r>
            <a:endParaRPr sz="2600">
              <a:latin typeface="Times New Roman"/>
              <a:ea typeface="Times New Roman"/>
              <a:cs typeface="Times New Roman"/>
              <a:sym typeface="Times New Roman"/>
            </a:endParaRPr>
          </a:p>
          <a:p>
            <a:pPr indent="-393700" lvl="0" marL="457200" rtl="0" algn="just">
              <a:spcBef>
                <a:spcPts val="360"/>
              </a:spcBef>
              <a:spcAft>
                <a:spcPts val="0"/>
              </a:spcAft>
              <a:buSzPts val="2600"/>
              <a:buFont typeface="Times New Roman"/>
              <a:buChar char="•"/>
            </a:pPr>
            <a:r>
              <a:rPr lang="en-US" sz="2600">
                <a:latin typeface="Times New Roman"/>
                <a:ea typeface="Times New Roman"/>
                <a:cs typeface="Times New Roman"/>
                <a:sym typeface="Times New Roman"/>
              </a:rPr>
              <a:t>Domain</a:t>
            </a:r>
            <a:r>
              <a:rPr lang="en-US" sz="2600">
                <a:latin typeface="Times New Roman"/>
                <a:ea typeface="Times New Roman"/>
                <a:cs typeface="Times New Roman"/>
                <a:sym typeface="Times New Roman"/>
              </a:rPr>
              <a:t> of URL </a:t>
            </a:r>
            <a:endParaRPr sz="2600">
              <a:latin typeface="Times New Roman"/>
              <a:ea typeface="Times New Roman"/>
              <a:cs typeface="Times New Roman"/>
              <a:sym typeface="Times New Roman"/>
            </a:endParaRPr>
          </a:p>
          <a:p>
            <a:pPr indent="-393700" lvl="0" marL="457200" rtl="0" algn="just">
              <a:spcBef>
                <a:spcPts val="0"/>
              </a:spcBef>
              <a:spcAft>
                <a:spcPts val="0"/>
              </a:spcAft>
              <a:buSzPts val="2600"/>
              <a:buFont typeface="Times New Roman"/>
              <a:buChar char="•"/>
            </a:pPr>
            <a:r>
              <a:rPr lang="en-US" sz="2600">
                <a:latin typeface="Times New Roman"/>
                <a:ea typeface="Times New Roman"/>
                <a:cs typeface="Times New Roman"/>
                <a:sym typeface="Times New Roman"/>
              </a:rPr>
              <a:t>Redirection ‘//’ in URL</a:t>
            </a:r>
            <a:endParaRPr sz="2600">
              <a:latin typeface="Times New Roman"/>
              <a:ea typeface="Times New Roman"/>
              <a:cs typeface="Times New Roman"/>
              <a:sym typeface="Times New Roman"/>
            </a:endParaRPr>
          </a:p>
          <a:p>
            <a:pPr indent="-393700" lvl="0" marL="457200" rtl="0" algn="just">
              <a:spcBef>
                <a:spcPts val="0"/>
              </a:spcBef>
              <a:spcAft>
                <a:spcPts val="0"/>
              </a:spcAft>
              <a:buSzPts val="2600"/>
              <a:buFont typeface="Times New Roman"/>
              <a:buChar char="•"/>
            </a:pPr>
            <a:r>
              <a:rPr lang="en-US" sz="2600">
                <a:latin typeface="Times New Roman"/>
                <a:ea typeface="Times New Roman"/>
                <a:cs typeface="Times New Roman"/>
                <a:sym typeface="Times New Roman"/>
              </a:rPr>
              <a:t>IP Address in URL </a:t>
            </a:r>
            <a:endParaRPr sz="2600">
              <a:latin typeface="Times New Roman"/>
              <a:ea typeface="Times New Roman"/>
              <a:cs typeface="Times New Roman"/>
              <a:sym typeface="Times New Roman"/>
            </a:endParaRPr>
          </a:p>
          <a:p>
            <a:pPr indent="-393700" lvl="0" marL="457200" rtl="0" algn="just">
              <a:spcBef>
                <a:spcPts val="0"/>
              </a:spcBef>
              <a:spcAft>
                <a:spcPts val="0"/>
              </a:spcAft>
              <a:buSzPts val="2600"/>
              <a:buFont typeface="Times New Roman"/>
              <a:buChar char="•"/>
            </a:pPr>
            <a:r>
              <a:rPr lang="en-US" sz="2600">
                <a:latin typeface="Times New Roman"/>
                <a:ea typeface="Times New Roman"/>
                <a:cs typeface="Times New Roman"/>
                <a:sym typeface="Times New Roman"/>
              </a:rPr>
              <a:t>‘http/https’ in Domain name</a:t>
            </a:r>
            <a:endParaRPr sz="2600">
              <a:latin typeface="Times New Roman"/>
              <a:ea typeface="Times New Roman"/>
              <a:cs typeface="Times New Roman"/>
              <a:sym typeface="Times New Roman"/>
            </a:endParaRPr>
          </a:p>
          <a:p>
            <a:pPr indent="0" lvl="0" marL="0" rtl="0" algn="just">
              <a:spcBef>
                <a:spcPts val="360"/>
              </a:spcBef>
              <a:spcAft>
                <a:spcPts val="0"/>
              </a:spcAft>
              <a:buNone/>
            </a:pPr>
            <a:r>
              <a:t/>
            </a:r>
            <a:endParaRPr sz="2600">
              <a:latin typeface="Times New Roman"/>
              <a:ea typeface="Times New Roman"/>
              <a:cs typeface="Times New Roman"/>
              <a:sym typeface="Times New Roman"/>
            </a:endParaRPr>
          </a:p>
          <a:p>
            <a:pPr indent="0" lvl="0" marL="0" rtl="0" algn="just">
              <a:spcBef>
                <a:spcPts val="360"/>
              </a:spcBef>
              <a:spcAft>
                <a:spcPts val="0"/>
              </a:spcAft>
              <a:buNone/>
            </a:pPr>
            <a:r>
              <a:t/>
            </a:r>
            <a:endParaRPr sz="26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2600">
              <a:latin typeface="Times New Roman"/>
              <a:ea typeface="Times New Roman"/>
              <a:cs typeface="Times New Roman"/>
              <a:sym typeface="Times New Roman"/>
            </a:endParaRPr>
          </a:p>
          <a:p>
            <a:pPr indent="0" lvl="0" marL="0" rtl="0" algn="just">
              <a:spcBef>
                <a:spcPts val="360"/>
              </a:spcBef>
              <a:spcAft>
                <a:spcPts val="0"/>
              </a:spcAft>
              <a:buNone/>
            </a:pPr>
            <a:r>
              <a:t/>
            </a:r>
            <a:endParaRPr sz="2600">
              <a:latin typeface="Times New Roman"/>
              <a:ea typeface="Times New Roman"/>
              <a:cs typeface="Times New Roman"/>
              <a:sym typeface="Times New Roman"/>
            </a:endParaRPr>
          </a:p>
          <a:p>
            <a:pPr indent="0" lvl="0" marL="0" rtl="0" algn="just">
              <a:spcBef>
                <a:spcPts val="360"/>
              </a:spcBef>
              <a:spcAft>
                <a:spcPts val="0"/>
              </a:spcAft>
              <a:buNone/>
            </a:pPr>
            <a:r>
              <a:t/>
            </a:r>
            <a:endParaRPr sz="2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ar Drives">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