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aleway"/>
      <p:regular r:id="rId19"/>
      <p:bold r:id="rId20"/>
      <p:italic r:id="rId21"/>
      <p:boldItalic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a784fa56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a784fa5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a784fa5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a784fa5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a784fa56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a784fa5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2"/>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Google Shape;133;p11"/>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9600" u="none" cap="none" strike="noStrik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9600" u="none" cap="none" strike="noStrike">
                <a:solidFill>
                  <a:srgbClr val="EE52A4"/>
                </a:solidFill>
                <a:latin typeface="Arial"/>
                <a:ea typeface="Arial"/>
                <a:cs typeface="Arial"/>
                <a:sym typeface="Arial"/>
              </a:rPr>
              <a:t>”</a:t>
            </a:r>
            <a:endParaRPr/>
          </a:p>
        </p:txBody>
      </p:sp>
      <p:sp>
        <p:nvSpPr>
          <p:cNvPr id="168" name="Google Shape;168;p13"/>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3"/>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13"/>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4"/>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 type="body"/>
          </p:nvPr>
        </p:nvSpPr>
        <p:spPr>
          <a:xfrm rot="5400000">
            <a:off x="3859634" y="-101180"/>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p:nvPr>
            <p:ph type="title"/>
          </p:nvPr>
        </p:nvSpPr>
        <p:spPr>
          <a:xfrm rot="5400000">
            <a:off x="6915922" y="2947779"/>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18"/>
          <p:cNvSpPr txBox="1"/>
          <p:nvPr>
            <p:ph idx="1" type="body"/>
          </p:nvPr>
        </p:nvSpPr>
        <p:spPr>
          <a:xfrm rot="5400000">
            <a:off x="1908671"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18"/>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4"/>
          <p:cNvGrpSpPr/>
          <p:nvPr/>
        </p:nvGrpSpPr>
        <p:grpSpPr>
          <a:xfrm>
            <a:off x="0" y="0"/>
            <a:ext cx="12192000" cy="6858000"/>
            <a:chOff x="0" y="0"/>
            <a:chExt cx="12192000" cy="6858000"/>
          </a:xfrm>
        </p:grpSpPr>
        <p:sp>
          <p:nvSpPr>
            <p:cNvPr id="40" name="Google Shape;40;p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4"/>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4"/>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6"/>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6"/>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6"/>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9"/>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Google Shape;115;p10"/>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ctrTitle"/>
          </p:nvPr>
        </p:nvSpPr>
        <p:spPr>
          <a:xfrm>
            <a:off x="1501566" y="1510749"/>
            <a:ext cx="9188867" cy="343815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6000"/>
              <a:buFont typeface="Century Gothic"/>
              <a:buNone/>
            </a:pPr>
            <a:r>
              <a:rPr lang="en-IN" sz="6000"/>
              <a:t>Crop prediction and Efficient fertilizer Recommendation using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1371600" y="712922"/>
            <a:ext cx="4724400" cy="70904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000"/>
              <a:buFont typeface="Century Gothic"/>
              <a:buNone/>
            </a:pPr>
            <a:r>
              <a:rPr lang="en-IN" sz="3000"/>
              <a:t>Architecture Diagram</a:t>
            </a:r>
            <a:endParaRPr/>
          </a:p>
        </p:txBody>
      </p:sp>
      <p:pic>
        <p:nvPicPr>
          <p:cNvPr id="307" name="Google Shape;307;p28"/>
          <p:cNvPicPr preferRelativeResize="0"/>
          <p:nvPr/>
        </p:nvPicPr>
        <p:blipFill rotWithShape="1">
          <a:blip r:embed="rId3">
            <a:alphaModFix/>
          </a:blip>
          <a:srcRect b="0" l="0" r="0" t="0"/>
          <a:stretch/>
        </p:blipFill>
        <p:spPr>
          <a:xfrm>
            <a:off x="2597425" y="1611125"/>
            <a:ext cx="8072700" cy="477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1411637" y="929899"/>
            <a:ext cx="8615766" cy="6354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000"/>
              <a:buFont typeface="Century Gothic"/>
              <a:buNone/>
            </a:pPr>
            <a:r>
              <a:rPr lang="en-IN" sz="3000"/>
              <a:t>Model Selection and Performance Evaluation</a:t>
            </a:r>
            <a:endParaRPr/>
          </a:p>
        </p:txBody>
      </p:sp>
      <p:sp>
        <p:nvSpPr>
          <p:cNvPr id="313" name="Google Shape;313;p29"/>
          <p:cNvSpPr txBox="1"/>
          <p:nvPr>
            <p:ph idx="1" type="body"/>
          </p:nvPr>
        </p:nvSpPr>
        <p:spPr>
          <a:xfrm>
            <a:off x="1196121" y="2351867"/>
            <a:ext cx="10235339" cy="4506133"/>
          </a:xfrm>
          <a:prstGeom prst="rect">
            <a:avLst/>
          </a:prstGeom>
          <a:noFill/>
          <a:ln>
            <a:noFill/>
          </a:ln>
        </p:spPr>
        <p:txBody>
          <a:bodyPr anchorCtr="0" anchor="t" bIns="45700" lIns="91425" spcFirstLastPara="1" rIns="91425" wrap="square" tIns="45700">
            <a:normAutofit/>
          </a:bodyPr>
          <a:lstStyle/>
          <a:p>
            <a:pPr indent="-374650" lvl="0" marL="342900" rtl="0" algn="l">
              <a:spcBef>
                <a:spcPts val="0"/>
              </a:spcBef>
              <a:spcAft>
                <a:spcPts val="0"/>
              </a:spcAft>
              <a:buSzPts val="2340"/>
              <a:buFont typeface="Calibri"/>
              <a:buChar char="►"/>
            </a:pPr>
            <a:r>
              <a:rPr lang="en-IN" sz="2800">
                <a:latin typeface="Calibri"/>
                <a:ea typeface="Calibri"/>
                <a:cs typeface="Calibri"/>
                <a:sym typeface="Calibri"/>
              </a:rPr>
              <a:t>After feature selection the dataset is divided into pair of xtrain ,ytrain and xtest, y test. The algorithm model is imported form sklearn. Building model is done using model. Fit (xtrain, ytrain).</a:t>
            </a:r>
            <a:endParaRPr sz="2800">
              <a:latin typeface="Calibri"/>
              <a:ea typeface="Calibri"/>
              <a:cs typeface="Calibri"/>
              <a:sym typeface="Calibri"/>
            </a:endParaRPr>
          </a:p>
          <a:p>
            <a:pPr indent="0" lvl="0" marL="342900" rtl="0" algn="l">
              <a:spcBef>
                <a:spcPts val="0"/>
              </a:spcBef>
              <a:spcAft>
                <a:spcPts val="0"/>
              </a:spcAft>
              <a:buNone/>
            </a:pPr>
            <a:r>
              <a:t/>
            </a:r>
            <a:endParaRPr sz="2800">
              <a:latin typeface="Calibri"/>
              <a:ea typeface="Calibri"/>
              <a:cs typeface="Calibri"/>
              <a:sym typeface="Calibri"/>
            </a:endParaRPr>
          </a:p>
          <a:p>
            <a:pPr indent="-374650" lvl="0" marL="342900" rtl="0" algn="l">
              <a:spcBef>
                <a:spcPts val="1000"/>
              </a:spcBef>
              <a:spcAft>
                <a:spcPts val="0"/>
              </a:spcAft>
              <a:buSzPts val="2340"/>
              <a:buFont typeface="Calibri"/>
              <a:buChar char="►"/>
            </a:pPr>
            <a:r>
              <a:rPr lang="en-IN" sz="2800">
                <a:latin typeface="Calibri"/>
                <a:ea typeface="Calibri"/>
                <a:cs typeface="Calibri"/>
                <a:sym typeface="Calibri"/>
              </a:rPr>
              <a:t>Crop type and fertilizer type are our output (target). Since we are going to classify using continuous features, we are going to implement using Decision tree regression, support vector regression and also neural network based classifier.</a:t>
            </a:r>
            <a:endParaRPr sz="2300">
              <a:latin typeface="Calibri"/>
              <a:ea typeface="Calibri"/>
              <a:cs typeface="Calibri"/>
              <a:sym typeface="Calibri"/>
            </a:endParaRPr>
          </a:p>
          <a:p>
            <a:pPr indent="0" lvl="0" marL="0" rtl="0" algn="l">
              <a:spcBef>
                <a:spcPts val="1000"/>
              </a:spcBef>
              <a:spcAft>
                <a:spcPts val="0"/>
              </a:spcAft>
              <a:buNone/>
            </a:pPr>
            <a:r>
              <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sz="3000"/>
          </a:p>
          <a:p>
            <a:pPr indent="0" lvl="0" marL="0" rtl="0" algn="l">
              <a:spcBef>
                <a:spcPts val="0"/>
              </a:spcBef>
              <a:spcAft>
                <a:spcPts val="0"/>
              </a:spcAft>
              <a:buClr>
                <a:schemeClr val="lt2"/>
              </a:buClr>
              <a:buSzPts val="3000"/>
              <a:buFont typeface="Century Gothic"/>
              <a:buNone/>
            </a:pPr>
            <a:r>
              <a:rPr lang="en-IN" sz="3000"/>
              <a:t>Model Selection and Performance Evaluation</a:t>
            </a:r>
            <a:endParaRPr/>
          </a:p>
          <a:p>
            <a:pPr indent="0" lvl="0" marL="0" rtl="0" algn="l">
              <a:spcBef>
                <a:spcPts val="0"/>
              </a:spcBef>
              <a:spcAft>
                <a:spcPts val="0"/>
              </a:spcAft>
              <a:buNone/>
            </a:pPr>
            <a:r>
              <a:t/>
            </a:r>
            <a:endParaRPr/>
          </a:p>
        </p:txBody>
      </p:sp>
      <p:sp>
        <p:nvSpPr>
          <p:cNvPr id="319" name="Google Shape;319;p30"/>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374650" lvl="0" marL="342900" rtl="0" algn="l">
              <a:spcBef>
                <a:spcPts val="1000"/>
              </a:spcBef>
              <a:spcAft>
                <a:spcPts val="0"/>
              </a:spcAft>
              <a:buSzPts val="2340"/>
              <a:buFont typeface="Calibri"/>
              <a:buChar char="►"/>
            </a:pPr>
            <a:r>
              <a:rPr lang="en-IN" sz="2800">
                <a:latin typeface="Calibri"/>
                <a:ea typeface="Calibri"/>
                <a:cs typeface="Calibri"/>
                <a:sym typeface="Calibri"/>
              </a:rPr>
              <a:t>After the model is build, prediction is done using model.predict(xtest). The accuracy is calculated using accuracy_score imported from metrics - metrics.accuracy_score (ytest, predicted).</a:t>
            </a:r>
            <a:endParaRPr sz="3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23" name="Shape 323"/>
        <p:cNvGrpSpPr/>
        <p:nvPr/>
      </p:nvGrpSpPr>
      <p:grpSpPr>
        <a:xfrm>
          <a:off x="0" y="0"/>
          <a:ext cx="0" cy="0"/>
          <a:chOff x="0" y="0"/>
          <a:chExt cx="0" cy="0"/>
        </a:xfrm>
      </p:grpSpPr>
      <p:sp>
        <p:nvSpPr>
          <p:cNvPr id="324" name="Google Shape;324;p31"/>
          <p:cNvSpPr txBox="1"/>
          <p:nvPr>
            <p:ph type="title"/>
          </p:nvPr>
        </p:nvSpPr>
        <p:spPr>
          <a:xfrm>
            <a:off x="1396139" y="1142999"/>
            <a:ext cx="9399722" cy="97251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Conclusion</a:t>
            </a:r>
            <a:endParaRPr/>
          </a:p>
        </p:txBody>
      </p:sp>
      <p:sp>
        <p:nvSpPr>
          <p:cNvPr id="325" name="Google Shape;325;p31"/>
          <p:cNvSpPr txBox="1"/>
          <p:nvPr>
            <p:ph idx="1" type="body"/>
          </p:nvPr>
        </p:nvSpPr>
        <p:spPr>
          <a:xfrm>
            <a:off x="1396139" y="2340244"/>
            <a:ext cx="9601200" cy="3581400"/>
          </a:xfrm>
          <a:prstGeom prst="rect">
            <a:avLst/>
          </a:prstGeom>
          <a:noFill/>
          <a:ln>
            <a:noFill/>
          </a:ln>
        </p:spPr>
        <p:txBody>
          <a:bodyPr anchorCtr="0" anchor="t" bIns="45700" lIns="91425" spcFirstLastPara="1" rIns="91425" wrap="square" tIns="45700">
            <a:normAutofit/>
          </a:bodyPr>
          <a:lstStyle/>
          <a:p>
            <a:pPr indent="-368300" lvl="0" marL="342900" rtl="0" algn="l">
              <a:spcBef>
                <a:spcPts val="0"/>
              </a:spcBef>
              <a:spcAft>
                <a:spcPts val="0"/>
              </a:spcAft>
              <a:buSzPts val="2240"/>
              <a:buFont typeface="Calibri"/>
              <a:buChar char="►"/>
            </a:pPr>
            <a:r>
              <a:rPr lang="en-IN" sz="2700">
                <a:latin typeface="Calibri"/>
                <a:ea typeface="Calibri"/>
                <a:cs typeface="Calibri"/>
                <a:sym typeface="Calibri"/>
              </a:rPr>
              <a:t>We select the models with highest possible accuracy and the accuracy is measured with various metrics like K-fold, precision, recall. We intend to develop this model so that it is beneficial for farmers in decision making for good farm produce.</a:t>
            </a:r>
            <a:endParaRPr sz="2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1619573" y="2289874"/>
            <a:ext cx="9601200" cy="1485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5000"/>
              <a:buFont typeface="Century Gothic"/>
              <a:buNone/>
            </a:pPr>
            <a:r>
              <a:rPr lang="en-IN" sz="6000">
                <a:solidFill>
                  <a:srgbClr val="000000"/>
                </a:solidFill>
                <a:latin typeface="Calibri"/>
                <a:ea typeface="Calibri"/>
                <a:cs typeface="Calibri"/>
                <a:sym typeface="Calibri"/>
              </a:rPr>
              <a:t>Thank You</a:t>
            </a:r>
            <a:endParaRPr sz="60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N" sz="3700">
                <a:solidFill>
                  <a:srgbClr val="FFFFFF"/>
                </a:solidFill>
                <a:latin typeface="Raleway"/>
                <a:ea typeface="Raleway"/>
                <a:cs typeface="Raleway"/>
                <a:sym typeface="Raleway"/>
              </a:rPr>
              <a:t> </a:t>
            </a:r>
            <a:r>
              <a:rPr b="1" lang="en-IN" sz="3700">
                <a:solidFill>
                  <a:srgbClr val="FFFFFF"/>
                </a:solidFill>
              </a:rPr>
              <a:t>  </a:t>
            </a:r>
            <a:r>
              <a:rPr lang="en-IN">
                <a:solidFill>
                  <a:srgbClr val="FFFFFF"/>
                </a:solidFill>
              </a:rPr>
              <a:t>Project Team</a:t>
            </a:r>
            <a:endParaRPr sz="3500">
              <a:solidFill>
                <a:srgbClr val="FFFFFF"/>
              </a:solidFill>
            </a:endParaRPr>
          </a:p>
        </p:txBody>
      </p:sp>
      <p:sp>
        <p:nvSpPr>
          <p:cNvPr id="255" name="Google Shape;255;p20"/>
          <p:cNvSpPr txBox="1"/>
          <p:nvPr>
            <p:ph idx="1" type="body"/>
          </p:nvPr>
        </p:nvSpPr>
        <p:spPr>
          <a:xfrm>
            <a:off x="938650" y="2432850"/>
            <a:ext cx="10018800" cy="42720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IN" sz="3088">
                <a:solidFill>
                  <a:srgbClr val="000000"/>
                </a:solidFill>
                <a:latin typeface="Calibri"/>
                <a:ea typeface="Calibri"/>
                <a:cs typeface="Calibri"/>
                <a:sym typeface="Calibri"/>
              </a:rPr>
              <a:t>Team Members</a:t>
            </a:r>
            <a:r>
              <a:rPr lang="en-IN" sz="3088">
                <a:solidFill>
                  <a:srgbClr val="000000"/>
                </a:solidFill>
              </a:rPr>
              <a:t>:</a:t>
            </a:r>
            <a:endParaRPr sz="3088">
              <a:solidFill>
                <a:srgbClr val="000000"/>
              </a:solidFill>
            </a:endParaRPr>
          </a:p>
          <a:p>
            <a:pPr indent="0" lvl="0" marL="0" rtl="0" algn="l">
              <a:spcBef>
                <a:spcPts val="1000"/>
              </a:spcBef>
              <a:spcAft>
                <a:spcPts val="0"/>
              </a:spcAft>
              <a:buNone/>
            </a:pPr>
            <a:r>
              <a:t/>
            </a:r>
            <a:endParaRPr sz="2500">
              <a:solidFill>
                <a:srgbClr val="000000"/>
              </a:solidFill>
            </a:endParaRPr>
          </a:p>
          <a:p>
            <a:pPr indent="-397687" lvl="0" marL="457200" rtl="0" algn="l">
              <a:spcBef>
                <a:spcPts val="1000"/>
              </a:spcBef>
              <a:spcAft>
                <a:spcPts val="0"/>
              </a:spcAft>
              <a:buClr>
                <a:srgbClr val="000000"/>
              </a:buClr>
              <a:buSzPct val="100000"/>
              <a:buFont typeface="Calibri"/>
              <a:buChar char="❖"/>
            </a:pPr>
            <a:r>
              <a:rPr lang="en-IN" sz="2878">
                <a:solidFill>
                  <a:srgbClr val="000000"/>
                </a:solidFill>
                <a:latin typeface="Calibri"/>
                <a:ea typeface="Calibri"/>
                <a:cs typeface="Calibri"/>
                <a:sym typeface="Calibri"/>
              </a:rPr>
              <a:t>11716082 - Muktheswar Reddy B</a:t>
            </a:r>
            <a:endParaRPr sz="2878">
              <a:solidFill>
                <a:srgbClr val="000000"/>
              </a:solidFill>
              <a:latin typeface="Calibri"/>
              <a:ea typeface="Calibri"/>
              <a:cs typeface="Calibri"/>
              <a:sym typeface="Calibri"/>
            </a:endParaRPr>
          </a:p>
          <a:p>
            <a:pPr indent="-397687" lvl="0" marL="457200" rtl="0" algn="l">
              <a:spcBef>
                <a:spcPts val="0"/>
              </a:spcBef>
              <a:spcAft>
                <a:spcPts val="0"/>
              </a:spcAft>
              <a:buClr>
                <a:srgbClr val="000000"/>
              </a:buClr>
              <a:buSzPct val="100000"/>
              <a:buFont typeface="Calibri"/>
              <a:buChar char="❖"/>
            </a:pPr>
            <a:r>
              <a:rPr lang="en-IN" sz="2878">
                <a:solidFill>
                  <a:srgbClr val="000000"/>
                </a:solidFill>
                <a:latin typeface="Calibri"/>
                <a:ea typeface="Calibri"/>
                <a:cs typeface="Calibri"/>
                <a:sym typeface="Calibri"/>
              </a:rPr>
              <a:t>11716090 - Sai Sahith Reddy M</a:t>
            </a:r>
            <a:endParaRPr sz="2878">
              <a:solidFill>
                <a:srgbClr val="000000"/>
              </a:solidFill>
              <a:latin typeface="Calibri"/>
              <a:ea typeface="Calibri"/>
              <a:cs typeface="Calibri"/>
              <a:sym typeface="Calibri"/>
            </a:endParaRPr>
          </a:p>
          <a:p>
            <a:pPr indent="-397687" lvl="0" marL="457200" rtl="0" algn="l">
              <a:spcBef>
                <a:spcPts val="0"/>
              </a:spcBef>
              <a:spcAft>
                <a:spcPts val="0"/>
              </a:spcAft>
              <a:buClr>
                <a:srgbClr val="000000"/>
              </a:buClr>
              <a:buSzPct val="100000"/>
              <a:buFont typeface="Calibri"/>
              <a:buChar char="❖"/>
            </a:pPr>
            <a:r>
              <a:rPr lang="en-IN" sz="2878">
                <a:solidFill>
                  <a:srgbClr val="000000"/>
                </a:solidFill>
                <a:latin typeface="Calibri"/>
                <a:ea typeface="Calibri"/>
                <a:cs typeface="Calibri"/>
                <a:sym typeface="Calibri"/>
              </a:rPr>
              <a:t>11716097 - Swetha K</a:t>
            </a:r>
            <a:endParaRPr sz="2878">
              <a:solidFill>
                <a:srgbClr val="000000"/>
              </a:solidFill>
              <a:latin typeface="Calibri"/>
              <a:ea typeface="Calibri"/>
              <a:cs typeface="Calibri"/>
              <a:sym typeface="Calibri"/>
            </a:endParaRPr>
          </a:p>
          <a:p>
            <a:pPr indent="0" lvl="0" marL="0" rtl="0" algn="l">
              <a:spcBef>
                <a:spcPts val="1000"/>
              </a:spcBef>
              <a:spcAft>
                <a:spcPts val="0"/>
              </a:spcAft>
              <a:buNone/>
            </a:pPr>
            <a:r>
              <a:rPr lang="en-IN" sz="2300"/>
              <a:t>                                                                       </a:t>
            </a:r>
            <a:endParaRPr sz="2300"/>
          </a:p>
          <a:p>
            <a:pPr indent="0" lvl="0" marL="0" rtl="0" algn="l">
              <a:spcBef>
                <a:spcPts val="1000"/>
              </a:spcBef>
              <a:spcAft>
                <a:spcPts val="0"/>
              </a:spcAft>
              <a:buNone/>
            </a:pPr>
            <a:r>
              <a:rPr lang="en-IN" sz="2300"/>
              <a:t>                                                                          </a:t>
            </a:r>
            <a:r>
              <a:rPr lang="en-IN" sz="2700">
                <a:latin typeface="Calibri"/>
                <a:ea typeface="Calibri"/>
                <a:cs typeface="Calibri"/>
                <a:sym typeface="Calibri"/>
              </a:rPr>
              <a:t>      </a:t>
            </a:r>
            <a:r>
              <a:rPr lang="en-IN" sz="2700">
                <a:solidFill>
                  <a:srgbClr val="000000"/>
                </a:solidFill>
                <a:latin typeface="Calibri"/>
                <a:ea typeface="Calibri"/>
                <a:cs typeface="Calibri"/>
                <a:sym typeface="Calibri"/>
              </a:rPr>
              <a:t>Under the Guidance of</a:t>
            </a:r>
            <a:endParaRPr sz="2700">
              <a:solidFill>
                <a:srgbClr val="000000"/>
              </a:solidFill>
              <a:latin typeface="Calibri"/>
              <a:ea typeface="Calibri"/>
              <a:cs typeface="Calibri"/>
              <a:sym typeface="Calibri"/>
            </a:endParaRPr>
          </a:p>
          <a:p>
            <a:pPr indent="0" lvl="0" marL="0" rtl="0" algn="l">
              <a:spcBef>
                <a:spcPts val="1000"/>
              </a:spcBef>
              <a:spcAft>
                <a:spcPts val="0"/>
              </a:spcAft>
              <a:buNone/>
            </a:pPr>
            <a:r>
              <a:rPr lang="en-IN" sz="2700">
                <a:solidFill>
                  <a:srgbClr val="000000"/>
                </a:solidFill>
                <a:latin typeface="Calibri"/>
                <a:ea typeface="Calibri"/>
                <a:cs typeface="Calibri"/>
                <a:sym typeface="Calibri"/>
              </a:rPr>
              <a:t>                                                                               Dr. P. Venakta Subba Reddy</a:t>
            </a:r>
            <a:endParaRPr sz="2700">
              <a:solidFill>
                <a:srgbClr val="000000"/>
              </a:solidFill>
              <a:latin typeface="Calibri"/>
              <a:ea typeface="Calibri"/>
              <a:cs typeface="Calibri"/>
              <a:sym typeface="Calibri"/>
            </a:endParaRPr>
          </a:p>
          <a:p>
            <a:pPr indent="0" lvl="0" marL="0" rtl="0" algn="l">
              <a:spcBef>
                <a:spcPts val="1000"/>
              </a:spcBef>
              <a:spcAft>
                <a:spcPts val="0"/>
              </a:spcAft>
              <a:buNone/>
            </a:pPr>
            <a:r>
              <a:rPr lang="en-IN" sz="2700">
                <a:solidFill>
                  <a:srgbClr val="000000"/>
                </a:solidFill>
                <a:latin typeface="Calibri"/>
                <a:ea typeface="Calibri"/>
                <a:cs typeface="Calibri"/>
                <a:sym typeface="Calibri"/>
              </a:rPr>
              <a:t>                                                                               HOD, Prof. Department of CSE</a:t>
            </a:r>
            <a:endParaRPr sz="2700">
              <a:solidFill>
                <a:srgbClr val="000000"/>
              </a:solidFill>
              <a:latin typeface="Calibri"/>
              <a:ea typeface="Calibri"/>
              <a:cs typeface="Calibri"/>
              <a:sym typeface="Calibri"/>
            </a:endParaRPr>
          </a:p>
          <a:p>
            <a:pPr indent="0" lvl="0" marL="0" rtl="0" algn="l">
              <a:spcBef>
                <a:spcPts val="1000"/>
              </a:spcBef>
              <a:spcAft>
                <a:spcPts val="0"/>
              </a:spcAft>
              <a:buNone/>
            </a:pPr>
            <a:r>
              <a:rPr lang="en-IN" sz="2700">
                <a:solidFill>
                  <a:srgbClr val="000000"/>
                </a:solidFill>
                <a:latin typeface="Calibri"/>
                <a:ea typeface="Calibri"/>
                <a:cs typeface="Calibri"/>
                <a:sym typeface="Calibri"/>
              </a:rPr>
              <a:t>                                                                               </a:t>
            </a:r>
            <a:r>
              <a:rPr lang="en-IN" sz="2697">
                <a:solidFill>
                  <a:srgbClr val="000000"/>
                </a:solidFill>
                <a:latin typeface="Calibri"/>
                <a:ea typeface="Calibri"/>
                <a:cs typeface="Calibri"/>
                <a:sym typeface="Calibri"/>
              </a:rPr>
              <a:t>S.V.U college of engineering</a:t>
            </a:r>
            <a:endParaRPr sz="3997">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type="title"/>
          </p:nvPr>
        </p:nvSpPr>
        <p:spPr>
          <a:xfrm>
            <a:off x="1376766" y="864031"/>
            <a:ext cx="9438600" cy="79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Abstract</a:t>
            </a:r>
            <a:endParaRPr/>
          </a:p>
        </p:txBody>
      </p:sp>
      <p:sp>
        <p:nvSpPr>
          <p:cNvPr id="261" name="Google Shape;261;p21"/>
          <p:cNvSpPr txBox="1"/>
          <p:nvPr>
            <p:ph idx="1" type="body"/>
          </p:nvPr>
        </p:nvSpPr>
        <p:spPr>
          <a:xfrm>
            <a:off x="1295400" y="2438400"/>
            <a:ext cx="9601200" cy="3784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40"/>
              <a:buChar char="►"/>
            </a:pPr>
            <a:r>
              <a:rPr lang="en-IN" sz="2400">
                <a:latin typeface="Calibri"/>
                <a:ea typeface="Calibri"/>
                <a:cs typeface="Calibri"/>
                <a:sym typeface="Calibri"/>
              </a:rPr>
              <a:t>India has a large agricultural sector supporting majority of the population for their livelihood. It employees almost half of the India’s working class people. Every year huge resources in terms of land and fertilizer are used for production of food</a:t>
            </a:r>
            <a:r>
              <a:rPr lang="en-IN" sz="2300"/>
              <a:t>.</a:t>
            </a:r>
            <a:endParaRPr/>
          </a:p>
          <a:p>
            <a:pPr indent="-342900" lvl="0" marL="342900" rtl="0" algn="l">
              <a:spcBef>
                <a:spcPts val="1000"/>
              </a:spcBef>
              <a:spcAft>
                <a:spcPts val="0"/>
              </a:spcAft>
              <a:buSzPts val="1840"/>
              <a:buChar char="►"/>
            </a:pPr>
            <a:r>
              <a:rPr lang="en-IN" sz="2500">
                <a:latin typeface="Calibri"/>
                <a:ea typeface="Calibri"/>
                <a:cs typeface="Calibri"/>
                <a:sym typeface="Calibri"/>
              </a:rPr>
              <a:t>Most of the fertilizer being used in farms today is being wasted due to the incorrect use of type of fertilizer. We are developing a machine learning model that analyses various soil features like Calcium, Iron concentration ,pH of soil and various other features to recommend the type of fertilizer to use and also the type of crop needed for particular area for maximum benefit</a:t>
            </a:r>
            <a:r>
              <a:rPr lang="en-IN" sz="2300"/>
              <a:t>.</a:t>
            </a:r>
            <a:endParaRPr/>
          </a:p>
          <a:p>
            <a:pPr indent="0" lvl="0" marL="0" rtl="0" algn="l">
              <a:spcBef>
                <a:spcPts val="1000"/>
              </a:spcBef>
              <a:spcAft>
                <a:spcPts val="0"/>
              </a:spcAft>
              <a:buSzPts val="1840"/>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1371600" y="1081007"/>
            <a:ext cx="9601200" cy="941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Introduction</a:t>
            </a:r>
            <a:endParaRPr/>
          </a:p>
        </p:txBody>
      </p:sp>
      <p:sp>
        <p:nvSpPr>
          <p:cNvPr id="267" name="Google Shape;267;p22"/>
          <p:cNvSpPr txBox="1"/>
          <p:nvPr>
            <p:ph idx="1" type="body"/>
          </p:nvPr>
        </p:nvSpPr>
        <p:spPr>
          <a:xfrm>
            <a:off x="1371600" y="2503538"/>
            <a:ext cx="9601200" cy="3581400"/>
          </a:xfrm>
          <a:prstGeom prst="rect">
            <a:avLst/>
          </a:prstGeom>
          <a:noFill/>
          <a:ln>
            <a:noFill/>
          </a:ln>
        </p:spPr>
        <p:txBody>
          <a:bodyPr anchorCtr="0" anchor="t" bIns="45700" lIns="91425" spcFirstLastPara="1" rIns="91425" wrap="square" tIns="45700">
            <a:normAutofit/>
          </a:bodyPr>
          <a:lstStyle/>
          <a:p>
            <a:pPr indent="-368300" lvl="0" marL="342900" rtl="0" algn="l">
              <a:spcBef>
                <a:spcPts val="0"/>
              </a:spcBef>
              <a:spcAft>
                <a:spcPts val="0"/>
              </a:spcAft>
              <a:buSzPts val="2240"/>
              <a:buFont typeface="Calibri"/>
              <a:buChar char="►"/>
            </a:pPr>
            <a:r>
              <a:rPr lang="en-IN" sz="2700">
                <a:latin typeface="Calibri"/>
                <a:ea typeface="Calibri"/>
                <a:cs typeface="Calibri"/>
                <a:sym typeface="Calibri"/>
              </a:rPr>
              <a:t>The aim of this project is to take in features like annual rainfall, pH of soil , humidity, temperature of particular land area and train a machine learning model for accurate prediction of type of crop to be sown in order to get a good yield from crop. We also build a model to analyze soil features and recommend the type of fertilizer to be used.</a:t>
            </a:r>
            <a:endParaRPr sz="2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1371600" y="902777"/>
            <a:ext cx="9376500" cy="763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Related Work</a:t>
            </a:r>
            <a:endParaRPr/>
          </a:p>
        </p:txBody>
      </p:sp>
      <p:sp>
        <p:nvSpPr>
          <p:cNvPr id="273" name="Google Shape;273;p23"/>
          <p:cNvSpPr txBox="1"/>
          <p:nvPr>
            <p:ph idx="1" type="body"/>
          </p:nvPr>
        </p:nvSpPr>
        <p:spPr>
          <a:xfrm>
            <a:off x="1206284" y="2662902"/>
            <a:ext cx="9779400" cy="3890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40"/>
              <a:buChar char="►"/>
            </a:pPr>
            <a:r>
              <a:rPr lang="en-IN" sz="2800">
                <a:latin typeface="Calibri"/>
                <a:ea typeface="Calibri"/>
                <a:cs typeface="Calibri"/>
                <a:sym typeface="Calibri"/>
              </a:rPr>
              <a:t>Niketa Gandhi et al ," Rice Crop Yield Forecasting of Tropical Wet and Dry Climatic Zone of India Using Data Mining Techniques",IEEE International Conference on Advances in Computer Applications (ICACA) , 2016</a:t>
            </a:r>
            <a:r>
              <a:rPr lang="en-IN" sz="2300"/>
              <a:t>.</a:t>
            </a:r>
            <a:endParaRPr/>
          </a:p>
          <a:p>
            <a:pPr indent="-342900" lvl="0" marL="342900" rtl="0" algn="l">
              <a:spcBef>
                <a:spcPts val="1000"/>
              </a:spcBef>
              <a:spcAft>
                <a:spcPts val="0"/>
              </a:spcAft>
              <a:buSzPts val="1840"/>
              <a:buChar char="►"/>
            </a:pPr>
            <a:r>
              <a:rPr lang="en-IN" sz="2800">
                <a:latin typeface="Calibri"/>
                <a:ea typeface="Calibri"/>
                <a:cs typeface="Calibri"/>
                <a:sym typeface="Calibri"/>
              </a:rPr>
              <a:t>Jharna Majumdar, Sneha Naraseeyappa and Shilpa Ankalaki, Analysis of agriculture data using data mining techniques: application of big data, Springer journal,2017</a:t>
            </a:r>
            <a:r>
              <a:rPr lang="en-IN" sz="2400">
                <a:latin typeface="Calibri"/>
                <a:ea typeface="Calibri"/>
                <a:cs typeface="Calibri"/>
                <a:sym typeface="Calibri"/>
              </a:rPr>
              <a:t>.</a:t>
            </a:r>
            <a:endParaRPr sz="19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1371600" y="685800"/>
            <a:ext cx="9384224" cy="9182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Proposed System Methodology</a:t>
            </a:r>
            <a:endParaRPr/>
          </a:p>
        </p:txBody>
      </p:sp>
      <p:sp>
        <p:nvSpPr>
          <p:cNvPr id="279" name="Google Shape;279;p24"/>
          <p:cNvSpPr txBox="1"/>
          <p:nvPr>
            <p:ph idx="1" type="body"/>
          </p:nvPr>
        </p:nvSpPr>
        <p:spPr>
          <a:xfrm>
            <a:off x="1425843" y="2477792"/>
            <a:ext cx="9810427" cy="403149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40"/>
              <a:buFont typeface="Calibri"/>
              <a:buChar char="►"/>
            </a:pPr>
            <a:r>
              <a:rPr lang="en-IN" sz="2300">
                <a:latin typeface="Calibri"/>
                <a:ea typeface="Calibri"/>
                <a:cs typeface="Calibri"/>
                <a:sym typeface="Calibri"/>
              </a:rPr>
              <a:t>The dataset used for fertilizer recommendation is soil features dataset. It contains various features of soil like Calcium concentration, Magnesium concentration etc. The dataset contains total of more than 16500 datapoints. It has 9 features.</a:t>
            </a:r>
            <a:endParaRPr>
              <a:latin typeface="Calibri"/>
              <a:ea typeface="Calibri"/>
              <a:cs typeface="Calibri"/>
              <a:sym typeface="Calibri"/>
            </a:endParaRPr>
          </a:p>
          <a:p>
            <a:pPr indent="-226059" lvl="0" marL="342900" rtl="0" algn="l">
              <a:spcBef>
                <a:spcPts val="1000"/>
              </a:spcBef>
              <a:spcAft>
                <a:spcPts val="0"/>
              </a:spcAft>
              <a:buSzPts val="1840"/>
              <a:buNone/>
            </a:pPr>
            <a:r>
              <a:t/>
            </a:r>
            <a:endParaRPr sz="2300">
              <a:latin typeface="Calibri"/>
              <a:ea typeface="Calibri"/>
              <a:cs typeface="Calibri"/>
              <a:sym typeface="Calibri"/>
            </a:endParaRPr>
          </a:p>
        </p:txBody>
      </p:sp>
      <p:sp>
        <p:nvSpPr>
          <p:cNvPr id="280" name="Google Shape;280;p24"/>
          <p:cNvSpPr txBox="1"/>
          <p:nvPr/>
        </p:nvSpPr>
        <p:spPr>
          <a:xfrm>
            <a:off x="1212574" y="2090672"/>
            <a:ext cx="9384224" cy="536628"/>
          </a:xfrm>
          <a:prstGeom prst="rect">
            <a:avLst/>
          </a:prstGeom>
          <a:noFill/>
          <a:ln>
            <a:noFill/>
          </a:ln>
        </p:spPr>
        <p:txBody>
          <a:bodyPr anchorCtr="0" anchor="t" bIns="45700" lIns="91425" spcFirstLastPara="1" rIns="91425" wrap="square" tIns="45700">
            <a:normAutofit/>
          </a:bodyPr>
          <a:lstStyle/>
          <a:p>
            <a:pPr indent="0" lvl="0" marL="0" marR="0" rtl="0" algn="l">
              <a:lnSpc>
                <a:spcPct val="89000"/>
              </a:lnSpc>
              <a:spcBef>
                <a:spcPts val="0"/>
              </a:spcBef>
              <a:spcAft>
                <a:spcPts val="0"/>
              </a:spcAft>
              <a:buClr>
                <a:schemeClr val="dk2"/>
              </a:buClr>
              <a:buSzPts val="3000"/>
              <a:buFont typeface="Century Gothic"/>
              <a:buNone/>
            </a:pPr>
            <a:r>
              <a:rPr b="0" i="0" lang="en-IN" sz="3000" u="none" cap="none" strike="noStrike">
                <a:solidFill>
                  <a:schemeClr val="dk2"/>
                </a:solidFill>
                <a:latin typeface="Century Gothic"/>
                <a:ea typeface="Century Gothic"/>
                <a:cs typeface="Century Gothic"/>
                <a:sym typeface="Century Gothic"/>
              </a:rPr>
              <a:t>Data Set</a:t>
            </a:r>
            <a:endParaRPr/>
          </a:p>
        </p:txBody>
      </p:sp>
      <p:pic>
        <p:nvPicPr>
          <p:cNvPr id="281" name="Google Shape;281;p24"/>
          <p:cNvPicPr preferRelativeResize="0"/>
          <p:nvPr/>
        </p:nvPicPr>
        <p:blipFill rotWithShape="1">
          <a:blip r:embed="rId3">
            <a:alphaModFix/>
          </a:blip>
          <a:srcRect b="0" l="0" r="0" t="0"/>
          <a:stretch/>
        </p:blipFill>
        <p:spPr>
          <a:xfrm>
            <a:off x="1212574" y="4043149"/>
            <a:ext cx="10217512" cy="225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1371600" y="685800"/>
            <a:ext cx="9384224" cy="9182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Proposed System Methodology</a:t>
            </a:r>
            <a:endParaRPr/>
          </a:p>
        </p:txBody>
      </p:sp>
      <p:sp>
        <p:nvSpPr>
          <p:cNvPr id="287" name="Google Shape;287;p25"/>
          <p:cNvSpPr txBox="1"/>
          <p:nvPr>
            <p:ph idx="1" type="body"/>
          </p:nvPr>
        </p:nvSpPr>
        <p:spPr>
          <a:xfrm>
            <a:off x="1425850" y="2477801"/>
            <a:ext cx="9810300" cy="4380300"/>
          </a:xfrm>
          <a:prstGeom prst="rect">
            <a:avLst/>
          </a:prstGeom>
          <a:noFill/>
          <a:ln>
            <a:noFill/>
          </a:ln>
        </p:spPr>
        <p:txBody>
          <a:bodyPr anchorCtr="0" anchor="t" bIns="45700" lIns="91425" spcFirstLastPara="1" rIns="91425" wrap="square" tIns="45700">
            <a:normAutofit/>
          </a:bodyPr>
          <a:lstStyle/>
          <a:p>
            <a:pPr indent="-361950" lvl="0" marL="342900" rtl="0" algn="l">
              <a:spcBef>
                <a:spcPts val="0"/>
              </a:spcBef>
              <a:spcAft>
                <a:spcPts val="0"/>
              </a:spcAft>
              <a:buSzPts val="2140"/>
              <a:buFont typeface="Calibri"/>
              <a:buChar char="►"/>
            </a:pPr>
            <a:r>
              <a:rPr lang="en-IN" sz="2600">
                <a:latin typeface="Calibri"/>
                <a:ea typeface="Calibri"/>
                <a:cs typeface="Calibri"/>
                <a:sym typeface="Calibri"/>
              </a:rPr>
              <a:t>The dataset used for crop recommendation is the land cover dataset which includes features such as temperature, annual rainfall, pH of the soil and humidity. It has a target variable indicating the suitable crop. The dataset has a total of more than 15000 datapoints.</a:t>
            </a:r>
            <a:endParaRPr sz="2100">
              <a:latin typeface="Calibri"/>
              <a:ea typeface="Calibri"/>
              <a:cs typeface="Calibri"/>
              <a:sym typeface="Calibri"/>
            </a:endParaRPr>
          </a:p>
          <a:p>
            <a:pPr indent="-226059" lvl="0" marL="342900" rtl="0" algn="l">
              <a:spcBef>
                <a:spcPts val="1000"/>
              </a:spcBef>
              <a:spcAft>
                <a:spcPts val="0"/>
              </a:spcAft>
              <a:buSzPts val="1840"/>
              <a:buNone/>
            </a:pPr>
            <a:r>
              <a:t/>
            </a:r>
            <a:endParaRPr sz="2300"/>
          </a:p>
        </p:txBody>
      </p:sp>
      <p:sp>
        <p:nvSpPr>
          <p:cNvPr id="288" name="Google Shape;288;p25"/>
          <p:cNvSpPr txBox="1"/>
          <p:nvPr/>
        </p:nvSpPr>
        <p:spPr>
          <a:xfrm>
            <a:off x="1212574" y="2090672"/>
            <a:ext cx="9384224" cy="536628"/>
          </a:xfrm>
          <a:prstGeom prst="rect">
            <a:avLst/>
          </a:prstGeom>
          <a:noFill/>
          <a:ln>
            <a:noFill/>
          </a:ln>
        </p:spPr>
        <p:txBody>
          <a:bodyPr anchorCtr="0" anchor="t" bIns="45700" lIns="91425" spcFirstLastPara="1" rIns="91425" wrap="square" tIns="45700">
            <a:normAutofit/>
          </a:bodyPr>
          <a:lstStyle/>
          <a:p>
            <a:pPr indent="0" lvl="0" marL="0" marR="0" rtl="0" algn="l">
              <a:lnSpc>
                <a:spcPct val="89000"/>
              </a:lnSpc>
              <a:spcBef>
                <a:spcPts val="0"/>
              </a:spcBef>
              <a:spcAft>
                <a:spcPts val="0"/>
              </a:spcAft>
              <a:buClr>
                <a:schemeClr val="dk2"/>
              </a:buClr>
              <a:buSzPts val="3000"/>
              <a:buFont typeface="Century Gothic"/>
              <a:buNone/>
            </a:pPr>
            <a:r>
              <a:rPr b="0" i="0" lang="en-IN" sz="3000" u="none" cap="none" strike="noStrike">
                <a:solidFill>
                  <a:schemeClr val="dk2"/>
                </a:solidFill>
                <a:latin typeface="Century Gothic"/>
                <a:ea typeface="Century Gothic"/>
                <a:cs typeface="Century Gothic"/>
                <a:sym typeface="Century Gothic"/>
              </a:rPr>
              <a:t>Data Set</a:t>
            </a:r>
            <a:endParaRPr/>
          </a:p>
        </p:txBody>
      </p:sp>
      <p:pic>
        <p:nvPicPr>
          <p:cNvPr id="289" name="Google Shape;289;p25"/>
          <p:cNvPicPr preferRelativeResize="0"/>
          <p:nvPr/>
        </p:nvPicPr>
        <p:blipFill rotWithShape="1">
          <a:blip r:embed="rId3">
            <a:alphaModFix/>
          </a:blip>
          <a:srcRect b="0" l="0" r="0" t="0"/>
          <a:stretch/>
        </p:blipFill>
        <p:spPr>
          <a:xfrm>
            <a:off x="2720200" y="4364800"/>
            <a:ext cx="6187525" cy="228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1233407" y="971199"/>
            <a:ext cx="6509400" cy="623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000"/>
              <a:buFont typeface="Century Gothic"/>
              <a:buNone/>
            </a:pPr>
            <a:r>
              <a:rPr lang="en-IN" sz="3000"/>
              <a:t>Necessary Packages</a:t>
            </a:r>
            <a:endParaRPr/>
          </a:p>
        </p:txBody>
      </p:sp>
      <p:sp>
        <p:nvSpPr>
          <p:cNvPr id="295" name="Google Shape;295;p26"/>
          <p:cNvSpPr txBox="1"/>
          <p:nvPr>
            <p:ph idx="1" type="body"/>
          </p:nvPr>
        </p:nvSpPr>
        <p:spPr>
          <a:xfrm>
            <a:off x="1233407" y="3165704"/>
            <a:ext cx="10250700" cy="2441100"/>
          </a:xfrm>
          <a:prstGeom prst="rect">
            <a:avLst/>
          </a:prstGeom>
          <a:noFill/>
          <a:ln>
            <a:noFill/>
          </a:ln>
        </p:spPr>
        <p:txBody>
          <a:bodyPr anchorCtr="0" anchor="t" bIns="45700" lIns="91425" spcFirstLastPara="1" rIns="91425" wrap="square" tIns="45700">
            <a:noAutofit/>
          </a:bodyPr>
          <a:lstStyle/>
          <a:p>
            <a:pPr indent="-403860" lvl="0" marL="342900" rtl="0" algn="l">
              <a:spcBef>
                <a:spcPts val="0"/>
              </a:spcBef>
              <a:spcAft>
                <a:spcPts val="0"/>
              </a:spcAft>
              <a:buSzPts val="2800"/>
              <a:buFont typeface="Calibri"/>
              <a:buChar char="►"/>
            </a:pPr>
            <a:r>
              <a:rPr lang="en-IN" sz="2800">
                <a:solidFill>
                  <a:schemeClr val="dk1"/>
                </a:solidFill>
                <a:latin typeface="Calibri"/>
                <a:ea typeface="Calibri"/>
                <a:cs typeface="Calibri"/>
                <a:sym typeface="Calibri"/>
              </a:rPr>
              <a:t>Numpy</a:t>
            </a:r>
            <a:endParaRPr sz="2800">
              <a:solidFill>
                <a:schemeClr val="dk1"/>
              </a:solidFill>
              <a:latin typeface="Calibri"/>
              <a:ea typeface="Calibri"/>
              <a:cs typeface="Calibri"/>
              <a:sym typeface="Calibri"/>
            </a:endParaRPr>
          </a:p>
          <a:p>
            <a:pPr indent="-403860" lvl="0" marL="342900" rtl="0" algn="l">
              <a:spcBef>
                <a:spcPts val="1000"/>
              </a:spcBef>
              <a:spcAft>
                <a:spcPts val="0"/>
              </a:spcAft>
              <a:buSzPts val="2800"/>
              <a:buFont typeface="Calibri"/>
              <a:buChar char="►"/>
            </a:pPr>
            <a:r>
              <a:rPr lang="en-IN" sz="2800">
                <a:solidFill>
                  <a:schemeClr val="dk1"/>
                </a:solidFill>
                <a:latin typeface="Calibri"/>
                <a:ea typeface="Calibri"/>
                <a:cs typeface="Calibri"/>
                <a:sym typeface="Calibri"/>
              </a:rPr>
              <a:t>Pandas</a:t>
            </a:r>
            <a:endParaRPr sz="2800">
              <a:solidFill>
                <a:schemeClr val="dk1"/>
              </a:solidFill>
              <a:latin typeface="Calibri"/>
              <a:ea typeface="Calibri"/>
              <a:cs typeface="Calibri"/>
              <a:sym typeface="Calibri"/>
            </a:endParaRPr>
          </a:p>
          <a:p>
            <a:pPr indent="-403860" lvl="0" marL="342900" rtl="0" algn="l">
              <a:spcBef>
                <a:spcPts val="1000"/>
              </a:spcBef>
              <a:spcAft>
                <a:spcPts val="0"/>
              </a:spcAft>
              <a:buSzPts val="2800"/>
              <a:buFont typeface="Calibri"/>
              <a:buChar char="►"/>
            </a:pPr>
            <a:r>
              <a:rPr lang="en-IN" sz="2800">
                <a:solidFill>
                  <a:srgbClr val="000000"/>
                </a:solidFill>
                <a:latin typeface="Calibri"/>
                <a:ea typeface="Calibri"/>
                <a:cs typeface="Calibri"/>
                <a:sym typeface="Calibri"/>
              </a:rPr>
              <a:t>Matplotlib.pyplot</a:t>
            </a:r>
            <a:endParaRPr sz="2800">
              <a:solidFill>
                <a:srgbClr val="000000"/>
              </a:solidFill>
              <a:latin typeface="Calibri"/>
              <a:ea typeface="Calibri"/>
              <a:cs typeface="Calibri"/>
              <a:sym typeface="Calibri"/>
            </a:endParaRPr>
          </a:p>
          <a:p>
            <a:pPr indent="-403860" lvl="0" marL="342900" rtl="0" algn="l">
              <a:spcBef>
                <a:spcPts val="1000"/>
              </a:spcBef>
              <a:spcAft>
                <a:spcPts val="0"/>
              </a:spcAft>
              <a:buSzPts val="2800"/>
              <a:buFont typeface="Calibri"/>
              <a:buChar char="►"/>
            </a:pPr>
            <a:r>
              <a:rPr lang="en-IN" sz="2800">
                <a:solidFill>
                  <a:srgbClr val="000000"/>
                </a:solidFill>
                <a:latin typeface="Calibri"/>
                <a:ea typeface="Calibri"/>
                <a:cs typeface="Calibri"/>
                <a:sym typeface="Calibri"/>
              </a:rPr>
              <a:t>Jupyter</a:t>
            </a:r>
            <a:endParaRPr sz="2800">
              <a:solidFill>
                <a:srgbClr val="000000"/>
              </a:solidFill>
              <a:latin typeface="Calibri"/>
              <a:ea typeface="Calibri"/>
              <a:cs typeface="Calibri"/>
              <a:sym typeface="Calibri"/>
            </a:endParaRPr>
          </a:p>
          <a:p>
            <a:pPr indent="-403860" lvl="0" marL="342900" rtl="0" algn="l">
              <a:spcBef>
                <a:spcPts val="1000"/>
              </a:spcBef>
              <a:spcAft>
                <a:spcPts val="0"/>
              </a:spcAft>
              <a:buSzPts val="2800"/>
              <a:buFont typeface="Calibri"/>
              <a:buChar char="►"/>
            </a:pPr>
            <a:r>
              <a:rPr lang="en-IN" sz="2800">
                <a:solidFill>
                  <a:srgbClr val="000000"/>
                </a:solidFill>
                <a:latin typeface="Calibri"/>
                <a:ea typeface="Calibri"/>
                <a:cs typeface="Calibri"/>
                <a:sym typeface="Calibri"/>
              </a:rPr>
              <a:t>Scikit-learn</a:t>
            </a:r>
            <a:endParaRPr sz="28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7"/>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lnSpc>
                <a:spcPct val="89000"/>
              </a:lnSpc>
              <a:spcBef>
                <a:spcPts val="0"/>
              </a:spcBef>
              <a:spcAft>
                <a:spcPts val="0"/>
              </a:spcAft>
              <a:buClr>
                <a:schemeClr val="dk2"/>
              </a:buClr>
              <a:buSzPts val="3000"/>
              <a:buFont typeface="Century Gothic"/>
              <a:buNone/>
            </a:pPr>
            <a:r>
              <a:rPr lang="en-IN" sz="3000">
                <a:solidFill>
                  <a:srgbClr val="FFFFFF"/>
                </a:solidFill>
              </a:rPr>
              <a:t>Data Preprocessing</a:t>
            </a:r>
            <a:endParaRPr>
              <a:solidFill>
                <a:srgbClr val="FFFFFF"/>
              </a:solidFill>
            </a:endParaRPr>
          </a:p>
        </p:txBody>
      </p:sp>
      <p:sp>
        <p:nvSpPr>
          <p:cNvPr id="301" name="Google Shape;301;p27"/>
          <p:cNvSpPr txBox="1"/>
          <p:nvPr>
            <p:ph idx="1" type="body"/>
          </p:nvPr>
        </p:nvSpPr>
        <p:spPr>
          <a:xfrm>
            <a:off x="1154954" y="2603500"/>
            <a:ext cx="8825700" cy="3416400"/>
          </a:xfrm>
          <a:prstGeom prst="rect">
            <a:avLst/>
          </a:prstGeom>
        </p:spPr>
        <p:txBody>
          <a:bodyPr anchorCtr="0" anchor="t" bIns="45700" lIns="91425" spcFirstLastPara="1" rIns="91425" wrap="square" tIns="45700">
            <a:noAutofit/>
          </a:bodyPr>
          <a:lstStyle/>
          <a:p>
            <a:pPr indent="-406400" lvl="0" marL="457200" rtl="0" algn="l">
              <a:lnSpc>
                <a:spcPct val="94000"/>
              </a:lnSpc>
              <a:spcBef>
                <a:spcPts val="0"/>
              </a:spcBef>
              <a:spcAft>
                <a:spcPts val="0"/>
              </a:spcAft>
              <a:buSzPts val="2800"/>
              <a:buFont typeface="Calibri"/>
              <a:buChar char="►"/>
            </a:pPr>
            <a:r>
              <a:rPr lang="en-IN" sz="2800">
                <a:solidFill>
                  <a:srgbClr val="1A1A1A"/>
                </a:solidFill>
                <a:latin typeface="Calibri"/>
                <a:ea typeface="Calibri"/>
                <a:cs typeface="Calibri"/>
                <a:sym typeface="Calibri"/>
              </a:rPr>
              <a:t>This process includes methods to remove any null values or infinite values which may affect the accuracy of the system. The values are also rescaled for faster training of the models. Steps in preprocessing include outlier detection, missing value treatment, rescaling. Cleaning process is used for removal or fixing of some missing data there may be data that are incomplete.</a:t>
            </a:r>
            <a:endParaRPr sz="2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