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304" r:id="rId2"/>
    <p:sldId id="256" r:id="rId3"/>
    <p:sldId id="257" r:id="rId4"/>
    <p:sldId id="258" r:id="rId5"/>
    <p:sldId id="264" r:id="rId6"/>
    <p:sldId id="259" r:id="rId7"/>
    <p:sldId id="260" r:id="rId8"/>
    <p:sldId id="266" r:id="rId9"/>
    <p:sldId id="287" r:id="rId10"/>
    <p:sldId id="269" r:id="rId11"/>
    <p:sldId id="309" r:id="rId12"/>
    <p:sldId id="308" r:id="rId13"/>
    <p:sldId id="288" r:id="rId14"/>
    <p:sldId id="305" r:id="rId15"/>
    <p:sldId id="289" r:id="rId16"/>
    <p:sldId id="290" r:id="rId17"/>
    <p:sldId id="291" r:id="rId18"/>
    <p:sldId id="292" r:id="rId19"/>
    <p:sldId id="296" r:id="rId20"/>
    <p:sldId id="297" r:id="rId21"/>
    <p:sldId id="306" r:id="rId22"/>
    <p:sldId id="293" r:id="rId23"/>
    <p:sldId id="300" r:id="rId24"/>
    <p:sldId id="295" r:id="rId25"/>
    <p:sldId id="298" r:id="rId26"/>
    <p:sldId id="301" r:id="rId27"/>
    <p:sldId id="302" r:id="rId28"/>
    <p:sldId id="303" r:id="rId29"/>
    <p:sldId id="262" r:id="rId30"/>
    <p:sldId id="26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alaniroop123@gmail.com" userId="d3769b240f5018d2" providerId="LiveId" clId="{3FC4C22B-E2F5-4F5D-B179-BD2D9517AE3A}"/>
    <pc:docChg chg="modSld">
      <pc:chgData name="padalaniroop123@gmail.com" userId="d3769b240f5018d2" providerId="LiveId" clId="{3FC4C22B-E2F5-4F5D-B179-BD2D9517AE3A}" dt="2021-07-28T18:13:29.410" v="34" actId="20577"/>
      <pc:docMkLst>
        <pc:docMk/>
      </pc:docMkLst>
      <pc:sldChg chg="modSp mod">
        <pc:chgData name="padalaniroop123@gmail.com" userId="d3769b240f5018d2" providerId="LiveId" clId="{3FC4C22B-E2F5-4F5D-B179-BD2D9517AE3A}" dt="2021-07-28T18:13:29.410" v="34" actId="20577"/>
        <pc:sldMkLst>
          <pc:docMk/>
          <pc:sldMk cId="950075606" sldId="257"/>
        </pc:sldMkLst>
        <pc:spChg chg="mod">
          <ac:chgData name="padalaniroop123@gmail.com" userId="d3769b240f5018d2" providerId="LiveId" clId="{3FC4C22B-E2F5-4F5D-B179-BD2D9517AE3A}" dt="2021-07-28T18:13:29.410" v="34" actId="20577"/>
          <ac:spMkLst>
            <pc:docMk/>
            <pc:sldMk cId="950075606" sldId="257"/>
            <ac:spMk id="3" creationId="{C18849C7-BE3C-4EF9-A937-D918882CBC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362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14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3363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858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880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178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7848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764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83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0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57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389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428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430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345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56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18671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546" y="624109"/>
            <a:ext cx="9779620" cy="5397549"/>
          </a:xfrm>
        </p:spPr>
        <p:txBody>
          <a:bodyPr>
            <a:noAutofit/>
          </a:bodyPr>
          <a:lstStyle/>
          <a:p>
            <a:br>
              <a:rPr lang="en-IN" sz="4400" b="1" dirty="0"/>
            </a:br>
            <a:br>
              <a:rPr lang="en-IN" sz="4400" b="1" dirty="0"/>
            </a:br>
            <a:r>
              <a:rPr lang="en-IN" sz="4400" b="1" dirty="0"/>
              <a:t>MACHINE LEARNING APPLICATION FOR CROP PREDICTION AND EFFICIENT FERTILIZER RECOMMENDATION USING PYTHON</a:t>
            </a:r>
            <a:endParaRPr lang="en-IN" sz="4400" dirty="0"/>
          </a:p>
        </p:txBody>
      </p:sp>
    </p:spTree>
    <p:extLst>
      <p:ext uri="{BB962C8B-B14F-4D97-AF65-F5344CB8AC3E}">
        <p14:creationId xmlns:p14="http://schemas.microsoft.com/office/powerpoint/2010/main" val="3993901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1"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2"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54"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24B143B3-09BC-49C5-B60B-89E74779BFC2}"/>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dirty="0">
                <a:solidFill>
                  <a:srgbClr val="FEFFFF"/>
                </a:solidFill>
              </a:rPr>
              <a:t>Use case Diagram</a:t>
            </a:r>
            <a:br>
              <a:rPr lang="en-US" sz="4000" dirty="0">
                <a:solidFill>
                  <a:srgbClr val="FEFFFF"/>
                </a:solidFill>
              </a:rPr>
            </a:br>
            <a:endParaRPr lang="en-US" sz="4000" dirty="0">
              <a:solidFill>
                <a:srgbClr val="FEFFFF"/>
              </a:solidFill>
            </a:endParaRPr>
          </a:p>
        </p:txBody>
      </p:sp>
      <p:sp>
        <p:nvSpPr>
          <p:cNvPr id="57"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2" name="Picture 2" descr="Diagram&#10;&#10;Description automatically generated">
            <a:extLst>
              <a:ext uri="{FF2B5EF4-FFF2-40B4-BE49-F238E27FC236}">
                <a16:creationId xmlns:a16="http://schemas.microsoft.com/office/drawing/2014/main" id="{F0FC730E-FE6D-44A6-8424-CEAD838E7302}"/>
              </a:ext>
            </a:extLst>
          </p:cNvPr>
          <p:cNvPicPr>
            <a:picLocks noChangeAspect="1"/>
          </p:cNvPicPr>
          <p:nvPr/>
        </p:nvPicPr>
        <p:blipFill>
          <a:blip r:embed="rId2"/>
          <a:stretch>
            <a:fillRect/>
          </a:stretch>
        </p:blipFill>
        <p:spPr>
          <a:xfrm>
            <a:off x="5587994" y="1402070"/>
            <a:ext cx="5640502" cy="4061161"/>
          </a:xfrm>
          <a:prstGeom prst="rect">
            <a:avLst/>
          </a:prstGeom>
        </p:spPr>
      </p:pic>
    </p:spTree>
    <p:extLst>
      <p:ext uri="{BB962C8B-B14F-4D97-AF65-F5344CB8AC3E}">
        <p14:creationId xmlns:p14="http://schemas.microsoft.com/office/powerpoint/2010/main" val="394158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1"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2"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54"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24B143B3-09BC-49C5-B60B-89E74779BFC2}"/>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dirty="0">
                <a:solidFill>
                  <a:srgbClr val="FEFFFF"/>
                </a:solidFill>
              </a:rPr>
              <a:t>Process Flow Diagram</a:t>
            </a:r>
            <a:br>
              <a:rPr lang="en-US" sz="4000" dirty="0">
                <a:solidFill>
                  <a:srgbClr val="FEFFFF"/>
                </a:solidFill>
              </a:rPr>
            </a:br>
            <a:endParaRPr lang="en-US" sz="4000" dirty="0">
              <a:solidFill>
                <a:srgbClr val="FEFFFF"/>
              </a:solidFill>
            </a:endParaRPr>
          </a:p>
        </p:txBody>
      </p:sp>
      <p:sp>
        <p:nvSpPr>
          <p:cNvPr id="57"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5" name="Picture 3" descr="Diagram&#10;&#10;Description automatically generated">
            <a:extLst>
              <a:ext uri="{FF2B5EF4-FFF2-40B4-BE49-F238E27FC236}">
                <a16:creationId xmlns:a16="http://schemas.microsoft.com/office/drawing/2014/main" id="{F8F08E13-D359-4413-834E-4313BB42B3CB}"/>
              </a:ext>
            </a:extLst>
          </p:cNvPr>
          <p:cNvPicPr>
            <a:picLocks noChangeAspect="1"/>
          </p:cNvPicPr>
          <p:nvPr/>
        </p:nvPicPr>
        <p:blipFill>
          <a:blip r:embed="rId2"/>
          <a:stretch>
            <a:fillRect/>
          </a:stretch>
        </p:blipFill>
        <p:spPr>
          <a:xfrm>
            <a:off x="5653669" y="484374"/>
            <a:ext cx="5794540" cy="5977182"/>
          </a:xfrm>
          <a:prstGeom prst="rect">
            <a:avLst/>
          </a:prstGeom>
        </p:spPr>
      </p:pic>
    </p:spTree>
    <p:extLst>
      <p:ext uri="{BB962C8B-B14F-4D97-AF65-F5344CB8AC3E}">
        <p14:creationId xmlns:p14="http://schemas.microsoft.com/office/powerpoint/2010/main" val="362969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1"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2"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54"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24B143B3-09BC-49C5-B60B-89E74779BFC2}"/>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dirty="0">
                <a:solidFill>
                  <a:srgbClr val="FEFFFF"/>
                </a:solidFill>
              </a:rPr>
              <a:t>Architecture Diagram</a:t>
            </a:r>
            <a:br>
              <a:rPr lang="en-US" sz="4000" dirty="0">
                <a:solidFill>
                  <a:srgbClr val="FEFFFF"/>
                </a:solidFill>
              </a:rPr>
            </a:br>
            <a:endParaRPr lang="en-US" sz="4000" dirty="0">
              <a:solidFill>
                <a:srgbClr val="FEFFFF"/>
              </a:solidFill>
            </a:endParaRPr>
          </a:p>
        </p:txBody>
      </p:sp>
      <p:sp>
        <p:nvSpPr>
          <p:cNvPr id="57"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5" name="Content Placeholder 3">
            <a:extLst>
              <a:ext uri="{FF2B5EF4-FFF2-40B4-BE49-F238E27FC236}">
                <a16:creationId xmlns:a16="http://schemas.microsoft.com/office/drawing/2014/main" id="{DDA8CF79-BE33-4BD1-866F-AF056A96AB51}"/>
              </a:ext>
            </a:extLst>
          </p:cNvPr>
          <p:cNvPicPr>
            <a:picLocks noChangeAspect="1"/>
          </p:cNvPicPr>
          <p:nvPr/>
        </p:nvPicPr>
        <p:blipFill rotWithShape="1">
          <a:blip r:embed="rId2"/>
          <a:srcRect l="2948" r="13242" b="3"/>
          <a:stretch/>
        </p:blipFill>
        <p:spPr>
          <a:xfrm>
            <a:off x="5687122" y="640080"/>
            <a:ext cx="6356195" cy="5252773"/>
          </a:xfrm>
          <a:prstGeom prst="rect">
            <a:avLst/>
          </a:prstGeom>
        </p:spPr>
      </p:pic>
    </p:spTree>
    <p:extLst>
      <p:ext uri="{BB962C8B-B14F-4D97-AF65-F5344CB8AC3E}">
        <p14:creationId xmlns:p14="http://schemas.microsoft.com/office/powerpoint/2010/main" val="124047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Selection, Training and Performance Evaluation</a:t>
            </a:r>
          </a:p>
        </p:txBody>
      </p:sp>
      <p:sp>
        <p:nvSpPr>
          <p:cNvPr id="3" name="Content Placeholder 2"/>
          <p:cNvSpPr>
            <a:spLocks noGrp="1"/>
          </p:cNvSpPr>
          <p:nvPr>
            <p:ph idx="1"/>
          </p:nvPr>
        </p:nvSpPr>
        <p:spPr/>
        <p:txBody>
          <a:bodyPr>
            <a:normAutofit/>
          </a:bodyPr>
          <a:lstStyle/>
          <a:p>
            <a:pPr lvl="0"/>
            <a:r>
              <a:rPr lang="en-IN" sz="2000" dirty="0">
                <a:solidFill>
                  <a:schemeClr val="tx1"/>
                </a:solidFill>
                <a:ea typeface="Calibri"/>
                <a:cs typeface="Calibri"/>
                <a:sym typeface="Calibri"/>
              </a:rPr>
              <a:t>After feature selection the dataset is divided into pair of </a:t>
            </a:r>
            <a:r>
              <a:rPr lang="en-IN" sz="2000" dirty="0" err="1">
                <a:solidFill>
                  <a:schemeClr val="tx1"/>
                </a:solidFill>
                <a:ea typeface="Calibri"/>
                <a:cs typeface="Calibri"/>
                <a:sym typeface="Calibri"/>
              </a:rPr>
              <a:t>xtrain</a:t>
            </a:r>
            <a:r>
              <a:rPr lang="en-IN" sz="2000" dirty="0">
                <a:solidFill>
                  <a:schemeClr val="tx1"/>
                </a:solidFill>
                <a:ea typeface="Calibri"/>
                <a:cs typeface="Calibri"/>
                <a:sym typeface="Calibri"/>
              </a:rPr>
              <a:t> ,</a:t>
            </a:r>
            <a:r>
              <a:rPr lang="en-IN" sz="2000" dirty="0" err="1">
                <a:solidFill>
                  <a:schemeClr val="tx1"/>
                </a:solidFill>
                <a:ea typeface="Calibri"/>
                <a:cs typeface="Calibri"/>
                <a:sym typeface="Calibri"/>
              </a:rPr>
              <a:t>ytrain</a:t>
            </a:r>
            <a:r>
              <a:rPr lang="en-IN" sz="2000" dirty="0">
                <a:solidFill>
                  <a:schemeClr val="tx1"/>
                </a:solidFill>
                <a:ea typeface="Calibri"/>
                <a:cs typeface="Calibri"/>
                <a:sym typeface="Calibri"/>
              </a:rPr>
              <a:t> and </a:t>
            </a:r>
            <a:r>
              <a:rPr lang="en-IN" sz="2000" dirty="0" err="1">
                <a:solidFill>
                  <a:schemeClr val="tx1"/>
                </a:solidFill>
                <a:ea typeface="Calibri"/>
                <a:cs typeface="Calibri"/>
                <a:sym typeface="Calibri"/>
              </a:rPr>
              <a:t>xtest</a:t>
            </a:r>
            <a:r>
              <a:rPr lang="en-IN" sz="2000" dirty="0">
                <a:solidFill>
                  <a:schemeClr val="tx1"/>
                </a:solidFill>
                <a:ea typeface="Calibri"/>
                <a:cs typeface="Calibri"/>
                <a:sym typeface="Calibri"/>
              </a:rPr>
              <a:t>, y test. The algorithm model is imported form </a:t>
            </a:r>
            <a:r>
              <a:rPr lang="en-IN" sz="2000" dirty="0" err="1">
                <a:solidFill>
                  <a:schemeClr val="tx1"/>
                </a:solidFill>
                <a:ea typeface="Calibri"/>
                <a:cs typeface="Calibri"/>
                <a:sym typeface="Calibri"/>
              </a:rPr>
              <a:t>sklearn</a:t>
            </a:r>
            <a:r>
              <a:rPr lang="en-IN" sz="2000" dirty="0">
                <a:solidFill>
                  <a:schemeClr val="tx1"/>
                </a:solidFill>
                <a:ea typeface="Calibri"/>
                <a:cs typeface="Calibri"/>
                <a:sym typeface="Calibri"/>
              </a:rPr>
              <a:t>. Building model is done using model. Fit (</a:t>
            </a:r>
            <a:r>
              <a:rPr lang="en-IN" sz="2000" dirty="0" err="1">
                <a:solidFill>
                  <a:schemeClr val="tx1"/>
                </a:solidFill>
                <a:ea typeface="Calibri"/>
                <a:cs typeface="Calibri"/>
                <a:sym typeface="Calibri"/>
              </a:rPr>
              <a:t>xtrain</a:t>
            </a:r>
            <a:r>
              <a:rPr lang="en-IN" sz="2000" dirty="0">
                <a:solidFill>
                  <a:schemeClr val="tx1"/>
                </a:solidFill>
                <a:ea typeface="Calibri"/>
                <a:cs typeface="Calibri"/>
                <a:sym typeface="Calibri"/>
              </a:rPr>
              <a:t>, </a:t>
            </a:r>
            <a:r>
              <a:rPr lang="en-IN" sz="2000" dirty="0" err="1">
                <a:solidFill>
                  <a:schemeClr val="tx1"/>
                </a:solidFill>
                <a:ea typeface="Calibri"/>
                <a:cs typeface="Calibri"/>
                <a:sym typeface="Calibri"/>
              </a:rPr>
              <a:t>ytrain</a:t>
            </a:r>
            <a:r>
              <a:rPr lang="en-IN" sz="2000" dirty="0">
                <a:solidFill>
                  <a:schemeClr val="tx1"/>
                </a:solidFill>
                <a:ea typeface="Calibri"/>
                <a:cs typeface="Calibri"/>
                <a:sym typeface="Calibri"/>
              </a:rPr>
              <a:t>).</a:t>
            </a:r>
          </a:p>
          <a:p>
            <a:pPr lvl="0"/>
            <a:r>
              <a:rPr lang="en-IN" sz="2000" dirty="0">
                <a:solidFill>
                  <a:schemeClr val="tx1"/>
                </a:solidFill>
                <a:ea typeface="Calibri"/>
                <a:cs typeface="Calibri"/>
                <a:sym typeface="Calibri"/>
              </a:rPr>
              <a:t>Crop type and fertilizer type are our output (target). Since we are going to classify using continuous features, we are going to implement using Decision tree regression, support vector regression and also neural network based classifier.</a:t>
            </a:r>
            <a:endParaRPr lang="en-IN" dirty="0">
              <a:solidFill>
                <a:schemeClr val="tx1"/>
              </a:solidFill>
              <a:ea typeface="Calibri"/>
              <a:cs typeface="Calibri"/>
              <a:sym typeface="Calibri"/>
            </a:endParaRPr>
          </a:p>
          <a:p>
            <a:pPr lvl="0"/>
            <a:r>
              <a:rPr lang="en-IN" sz="2000" dirty="0">
                <a:solidFill>
                  <a:schemeClr val="tx1"/>
                </a:solidFill>
                <a:ea typeface="Calibri"/>
                <a:cs typeface="Calibri"/>
                <a:sym typeface="Calibri"/>
              </a:rPr>
              <a:t>After the model is build, prediction is done using </a:t>
            </a:r>
            <a:r>
              <a:rPr lang="en-IN" sz="2000" dirty="0" err="1">
                <a:solidFill>
                  <a:schemeClr val="tx1"/>
                </a:solidFill>
                <a:ea typeface="Calibri"/>
                <a:cs typeface="Calibri"/>
                <a:sym typeface="Calibri"/>
              </a:rPr>
              <a:t>model.predict</a:t>
            </a:r>
            <a:r>
              <a:rPr lang="en-IN" sz="2000" dirty="0">
                <a:solidFill>
                  <a:schemeClr val="tx1"/>
                </a:solidFill>
                <a:ea typeface="Calibri"/>
                <a:cs typeface="Calibri"/>
                <a:sym typeface="Calibri"/>
              </a:rPr>
              <a:t>(</a:t>
            </a:r>
            <a:r>
              <a:rPr lang="en-IN" sz="2000" dirty="0" err="1">
                <a:solidFill>
                  <a:schemeClr val="tx1"/>
                </a:solidFill>
                <a:ea typeface="Calibri"/>
                <a:cs typeface="Calibri"/>
                <a:sym typeface="Calibri"/>
              </a:rPr>
              <a:t>xtest</a:t>
            </a:r>
            <a:r>
              <a:rPr lang="en-IN" sz="2000" dirty="0">
                <a:solidFill>
                  <a:schemeClr val="tx1"/>
                </a:solidFill>
                <a:ea typeface="Calibri"/>
                <a:cs typeface="Calibri"/>
                <a:sym typeface="Calibri"/>
              </a:rPr>
              <a:t>). The accuracy is calculated using </a:t>
            </a:r>
            <a:r>
              <a:rPr lang="en-IN" sz="2000" dirty="0" err="1">
                <a:solidFill>
                  <a:schemeClr val="tx1"/>
                </a:solidFill>
                <a:ea typeface="Calibri"/>
                <a:cs typeface="Calibri"/>
                <a:sym typeface="Calibri"/>
              </a:rPr>
              <a:t>accuracy_score</a:t>
            </a:r>
            <a:r>
              <a:rPr lang="en-IN" sz="2000" dirty="0">
                <a:solidFill>
                  <a:schemeClr val="tx1"/>
                </a:solidFill>
                <a:ea typeface="Calibri"/>
                <a:cs typeface="Calibri"/>
                <a:sym typeface="Calibri"/>
              </a:rPr>
              <a:t> imported from metrics - </a:t>
            </a:r>
            <a:r>
              <a:rPr lang="en-IN" sz="2000" dirty="0" err="1">
                <a:solidFill>
                  <a:schemeClr val="tx1"/>
                </a:solidFill>
                <a:ea typeface="Calibri"/>
                <a:cs typeface="Calibri"/>
                <a:sym typeface="Calibri"/>
              </a:rPr>
              <a:t>metrics.accuracy_score</a:t>
            </a:r>
            <a:r>
              <a:rPr lang="en-IN" sz="2000" dirty="0">
                <a:solidFill>
                  <a:schemeClr val="tx1"/>
                </a:solidFill>
                <a:ea typeface="Calibri"/>
                <a:cs typeface="Calibri"/>
                <a:sym typeface="Calibri"/>
              </a:rPr>
              <a:t> (</a:t>
            </a:r>
            <a:r>
              <a:rPr lang="en-IN" sz="2000" dirty="0" err="1">
                <a:solidFill>
                  <a:schemeClr val="tx1"/>
                </a:solidFill>
                <a:ea typeface="Calibri"/>
                <a:cs typeface="Calibri"/>
                <a:sym typeface="Calibri"/>
              </a:rPr>
              <a:t>ytest</a:t>
            </a:r>
            <a:r>
              <a:rPr lang="en-IN" sz="2000" dirty="0">
                <a:solidFill>
                  <a:schemeClr val="tx1"/>
                </a:solidFill>
                <a:ea typeface="Calibri"/>
                <a:cs typeface="Calibri"/>
                <a:sym typeface="Calibri"/>
              </a:rPr>
              <a:t>, predicted).</a:t>
            </a:r>
            <a:endParaRPr lang="en-IN" sz="2800" dirty="0">
              <a:solidFill>
                <a:schemeClr val="tx1"/>
              </a:solidFill>
              <a:ea typeface="Calibri"/>
              <a:cs typeface="Calibri"/>
              <a:sym typeface="Calibri"/>
            </a:endParaRPr>
          </a:p>
          <a:p>
            <a:pPr marL="0" indent="0">
              <a:buNone/>
            </a:pPr>
            <a:endParaRPr lang="en-IN" sz="2000" dirty="0">
              <a:solidFill>
                <a:schemeClr val="tx1"/>
              </a:solidFill>
            </a:endParaRPr>
          </a:p>
        </p:txBody>
      </p:sp>
    </p:spTree>
    <p:extLst>
      <p:ext uri="{BB962C8B-B14F-4D97-AF65-F5344CB8AC3E}">
        <p14:creationId xmlns:p14="http://schemas.microsoft.com/office/powerpoint/2010/main" val="112397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2899316"/>
            <a:ext cx="8911687" cy="1906859"/>
          </a:xfrm>
        </p:spPr>
        <p:txBody>
          <a:bodyPr>
            <a:normAutofit/>
          </a:bodyPr>
          <a:lstStyle/>
          <a:p>
            <a:r>
              <a:rPr lang="en-IN" sz="4400" dirty="0"/>
              <a:t>            Crop Prediction</a:t>
            </a:r>
          </a:p>
        </p:txBody>
      </p:sp>
    </p:spTree>
    <p:extLst>
      <p:ext uri="{BB962C8B-B14F-4D97-AF65-F5344CB8AC3E}">
        <p14:creationId xmlns:p14="http://schemas.microsoft.com/office/powerpoint/2010/main" val="335861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 Classifier</a:t>
            </a:r>
          </a:p>
        </p:txBody>
      </p:sp>
      <p:sp>
        <p:nvSpPr>
          <p:cNvPr id="3" name="Content Placeholder 2"/>
          <p:cNvSpPr>
            <a:spLocks noGrp="1"/>
          </p:cNvSpPr>
          <p:nvPr>
            <p:ph idx="1"/>
          </p:nvPr>
        </p:nvSpPr>
        <p:spPr/>
        <p:txBody>
          <a:bodyPr>
            <a:noAutofit/>
          </a:bodyPr>
          <a:lstStyle/>
          <a:p>
            <a:r>
              <a:rPr lang="en-IN" dirty="0">
                <a:solidFill>
                  <a:schemeClr val="tx1"/>
                </a:solidFill>
              </a:rPr>
              <a:t>Decision tree builds regression or classification models in the form of a tree structure. It breaks down a dataset into smaller and smaller subsets while at the same time an associated decision tree is incrementally developed. The final result is a tree with </a:t>
            </a:r>
            <a:r>
              <a:rPr lang="en-IN" b="1" dirty="0">
                <a:solidFill>
                  <a:schemeClr val="tx1"/>
                </a:solidFill>
              </a:rPr>
              <a:t>decision nodes</a:t>
            </a:r>
            <a:r>
              <a:rPr lang="en-IN" dirty="0">
                <a:solidFill>
                  <a:schemeClr val="tx1"/>
                </a:solidFill>
              </a:rPr>
              <a:t> and </a:t>
            </a:r>
            <a:r>
              <a:rPr lang="en-IN" b="1" dirty="0">
                <a:solidFill>
                  <a:schemeClr val="tx1"/>
                </a:solidFill>
              </a:rPr>
              <a:t>leaf nodes</a:t>
            </a:r>
            <a:r>
              <a:rPr lang="en-IN" dirty="0">
                <a:solidFill>
                  <a:schemeClr val="tx1"/>
                </a:solidFill>
              </a:rPr>
              <a:t>.</a:t>
            </a:r>
          </a:p>
          <a:p>
            <a:r>
              <a:rPr lang="en-IN" dirty="0">
                <a:solidFill>
                  <a:schemeClr val="tx1"/>
                </a:solidFill>
              </a:rPr>
              <a:t>A decision node has two or more branches each representing values for the attribute tested.</a:t>
            </a:r>
          </a:p>
          <a:p>
            <a:r>
              <a:rPr lang="en-IN" dirty="0">
                <a:solidFill>
                  <a:schemeClr val="tx1"/>
                </a:solidFill>
              </a:rPr>
              <a:t>Leaf node represents a decision on the numerical target. The topmost decision node in a tree which corresponds to the best predictor called </a:t>
            </a:r>
            <a:r>
              <a:rPr lang="en-IN" b="1" dirty="0">
                <a:solidFill>
                  <a:schemeClr val="tx1"/>
                </a:solidFill>
              </a:rPr>
              <a:t>root node</a:t>
            </a:r>
            <a:r>
              <a:rPr lang="en-IN" dirty="0">
                <a:solidFill>
                  <a:schemeClr val="tx1"/>
                </a:solidFill>
              </a:rPr>
              <a:t>. Decision trees can handle both categorical and numerical data. </a:t>
            </a:r>
          </a:p>
          <a:p>
            <a:r>
              <a:rPr lang="en-IN" dirty="0">
                <a:solidFill>
                  <a:schemeClr val="tx1"/>
                </a:solidFill>
              </a:rPr>
              <a:t>There are several steps in decision tree: </a:t>
            </a:r>
            <a:br>
              <a:rPr lang="en-IN" dirty="0">
                <a:solidFill>
                  <a:schemeClr val="tx1"/>
                </a:solidFill>
              </a:rPr>
            </a:br>
            <a:r>
              <a:rPr lang="en-IN" dirty="0">
                <a:solidFill>
                  <a:schemeClr val="tx1"/>
                </a:solidFill>
              </a:rPr>
              <a:t>1) Splitting</a:t>
            </a:r>
            <a:br>
              <a:rPr lang="en-IN" dirty="0">
                <a:solidFill>
                  <a:schemeClr val="tx1"/>
                </a:solidFill>
              </a:rPr>
            </a:br>
            <a:r>
              <a:rPr lang="en-IN" dirty="0">
                <a:solidFill>
                  <a:schemeClr val="tx1"/>
                </a:solidFill>
              </a:rPr>
              <a:t>2) Pruning</a:t>
            </a:r>
            <a:br>
              <a:rPr lang="en-IN" dirty="0">
                <a:solidFill>
                  <a:schemeClr val="tx1"/>
                </a:solidFill>
              </a:rPr>
            </a:br>
            <a:r>
              <a:rPr lang="en-IN" dirty="0">
                <a:solidFill>
                  <a:schemeClr val="tx1"/>
                </a:solidFill>
              </a:rPr>
              <a:t>3) Tree Selection</a:t>
            </a: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1851670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qhran mohammad\Desktop\crop prediction\dt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088" y="1092821"/>
            <a:ext cx="7685629" cy="3501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62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Support Vector Machine</a:t>
            </a:r>
          </a:p>
        </p:txBody>
      </p:sp>
      <p:sp>
        <p:nvSpPr>
          <p:cNvPr id="3" name="Content Placeholder 2"/>
          <p:cNvSpPr>
            <a:spLocks noGrp="1"/>
          </p:cNvSpPr>
          <p:nvPr>
            <p:ph idx="1"/>
          </p:nvPr>
        </p:nvSpPr>
        <p:spPr/>
        <p:txBody>
          <a:bodyPr>
            <a:normAutofit/>
          </a:bodyPr>
          <a:lstStyle/>
          <a:p>
            <a:r>
              <a:rPr lang="en-IN" sz="2400" dirty="0"/>
              <a:t>SVM or Support Vector Machine is a linear model for classification problems. It can solve linear and non-linear problems and work well for many practical problems. The algorithm creates a line or a </a:t>
            </a:r>
            <a:r>
              <a:rPr lang="en-IN" sz="2400" dirty="0" err="1"/>
              <a:t>hyperplane</a:t>
            </a:r>
            <a:r>
              <a:rPr lang="en-IN" sz="2400" dirty="0"/>
              <a:t> which separates the data into classes.</a:t>
            </a:r>
            <a:br>
              <a:rPr lang="en-IN" sz="2400" dirty="0"/>
            </a:br>
            <a:r>
              <a:rPr lang="en-IN" sz="2400" dirty="0"/>
              <a:t>The linear SVM classifier works by drawing a straight line between two classes. All the data points that fall on one side of the line will be labelled as one class and all the points that fall on the other side will be labelled as the second</a:t>
            </a:r>
          </a:p>
        </p:txBody>
      </p:sp>
    </p:spTree>
    <p:extLst>
      <p:ext uri="{BB962C8B-B14F-4D97-AF65-F5344CB8AC3E}">
        <p14:creationId xmlns:p14="http://schemas.microsoft.com/office/powerpoint/2010/main" val="421117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haqhran mohammad\Desktop\crop prediction\s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350" y="838200"/>
            <a:ext cx="684371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928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for Crop Prediction</a:t>
            </a:r>
          </a:p>
        </p:txBody>
      </p:sp>
      <p:pic>
        <p:nvPicPr>
          <p:cNvPr id="3076" name="Picture 4" descr="C:\Users\shaqhran mohammad\Desktop\crop prediction\ci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871" y="2539068"/>
            <a:ext cx="8915400" cy="2945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22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9BE0-90C1-444A-8266-53D0100312E6}"/>
              </a:ext>
            </a:extLst>
          </p:cNvPr>
          <p:cNvSpPr>
            <a:spLocks noGrp="1"/>
          </p:cNvSpPr>
          <p:nvPr>
            <p:ph type="ctrTitle"/>
          </p:nvPr>
        </p:nvSpPr>
        <p:spPr>
          <a:xfrm>
            <a:off x="2497137" y="134694"/>
            <a:ext cx="7197726" cy="1249490"/>
          </a:xfrm>
        </p:spPr>
        <p:txBody>
          <a:bodyPr>
            <a:normAutofit fontScale="90000"/>
          </a:bodyPr>
          <a:lstStyle/>
          <a:p>
            <a:pPr algn="ctr"/>
            <a:r>
              <a:rPr lang="en-IN" sz="2800" b="1" dirty="0"/>
              <a:t>MACHINE LEARNING APPLICATION FOR CROP PREDICTION AND EFFICIENT FERTILIZER RECOMMENDATION USING PYTHON</a:t>
            </a:r>
          </a:p>
        </p:txBody>
      </p:sp>
      <p:sp>
        <p:nvSpPr>
          <p:cNvPr id="3" name="Subtitle 2">
            <a:extLst>
              <a:ext uri="{FF2B5EF4-FFF2-40B4-BE49-F238E27FC236}">
                <a16:creationId xmlns:a16="http://schemas.microsoft.com/office/drawing/2014/main" id="{C248FFAE-1BEE-4894-8124-69624D923906}"/>
              </a:ext>
            </a:extLst>
          </p:cNvPr>
          <p:cNvSpPr>
            <a:spLocks noGrp="1"/>
          </p:cNvSpPr>
          <p:nvPr>
            <p:ph type="subTitle" idx="1"/>
          </p:nvPr>
        </p:nvSpPr>
        <p:spPr>
          <a:xfrm>
            <a:off x="2497137" y="1585519"/>
            <a:ext cx="7197726" cy="5033395"/>
          </a:xfrm>
        </p:spPr>
        <p:txBody>
          <a:bodyPr/>
          <a:lstStyle/>
          <a:p>
            <a:pPr algn="ctr"/>
            <a:r>
              <a:rPr lang="en-IN" sz="1800" dirty="0"/>
              <a:t>By</a:t>
            </a:r>
          </a:p>
          <a:p>
            <a:pPr algn="ctr"/>
            <a:r>
              <a:rPr lang="en-IN" dirty="0">
                <a:solidFill>
                  <a:schemeClr val="tx1"/>
                </a:solidFill>
              </a:rPr>
              <a:t>MUKTESWAR REDDY B          11716082</a:t>
            </a:r>
          </a:p>
          <a:p>
            <a:r>
              <a:rPr lang="en-IN" dirty="0">
                <a:solidFill>
                  <a:schemeClr val="tx1"/>
                </a:solidFill>
              </a:rPr>
              <a:t>                       SAI SAHITH REDDY M</a:t>
            </a:r>
            <a:r>
              <a:rPr lang="en-IN" sz="1800" dirty="0">
                <a:solidFill>
                  <a:schemeClr val="tx1"/>
                </a:solidFill>
              </a:rPr>
              <a:t>             11716090         </a:t>
            </a:r>
          </a:p>
          <a:p>
            <a:pPr algn="ctr"/>
            <a:r>
              <a:rPr lang="en-IN" dirty="0">
                <a:solidFill>
                  <a:schemeClr val="tx1"/>
                </a:solidFill>
              </a:rPr>
              <a:t>SWETHA K                               11716097</a:t>
            </a:r>
          </a:p>
          <a:p>
            <a:pPr algn="ctr"/>
            <a:endParaRPr lang="en-IN" sz="1800" dirty="0"/>
          </a:p>
          <a:p>
            <a:pPr algn="ctr"/>
            <a:r>
              <a:rPr lang="en-IN" sz="1800" dirty="0">
                <a:solidFill>
                  <a:schemeClr val="tx1"/>
                </a:solidFill>
              </a:rPr>
              <a:t>Under the guidance of </a:t>
            </a:r>
          </a:p>
          <a:p>
            <a:pPr algn="ctr"/>
            <a:r>
              <a:rPr lang="en-US" b="1" dirty="0">
                <a:solidFill>
                  <a:schemeClr val="tx1"/>
                </a:solidFill>
              </a:rPr>
              <a:t>    </a:t>
            </a:r>
            <a:r>
              <a:rPr lang="nn-NO" b="1" dirty="0">
                <a:solidFill>
                  <a:schemeClr val="tx1"/>
                </a:solidFill>
              </a:rPr>
              <a:t>Dr. P. Venkata Subba Reddy </a:t>
            </a:r>
          </a:p>
          <a:p>
            <a:pPr algn="ctr"/>
            <a:r>
              <a:rPr lang="nn-NO" b="1" dirty="0">
                <a:solidFill>
                  <a:schemeClr val="tx1"/>
                </a:solidFill>
              </a:rPr>
              <a:t>HOD, Professor</a:t>
            </a:r>
            <a:endParaRPr lang="en-IN" b="1" dirty="0">
              <a:solidFill>
                <a:schemeClr val="tx1"/>
              </a:solidFill>
            </a:endParaRPr>
          </a:p>
          <a:p>
            <a:pPr algn="ctr"/>
            <a:r>
              <a:rPr lang="en-IN" sz="1800" dirty="0">
                <a:solidFill>
                  <a:schemeClr val="tx1"/>
                </a:solidFill>
              </a:rPr>
              <a:t>Department of </a:t>
            </a:r>
            <a:r>
              <a:rPr lang="en-IN" dirty="0">
                <a:solidFill>
                  <a:schemeClr val="tx1"/>
                </a:solidFill>
              </a:rPr>
              <a:t>C</a:t>
            </a:r>
            <a:r>
              <a:rPr lang="en-IN" sz="1800" dirty="0">
                <a:solidFill>
                  <a:schemeClr val="tx1"/>
                </a:solidFill>
              </a:rPr>
              <a:t>omputer </a:t>
            </a:r>
            <a:r>
              <a:rPr lang="en-IN" dirty="0">
                <a:solidFill>
                  <a:schemeClr val="tx1"/>
                </a:solidFill>
              </a:rPr>
              <a:t>S</a:t>
            </a:r>
            <a:r>
              <a:rPr lang="en-IN" sz="1800" dirty="0">
                <a:solidFill>
                  <a:schemeClr val="tx1"/>
                </a:solidFill>
              </a:rPr>
              <a:t>cience and Engineering</a:t>
            </a:r>
          </a:p>
          <a:p>
            <a:pPr algn="ctr"/>
            <a:r>
              <a:rPr lang="en-IN" sz="1800" dirty="0">
                <a:solidFill>
                  <a:schemeClr val="tx1"/>
                </a:solidFill>
              </a:rPr>
              <a:t>Sri </a:t>
            </a:r>
            <a:r>
              <a:rPr lang="en-IN" sz="1800" dirty="0" err="1">
                <a:solidFill>
                  <a:schemeClr val="tx1"/>
                </a:solidFill>
              </a:rPr>
              <a:t>Venkateswara</a:t>
            </a:r>
            <a:r>
              <a:rPr lang="en-IN" sz="1800" dirty="0">
                <a:solidFill>
                  <a:schemeClr val="tx1"/>
                </a:solidFill>
              </a:rPr>
              <a:t> University College of Engineering</a:t>
            </a:r>
          </a:p>
          <a:p>
            <a:endParaRPr lang="en-IN" sz="1800" dirty="0"/>
          </a:p>
          <a:p>
            <a:pPr algn="ctr"/>
            <a:endParaRPr lang="en-IN" dirty="0"/>
          </a:p>
        </p:txBody>
      </p:sp>
    </p:spTree>
    <p:extLst>
      <p:ext uri="{BB962C8B-B14F-4D97-AF65-F5344CB8AC3E}">
        <p14:creationId xmlns:p14="http://schemas.microsoft.com/office/powerpoint/2010/main" val="265322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for Crop Prediction</a:t>
            </a:r>
          </a:p>
        </p:txBody>
      </p:sp>
      <p:pic>
        <p:nvPicPr>
          <p:cNvPr id="4098" name="Picture 2" descr="C:\Users\shaqhran mohammad\Desktop\crop prediction\co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7047" y="2595599"/>
            <a:ext cx="8915400" cy="274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67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2977376"/>
            <a:ext cx="8911687" cy="1929160"/>
          </a:xfrm>
        </p:spPr>
        <p:txBody>
          <a:bodyPr>
            <a:normAutofit/>
          </a:bodyPr>
          <a:lstStyle/>
          <a:p>
            <a:r>
              <a:rPr lang="en-IN" sz="4400" dirty="0"/>
              <a:t>    Fertilizer Recommendation</a:t>
            </a:r>
          </a:p>
        </p:txBody>
      </p:sp>
    </p:spTree>
    <p:extLst>
      <p:ext uri="{BB962C8B-B14F-4D97-AF65-F5344CB8AC3E}">
        <p14:creationId xmlns:p14="http://schemas.microsoft.com/office/powerpoint/2010/main" val="3626860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Neural Network</a:t>
            </a:r>
          </a:p>
        </p:txBody>
      </p:sp>
      <p:sp>
        <p:nvSpPr>
          <p:cNvPr id="3" name="Content Placeholder 2"/>
          <p:cNvSpPr>
            <a:spLocks noGrp="1"/>
          </p:cNvSpPr>
          <p:nvPr>
            <p:ph idx="1"/>
          </p:nvPr>
        </p:nvSpPr>
        <p:spPr/>
        <p:txBody>
          <a:bodyPr/>
          <a:lstStyle/>
          <a:p>
            <a:r>
              <a:rPr lang="en-IN" dirty="0">
                <a:solidFill>
                  <a:schemeClr val="tx1"/>
                </a:solidFill>
              </a:rPr>
              <a:t>A simple neural network includes an input layer, an output (or target) layer and, in between, a hidden layer. The layers are connected via nodes, and these connections form a “network”.</a:t>
            </a:r>
          </a:p>
          <a:p>
            <a:r>
              <a:rPr lang="en-IN" dirty="0">
                <a:solidFill>
                  <a:schemeClr val="tx1"/>
                </a:solidFill>
              </a:rPr>
              <a:t>The input layer picks up the input signals and transfers them to the next layer. It gathers the data from the outside world. The hidden layer performs all the back-end tasks of calculation. A network can even have zero hidden layers. However, a neural network has at least one hidden layer. The output layer transmits the final result of the hidden </a:t>
            </a:r>
            <a:r>
              <a:rPr lang="en-IN" dirty="0" err="1">
                <a:solidFill>
                  <a:schemeClr val="tx1"/>
                </a:solidFill>
              </a:rPr>
              <a:t>layer‟s</a:t>
            </a:r>
            <a:r>
              <a:rPr lang="en-IN" dirty="0">
                <a:solidFill>
                  <a:schemeClr val="tx1"/>
                </a:solidFill>
              </a:rPr>
              <a:t> calculation.</a:t>
            </a:r>
          </a:p>
        </p:txBody>
      </p:sp>
    </p:spTree>
    <p:extLst>
      <p:ext uri="{BB962C8B-B14F-4D97-AF65-F5344CB8AC3E}">
        <p14:creationId xmlns:p14="http://schemas.microsoft.com/office/powerpoint/2010/main" val="887154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C:\Users\shaqhran mohammad\Desktop\PROJECT WORK\ne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100" y="593706"/>
            <a:ext cx="7292975" cy="439737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shaqhran mohammad\Desktop\PROJECT WORK\ac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100" y="5375145"/>
            <a:ext cx="7292975" cy="30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71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Forest Classifier</a:t>
            </a:r>
          </a:p>
        </p:txBody>
      </p:sp>
      <p:sp>
        <p:nvSpPr>
          <p:cNvPr id="3" name="Content Placeholder 2"/>
          <p:cNvSpPr>
            <a:spLocks noGrp="1"/>
          </p:cNvSpPr>
          <p:nvPr>
            <p:ph idx="1"/>
          </p:nvPr>
        </p:nvSpPr>
        <p:spPr/>
        <p:txBody>
          <a:bodyPr/>
          <a:lstStyle/>
          <a:p>
            <a:r>
              <a:rPr lang="en-IN" dirty="0">
                <a:solidFill>
                  <a:schemeClr val="tx1"/>
                </a:solidFill>
              </a:rPr>
              <a:t>Random Forest is a popular machine learning algorithm that belongs to the supervised learning technique. It can be used for both Classification and Regression problems in ML.</a:t>
            </a:r>
          </a:p>
          <a:p>
            <a:r>
              <a:rPr lang="en-IN" dirty="0">
                <a:solidFill>
                  <a:schemeClr val="tx1"/>
                </a:solidFill>
              </a:rPr>
              <a:t>It is based on the concept of ensemble learning, which is a process of combining multiple classifiers to solve a complex problem and to improve the performance of the model.</a:t>
            </a:r>
          </a:p>
          <a:p>
            <a:r>
              <a:rPr lang="en-IN" dirty="0">
                <a:solidFill>
                  <a:schemeClr val="tx1"/>
                </a:solidFill>
              </a:rPr>
              <a:t>Random Forest is a classifier that contains a number of decision trees on various subsets of the given dataset and takes the average to improve the predictive accuracy of that dataset.</a:t>
            </a:r>
          </a:p>
          <a:p>
            <a:endParaRPr lang="en-IN" dirty="0">
              <a:solidFill>
                <a:schemeClr val="tx1"/>
              </a:solidFill>
            </a:endParaRPr>
          </a:p>
        </p:txBody>
      </p:sp>
    </p:spTree>
    <p:extLst>
      <p:ext uri="{BB962C8B-B14F-4D97-AF65-F5344CB8AC3E}">
        <p14:creationId xmlns:p14="http://schemas.microsoft.com/office/powerpoint/2010/main" val="314418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shaqhran mohammad\Desktop\crop prediction\svc f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849" y="1839913"/>
            <a:ext cx="8375650" cy="317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57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for Fertilizer Recommendation</a:t>
            </a:r>
          </a:p>
        </p:txBody>
      </p:sp>
      <p:pic>
        <p:nvPicPr>
          <p:cNvPr id="7170" name="Picture 2" descr="C:\Users\shaqhran mohammad\Desktop\crop prediction\fi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4023" y="1884556"/>
            <a:ext cx="8915400" cy="374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511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for Fertilizer Recommendation</a:t>
            </a:r>
          </a:p>
        </p:txBody>
      </p:sp>
      <p:pic>
        <p:nvPicPr>
          <p:cNvPr id="8194" name="Picture 2" descr="C:\Users\shaqhran mohammad\Desktop\crop prediction\fo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9349" y="2096429"/>
            <a:ext cx="8915400" cy="325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24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35846"/>
            <a:ext cx="8463776" cy="6186309"/>
          </a:xfrm>
          <a:prstGeom prst="rect">
            <a:avLst/>
          </a:prstGeom>
        </p:spPr>
        <p:txBody>
          <a:bodyPr wrap="square">
            <a:spAutoFit/>
          </a:bodyPr>
          <a:lstStyle/>
          <a:p>
            <a:r>
              <a:rPr lang="en-US" sz="3600" dirty="0"/>
              <a:t>A</a:t>
            </a:r>
            <a:r>
              <a:rPr lang="en-IN" sz="3600" dirty="0" err="1"/>
              <a:t>ccuracy</a:t>
            </a:r>
            <a:r>
              <a:rPr lang="en-IN" sz="3600" dirty="0"/>
              <a:t> Measures</a:t>
            </a:r>
            <a:br>
              <a:rPr lang="en-IN" dirty="0"/>
            </a:br>
            <a:br>
              <a:rPr lang="en-IN" dirty="0"/>
            </a:br>
            <a:r>
              <a:rPr lang="en-US" sz="2000" b="1" dirty="0"/>
              <a:t>Most Suitable Crop Yield:</a:t>
            </a:r>
            <a:r>
              <a:rPr lang="en-US" b="1" dirty="0"/>
              <a:t> </a:t>
            </a:r>
          </a:p>
          <a:p>
            <a:br>
              <a:rPr lang="en-US" dirty="0"/>
            </a:br>
            <a:r>
              <a:rPr lang="en-US" dirty="0"/>
              <a:t>1) SVM: Accuracy of SVM model is 86.32 percent. </a:t>
            </a:r>
            <a:br>
              <a:rPr lang="en-US" dirty="0"/>
            </a:br>
            <a:br>
              <a:rPr lang="en-US" dirty="0"/>
            </a:br>
            <a:r>
              <a:rPr lang="en-US" dirty="0"/>
              <a:t>2) Decision Tree Classifier: Accuracy of this model is 90.645 percent which is higher than SVM model. </a:t>
            </a:r>
            <a:br>
              <a:rPr lang="en-US" dirty="0"/>
            </a:br>
            <a:br>
              <a:rPr lang="en-US" dirty="0"/>
            </a:br>
            <a:r>
              <a:rPr lang="en-US" dirty="0"/>
              <a:t>3) Neural Network: the accuracy is of this model is 71.94 which is very less than SVM and Decision Tree Classifier models.</a:t>
            </a:r>
            <a:br>
              <a:rPr lang="en-US" dirty="0"/>
            </a:br>
            <a:br>
              <a:rPr lang="en-US" dirty="0"/>
            </a:br>
            <a:r>
              <a:rPr lang="en-US" b="1" dirty="0"/>
              <a:t>Most Beneficial Fertilizer Recommendation: </a:t>
            </a:r>
            <a:br>
              <a:rPr lang="en-US" b="1" dirty="0"/>
            </a:br>
            <a:br>
              <a:rPr lang="en-US" dirty="0"/>
            </a:br>
            <a:r>
              <a:rPr lang="en-US" dirty="0"/>
              <a:t>1) Neural Network: After training for 20 epochs the accuracy was 89.58 percent</a:t>
            </a:r>
            <a:br>
              <a:rPr lang="en-US" dirty="0"/>
            </a:br>
            <a:br>
              <a:rPr lang="en-US" dirty="0"/>
            </a:br>
            <a:r>
              <a:rPr lang="en-US" dirty="0"/>
              <a:t>2) Random Forest: For training data, the accuracy was 97.96 percent and for testing data it is 98.43 percent which is higher and better than neural network model. </a:t>
            </a:r>
            <a:br>
              <a:rPr lang="en-IN" dirty="0"/>
            </a:br>
            <a:endParaRPr lang="en-IN" dirty="0"/>
          </a:p>
        </p:txBody>
      </p:sp>
    </p:spTree>
    <p:extLst>
      <p:ext uri="{BB962C8B-B14F-4D97-AF65-F5344CB8AC3E}">
        <p14:creationId xmlns:p14="http://schemas.microsoft.com/office/powerpoint/2010/main" val="1948476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582D-064C-4A14-B6C5-19AA9077FCC6}"/>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1325B7D4-59DF-4E8A-8F70-22485D32DA83}"/>
              </a:ext>
            </a:extLst>
          </p:cNvPr>
          <p:cNvSpPr>
            <a:spLocks noGrp="1"/>
          </p:cNvSpPr>
          <p:nvPr>
            <p:ph idx="1"/>
          </p:nvPr>
        </p:nvSpPr>
        <p:spPr>
          <a:xfrm>
            <a:off x="2589212" y="1571348"/>
            <a:ext cx="8915400" cy="3151572"/>
          </a:xfrm>
        </p:spPr>
        <p:txBody>
          <a:bodyPr/>
          <a:lstStyle/>
          <a:p>
            <a:r>
              <a:rPr lang="en-US" dirty="0"/>
              <a:t>Presently our farmers are not effectively using technology and analysis, so there may be a chance of wrong selection of crop and fertilizers for cultivation that reduce their income.</a:t>
            </a:r>
          </a:p>
          <a:p>
            <a:r>
              <a:rPr lang="en-IN" sz="1800" dirty="0">
                <a:cs typeface="Times New Roman" panose="02020603050405020304" pitchFamily="18" charset="0"/>
              </a:rPr>
              <a:t>We select the models with highest possible accuracy and the accuracy is measured with various metrics like K-fold, precision, recall. We intend to develop this model so that it is beneficial for farmers in decision making for good farm produce.</a:t>
            </a:r>
          </a:p>
          <a:p>
            <a:endParaRPr lang="en-US" dirty="0"/>
          </a:p>
          <a:p>
            <a:pPr marL="0" indent="0">
              <a:buNone/>
            </a:pPr>
            <a:endParaRPr lang="en-US" dirty="0">
              <a:latin typeface="Times New Roman" panose="02020603050405020304" pitchFamily="18" charset="0"/>
            </a:endParaRPr>
          </a:p>
          <a:p>
            <a:endParaRPr lang="en-US" dirty="0">
              <a:latin typeface="Times New Roman" panose="02020603050405020304" pitchFamily="18" charset="0"/>
            </a:endParaRPr>
          </a:p>
          <a:p>
            <a:endParaRPr lang="en-IN" dirty="0">
              <a:latin typeface="Times New Roman" panose="02020603050405020304" pitchFamily="18" charset="0"/>
            </a:endParaRPr>
          </a:p>
          <a:p>
            <a:pPr marL="0" indent="0">
              <a:buNone/>
            </a:pPr>
            <a:endParaRPr lang="en-US" dirty="0">
              <a:latin typeface="Times New Roman" panose="02020603050405020304" pitchFamily="18" charset="0"/>
            </a:endParaRPr>
          </a:p>
        </p:txBody>
      </p:sp>
    </p:spTree>
    <p:extLst>
      <p:ext uri="{BB962C8B-B14F-4D97-AF65-F5344CB8AC3E}">
        <p14:creationId xmlns:p14="http://schemas.microsoft.com/office/powerpoint/2010/main" val="59537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D614-2030-4492-9336-EAE29DBD6728}"/>
              </a:ext>
            </a:extLst>
          </p:cNvPr>
          <p:cNvSpPr>
            <a:spLocks noGrp="1"/>
          </p:cNvSpPr>
          <p:nvPr>
            <p:ph type="title"/>
          </p:nvPr>
        </p:nvSpPr>
        <p:spPr>
          <a:xfrm>
            <a:off x="534881" y="609600"/>
            <a:ext cx="10131425" cy="892029"/>
          </a:xfrm>
        </p:spPr>
        <p:txBody>
          <a:bodyPr/>
          <a:lstStyle/>
          <a:p>
            <a:pPr algn="ctr"/>
            <a:r>
              <a:rPr lang="en-IN" b="1" dirty="0"/>
              <a:t> Contents</a:t>
            </a:r>
          </a:p>
        </p:txBody>
      </p:sp>
      <p:sp>
        <p:nvSpPr>
          <p:cNvPr id="3" name="Content Placeholder 2">
            <a:extLst>
              <a:ext uri="{FF2B5EF4-FFF2-40B4-BE49-F238E27FC236}">
                <a16:creationId xmlns:a16="http://schemas.microsoft.com/office/drawing/2014/main" id="{C18849C7-BE3C-4EF9-A937-D918882CBC93}"/>
              </a:ext>
            </a:extLst>
          </p:cNvPr>
          <p:cNvSpPr>
            <a:spLocks noGrp="1"/>
          </p:cNvSpPr>
          <p:nvPr>
            <p:ph idx="1"/>
          </p:nvPr>
        </p:nvSpPr>
        <p:spPr>
          <a:xfrm>
            <a:off x="2129882" y="1501629"/>
            <a:ext cx="8687343" cy="4613945"/>
          </a:xfrm>
        </p:spPr>
        <p:txBody>
          <a:bodyPr vert="horz" lIns="91440" tIns="45720" rIns="91440" bIns="45720" rtlCol="0" anchor="t">
            <a:normAutofit/>
          </a:bodyPr>
          <a:lstStyle/>
          <a:p>
            <a:pPr marL="0" indent="0">
              <a:buNone/>
            </a:pPr>
            <a:endParaRPr lang="en-IN" dirty="0"/>
          </a:p>
          <a:p>
            <a:r>
              <a:rPr lang="en-IN" dirty="0">
                <a:solidFill>
                  <a:schemeClr val="tx1"/>
                </a:solidFill>
              </a:rPr>
              <a:t>Introduction</a:t>
            </a:r>
          </a:p>
          <a:p>
            <a:r>
              <a:rPr lang="en-IN" dirty="0">
                <a:solidFill>
                  <a:schemeClr val="tx1"/>
                </a:solidFill>
                <a:ea typeface="+mn-lt"/>
                <a:cs typeface="+mn-lt"/>
              </a:rPr>
              <a:t>Related Work</a:t>
            </a:r>
            <a:endParaRPr lang="en-IN" dirty="0">
              <a:solidFill>
                <a:schemeClr val="tx1"/>
              </a:solidFill>
            </a:endParaRPr>
          </a:p>
          <a:p>
            <a:r>
              <a:rPr lang="en-IN" dirty="0">
                <a:solidFill>
                  <a:schemeClr val="tx1"/>
                </a:solidFill>
              </a:rPr>
              <a:t>Existing system &amp; its Disadvantages</a:t>
            </a:r>
          </a:p>
          <a:p>
            <a:r>
              <a:rPr lang="en-IN" dirty="0">
                <a:solidFill>
                  <a:schemeClr val="tx1"/>
                </a:solidFill>
              </a:rPr>
              <a:t>Proposed System Methodology</a:t>
            </a:r>
          </a:p>
          <a:p>
            <a:r>
              <a:rPr lang="en-IN" dirty="0">
                <a:solidFill>
                  <a:schemeClr val="tx1"/>
                </a:solidFill>
                <a:ea typeface="+mn-lt"/>
                <a:cs typeface="+mn-lt"/>
              </a:rPr>
              <a:t>Use case Diagram</a:t>
            </a:r>
          </a:p>
          <a:p>
            <a:r>
              <a:rPr lang="en-IN" dirty="0">
                <a:solidFill>
                  <a:schemeClr val="tx1"/>
                </a:solidFill>
                <a:ea typeface="+mn-lt"/>
                <a:cs typeface="+mn-lt"/>
              </a:rPr>
              <a:t>Process Flow Diagram</a:t>
            </a:r>
            <a:endParaRPr lang="en-IN" dirty="0">
              <a:solidFill>
                <a:schemeClr val="tx1"/>
              </a:solidFill>
            </a:endParaRPr>
          </a:p>
          <a:p>
            <a:r>
              <a:rPr lang="en-IN" dirty="0">
                <a:solidFill>
                  <a:schemeClr val="tx1"/>
                </a:solidFill>
              </a:rPr>
              <a:t>Architecture Diagram</a:t>
            </a:r>
          </a:p>
          <a:p>
            <a:r>
              <a:rPr lang="en-IN" dirty="0">
                <a:solidFill>
                  <a:schemeClr val="tx1"/>
                </a:solidFill>
              </a:rPr>
              <a:t>Model Selection, Training and Performance Evaluation</a:t>
            </a:r>
          </a:p>
          <a:p>
            <a:r>
              <a:rPr lang="en-IN" dirty="0">
                <a:solidFill>
                  <a:schemeClr val="tx1"/>
                </a:solidFill>
              </a:rPr>
              <a:t>Accuracy Measures</a:t>
            </a:r>
          </a:p>
          <a:p>
            <a:r>
              <a:rPr lang="en-IN" dirty="0">
                <a:solidFill>
                  <a:schemeClr val="tx1"/>
                </a:solidFill>
              </a:rPr>
              <a:t>Conclusion</a:t>
            </a:r>
          </a:p>
          <a:p>
            <a:endParaRPr lang="en-IN" dirty="0"/>
          </a:p>
          <a:p>
            <a:endParaRPr lang="en-IN" dirty="0"/>
          </a:p>
        </p:txBody>
      </p:sp>
    </p:spTree>
    <p:extLst>
      <p:ext uri="{BB962C8B-B14F-4D97-AF65-F5344CB8AC3E}">
        <p14:creationId xmlns:p14="http://schemas.microsoft.com/office/powerpoint/2010/main" val="950075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E35F-9CBA-41D5-A586-44E88C7BECE6}"/>
              </a:ext>
            </a:extLst>
          </p:cNvPr>
          <p:cNvSpPr>
            <a:spLocks noGrp="1"/>
          </p:cNvSpPr>
          <p:nvPr>
            <p:ph type="title"/>
          </p:nvPr>
        </p:nvSpPr>
        <p:spPr>
          <a:xfrm>
            <a:off x="1030287" y="2404844"/>
            <a:ext cx="10131425" cy="1456267"/>
          </a:xfrm>
        </p:spPr>
        <p:txBody>
          <a:bodyPr>
            <a:normAutofit/>
          </a:bodyPr>
          <a:lstStyle/>
          <a:p>
            <a:pPr algn="ctr"/>
            <a:r>
              <a:rPr lang="en-IN" sz="4800" b="1" dirty="0"/>
              <a:t>THANK YOU</a:t>
            </a:r>
          </a:p>
        </p:txBody>
      </p:sp>
    </p:spTree>
    <p:extLst>
      <p:ext uri="{BB962C8B-B14F-4D97-AF65-F5344CB8AC3E}">
        <p14:creationId xmlns:p14="http://schemas.microsoft.com/office/powerpoint/2010/main" val="246184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D614-2030-4492-9336-EAE29DBD6728}"/>
              </a:ext>
            </a:extLst>
          </p:cNvPr>
          <p:cNvSpPr>
            <a:spLocks noGrp="1"/>
          </p:cNvSpPr>
          <p:nvPr>
            <p:ph type="title"/>
          </p:nvPr>
        </p:nvSpPr>
        <p:spPr>
          <a:xfrm>
            <a:off x="685800" y="433432"/>
            <a:ext cx="10131425" cy="892029"/>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C18849C7-BE3C-4EF9-A937-D918882CBC93}"/>
              </a:ext>
            </a:extLst>
          </p:cNvPr>
          <p:cNvSpPr>
            <a:spLocks noGrp="1"/>
          </p:cNvSpPr>
          <p:nvPr>
            <p:ph idx="1"/>
          </p:nvPr>
        </p:nvSpPr>
        <p:spPr>
          <a:xfrm>
            <a:off x="685801" y="1501629"/>
            <a:ext cx="10429612" cy="4613945"/>
          </a:xfrm>
        </p:spPr>
        <p:txBody>
          <a:bodyPr>
            <a:normAutofit/>
          </a:bodyPr>
          <a:lstStyle/>
          <a:p>
            <a:r>
              <a:rPr lang="en-US" sz="1800" dirty="0">
                <a:solidFill>
                  <a:schemeClr val="tx1"/>
                </a:solidFill>
              </a:rPr>
              <a:t>India has a large agricultural sector supporting majority of the population for their livelihood. Every year huge resources in terms of land and fertilizer are used for production of food.</a:t>
            </a:r>
          </a:p>
          <a:p>
            <a:r>
              <a:rPr lang="en-US" sz="1800" dirty="0">
                <a:solidFill>
                  <a:schemeClr val="tx1"/>
                </a:solidFill>
              </a:rPr>
              <a:t>Most of the fertilizer being used in farms today is being wasted due to the incorrect use of type of fertilizer. We are developing a machine learning model that analyses various soil features like Calcium, Iron concentration ,pH of soil and various other features to recommend the type of fertilizer to use and also the type of crop needed for particular area for maximum benefit.</a:t>
            </a:r>
          </a:p>
          <a:p>
            <a:r>
              <a:rPr lang="en-US" sz="1800" dirty="0">
                <a:solidFill>
                  <a:schemeClr val="tx1"/>
                </a:solidFill>
              </a:rPr>
              <a:t>The aim of this project is to take in features like annual rainfall, pH of soil , humidity, temperature of particular land area and train a machine learning model for accurate prediction of type of crop to be sown in order to get a good yield from crop. We also build a model to analyze soil features and recommend the type of fertilizer to be used.</a:t>
            </a:r>
            <a:endParaRPr lang="en-IN"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dirty="0">
              <a:solidFill>
                <a:schemeClr val="tx1"/>
              </a:solidFill>
              <a:latin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105639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EE88-926E-43D9-BC04-55404D1F7577}"/>
              </a:ext>
            </a:extLst>
          </p:cNvPr>
          <p:cNvSpPr>
            <a:spLocks noGrp="1"/>
          </p:cNvSpPr>
          <p:nvPr>
            <p:ph type="title"/>
          </p:nvPr>
        </p:nvSpPr>
        <p:spPr/>
        <p:txBody>
          <a:bodyPr/>
          <a:lstStyle/>
          <a:p>
            <a:r>
              <a:rPr lang="en-IN" b="1" dirty="0"/>
              <a:t>				Related Work</a:t>
            </a:r>
          </a:p>
        </p:txBody>
      </p:sp>
      <p:sp>
        <p:nvSpPr>
          <p:cNvPr id="3" name="Content Placeholder 2">
            <a:extLst>
              <a:ext uri="{FF2B5EF4-FFF2-40B4-BE49-F238E27FC236}">
                <a16:creationId xmlns:a16="http://schemas.microsoft.com/office/drawing/2014/main" id="{3736EC36-21F0-451A-9937-563A985AF4B4}"/>
              </a:ext>
            </a:extLst>
          </p:cNvPr>
          <p:cNvSpPr>
            <a:spLocks noGrp="1"/>
          </p:cNvSpPr>
          <p:nvPr>
            <p:ph idx="1"/>
          </p:nvPr>
        </p:nvSpPr>
        <p:spPr/>
        <p:txBody>
          <a:bodyPr/>
          <a:lstStyle/>
          <a:p>
            <a:r>
              <a:rPr lang="en-IN" sz="1800" dirty="0">
                <a:solidFill>
                  <a:schemeClr val="tx1"/>
                </a:solidFill>
              </a:rPr>
              <a:t>Niketa Gandhi et al ," Rice Crop Yield Forecasting of Tropical Wet and Dry Climatic Zone of India Using Data Mining Techniques",IEEE International Conference on Advances in Computer Applications (ICACA) , 2016.</a:t>
            </a:r>
          </a:p>
          <a:p>
            <a:r>
              <a:rPr lang="en-IN" sz="1800" dirty="0">
                <a:solidFill>
                  <a:schemeClr val="tx1"/>
                </a:solidFill>
              </a:rPr>
              <a:t>Jharna Majumdar, Sneha Naraseeyappa and Shilpa Ankalaki, Analysis of agriculture data using data mining techniques: application of big data, Springer journal,2017.</a:t>
            </a:r>
          </a:p>
          <a:p>
            <a:pPr marL="0" indent="0">
              <a:buNone/>
            </a:pPr>
            <a:endParaRPr lang="en-IN" dirty="0">
              <a:solidFill>
                <a:schemeClr val="tx1"/>
              </a:solidFill>
            </a:endParaRPr>
          </a:p>
        </p:txBody>
      </p:sp>
    </p:spTree>
    <p:extLst>
      <p:ext uri="{BB962C8B-B14F-4D97-AF65-F5344CB8AC3E}">
        <p14:creationId xmlns:p14="http://schemas.microsoft.com/office/powerpoint/2010/main" val="390295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5BC9-BBB0-4E1D-A1D3-71935E2A9C34}"/>
              </a:ext>
            </a:extLst>
          </p:cNvPr>
          <p:cNvSpPr>
            <a:spLocks noGrp="1"/>
          </p:cNvSpPr>
          <p:nvPr>
            <p:ph type="title"/>
          </p:nvPr>
        </p:nvSpPr>
        <p:spPr>
          <a:xfrm>
            <a:off x="685800" y="825228"/>
            <a:ext cx="10131425" cy="869648"/>
          </a:xfrm>
        </p:spPr>
        <p:txBody>
          <a:bodyPr/>
          <a:lstStyle/>
          <a:p>
            <a:pPr algn="ctr"/>
            <a:r>
              <a:rPr lang="en-IN" b="1" dirty="0"/>
              <a:t>Existing System &amp; its Disadvantages</a:t>
            </a:r>
          </a:p>
        </p:txBody>
      </p:sp>
      <p:sp>
        <p:nvSpPr>
          <p:cNvPr id="3" name="Content Placeholder 2">
            <a:extLst>
              <a:ext uri="{FF2B5EF4-FFF2-40B4-BE49-F238E27FC236}">
                <a16:creationId xmlns:a16="http://schemas.microsoft.com/office/drawing/2014/main" id="{2B213ECC-DFBD-40BE-8217-8B93C6DEB741}"/>
              </a:ext>
            </a:extLst>
          </p:cNvPr>
          <p:cNvSpPr>
            <a:spLocks noGrp="1"/>
          </p:cNvSpPr>
          <p:nvPr>
            <p:ph idx="1"/>
          </p:nvPr>
        </p:nvSpPr>
        <p:spPr>
          <a:xfrm>
            <a:off x="685801" y="1845577"/>
            <a:ext cx="10131425" cy="4412609"/>
          </a:xfrm>
        </p:spPr>
        <p:txBody>
          <a:bodyPr/>
          <a:lstStyle/>
          <a:p>
            <a:r>
              <a:rPr lang="en-US" dirty="0">
                <a:solidFill>
                  <a:schemeClr val="tx1"/>
                </a:solidFill>
              </a:rPr>
              <a:t>Farmers are growing same crops repeatedly without trying new variety of crops and they are applying fertilizers in random quantity without knowing the deficient content and quantity.</a:t>
            </a:r>
          </a:p>
          <a:p>
            <a:r>
              <a:rPr lang="en-US" dirty="0">
                <a:solidFill>
                  <a:schemeClr val="tx1"/>
                </a:solidFill>
              </a:rPr>
              <a:t>Existing system does not include the features like calculating the PH of soil , temperature, rainfall and humidity.</a:t>
            </a:r>
          </a:p>
          <a:p>
            <a:r>
              <a:rPr lang="en-US" dirty="0">
                <a:solidFill>
                  <a:schemeClr val="tx1"/>
                </a:solidFill>
              </a:rPr>
              <a:t>This is directly affecting on crop yield and also causes the soil acidification and damages the top layer.</a:t>
            </a:r>
          </a:p>
          <a:p>
            <a:r>
              <a:rPr lang="en-US" dirty="0">
                <a:solidFill>
                  <a:schemeClr val="tx1"/>
                </a:solidFill>
              </a:rPr>
              <a:t>Farmers will prefer the prior or neighborhood or more trend crop in the surrounding region only for their land and they do not have enough of knowledge about soil nutrients contents such as nitrogen, phosphorous and potassium in the land.</a:t>
            </a:r>
          </a:p>
        </p:txBody>
      </p:sp>
    </p:spTree>
    <p:extLst>
      <p:ext uri="{BB962C8B-B14F-4D97-AF65-F5344CB8AC3E}">
        <p14:creationId xmlns:p14="http://schemas.microsoft.com/office/powerpoint/2010/main" val="62744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DD63-306F-44F2-94B5-628CC7E65E55}"/>
              </a:ext>
            </a:extLst>
          </p:cNvPr>
          <p:cNvSpPr>
            <a:spLocks noGrp="1"/>
          </p:cNvSpPr>
          <p:nvPr>
            <p:ph type="title"/>
          </p:nvPr>
        </p:nvSpPr>
        <p:spPr>
          <a:xfrm>
            <a:off x="2047748" y="348713"/>
            <a:ext cx="8912225" cy="1281112"/>
          </a:xfrm>
        </p:spPr>
        <p:txBody>
          <a:bodyPr/>
          <a:lstStyle/>
          <a:p>
            <a:r>
              <a:rPr lang="en-IN" b="1" dirty="0"/>
              <a:t>Proposed System Methodology</a:t>
            </a:r>
          </a:p>
        </p:txBody>
      </p:sp>
      <p:sp>
        <p:nvSpPr>
          <p:cNvPr id="9" name="Content Placeholder 8">
            <a:extLst>
              <a:ext uri="{FF2B5EF4-FFF2-40B4-BE49-F238E27FC236}">
                <a16:creationId xmlns:a16="http://schemas.microsoft.com/office/drawing/2014/main" id="{53500214-7011-4EDB-B929-D21177ECCBF2}"/>
              </a:ext>
            </a:extLst>
          </p:cNvPr>
          <p:cNvSpPr>
            <a:spLocks noGrp="1"/>
          </p:cNvSpPr>
          <p:nvPr>
            <p:ph idx="1"/>
          </p:nvPr>
        </p:nvSpPr>
        <p:spPr>
          <a:xfrm>
            <a:off x="1212574" y="1535837"/>
            <a:ext cx="10292038" cy="4765587"/>
          </a:xfrm>
        </p:spPr>
        <p:txBody>
          <a:bodyPr/>
          <a:lstStyle/>
          <a:p>
            <a:pPr marL="0" indent="0">
              <a:buNone/>
            </a:pPr>
            <a:r>
              <a:rPr lang="en-US" sz="1800" b="1" dirty="0"/>
              <a:t>Soil Data Set</a:t>
            </a:r>
          </a:p>
          <a:p>
            <a:r>
              <a:rPr lang="en-US" sz="1800" dirty="0">
                <a:solidFill>
                  <a:schemeClr val="tx1"/>
                </a:solidFill>
              </a:rPr>
              <a:t>The dataset used for fertilizer recommendation is soil features dataset. It contains various features of soil like Calcium concentration, Magnesium concentration etc. The dataset contains total of more than 16500 datapoints. It has 9 features</a:t>
            </a:r>
            <a:r>
              <a:rPr lang="en-US" sz="1800" dirty="0"/>
              <a:t>.</a:t>
            </a:r>
          </a:p>
          <a:p>
            <a:endParaRPr lang="en-IN" dirty="0"/>
          </a:p>
        </p:txBody>
      </p:sp>
      <p:sp>
        <p:nvSpPr>
          <p:cNvPr id="4" name="Content Placeholder 12">
            <a:extLst>
              <a:ext uri="{FF2B5EF4-FFF2-40B4-BE49-F238E27FC236}">
                <a16:creationId xmlns:a16="http://schemas.microsoft.com/office/drawing/2014/main" id="{9A06CFB5-314A-496E-A451-9D0C725AEF1A}"/>
              </a:ext>
            </a:extLst>
          </p:cNvPr>
          <p:cNvSpPr txBox="1">
            <a:spLocks/>
          </p:cNvSpPr>
          <p:nvPr/>
        </p:nvSpPr>
        <p:spPr>
          <a:xfrm>
            <a:off x="1232027" y="1349406"/>
            <a:ext cx="10198059" cy="51598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sz="2300" dirty="0"/>
          </a:p>
        </p:txBody>
      </p:sp>
      <p:pic>
        <p:nvPicPr>
          <p:cNvPr id="10" name="Picture 9">
            <a:extLst>
              <a:ext uri="{FF2B5EF4-FFF2-40B4-BE49-F238E27FC236}">
                <a16:creationId xmlns:a16="http://schemas.microsoft.com/office/drawing/2014/main" id="{C07FD872-DF85-4C31-8F5E-250985740C54}"/>
              </a:ext>
            </a:extLst>
          </p:cNvPr>
          <p:cNvPicPr>
            <a:picLocks noChangeAspect="1"/>
          </p:cNvPicPr>
          <p:nvPr/>
        </p:nvPicPr>
        <p:blipFill>
          <a:blip r:embed="rId2"/>
          <a:stretch>
            <a:fillRect/>
          </a:stretch>
        </p:blipFill>
        <p:spPr>
          <a:xfrm>
            <a:off x="1212574" y="3133817"/>
            <a:ext cx="10217512" cy="2450237"/>
          </a:xfrm>
          <a:prstGeom prst="rect">
            <a:avLst/>
          </a:prstGeom>
        </p:spPr>
      </p:pic>
    </p:spTree>
    <p:extLst>
      <p:ext uri="{BB962C8B-B14F-4D97-AF65-F5344CB8AC3E}">
        <p14:creationId xmlns:p14="http://schemas.microsoft.com/office/powerpoint/2010/main" val="17916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B684-28A2-4DEC-9306-79CEC1F93301}"/>
              </a:ext>
            </a:extLst>
          </p:cNvPr>
          <p:cNvSpPr>
            <a:spLocks noGrp="1"/>
          </p:cNvSpPr>
          <p:nvPr>
            <p:ph type="title"/>
          </p:nvPr>
        </p:nvSpPr>
        <p:spPr/>
        <p:txBody>
          <a:bodyPr>
            <a:normAutofit fontScale="90000"/>
          </a:bodyPr>
          <a:lstStyle/>
          <a:p>
            <a:r>
              <a:rPr lang="en-IN" b="1" dirty="0"/>
              <a:t>   Proposed</a:t>
            </a:r>
            <a:r>
              <a:rPr lang="en-IN" dirty="0"/>
              <a:t> </a:t>
            </a:r>
            <a:r>
              <a:rPr lang="en-IN" b="1" dirty="0"/>
              <a:t>System</a:t>
            </a:r>
            <a:r>
              <a:rPr lang="en-IN" dirty="0"/>
              <a:t> </a:t>
            </a:r>
            <a:r>
              <a:rPr lang="en-IN" b="1" dirty="0"/>
              <a:t>Methodology</a:t>
            </a:r>
            <a:br>
              <a:rPr lang="en-IN" b="1" dirty="0"/>
            </a:br>
            <a:br>
              <a:rPr lang="en-IN" b="1" dirty="0"/>
            </a:br>
            <a:br>
              <a:rPr lang="en-IN" b="1" dirty="0"/>
            </a:br>
            <a:endParaRPr lang="en-IN" b="1" dirty="0"/>
          </a:p>
        </p:txBody>
      </p:sp>
      <p:sp>
        <p:nvSpPr>
          <p:cNvPr id="3" name="Content Placeholder 2">
            <a:extLst>
              <a:ext uri="{FF2B5EF4-FFF2-40B4-BE49-F238E27FC236}">
                <a16:creationId xmlns:a16="http://schemas.microsoft.com/office/drawing/2014/main" id="{1C25DDC7-8EBD-467E-85B1-9C48D4B8A25A}"/>
              </a:ext>
            </a:extLst>
          </p:cNvPr>
          <p:cNvSpPr>
            <a:spLocks noGrp="1"/>
          </p:cNvSpPr>
          <p:nvPr>
            <p:ph idx="1"/>
          </p:nvPr>
        </p:nvSpPr>
        <p:spPr>
          <a:xfrm>
            <a:off x="2007220" y="1669002"/>
            <a:ext cx="9497392" cy="4242220"/>
          </a:xfrm>
        </p:spPr>
        <p:txBody>
          <a:bodyPr/>
          <a:lstStyle/>
          <a:p>
            <a:pPr marL="0" indent="0">
              <a:buNone/>
            </a:pPr>
            <a:r>
              <a:rPr lang="en-US" sz="1800" b="1" dirty="0"/>
              <a:t>Land Cover Data Set</a:t>
            </a:r>
          </a:p>
          <a:p>
            <a:r>
              <a:rPr lang="en-US" sz="1800" dirty="0"/>
              <a:t>The dataset used for crop recommendation is the land cover dataset which includes features such as temperature, annual rainfall, pH of the soil and humidity. It has a target variable indicating the suitable crop. The dataset has a total of more than 15000 datapoints</a:t>
            </a:r>
            <a:endParaRPr lang="en-IN" dirty="0"/>
          </a:p>
        </p:txBody>
      </p:sp>
      <p:pic>
        <p:nvPicPr>
          <p:cNvPr id="4" name="Picture 3">
            <a:extLst>
              <a:ext uri="{FF2B5EF4-FFF2-40B4-BE49-F238E27FC236}">
                <a16:creationId xmlns:a16="http://schemas.microsoft.com/office/drawing/2014/main" id="{832CF50E-2238-4EBA-AE44-DFFA49AD395B}"/>
              </a:ext>
            </a:extLst>
          </p:cNvPr>
          <p:cNvPicPr>
            <a:picLocks noChangeAspect="1"/>
          </p:cNvPicPr>
          <p:nvPr/>
        </p:nvPicPr>
        <p:blipFill>
          <a:blip r:embed="rId2"/>
          <a:stretch>
            <a:fillRect/>
          </a:stretch>
        </p:blipFill>
        <p:spPr>
          <a:xfrm>
            <a:off x="3938812" y="3562710"/>
            <a:ext cx="4734586" cy="2364102"/>
          </a:xfrm>
          <a:prstGeom prst="rect">
            <a:avLst/>
          </a:prstGeom>
        </p:spPr>
      </p:pic>
    </p:spTree>
    <p:extLst>
      <p:ext uri="{BB962C8B-B14F-4D97-AF65-F5344CB8AC3E}">
        <p14:creationId xmlns:p14="http://schemas.microsoft.com/office/powerpoint/2010/main" val="255544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849" y="624110"/>
            <a:ext cx="9229763" cy="1280890"/>
          </a:xfrm>
        </p:spPr>
        <p:txBody>
          <a:bodyPr/>
          <a:lstStyle/>
          <a:p>
            <a:r>
              <a:rPr lang="en-IN" dirty="0"/>
              <a:t>Necessary Packages</a:t>
            </a:r>
          </a:p>
        </p:txBody>
      </p:sp>
      <p:sp>
        <p:nvSpPr>
          <p:cNvPr id="3" name="Content Placeholder 2"/>
          <p:cNvSpPr>
            <a:spLocks noGrp="1"/>
          </p:cNvSpPr>
          <p:nvPr>
            <p:ph idx="1"/>
          </p:nvPr>
        </p:nvSpPr>
        <p:spPr>
          <a:xfrm>
            <a:off x="2386361" y="1338146"/>
            <a:ext cx="9118251" cy="4573076"/>
          </a:xfrm>
        </p:spPr>
        <p:txBody>
          <a:bodyPr/>
          <a:lstStyle/>
          <a:p>
            <a:r>
              <a:rPr lang="en-IN" dirty="0" err="1">
                <a:solidFill>
                  <a:schemeClr val="tx1"/>
                </a:solidFill>
              </a:rPr>
              <a:t>Numpy</a:t>
            </a:r>
            <a:endParaRPr lang="en-IN" dirty="0">
              <a:solidFill>
                <a:schemeClr val="tx1"/>
              </a:solidFill>
            </a:endParaRPr>
          </a:p>
          <a:p>
            <a:r>
              <a:rPr lang="en-IN" dirty="0">
                <a:solidFill>
                  <a:schemeClr val="tx1"/>
                </a:solidFill>
              </a:rPr>
              <a:t>Pandas</a:t>
            </a:r>
          </a:p>
          <a:p>
            <a:r>
              <a:rPr lang="en-IN" dirty="0" err="1">
                <a:solidFill>
                  <a:schemeClr val="tx1"/>
                </a:solidFill>
              </a:rPr>
              <a:t>Matplotlib</a:t>
            </a:r>
            <a:endParaRPr lang="en-IN" dirty="0">
              <a:solidFill>
                <a:schemeClr val="tx1"/>
              </a:solidFill>
            </a:endParaRPr>
          </a:p>
          <a:p>
            <a:r>
              <a:rPr lang="en-IN" dirty="0" err="1">
                <a:solidFill>
                  <a:schemeClr val="tx1"/>
                </a:solidFill>
              </a:rPr>
              <a:t>Scikit</a:t>
            </a:r>
            <a:r>
              <a:rPr lang="en-IN" dirty="0">
                <a:solidFill>
                  <a:schemeClr val="tx1"/>
                </a:solidFill>
              </a:rPr>
              <a:t>-learn</a:t>
            </a:r>
          </a:p>
          <a:p>
            <a:pPr marL="0" indent="0">
              <a:buNone/>
            </a:pPr>
            <a:endParaRPr lang="en-IN" dirty="0"/>
          </a:p>
          <a:p>
            <a:pPr marL="0" indent="0">
              <a:buNone/>
            </a:pPr>
            <a:r>
              <a:rPr lang="en-US" sz="3600" dirty="0"/>
              <a:t>Data Preprocessing</a:t>
            </a:r>
          </a:p>
          <a:p>
            <a:r>
              <a:rPr lang="en-US" dirty="0">
                <a:solidFill>
                  <a:schemeClr val="tx1"/>
                </a:solidFill>
              </a:rPr>
              <a:t>This process includes methods to remove any null values or infinite values which may affect the accuracy of the system. The values are also rescaled for faster training of the models. Steps in preprocessing include outlier detection, missing value treatment, rescaling. Cleaning process is used for removal or fixing of some missing data there may be data that are incomplete</a:t>
            </a:r>
            <a:endParaRPr lang="en-IN" dirty="0">
              <a:solidFill>
                <a:schemeClr val="tx1"/>
              </a:solidFill>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407901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371</TotalTime>
  <Words>1435</Words>
  <Application>Microsoft Office PowerPoint</Application>
  <PresentationFormat>Widescreen</PresentationFormat>
  <Paragraphs>88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Times New Roman</vt:lpstr>
      <vt:lpstr>Wingdings 3</vt:lpstr>
      <vt:lpstr>Wisp</vt:lpstr>
      <vt:lpstr>  MACHINE LEARNING APPLICATION FOR CROP PREDICTION AND EFFICIENT FERTILIZER RECOMMENDATION USING PYTHON</vt:lpstr>
      <vt:lpstr>MACHINE LEARNING APPLICATION FOR CROP PREDICTION AND EFFICIENT FERTILIZER RECOMMENDATION USING PYTHON</vt:lpstr>
      <vt:lpstr> Contents</vt:lpstr>
      <vt:lpstr>INTRODUCTION</vt:lpstr>
      <vt:lpstr>    Related Work</vt:lpstr>
      <vt:lpstr>Existing System &amp; its Disadvantages</vt:lpstr>
      <vt:lpstr>Proposed System Methodology</vt:lpstr>
      <vt:lpstr>   Proposed System Methodology   </vt:lpstr>
      <vt:lpstr>Necessary Packages</vt:lpstr>
      <vt:lpstr>Use case Diagram </vt:lpstr>
      <vt:lpstr>Process Flow Diagram </vt:lpstr>
      <vt:lpstr>Architecture Diagram </vt:lpstr>
      <vt:lpstr>Model Selection, Training and Performance Evaluation</vt:lpstr>
      <vt:lpstr>            Crop Prediction</vt:lpstr>
      <vt:lpstr>Decision Tree Classifier</vt:lpstr>
      <vt:lpstr>PowerPoint Presentation</vt:lpstr>
      <vt:lpstr>Support Vector Machine</vt:lpstr>
      <vt:lpstr>PowerPoint Presentation</vt:lpstr>
      <vt:lpstr>Input for Crop Prediction</vt:lpstr>
      <vt:lpstr>Output for Crop Prediction</vt:lpstr>
      <vt:lpstr>    Fertilizer Recommendation</vt:lpstr>
      <vt:lpstr>Neural Network</vt:lpstr>
      <vt:lpstr>PowerPoint Presentation</vt:lpstr>
      <vt:lpstr>Random Forest Classifier</vt:lpstr>
      <vt:lpstr>PowerPoint Presentation</vt:lpstr>
      <vt:lpstr>Input for Fertilizer Recommendation</vt:lpstr>
      <vt:lpstr>Output for Fertilizer Recommendation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TO HOME</dc:title>
  <dc:creator>kalyan reddy</dc:creator>
  <cp:lastModifiedBy>padalaniroop123@gmail.com</cp:lastModifiedBy>
  <cp:revision>280</cp:revision>
  <dcterms:created xsi:type="dcterms:W3CDTF">2021-01-27T14:53:19Z</dcterms:created>
  <dcterms:modified xsi:type="dcterms:W3CDTF">2021-07-28T18:13:53Z</dcterms:modified>
</cp:coreProperties>
</file>