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2356" y="3743706"/>
            <a:ext cx="3388854" cy="6608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200" dirty="0" smtClean="0"/>
              <a:t>Analysis Report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1430297"/>
            <a:ext cx="10058400" cy="21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6" y="197475"/>
            <a:ext cx="10353761" cy="58813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SQL QUERIES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004" y="983083"/>
            <a:ext cx="8601450" cy="560153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 : Segmentation Analysis Based on Drug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Status</a:t>
            </a:r>
          </a:p>
          <a:p>
            <a:endParaRPr lang="en-US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Product_Mktstatus AS 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P.Applno,P.ProductNo,P.ProductMktStatus,ActionDate,A.Actiontype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as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as A on P.ApplNo =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A.ApplNo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regactiondate as R on A.ApplNo = R.ApplNo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Query 1: Group products based on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Status . Provide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 insights into the segmentation patterns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ProductMktStatus,Productno,count(*) as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Product_Count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Product_MktStatus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roup By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2: Calculate the total number of applications for each MarketingStatus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year-wise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year 2010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Productmktstatus,year(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actiondate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)as Approval_year,Count(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applno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No_of_Applications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product_mktstatus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year(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actiondate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productmktstatus,Approval_Year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756" y="1287709"/>
            <a:ext cx="2476846" cy="1944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16178" y="3431031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Query2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197756" y="839133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Query1</a:t>
            </a:r>
            <a:endParaRPr lang="en-US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78" y="3800363"/>
            <a:ext cx="2857899" cy="1362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69" y="5332270"/>
            <a:ext cx="287695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6" y="197475"/>
            <a:ext cx="10353761" cy="58813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SQL QUERIES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73" y="983084"/>
            <a:ext cx="8047658" cy="430887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 : Segmentation Analysis Based on Drug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Status</a:t>
            </a:r>
          </a:p>
          <a:p>
            <a:endParaRPr lang="en-US" b="1" u="sng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#Query 3 : Identify the top MarketingStatus with the maximum number of applications and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trend over time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Marketstatus,Approval_year,No_of_applications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()over(partition by Approval_year order by No_of_Applications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DESC)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4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Rank_pmktst</a:t>
            </a:r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From(Select    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Productmktstatus as Marketstatus,Extract(Year from ActionDate) as Approval_Year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US" sz="14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applno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No_of_applications    FROM    Product_mktstatus     Group by Marketstatus,Approval_year    ) as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Product_MktST_Count</a:t>
            </a: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Marketstatus,Approval_year</a:t>
            </a: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no_of_Applications DESC 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463" y="1936121"/>
            <a:ext cx="2610214" cy="2915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4463" y="1292109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Query3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396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6" y="197475"/>
            <a:ext cx="10353761" cy="58813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SQL QUERIES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277" y="983085"/>
            <a:ext cx="8771117" cy="575542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: Analyzing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endParaRPr lang="en-US" sz="14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Product_Dosageforms AS Select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P.Applno,P.ProductNo,P.ProductMktStatus,concat(dosage,' ',form) as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DosageForm,dosage,form,ActionDate,DocType</a:t>
            </a:r>
            <a:endParaRPr lang="en-US" sz="14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as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as A on P.ApplNo =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A.ApplNo</a:t>
            </a: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regactiondate as R on A.ApplNo = R.ApplNo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#Query 1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Categorize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by dosage form and analyze their distribution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Productno,Dosageform,count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as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Total_Count</a:t>
            </a: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Product_dosageforms</a:t>
            </a: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byProductno,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dosageform</a:t>
            </a: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byProductno, dosageform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#Query 2: Calculate the total number of approvals for each dosage form and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successful forms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Dosageform,Count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as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No_Of_Approvals</a:t>
            </a: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product_dosageforms</a:t>
            </a: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Dosageform</a:t>
            </a:r>
          </a:p>
          <a:p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No_of_Approvals DESC;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2392" y="1151470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Query1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92" y="1718277"/>
            <a:ext cx="2655112" cy="2248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2391" y="4369042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Query2</a:t>
            </a:r>
            <a:endParaRPr lang="en-US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91" y="4837597"/>
            <a:ext cx="2276793" cy="19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6" y="197475"/>
            <a:ext cx="10353761" cy="58813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SQL QUERIES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277" y="983085"/>
            <a:ext cx="5808977" cy="2523768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: Analyzing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endParaRPr lang="en-US" sz="14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#Query 3 : Investigate yearly trends related to successful forms</a:t>
            </a:r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 smtClean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Form,Extract(Year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ActionDate) as Approval_Year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DocType,Count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as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No_of_Forms</a:t>
            </a: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product_dosageforms</a:t>
            </a: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DocType !=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'TA‘</a:t>
            </a: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roup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form,Approval_Year</a:t>
            </a:r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rder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No_of_Forms DESC;</a:t>
            </a:r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502" y="798418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Query3</a:t>
            </a:r>
            <a:endParaRPr lang="en-US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28" y="1307419"/>
            <a:ext cx="4586320" cy="21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6" y="197475"/>
            <a:ext cx="10353761" cy="58813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SQL QUERIES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277" y="983085"/>
            <a:ext cx="7933991" cy="5786199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TASK 4: Exploring Therapeutic Classes and Approval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</a:p>
          <a:p>
            <a:endParaRPr lang="en-US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TE_CODE_APPROVAL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P.Applno,PTE.TECode,P.ProductMktStatus,ActionDate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as PJoin Product_TECode as PTE on PTE.ApplNo =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P.ApplNo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as A on P.ApplNo =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A.ApplNo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regactiondate as R on A.ApplNo = R.ApplNo;</a:t>
            </a:r>
          </a:p>
          <a:p>
            <a:endParaRPr lang="en-US" b="1" u="sng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: Analyze drug approvals based on therapeutic evaluation code (TE_Code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TEcode,count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as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No_of_Approval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TE_CODE_Approval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TEcode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No_Of_Approval DESC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: Determine the therapeutic evaluation code (TE_Code) with the highest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Approvals in each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TEcode, Extract(Year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ActionDate) as Approval_Year,count(*) as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No_of_Approval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TE_CODE_Approval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TEcode,Approval_year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No_Of_Approval DESC;</a:t>
            </a:r>
            <a:endParaRPr lang="en-US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1560" y="4042371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Query2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561" y="1695790"/>
            <a:ext cx="2167780" cy="2095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21561" y="1239627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Query1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560" y="4520618"/>
            <a:ext cx="2608339" cy="19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98" y="2464158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247031" y="5666705"/>
            <a:ext cx="2862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MUKKTI S BHUYAN</a:t>
            </a:r>
          </a:p>
          <a:p>
            <a:r>
              <a:rPr lang="en-US" sz="2400" dirty="0" smtClean="0"/>
              <a:t>ABADS BATCH 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93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78" y="315661"/>
            <a:ext cx="10353761" cy="639651"/>
          </a:xfrm>
        </p:spPr>
        <p:txBody>
          <a:bodyPr/>
          <a:lstStyle/>
          <a:p>
            <a:r>
              <a:rPr lang="en-US" u="sng" dirty="0" smtClean="0"/>
              <a:t>APPROVAL TRENDS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576" y="5867166"/>
            <a:ext cx="574048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2002 observed highest number of approvals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98% of drug applications are approved.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10" y="1682269"/>
            <a:ext cx="3179907" cy="1284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6" y="1815570"/>
            <a:ext cx="7899753" cy="3481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025" y="3896212"/>
            <a:ext cx="3330498" cy="23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945" y="257577"/>
            <a:ext cx="10353761" cy="746975"/>
          </a:xfrm>
        </p:spPr>
        <p:txBody>
          <a:bodyPr/>
          <a:lstStyle/>
          <a:p>
            <a:r>
              <a:rPr lang="en-US" u="sng" dirty="0" smtClean="0"/>
              <a:t>Sponsors approvals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304" y="6050318"/>
            <a:ext cx="600331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glow rad="266700">
                    <a:schemeClr val="accent6">
                      <a:satMod val="175000"/>
                      <a:alpha val="73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HOSPIRA</a:t>
            </a:r>
            <a:r>
              <a:rPr lang="en-US" dirty="0" smtClean="0">
                <a:ln w="0"/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Drug sponsor has highest no. of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glow rad="254000">
                    <a:schemeClr val="accent6">
                      <a:satMod val="175000"/>
                      <a:alpha val="71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WATSON LABS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got highest no of approval in 1988.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126" y="1038654"/>
            <a:ext cx="3579092" cy="1013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262127"/>
            <a:ext cx="6487693" cy="44147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43" y="2295593"/>
            <a:ext cx="2586485" cy="4368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34" y="2295593"/>
            <a:ext cx="2122192" cy="4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11" y="444417"/>
            <a:ext cx="10353761" cy="885740"/>
          </a:xfrm>
        </p:spPr>
        <p:txBody>
          <a:bodyPr/>
          <a:lstStyle/>
          <a:p>
            <a:r>
              <a:rPr lang="en-US" u="sng" dirty="0" smtClean="0"/>
              <a:t>Product segmentation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502" y="1422076"/>
            <a:ext cx="2047740" cy="1738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217" y="6376809"/>
            <a:ext cx="59286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Product No. 1 is </a:t>
            </a:r>
            <a:r>
              <a:rPr lang="en-US" smtClean="0">
                <a:solidFill>
                  <a:srgbClr val="002060"/>
                </a:solidFill>
              </a:rPr>
              <a:t>with 64429 Approved </a:t>
            </a:r>
            <a:r>
              <a:rPr lang="en-US" dirty="0" smtClean="0">
                <a:solidFill>
                  <a:srgbClr val="002060"/>
                </a:solidFill>
              </a:rPr>
              <a:t>Market status.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47370"/>
            <a:ext cx="9818960" cy="193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8" y="1422076"/>
            <a:ext cx="8874596" cy="27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65408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Total applications for each market status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932" y="5847009"/>
            <a:ext cx="710701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Highest no. of Applications are received under Market Status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2002 observed highest no. of applications.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2" y="1975852"/>
            <a:ext cx="5636151" cy="2683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64" y="1902872"/>
            <a:ext cx="5416067" cy="27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73994"/>
            <a:ext cx="10353761" cy="58813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Distribution of product by dosage &amp; form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352260"/>
            <a:ext cx="10087139" cy="46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73994"/>
            <a:ext cx="10353761" cy="58813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therapeutic segment approvals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7" y="1923290"/>
            <a:ext cx="6954220" cy="2238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034" y="1923290"/>
            <a:ext cx="2623492" cy="20176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542" y="5454202"/>
            <a:ext cx="768896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TE code AB has highest no of approvals under product market status 1 .</a:t>
            </a:r>
          </a:p>
        </p:txBody>
      </p:sp>
    </p:spTree>
    <p:extLst>
      <p:ext uri="{BB962C8B-B14F-4D97-AF65-F5344CB8AC3E}">
        <p14:creationId xmlns:p14="http://schemas.microsoft.com/office/powerpoint/2010/main" val="31373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6" y="197475"/>
            <a:ext cx="10353761" cy="58813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SQL QUERIES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278" y="983085"/>
            <a:ext cx="8899905" cy="5262979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 : Identifying Approval </a:t>
            </a:r>
            <a:r>
              <a:rPr lang="en-US" sz="12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reate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view Drug_approval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A.Applno,Sponsorapplicant,R.Actiontype,ActionDate, InDocTypeSeqNo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 as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regactiondate as R on A.ApplNo = R.ApplNo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1 : Determine the number of drugs approved each year and provide </a:t>
            </a:r>
            <a:r>
              <a:rPr lang="en-US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the yearly trends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Extract(Year from ActionDate) as Action_Year,Actiontype,Count(*) as 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No_of_Approval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Drug_Approval 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Action_Year having Actiontype = 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'order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Action_Year;   </a:t>
            </a:r>
            <a:endParaRPr lang="en-US" sz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2 : Identify the top three years that got the highest and lowest approvals, </a:t>
            </a:r>
            <a:r>
              <a:rPr lang="en-US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descending and ascending order, respectively  </a:t>
            </a:r>
            <a:endParaRPr lang="en-US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Extract(Year from ActionDate) as Year,actiontype,count(actiontype) as Drugs_Count </a:t>
            </a:r>
            <a:endParaRPr lang="en-US" sz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Drug_approval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having actiontype = 'AP' ORDER BY Drugs_count DESC LIMIT 3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    Extract(Year from ActionDate) as Year,    actiontype,    COUNT(actiontype) AS 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Drugs_Count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   Drug_approval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HAVING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actiontype = 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'AP‘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Drugs_count </a:t>
            </a:r>
          </a:p>
          <a:p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020" y="1452177"/>
            <a:ext cx="2276793" cy="1849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0212" y="1052611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Query1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440212" y="3513199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Query2</a:t>
            </a:r>
            <a:endParaRPr lang="en-US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020" y="3958476"/>
            <a:ext cx="2276793" cy="790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95" y="4928486"/>
            <a:ext cx="2221918" cy="11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16" y="197475"/>
            <a:ext cx="10353761" cy="588135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SQL QUERIES</a:t>
            </a:r>
            <a:endParaRPr lang="en-US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17436" cy="631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245" y="828539"/>
            <a:ext cx="8346115" cy="5816977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27000">
              <a:schemeClr val="accent1"/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#Task 1 : Identifying Approval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</a:p>
          <a:p>
            <a:endParaRPr lang="en-US" b="1" u="sng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#Query 3: Explore approval trends over the years based on sponsors. </a:t>
            </a:r>
            <a:endParaRPr lang="en-US" sz="1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    Sponsorapplicant AS Sponsors,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Extract(Year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ActionDate) AS Year,Actiontype,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 COUNT(*) AS Approved_Drugs_CountFROM    Drug_approval    where Actiontype = 'AP' and doctype !=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'TA‘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Sponsors,Year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Sponsors,Year: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4: Rank sponsors based on the total number of approvals they received 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between 1939 and 1960</a:t>
            </a:r>
            <a:r>
              <a:rPr lang="en-US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  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Sponsors,	Approval_Year,Approvals_Total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RANK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OVER(partition by Approval_Year order by Approvals_Total DESC) AS Sponsors_Rank </a:t>
            </a:r>
            <a:endParaRPr lang="en-US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FROM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    Sponsorapplicant as Sponsors,Extract(Year from ActionDate) as Approval_Year,    Count(*) as Approvals_Total </a:t>
            </a:r>
            <a:endParaRPr lang="en-US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  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Drug_approval   </a:t>
            </a:r>
            <a:endParaRPr lang="en-US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Actiontype = 'AP' AND Extract(Year from ActionDate) between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1939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1960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Approval_Year,Sponsors    ) as Approved_Drugs_Count	  </a:t>
            </a:r>
            <a:endParaRPr lang="en-US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Approval_Year,sponsors_rank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5057" y="785610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Query3</a:t>
            </a:r>
            <a:endParaRPr lang="en-US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26" y="1154942"/>
            <a:ext cx="3202618" cy="19488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2026" y="3664045"/>
            <a:ext cx="20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 :  Query4</a:t>
            </a:r>
            <a:endParaRPr lang="en-US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27" y="4104271"/>
            <a:ext cx="3173784" cy="23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1367</TotalTime>
  <Words>847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PowerPoint Presentation</vt:lpstr>
      <vt:lpstr>APPROVAL TRENDS</vt:lpstr>
      <vt:lpstr>Sponsors approvals</vt:lpstr>
      <vt:lpstr>Product segmentation</vt:lpstr>
      <vt:lpstr>Total applications for each market status</vt:lpstr>
      <vt:lpstr>Distribution of product by dosage &amp; form</vt:lpstr>
      <vt:lpstr>therapeutic segment approvals</vt:lpstr>
      <vt:lpstr>SQL QUERIES</vt:lpstr>
      <vt:lpstr>SQL QUERIES</vt:lpstr>
      <vt:lpstr>SQL QUERIES</vt:lpstr>
      <vt:lpstr>SQL QUERIES</vt:lpstr>
      <vt:lpstr>SQL QUERIES</vt:lpstr>
      <vt:lpstr>SQL QUERIES</vt:lpstr>
      <vt:lpstr>SQL QUERIES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79</cp:revision>
  <dcterms:created xsi:type="dcterms:W3CDTF">2024-02-05T11:32:53Z</dcterms:created>
  <dcterms:modified xsi:type="dcterms:W3CDTF">2024-02-27T11:47:44Z</dcterms:modified>
</cp:coreProperties>
</file>