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5" r:id="rId5"/>
    <p:sldId id="264" r:id="rId6"/>
    <p:sldId id="263" r:id="rId7"/>
    <p:sldId id="262" r:id="rId8"/>
    <p:sldId id="266" r:id="rId9"/>
    <p:sldId id="267" r:id="rId10"/>
    <p:sldId id="268" r:id="rId11"/>
    <p:sldId id="273" r:id="rId12"/>
    <p:sldId id="272" r:id="rId13"/>
    <p:sldId id="277" r:id="rId14"/>
    <p:sldId id="271" r:id="rId15"/>
    <p:sldId id="276" r:id="rId16"/>
    <p:sldId id="261" r:id="rId17"/>
    <p:sldId id="275" r:id="rId18"/>
    <p:sldId id="279" r:id="rId19"/>
    <p:sldId id="280" r:id="rId20"/>
    <p:sldId id="278" r:id="rId21"/>
    <p:sldId id="282" r:id="rId22"/>
    <p:sldId id="283" r:id="rId23"/>
    <p:sldId id="285" r:id="rId24"/>
    <p:sldId id="289" r:id="rId25"/>
    <p:sldId id="284" r:id="rId26"/>
    <p:sldId id="287" r:id="rId27"/>
    <p:sldId id="290" r:id="rId28"/>
    <p:sldId id="291" r:id="rId29"/>
    <p:sldId id="303" r:id="rId30"/>
    <p:sldId id="304" r:id="rId31"/>
    <p:sldId id="294" r:id="rId32"/>
    <p:sldId id="297" r:id="rId33"/>
    <p:sldId id="288" r:id="rId34"/>
    <p:sldId id="293" r:id="rId35"/>
    <p:sldId id="296" r:id="rId36"/>
    <p:sldId id="300" r:id="rId37"/>
    <p:sldId id="298" r:id="rId38"/>
    <p:sldId id="305" r:id="rId39"/>
    <p:sldId id="299" r:id="rId40"/>
    <p:sldId id="30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A2C7D5-6EBF-40E1-9EA6-6DA31094DCB8}">
          <p14:sldIdLst>
            <p14:sldId id="258"/>
            <p14:sldId id="259"/>
          </p14:sldIdLst>
        </p14:section>
        <p14:section name="Introductions" id="{6668FE69-FD11-427E-B3EC-8871D3A563F0}">
          <p14:sldIdLst>
            <p14:sldId id="260"/>
            <p14:sldId id="265"/>
            <p14:sldId id="264"/>
            <p14:sldId id="263"/>
            <p14:sldId id="262"/>
            <p14:sldId id="266"/>
            <p14:sldId id="267"/>
            <p14:sldId id="268"/>
            <p14:sldId id="273"/>
            <p14:sldId id="272"/>
            <p14:sldId id="277"/>
            <p14:sldId id="271"/>
            <p14:sldId id="276"/>
            <p14:sldId id="261"/>
            <p14:sldId id="275"/>
            <p14:sldId id="279"/>
            <p14:sldId id="280"/>
            <p14:sldId id="278"/>
            <p14:sldId id="282"/>
            <p14:sldId id="283"/>
            <p14:sldId id="285"/>
            <p14:sldId id="289"/>
            <p14:sldId id="284"/>
            <p14:sldId id="287"/>
            <p14:sldId id="290"/>
            <p14:sldId id="291"/>
            <p14:sldId id="303"/>
            <p14:sldId id="304"/>
            <p14:sldId id="294"/>
            <p14:sldId id="297"/>
            <p14:sldId id="288"/>
            <p14:sldId id="293"/>
            <p14:sldId id="296"/>
            <p14:sldId id="300"/>
            <p14:sldId id="298"/>
            <p14:sldId id="305"/>
            <p14:sldId id="299"/>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FDD296-DE26-455E-A556-6DFD68F9FEDA}"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21A1E33A-C4FA-438F-AF95-348F4D4C95DB}">
      <dgm:prSet/>
      <dgm:spPr/>
      <dgm:t>
        <a:bodyPr/>
        <a:lstStyle/>
        <a:p>
          <a:pPr>
            <a:defRPr cap="all"/>
          </a:pPr>
          <a:r>
            <a:rPr lang="en-CA"/>
            <a:t>Let’s go for a break!</a:t>
          </a:r>
          <a:endParaRPr lang="en-US"/>
        </a:p>
      </dgm:t>
    </dgm:pt>
    <dgm:pt modelId="{5EAE27CF-51C6-41B6-B6B1-E0FDA7C37DA4}" type="parTrans" cxnId="{02AC5ED4-492E-46FA-9D58-0411328FAA91}">
      <dgm:prSet/>
      <dgm:spPr/>
      <dgm:t>
        <a:bodyPr/>
        <a:lstStyle/>
        <a:p>
          <a:endParaRPr lang="en-US"/>
        </a:p>
      </dgm:t>
    </dgm:pt>
    <dgm:pt modelId="{E6F4935F-0D5B-4571-BC35-6C69D669214B}" type="sibTrans" cxnId="{02AC5ED4-492E-46FA-9D58-0411328FAA91}">
      <dgm:prSet/>
      <dgm:spPr/>
      <dgm:t>
        <a:bodyPr/>
        <a:lstStyle/>
        <a:p>
          <a:endParaRPr lang="en-US"/>
        </a:p>
      </dgm:t>
    </dgm:pt>
    <dgm:pt modelId="{397F532C-9350-40F5-B909-B05B44EEFA23}">
      <dgm:prSet/>
      <dgm:spPr/>
      <dgm:t>
        <a:bodyPr/>
        <a:lstStyle/>
        <a:p>
          <a:pPr>
            <a:defRPr cap="all"/>
          </a:pPr>
          <a:r>
            <a:rPr lang="en-CA"/>
            <a:t>Return in 15 minutes (or at time specified by your instructor).</a:t>
          </a:r>
          <a:endParaRPr lang="en-US"/>
        </a:p>
      </dgm:t>
    </dgm:pt>
    <dgm:pt modelId="{1002C2B4-2941-4600-AC4A-1BE9C2A400E1}" type="parTrans" cxnId="{8B34FBF9-72F9-4D77-AA89-8BAFEEBFF480}">
      <dgm:prSet/>
      <dgm:spPr/>
      <dgm:t>
        <a:bodyPr/>
        <a:lstStyle/>
        <a:p>
          <a:endParaRPr lang="en-US"/>
        </a:p>
      </dgm:t>
    </dgm:pt>
    <dgm:pt modelId="{6C5DCCD8-0FB7-47EB-91B6-C435D176D4B2}" type="sibTrans" cxnId="{8B34FBF9-72F9-4D77-AA89-8BAFEEBFF480}">
      <dgm:prSet/>
      <dgm:spPr/>
      <dgm:t>
        <a:bodyPr/>
        <a:lstStyle/>
        <a:p>
          <a:endParaRPr lang="en-US"/>
        </a:p>
      </dgm:t>
    </dgm:pt>
    <dgm:pt modelId="{AAF08B46-F697-4E41-9C42-31904E2000E8}" type="pres">
      <dgm:prSet presAssocID="{A6FDD296-DE26-455E-A556-6DFD68F9FEDA}" presName="root" presStyleCnt="0">
        <dgm:presLayoutVars>
          <dgm:dir/>
          <dgm:resizeHandles val="exact"/>
        </dgm:presLayoutVars>
      </dgm:prSet>
      <dgm:spPr/>
    </dgm:pt>
    <dgm:pt modelId="{3370C8FA-1778-4BB4-99F0-6DDA31E81174}" type="pres">
      <dgm:prSet presAssocID="{21A1E33A-C4FA-438F-AF95-348F4D4C95DB}" presName="compNode" presStyleCnt="0"/>
      <dgm:spPr/>
    </dgm:pt>
    <dgm:pt modelId="{2788C2B7-D9F4-4418-8490-B69D3FA51846}" type="pres">
      <dgm:prSet presAssocID="{21A1E33A-C4FA-438F-AF95-348F4D4C95DB}" presName="iconBgRect" presStyleLbl="bgShp" presStyleIdx="0" presStyleCnt="2"/>
      <dgm:spPr>
        <a:prstGeom prst="round2DiagRect">
          <a:avLst>
            <a:gd name="adj1" fmla="val 29727"/>
            <a:gd name="adj2" fmla="val 0"/>
          </a:avLst>
        </a:prstGeom>
      </dgm:spPr>
    </dgm:pt>
    <dgm:pt modelId="{73D57F78-636A-4C1E-A613-E325F5231B6E}" type="pres">
      <dgm:prSet presAssocID="{21A1E33A-C4FA-438F-AF95-348F4D4C95D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ffee"/>
        </a:ext>
      </dgm:extLst>
    </dgm:pt>
    <dgm:pt modelId="{D9889A6C-393E-4B51-B2F4-67A9418116A6}" type="pres">
      <dgm:prSet presAssocID="{21A1E33A-C4FA-438F-AF95-348F4D4C95DB}" presName="spaceRect" presStyleCnt="0"/>
      <dgm:spPr/>
    </dgm:pt>
    <dgm:pt modelId="{69D3E3EB-C7A9-4775-B92C-ABAEC6CD3C38}" type="pres">
      <dgm:prSet presAssocID="{21A1E33A-C4FA-438F-AF95-348F4D4C95DB}" presName="textRect" presStyleLbl="revTx" presStyleIdx="0" presStyleCnt="2">
        <dgm:presLayoutVars>
          <dgm:chMax val="1"/>
          <dgm:chPref val="1"/>
        </dgm:presLayoutVars>
      </dgm:prSet>
      <dgm:spPr/>
    </dgm:pt>
    <dgm:pt modelId="{9FBC9EF1-B8FE-4819-A8CB-086A71AE1BC9}" type="pres">
      <dgm:prSet presAssocID="{E6F4935F-0D5B-4571-BC35-6C69D669214B}" presName="sibTrans" presStyleCnt="0"/>
      <dgm:spPr/>
    </dgm:pt>
    <dgm:pt modelId="{EA6F7BF8-0C27-4C85-9A04-23CF5C3D7460}" type="pres">
      <dgm:prSet presAssocID="{397F532C-9350-40F5-B909-B05B44EEFA23}" presName="compNode" presStyleCnt="0"/>
      <dgm:spPr/>
    </dgm:pt>
    <dgm:pt modelId="{4C657228-7255-43C0-8209-F1387ADABBC9}" type="pres">
      <dgm:prSet presAssocID="{397F532C-9350-40F5-B909-B05B44EEFA23}" presName="iconBgRect" presStyleLbl="bgShp" presStyleIdx="1" presStyleCnt="2"/>
      <dgm:spPr>
        <a:prstGeom prst="round2DiagRect">
          <a:avLst>
            <a:gd name="adj1" fmla="val 29727"/>
            <a:gd name="adj2" fmla="val 0"/>
          </a:avLst>
        </a:prstGeom>
      </dgm:spPr>
    </dgm:pt>
    <dgm:pt modelId="{54C4C9C7-2388-4821-9AF1-4A50D6907CAB}" type="pres">
      <dgm:prSet presAssocID="{397F532C-9350-40F5-B909-B05B44EEFA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EF57633C-E747-457A-9C61-72399EF8C9AE}" type="pres">
      <dgm:prSet presAssocID="{397F532C-9350-40F5-B909-B05B44EEFA23}" presName="spaceRect" presStyleCnt="0"/>
      <dgm:spPr/>
    </dgm:pt>
    <dgm:pt modelId="{BE192A52-2E4E-438B-BFF9-C51B9A463201}" type="pres">
      <dgm:prSet presAssocID="{397F532C-9350-40F5-B909-B05B44EEFA23}" presName="textRect" presStyleLbl="revTx" presStyleIdx="1" presStyleCnt="2">
        <dgm:presLayoutVars>
          <dgm:chMax val="1"/>
          <dgm:chPref val="1"/>
        </dgm:presLayoutVars>
      </dgm:prSet>
      <dgm:spPr/>
    </dgm:pt>
  </dgm:ptLst>
  <dgm:cxnLst>
    <dgm:cxn modelId="{D9B6FA2C-191F-4DA6-9E1E-3F0E6B5F2427}" type="presOf" srcId="{397F532C-9350-40F5-B909-B05B44EEFA23}" destId="{BE192A52-2E4E-438B-BFF9-C51B9A463201}" srcOrd="0" destOrd="0" presId="urn:microsoft.com/office/officeart/2018/5/layout/IconLeafLabelList"/>
    <dgm:cxn modelId="{9AC98448-8A41-41C4-8ABD-BA485283FBB6}" type="presOf" srcId="{21A1E33A-C4FA-438F-AF95-348F4D4C95DB}" destId="{69D3E3EB-C7A9-4775-B92C-ABAEC6CD3C38}" srcOrd="0" destOrd="0" presId="urn:microsoft.com/office/officeart/2018/5/layout/IconLeafLabelList"/>
    <dgm:cxn modelId="{A9964F6A-2B81-41FC-A67D-0090FF4A72DE}" type="presOf" srcId="{A6FDD296-DE26-455E-A556-6DFD68F9FEDA}" destId="{AAF08B46-F697-4E41-9C42-31904E2000E8}" srcOrd="0" destOrd="0" presId="urn:microsoft.com/office/officeart/2018/5/layout/IconLeafLabelList"/>
    <dgm:cxn modelId="{02AC5ED4-492E-46FA-9D58-0411328FAA91}" srcId="{A6FDD296-DE26-455E-A556-6DFD68F9FEDA}" destId="{21A1E33A-C4FA-438F-AF95-348F4D4C95DB}" srcOrd="0" destOrd="0" parTransId="{5EAE27CF-51C6-41B6-B6B1-E0FDA7C37DA4}" sibTransId="{E6F4935F-0D5B-4571-BC35-6C69D669214B}"/>
    <dgm:cxn modelId="{8B34FBF9-72F9-4D77-AA89-8BAFEEBFF480}" srcId="{A6FDD296-DE26-455E-A556-6DFD68F9FEDA}" destId="{397F532C-9350-40F5-B909-B05B44EEFA23}" srcOrd="1" destOrd="0" parTransId="{1002C2B4-2941-4600-AC4A-1BE9C2A400E1}" sibTransId="{6C5DCCD8-0FB7-47EB-91B6-C435D176D4B2}"/>
    <dgm:cxn modelId="{7808BE32-09FA-450F-8054-1B9CC9B4CE4E}" type="presParOf" srcId="{AAF08B46-F697-4E41-9C42-31904E2000E8}" destId="{3370C8FA-1778-4BB4-99F0-6DDA31E81174}" srcOrd="0" destOrd="0" presId="urn:microsoft.com/office/officeart/2018/5/layout/IconLeafLabelList"/>
    <dgm:cxn modelId="{4F66AA7D-C1A2-4B7D-9844-3B35C8031C80}" type="presParOf" srcId="{3370C8FA-1778-4BB4-99F0-6DDA31E81174}" destId="{2788C2B7-D9F4-4418-8490-B69D3FA51846}" srcOrd="0" destOrd="0" presId="urn:microsoft.com/office/officeart/2018/5/layout/IconLeafLabelList"/>
    <dgm:cxn modelId="{BC7346FF-39FD-4CF4-A361-7EE5FC101AF6}" type="presParOf" srcId="{3370C8FA-1778-4BB4-99F0-6DDA31E81174}" destId="{73D57F78-636A-4C1E-A613-E325F5231B6E}" srcOrd="1" destOrd="0" presId="urn:microsoft.com/office/officeart/2018/5/layout/IconLeafLabelList"/>
    <dgm:cxn modelId="{FC5C0DC7-FF6D-4865-AA1A-2559006ACE93}" type="presParOf" srcId="{3370C8FA-1778-4BB4-99F0-6DDA31E81174}" destId="{D9889A6C-393E-4B51-B2F4-67A9418116A6}" srcOrd="2" destOrd="0" presId="urn:microsoft.com/office/officeart/2018/5/layout/IconLeafLabelList"/>
    <dgm:cxn modelId="{FB9331DD-D0E7-4EF9-B975-B5B370CC9CB7}" type="presParOf" srcId="{3370C8FA-1778-4BB4-99F0-6DDA31E81174}" destId="{69D3E3EB-C7A9-4775-B92C-ABAEC6CD3C38}" srcOrd="3" destOrd="0" presId="urn:microsoft.com/office/officeart/2018/5/layout/IconLeafLabelList"/>
    <dgm:cxn modelId="{17D233C6-9BB3-4B2A-8593-CC5CA4C445AE}" type="presParOf" srcId="{AAF08B46-F697-4E41-9C42-31904E2000E8}" destId="{9FBC9EF1-B8FE-4819-A8CB-086A71AE1BC9}" srcOrd="1" destOrd="0" presId="urn:microsoft.com/office/officeart/2018/5/layout/IconLeafLabelList"/>
    <dgm:cxn modelId="{E7AE6582-B8C3-4A7D-A10D-AFEEAC6CAFDF}" type="presParOf" srcId="{AAF08B46-F697-4E41-9C42-31904E2000E8}" destId="{EA6F7BF8-0C27-4C85-9A04-23CF5C3D7460}" srcOrd="2" destOrd="0" presId="urn:microsoft.com/office/officeart/2018/5/layout/IconLeafLabelList"/>
    <dgm:cxn modelId="{6F081A5A-C3E0-47FD-B87B-520A4A37DA75}" type="presParOf" srcId="{EA6F7BF8-0C27-4C85-9A04-23CF5C3D7460}" destId="{4C657228-7255-43C0-8209-F1387ADABBC9}" srcOrd="0" destOrd="0" presId="urn:microsoft.com/office/officeart/2018/5/layout/IconLeafLabelList"/>
    <dgm:cxn modelId="{E4C5835F-02E4-40CD-A928-9EFE3177FE2A}" type="presParOf" srcId="{EA6F7BF8-0C27-4C85-9A04-23CF5C3D7460}" destId="{54C4C9C7-2388-4821-9AF1-4A50D6907CAB}" srcOrd="1" destOrd="0" presId="urn:microsoft.com/office/officeart/2018/5/layout/IconLeafLabelList"/>
    <dgm:cxn modelId="{9C9D8AA1-0CEE-4162-9E5A-306EED1FF753}" type="presParOf" srcId="{EA6F7BF8-0C27-4C85-9A04-23CF5C3D7460}" destId="{EF57633C-E747-457A-9C61-72399EF8C9AE}" srcOrd="2" destOrd="0" presId="urn:microsoft.com/office/officeart/2018/5/layout/IconLeafLabelList"/>
    <dgm:cxn modelId="{96D59B13-4B96-4B6B-9A29-951EBED3136A}" type="presParOf" srcId="{EA6F7BF8-0C27-4C85-9A04-23CF5C3D7460}" destId="{BE192A52-2E4E-438B-BFF9-C51B9A46320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FDD296-DE26-455E-A556-6DFD68F9FEDA}"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21A1E33A-C4FA-438F-AF95-348F4D4C95DB}">
      <dgm:prSet/>
      <dgm:spPr/>
      <dgm:t>
        <a:bodyPr/>
        <a:lstStyle/>
        <a:p>
          <a:pPr>
            <a:defRPr cap="all"/>
          </a:pPr>
          <a:r>
            <a:rPr lang="en-CA"/>
            <a:t>Let’s go for a break!</a:t>
          </a:r>
          <a:endParaRPr lang="en-US"/>
        </a:p>
      </dgm:t>
    </dgm:pt>
    <dgm:pt modelId="{5EAE27CF-51C6-41B6-B6B1-E0FDA7C37DA4}" type="parTrans" cxnId="{02AC5ED4-492E-46FA-9D58-0411328FAA91}">
      <dgm:prSet/>
      <dgm:spPr/>
      <dgm:t>
        <a:bodyPr/>
        <a:lstStyle/>
        <a:p>
          <a:endParaRPr lang="en-US"/>
        </a:p>
      </dgm:t>
    </dgm:pt>
    <dgm:pt modelId="{E6F4935F-0D5B-4571-BC35-6C69D669214B}" type="sibTrans" cxnId="{02AC5ED4-492E-46FA-9D58-0411328FAA91}">
      <dgm:prSet/>
      <dgm:spPr/>
      <dgm:t>
        <a:bodyPr/>
        <a:lstStyle/>
        <a:p>
          <a:endParaRPr lang="en-US"/>
        </a:p>
      </dgm:t>
    </dgm:pt>
    <dgm:pt modelId="{397F532C-9350-40F5-B909-B05B44EEFA23}">
      <dgm:prSet/>
      <dgm:spPr/>
      <dgm:t>
        <a:bodyPr/>
        <a:lstStyle/>
        <a:p>
          <a:pPr>
            <a:defRPr cap="all"/>
          </a:pPr>
          <a:r>
            <a:rPr lang="en-CA"/>
            <a:t>Return in 15 minutes (or at time specified by your instructor).</a:t>
          </a:r>
          <a:endParaRPr lang="en-US"/>
        </a:p>
      </dgm:t>
    </dgm:pt>
    <dgm:pt modelId="{1002C2B4-2941-4600-AC4A-1BE9C2A400E1}" type="parTrans" cxnId="{8B34FBF9-72F9-4D77-AA89-8BAFEEBFF480}">
      <dgm:prSet/>
      <dgm:spPr/>
      <dgm:t>
        <a:bodyPr/>
        <a:lstStyle/>
        <a:p>
          <a:endParaRPr lang="en-US"/>
        </a:p>
      </dgm:t>
    </dgm:pt>
    <dgm:pt modelId="{6C5DCCD8-0FB7-47EB-91B6-C435D176D4B2}" type="sibTrans" cxnId="{8B34FBF9-72F9-4D77-AA89-8BAFEEBFF480}">
      <dgm:prSet/>
      <dgm:spPr/>
      <dgm:t>
        <a:bodyPr/>
        <a:lstStyle/>
        <a:p>
          <a:endParaRPr lang="en-US"/>
        </a:p>
      </dgm:t>
    </dgm:pt>
    <dgm:pt modelId="{AAF08B46-F697-4E41-9C42-31904E2000E8}" type="pres">
      <dgm:prSet presAssocID="{A6FDD296-DE26-455E-A556-6DFD68F9FEDA}" presName="root" presStyleCnt="0">
        <dgm:presLayoutVars>
          <dgm:dir/>
          <dgm:resizeHandles val="exact"/>
        </dgm:presLayoutVars>
      </dgm:prSet>
      <dgm:spPr/>
    </dgm:pt>
    <dgm:pt modelId="{3370C8FA-1778-4BB4-99F0-6DDA31E81174}" type="pres">
      <dgm:prSet presAssocID="{21A1E33A-C4FA-438F-AF95-348F4D4C95DB}" presName="compNode" presStyleCnt="0"/>
      <dgm:spPr/>
    </dgm:pt>
    <dgm:pt modelId="{2788C2B7-D9F4-4418-8490-B69D3FA51846}" type="pres">
      <dgm:prSet presAssocID="{21A1E33A-C4FA-438F-AF95-348F4D4C95DB}" presName="iconBgRect" presStyleLbl="bgShp" presStyleIdx="0" presStyleCnt="2"/>
      <dgm:spPr>
        <a:prstGeom prst="round2DiagRect">
          <a:avLst>
            <a:gd name="adj1" fmla="val 29727"/>
            <a:gd name="adj2" fmla="val 0"/>
          </a:avLst>
        </a:prstGeom>
      </dgm:spPr>
    </dgm:pt>
    <dgm:pt modelId="{73D57F78-636A-4C1E-A613-E325F5231B6E}" type="pres">
      <dgm:prSet presAssocID="{21A1E33A-C4FA-438F-AF95-348F4D4C95D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ffee"/>
        </a:ext>
      </dgm:extLst>
    </dgm:pt>
    <dgm:pt modelId="{D9889A6C-393E-4B51-B2F4-67A9418116A6}" type="pres">
      <dgm:prSet presAssocID="{21A1E33A-C4FA-438F-AF95-348F4D4C95DB}" presName="spaceRect" presStyleCnt="0"/>
      <dgm:spPr/>
    </dgm:pt>
    <dgm:pt modelId="{69D3E3EB-C7A9-4775-B92C-ABAEC6CD3C38}" type="pres">
      <dgm:prSet presAssocID="{21A1E33A-C4FA-438F-AF95-348F4D4C95DB}" presName="textRect" presStyleLbl="revTx" presStyleIdx="0" presStyleCnt="2">
        <dgm:presLayoutVars>
          <dgm:chMax val="1"/>
          <dgm:chPref val="1"/>
        </dgm:presLayoutVars>
      </dgm:prSet>
      <dgm:spPr/>
    </dgm:pt>
    <dgm:pt modelId="{9FBC9EF1-B8FE-4819-A8CB-086A71AE1BC9}" type="pres">
      <dgm:prSet presAssocID="{E6F4935F-0D5B-4571-BC35-6C69D669214B}" presName="sibTrans" presStyleCnt="0"/>
      <dgm:spPr/>
    </dgm:pt>
    <dgm:pt modelId="{EA6F7BF8-0C27-4C85-9A04-23CF5C3D7460}" type="pres">
      <dgm:prSet presAssocID="{397F532C-9350-40F5-B909-B05B44EEFA23}" presName="compNode" presStyleCnt="0"/>
      <dgm:spPr/>
    </dgm:pt>
    <dgm:pt modelId="{4C657228-7255-43C0-8209-F1387ADABBC9}" type="pres">
      <dgm:prSet presAssocID="{397F532C-9350-40F5-B909-B05B44EEFA23}" presName="iconBgRect" presStyleLbl="bgShp" presStyleIdx="1" presStyleCnt="2"/>
      <dgm:spPr>
        <a:prstGeom prst="round2DiagRect">
          <a:avLst>
            <a:gd name="adj1" fmla="val 29727"/>
            <a:gd name="adj2" fmla="val 0"/>
          </a:avLst>
        </a:prstGeom>
      </dgm:spPr>
    </dgm:pt>
    <dgm:pt modelId="{54C4C9C7-2388-4821-9AF1-4A50D6907CAB}" type="pres">
      <dgm:prSet presAssocID="{397F532C-9350-40F5-B909-B05B44EEFA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EF57633C-E747-457A-9C61-72399EF8C9AE}" type="pres">
      <dgm:prSet presAssocID="{397F532C-9350-40F5-B909-B05B44EEFA23}" presName="spaceRect" presStyleCnt="0"/>
      <dgm:spPr/>
    </dgm:pt>
    <dgm:pt modelId="{BE192A52-2E4E-438B-BFF9-C51B9A463201}" type="pres">
      <dgm:prSet presAssocID="{397F532C-9350-40F5-B909-B05B44EEFA23}" presName="textRect" presStyleLbl="revTx" presStyleIdx="1" presStyleCnt="2">
        <dgm:presLayoutVars>
          <dgm:chMax val="1"/>
          <dgm:chPref val="1"/>
        </dgm:presLayoutVars>
      </dgm:prSet>
      <dgm:spPr/>
    </dgm:pt>
  </dgm:ptLst>
  <dgm:cxnLst>
    <dgm:cxn modelId="{D9B6FA2C-191F-4DA6-9E1E-3F0E6B5F2427}" type="presOf" srcId="{397F532C-9350-40F5-B909-B05B44EEFA23}" destId="{BE192A52-2E4E-438B-BFF9-C51B9A463201}" srcOrd="0" destOrd="0" presId="urn:microsoft.com/office/officeart/2018/5/layout/IconLeafLabelList"/>
    <dgm:cxn modelId="{9AC98448-8A41-41C4-8ABD-BA485283FBB6}" type="presOf" srcId="{21A1E33A-C4FA-438F-AF95-348F4D4C95DB}" destId="{69D3E3EB-C7A9-4775-B92C-ABAEC6CD3C38}" srcOrd="0" destOrd="0" presId="urn:microsoft.com/office/officeart/2018/5/layout/IconLeafLabelList"/>
    <dgm:cxn modelId="{A9964F6A-2B81-41FC-A67D-0090FF4A72DE}" type="presOf" srcId="{A6FDD296-DE26-455E-A556-6DFD68F9FEDA}" destId="{AAF08B46-F697-4E41-9C42-31904E2000E8}" srcOrd="0" destOrd="0" presId="urn:microsoft.com/office/officeart/2018/5/layout/IconLeafLabelList"/>
    <dgm:cxn modelId="{02AC5ED4-492E-46FA-9D58-0411328FAA91}" srcId="{A6FDD296-DE26-455E-A556-6DFD68F9FEDA}" destId="{21A1E33A-C4FA-438F-AF95-348F4D4C95DB}" srcOrd="0" destOrd="0" parTransId="{5EAE27CF-51C6-41B6-B6B1-E0FDA7C37DA4}" sibTransId="{E6F4935F-0D5B-4571-BC35-6C69D669214B}"/>
    <dgm:cxn modelId="{8B34FBF9-72F9-4D77-AA89-8BAFEEBFF480}" srcId="{A6FDD296-DE26-455E-A556-6DFD68F9FEDA}" destId="{397F532C-9350-40F5-B909-B05B44EEFA23}" srcOrd="1" destOrd="0" parTransId="{1002C2B4-2941-4600-AC4A-1BE9C2A400E1}" sibTransId="{6C5DCCD8-0FB7-47EB-91B6-C435D176D4B2}"/>
    <dgm:cxn modelId="{7808BE32-09FA-450F-8054-1B9CC9B4CE4E}" type="presParOf" srcId="{AAF08B46-F697-4E41-9C42-31904E2000E8}" destId="{3370C8FA-1778-4BB4-99F0-6DDA31E81174}" srcOrd="0" destOrd="0" presId="urn:microsoft.com/office/officeart/2018/5/layout/IconLeafLabelList"/>
    <dgm:cxn modelId="{4F66AA7D-C1A2-4B7D-9844-3B35C8031C80}" type="presParOf" srcId="{3370C8FA-1778-4BB4-99F0-6DDA31E81174}" destId="{2788C2B7-D9F4-4418-8490-B69D3FA51846}" srcOrd="0" destOrd="0" presId="urn:microsoft.com/office/officeart/2018/5/layout/IconLeafLabelList"/>
    <dgm:cxn modelId="{BC7346FF-39FD-4CF4-A361-7EE5FC101AF6}" type="presParOf" srcId="{3370C8FA-1778-4BB4-99F0-6DDA31E81174}" destId="{73D57F78-636A-4C1E-A613-E325F5231B6E}" srcOrd="1" destOrd="0" presId="urn:microsoft.com/office/officeart/2018/5/layout/IconLeafLabelList"/>
    <dgm:cxn modelId="{FC5C0DC7-FF6D-4865-AA1A-2559006ACE93}" type="presParOf" srcId="{3370C8FA-1778-4BB4-99F0-6DDA31E81174}" destId="{D9889A6C-393E-4B51-B2F4-67A9418116A6}" srcOrd="2" destOrd="0" presId="urn:microsoft.com/office/officeart/2018/5/layout/IconLeafLabelList"/>
    <dgm:cxn modelId="{FB9331DD-D0E7-4EF9-B975-B5B370CC9CB7}" type="presParOf" srcId="{3370C8FA-1778-4BB4-99F0-6DDA31E81174}" destId="{69D3E3EB-C7A9-4775-B92C-ABAEC6CD3C38}" srcOrd="3" destOrd="0" presId="urn:microsoft.com/office/officeart/2018/5/layout/IconLeafLabelList"/>
    <dgm:cxn modelId="{17D233C6-9BB3-4B2A-8593-CC5CA4C445AE}" type="presParOf" srcId="{AAF08B46-F697-4E41-9C42-31904E2000E8}" destId="{9FBC9EF1-B8FE-4819-A8CB-086A71AE1BC9}" srcOrd="1" destOrd="0" presId="urn:microsoft.com/office/officeart/2018/5/layout/IconLeafLabelList"/>
    <dgm:cxn modelId="{E7AE6582-B8C3-4A7D-A10D-AFEEAC6CAFDF}" type="presParOf" srcId="{AAF08B46-F697-4E41-9C42-31904E2000E8}" destId="{EA6F7BF8-0C27-4C85-9A04-23CF5C3D7460}" srcOrd="2" destOrd="0" presId="urn:microsoft.com/office/officeart/2018/5/layout/IconLeafLabelList"/>
    <dgm:cxn modelId="{6F081A5A-C3E0-47FD-B87B-520A4A37DA75}" type="presParOf" srcId="{EA6F7BF8-0C27-4C85-9A04-23CF5C3D7460}" destId="{4C657228-7255-43C0-8209-F1387ADABBC9}" srcOrd="0" destOrd="0" presId="urn:microsoft.com/office/officeart/2018/5/layout/IconLeafLabelList"/>
    <dgm:cxn modelId="{E4C5835F-02E4-40CD-A928-9EFE3177FE2A}" type="presParOf" srcId="{EA6F7BF8-0C27-4C85-9A04-23CF5C3D7460}" destId="{54C4C9C7-2388-4821-9AF1-4A50D6907CAB}" srcOrd="1" destOrd="0" presId="urn:microsoft.com/office/officeart/2018/5/layout/IconLeafLabelList"/>
    <dgm:cxn modelId="{9C9D8AA1-0CEE-4162-9E5A-306EED1FF753}" type="presParOf" srcId="{EA6F7BF8-0C27-4C85-9A04-23CF5C3D7460}" destId="{EF57633C-E747-457A-9C61-72399EF8C9AE}" srcOrd="2" destOrd="0" presId="urn:microsoft.com/office/officeart/2018/5/layout/IconLeafLabelList"/>
    <dgm:cxn modelId="{96D59B13-4B96-4B6B-9A29-951EBED3136A}" type="presParOf" srcId="{EA6F7BF8-0C27-4C85-9A04-23CF5C3D7460}" destId="{BE192A52-2E4E-438B-BFF9-C51B9A46320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8C2B7-D9F4-4418-8490-B69D3FA51846}">
      <dsp:nvSpPr>
        <dsp:cNvPr id="0" name=""/>
        <dsp:cNvSpPr/>
      </dsp:nvSpPr>
      <dsp:spPr>
        <a:xfrm>
          <a:off x="2428048"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D57F78-636A-4C1E-A613-E325F5231B6E}">
      <dsp:nvSpPr>
        <dsp:cNvPr id="0" name=""/>
        <dsp:cNvSpPr/>
      </dsp:nvSpPr>
      <dsp:spPr>
        <a:xfrm>
          <a:off x="2830235" y="40963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D3E3EB-C7A9-4775-B92C-ABAEC6CD3C38}">
      <dsp:nvSpPr>
        <dsp:cNvPr id="0" name=""/>
        <dsp:cNvSpPr/>
      </dsp:nvSpPr>
      <dsp:spPr>
        <a:xfrm>
          <a:off x="1824766"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kern="1200"/>
            <a:t>Let’s go for a break!</a:t>
          </a:r>
          <a:endParaRPr lang="en-US" sz="1700" kern="1200"/>
        </a:p>
      </dsp:txBody>
      <dsp:txXfrm>
        <a:off x="1824766" y="2482451"/>
        <a:ext cx="3093750" cy="720000"/>
      </dsp:txXfrm>
    </dsp:sp>
    <dsp:sp modelId="{4C657228-7255-43C0-8209-F1387ADABBC9}">
      <dsp:nvSpPr>
        <dsp:cNvPr id="0" name=""/>
        <dsp:cNvSpPr/>
      </dsp:nvSpPr>
      <dsp:spPr>
        <a:xfrm>
          <a:off x="6063204"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C4C9C7-2388-4821-9AF1-4A50D6907CAB}">
      <dsp:nvSpPr>
        <dsp:cNvPr id="0" name=""/>
        <dsp:cNvSpPr/>
      </dsp:nvSpPr>
      <dsp:spPr>
        <a:xfrm>
          <a:off x="6465391" y="40963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192A52-2E4E-438B-BFF9-C51B9A463201}">
      <dsp:nvSpPr>
        <dsp:cNvPr id="0" name=""/>
        <dsp:cNvSpPr/>
      </dsp:nvSpPr>
      <dsp:spPr>
        <a:xfrm>
          <a:off x="5459923"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kern="1200"/>
            <a:t>Return in 15 minutes (or at time specified by your instructor).</a:t>
          </a:r>
          <a:endParaRPr lang="en-US" sz="1700" kern="1200"/>
        </a:p>
      </dsp:txBody>
      <dsp:txXfrm>
        <a:off x="5459923" y="2482451"/>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8C2B7-D9F4-4418-8490-B69D3FA51846}">
      <dsp:nvSpPr>
        <dsp:cNvPr id="0" name=""/>
        <dsp:cNvSpPr/>
      </dsp:nvSpPr>
      <dsp:spPr>
        <a:xfrm>
          <a:off x="2428048"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D57F78-636A-4C1E-A613-E325F5231B6E}">
      <dsp:nvSpPr>
        <dsp:cNvPr id="0" name=""/>
        <dsp:cNvSpPr/>
      </dsp:nvSpPr>
      <dsp:spPr>
        <a:xfrm>
          <a:off x="2830235" y="40963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D3E3EB-C7A9-4775-B92C-ABAEC6CD3C38}">
      <dsp:nvSpPr>
        <dsp:cNvPr id="0" name=""/>
        <dsp:cNvSpPr/>
      </dsp:nvSpPr>
      <dsp:spPr>
        <a:xfrm>
          <a:off x="1824766"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kern="1200"/>
            <a:t>Let’s go for a break!</a:t>
          </a:r>
          <a:endParaRPr lang="en-US" sz="1700" kern="1200"/>
        </a:p>
      </dsp:txBody>
      <dsp:txXfrm>
        <a:off x="1824766" y="2482451"/>
        <a:ext cx="3093750" cy="720000"/>
      </dsp:txXfrm>
    </dsp:sp>
    <dsp:sp modelId="{4C657228-7255-43C0-8209-F1387ADABBC9}">
      <dsp:nvSpPr>
        <dsp:cNvPr id="0" name=""/>
        <dsp:cNvSpPr/>
      </dsp:nvSpPr>
      <dsp:spPr>
        <a:xfrm>
          <a:off x="6063204"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C4C9C7-2388-4821-9AF1-4A50D6907CAB}">
      <dsp:nvSpPr>
        <dsp:cNvPr id="0" name=""/>
        <dsp:cNvSpPr/>
      </dsp:nvSpPr>
      <dsp:spPr>
        <a:xfrm>
          <a:off x="6465391" y="40963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192A52-2E4E-438B-BFF9-C51B9A463201}">
      <dsp:nvSpPr>
        <dsp:cNvPr id="0" name=""/>
        <dsp:cNvSpPr/>
      </dsp:nvSpPr>
      <dsp:spPr>
        <a:xfrm>
          <a:off x="5459923"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kern="1200"/>
            <a:t>Return in 15 minutes (or at time specified by your instructor).</a:t>
          </a:r>
          <a:endParaRPr lang="en-US" sz="1700" kern="1200"/>
        </a:p>
      </dsp:txBody>
      <dsp:txXfrm>
        <a:off x="5459923" y="2482451"/>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C3962-6CCB-C623-5012-61B3FD4FD7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259A1F9-32E1-26C5-BE2E-EBB441A7AF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9DE13CB-8796-4350-785F-626437BC3E23}"/>
              </a:ext>
            </a:extLst>
          </p:cNvPr>
          <p:cNvSpPr>
            <a:spLocks noGrp="1"/>
          </p:cNvSpPr>
          <p:nvPr>
            <p:ph type="dt" sz="half" idx="10"/>
          </p:nvPr>
        </p:nvSpPr>
        <p:spPr/>
        <p:txBody>
          <a:bodyPr/>
          <a:lstStyle/>
          <a:p>
            <a:fld id="{4BAEF67D-ECC0-43BE-81D0-02F4D6CDCF27}" type="datetimeFigureOut">
              <a:rPr lang="en-CA" smtClean="0"/>
              <a:t>2024-03-26</a:t>
            </a:fld>
            <a:endParaRPr lang="en-CA" dirty="0"/>
          </a:p>
        </p:txBody>
      </p:sp>
      <p:sp>
        <p:nvSpPr>
          <p:cNvPr id="5" name="Footer Placeholder 4">
            <a:extLst>
              <a:ext uri="{FF2B5EF4-FFF2-40B4-BE49-F238E27FC236}">
                <a16:creationId xmlns:a16="http://schemas.microsoft.com/office/drawing/2014/main" id="{1007E5E7-D160-ACB1-7314-3C7634A5A103}"/>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18924834-2934-0FAC-36A4-2B255156F319}"/>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2590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0B3E-BC65-75F8-70AD-2CCCB877FB2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31D9ED1-E743-9A34-C761-01BA9D2370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AF6D349-416C-2A7F-5FC5-C7185BD367FD}"/>
              </a:ext>
            </a:extLst>
          </p:cNvPr>
          <p:cNvSpPr>
            <a:spLocks noGrp="1"/>
          </p:cNvSpPr>
          <p:nvPr>
            <p:ph type="dt" sz="half" idx="10"/>
          </p:nvPr>
        </p:nvSpPr>
        <p:spPr/>
        <p:txBody>
          <a:bodyPr/>
          <a:lstStyle/>
          <a:p>
            <a:fld id="{4BAEF67D-ECC0-43BE-81D0-02F4D6CDCF27}" type="datetimeFigureOut">
              <a:rPr lang="en-CA" smtClean="0"/>
              <a:t>2024-03-26</a:t>
            </a:fld>
            <a:endParaRPr lang="en-CA" dirty="0"/>
          </a:p>
        </p:txBody>
      </p:sp>
      <p:sp>
        <p:nvSpPr>
          <p:cNvPr id="5" name="Footer Placeholder 4">
            <a:extLst>
              <a:ext uri="{FF2B5EF4-FFF2-40B4-BE49-F238E27FC236}">
                <a16:creationId xmlns:a16="http://schemas.microsoft.com/office/drawing/2014/main" id="{3273A373-BADA-5298-E38D-8971781EDC40}"/>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429D05E1-A019-83D9-7E77-6B3B095BCF26}"/>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964079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1D5508-C509-FB55-CDC3-E31A635A94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4191082-ADD6-D8EE-7A37-A02D76D688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6108917-B5F8-1B42-4F23-AA2C13CC28E3}"/>
              </a:ext>
            </a:extLst>
          </p:cNvPr>
          <p:cNvSpPr>
            <a:spLocks noGrp="1"/>
          </p:cNvSpPr>
          <p:nvPr>
            <p:ph type="dt" sz="half" idx="10"/>
          </p:nvPr>
        </p:nvSpPr>
        <p:spPr/>
        <p:txBody>
          <a:bodyPr/>
          <a:lstStyle/>
          <a:p>
            <a:fld id="{4BAEF67D-ECC0-43BE-81D0-02F4D6CDCF27}" type="datetimeFigureOut">
              <a:rPr lang="en-CA" smtClean="0"/>
              <a:t>2024-03-26</a:t>
            </a:fld>
            <a:endParaRPr lang="en-CA" dirty="0"/>
          </a:p>
        </p:txBody>
      </p:sp>
      <p:sp>
        <p:nvSpPr>
          <p:cNvPr id="5" name="Footer Placeholder 4">
            <a:extLst>
              <a:ext uri="{FF2B5EF4-FFF2-40B4-BE49-F238E27FC236}">
                <a16:creationId xmlns:a16="http://schemas.microsoft.com/office/drawing/2014/main" id="{3EF7887C-18F9-09FB-302C-4DB050C14F2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6A6D6575-CDC3-B2DB-C0E7-DE6286FC43D3}"/>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113354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FF7B-19E5-0C17-A44D-0F49731B69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D529BD-8AD5-4C90-381B-696B06FD7C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109AA57-6328-D761-1B11-D9873DB43728}"/>
              </a:ext>
            </a:extLst>
          </p:cNvPr>
          <p:cNvSpPr>
            <a:spLocks noGrp="1"/>
          </p:cNvSpPr>
          <p:nvPr>
            <p:ph type="dt" sz="half" idx="10"/>
          </p:nvPr>
        </p:nvSpPr>
        <p:spPr/>
        <p:txBody>
          <a:bodyPr/>
          <a:lstStyle/>
          <a:p>
            <a:fld id="{4BAEF67D-ECC0-43BE-81D0-02F4D6CDCF27}" type="datetimeFigureOut">
              <a:rPr lang="en-CA" smtClean="0"/>
              <a:t>2024-03-26</a:t>
            </a:fld>
            <a:endParaRPr lang="en-CA" dirty="0"/>
          </a:p>
        </p:txBody>
      </p:sp>
      <p:sp>
        <p:nvSpPr>
          <p:cNvPr id="5" name="Footer Placeholder 4">
            <a:extLst>
              <a:ext uri="{FF2B5EF4-FFF2-40B4-BE49-F238E27FC236}">
                <a16:creationId xmlns:a16="http://schemas.microsoft.com/office/drawing/2014/main" id="{E688C626-3B5B-F4E8-0A93-EC89BE63241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B8D7525A-676D-10C2-CF74-E9677BB1FBD9}"/>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411344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7A37-D5B6-E888-E952-4B3D36414F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8DC5F61-2B92-DDFF-759A-6D88BAA2C1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756E7E-C8B2-9ADF-F64C-222EAB23F822}"/>
              </a:ext>
            </a:extLst>
          </p:cNvPr>
          <p:cNvSpPr>
            <a:spLocks noGrp="1"/>
          </p:cNvSpPr>
          <p:nvPr>
            <p:ph type="dt" sz="half" idx="10"/>
          </p:nvPr>
        </p:nvSpPr>
        <p:spPr/>
        <p:txBody>
          <a:bodyPr/>
          <a:lstStyle/>
          <a:p>
            <a:fld id="{4BAEF67D-ECC0-43BE-81D0-02F4D6CDCF27}" type="datetimeFigureOut">
              <a:rPr lang="en-CA" smtClean="0"/>
              <a:t>2024-03-26</a:t>
            </a:fld>
            <a:endParaRPr lang="en-CA" dirty="0"/>
          </a:p>
        </p:txBody>
      </p:sp>
      <p:sp>
        <p:nvSpPr>
          <p:cNvPr id="5" name="Footer Placeholder 4">
            <a:extLst>
              <a:ext uri="{FF2B5EF4-FFF2-40B4-BE49-F238E27FC236}">
                <a16:creationId xmlns:a16="http://schemas.microsoft.com/office/drawing/2014/main" id="{9428FB70-9A87-6EA0-0138-264D947B4B5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73CD4886-1E88-B400-D12D-3CFD3F3F52CA}"/>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65394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D988-EEE5-2836-2A8B-42292CAA96A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5A01876-BF1A-EF40-020F-B0E810D6DA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FDF299E-80D0-1889-3B0A-D4A722426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4DA3252-4E63-7997-B31F-CBE24103E49C}"/>
              </a:ext>
            </a:extLst>
          </p:cNvPr>
          <p:cNvSpPr>
            <a:spLocks noGrp="1"/>
          </p:cNvSpPr>
          <p:nvPr>
            <p:ph type="dt" sz="half" idx="10"/>
          </p:nvPr>
        </p:nvSpPr>
        <p:spPr/>
        <p:txBody>
          <a:bodyPr/>
          <a:lstStyle/>
          <a:p>
            <a:fld id="{4BAEF67D-ECC0-43BE-81D0-02F4D6CDCF27}" type="datetimeFigureOut">
              <a:rPr lang="en-CA" smtClean="0"/>
              <a:t>2024-03-26</a:t>
            </a:fld>
            <a:endParaRPr lang="en-CA" dirty="0"/>
          </a:p>
        </p:txBody>
      </p:sp>
      <p:sp>
        <p:nvSpPr>
          <p:cNvPr id="6" name="Footer Placeholder 5">
            <a:extLst>
              <a:ext uri="{FF2B5EF4-FFF2-40B4-BE49-F238E27FC236}">
                <a16:creationId xmlns:a16="http://schemas.microsoft.com/office/drawing/2014/main" id="{8D428C6E-B25E-063E-16CC-7D47628DD6EA}"/>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31CEF791-DE11-C09C-799D-29FD46C0E1F6}"/>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137950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D75F-1CE3-A2BF-5018-7EA980C842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FD0053C-195A-3E82-F3BC-7A268169B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0BF84-C4D9-99EA-C560-8679D82195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B565C20-F7A8-580C-2E7C-4EEC17083C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EF0285-50BC-9E62-A918-C22EFB5808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29B9C90-71E5-FAFF-6127-D5DC4D8A8943}"/>
              </a:ext>
            </a:extLst>
          </p:cNvPr>
          <p:cNvSpPr>
            <a:spLocks noGrp="1"/>
          </p:cNvSpPr>
          <p:nvPr>
            <p:ph type="dt" sz="half" idx="10"/>
          </p:nvPr>
        </p:nvSpPr>
        <p:spPr/>
        <p:txBody>
          <a:bodyPr/>
          <a:lstStyle/>
          <a:p>
            <a:fld id="{4BAEF67D-ECC0-43BE-81D0-02F4D6CDCF27}" type="datetimeFigureOut">
              <a:rPr lang="en-CA" smtClean="0"/>
              <a:t>2024-03-26</a:t>
            </a:fld>
            <a:endParaRPr lang="en-CA" dirty="0"/>
          </a:p>
        </p:txBody>
      </p:sp>
      <p:sp>
        <p:nvSpPr>
          <p:cNvPr id="8" name="Footer Placeholder 7">
            <a:extLst>
              <a:ext uri="{FF2B5EF4-FFF2-40B4-BE49-F238E27FC236}">
                <a16:creationId xmlns:a16="http://schemas.microsoft.com/office/drawing/2014/main" id="{29705EBE-2005-B3FE-0E3B-25ED818E6E01}"/>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769AA16A-D4D3-54D7-A0C4-A23676E0494E}"/>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2689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95998-7782-32A5-3BDC-F4B6B154279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0BF6861-182D-B0B1-4EBC-59B6230D185A}"/>
              </a:ext>
            </a:extLst>
          </p:cNvPr>
          <p:cNvSpPr>
            <a:spLocks noGrp="1"/>
          </p:cNvSpPr>
          <p:nvPr>
            <p:ph type="dt" sz="half" idx="10"/>
          </p:nvPr>
        </p:nvSpPr>
        <p:spPr/>
        <p:txBody>
          <a:bodyPr/>
          <a:lstStyle/>
          <a:p>
            <a:fld id="{4BAEF67D-ECC0-43BE-81D0-02F4D6CDCF27}" type="datetimeFigureOut">
              <a:rPr lang="en-CA" smtClean="0"/>
              <a:t>2024-03-26</a:t>
            </a:fld>
            <a:endParaRPr lang="en-CA" dirty="0"/>
          </a:p>
        </p:txBody>
      </p:sp>
      <p:sp>
        <p:nvSpPr>
          <p:cNvPr id="4" name="Footer Placeholder 3">
            <a:extLst>
              <a:ext uri="{FF2B5EF4-FFF2-40B4-BE49-F238E27FC236}">
                <a16:creationId xmlns:a16="http://schemas.microsoft.com/office/drawing/2014/main" id="{58DDDB3A-7005-A9C7-81E1-653245CB025A}"/>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871DD939-50F4-F052-3E0C-4CF8C1806018}"/>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259123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BCA5D3-97F0-F822-7A86-427CC6909444}"/>
              </a:ext>
            </a:extLst>
          </p:cNvPr>
          <p:cNvSpPr>
            <a:spLocks noGrp="1"/>
          </p:cNvSpPr>
          <p:nvPr>
            <p:ph type="dt" sz="half" idx="10"/>
          </p:nvPr>
        </p:nvSpPr>
        <p:spPr/>
        <p:txBody>
          <a:bodyPr/>
          <a:lstStyle/>
          <a:p>
            <a:fld id="{4BAEF67D-ECC0-43BE-81D0-02F4D6CDCF27}" type="datetimeFigureOut">
              <a:rPr lang="en-CA" smtClean="0"/>
              <a:t>2024-03-26</a:t>
            </a:fld>
            <a:endParaRPr lang="en-CA" dirty="0"/>
          </a:p>
        </p:txBody>
      </p:sp>
      <p:sp>
        <p:nvSpPr>
          <p:cNvPr id="3" name="Footer Placeholder 2">
            <a:extLst>
              <a:ext uri="{FF2B5EF4-FFF2-40B4-BE49-F238E27FC236}">
                <a16:creationId xmlns:a16="http://schemas.microsoft.com/office/drawing/2014/main" id="{BEE31B6A-F8D5-9E17-BCD7-4D206CE109CC}"/>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65EF8629-235B-7124-FFC4-01B13D790A39}"/>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263563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7B54-FFF8-4B8C-C0A9-F2CD9211D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0406FBC-057D-AE50-5408-EBE58B852B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0CFC1C7-AC0C-ED20-8530-B9ABFA737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7C5769-108C-AFCA-BB63-6C29AE94A74B}"/>
              </a:ext>
            </a:extLst>
          </p:cNvPr>
          <p:cNvSpPr>
            <a:spLocks noGrp="1"/>
          </p:cNvSpPr>
          <p:nvPr>
            <p:ph type="dt" sz="half" idx="10"/>
          </p:nvPr>
        </p:nvSpPr>
        <p:spPr/>
        <p:txBody>
          <a:bodyPr/>
          <a:lstStyle/>
          <a:p>
            <a:fld id="{4BAEF67D-ECC0-43BE-81D0-02F4D6CDCF27}" type="datetimeFigureOut">
              <a:rPr lang="en-CA" smtClean="0"/>
              <a:t>2024-03-26</a:t>
            </a:fld>
            <a:endParaRPr lang="en-CA" dirty="0"/>
          </a:p>
        </p:txBody>
      </p:sp>
      <p:sp>
        <p:nvSpPr>
          <p:cNvPr id="6" name="Footer Placeholder 5">
            <a:extLst>
              <a:ext uri="{FF2B5EF4-FFF2-40B4-BE49-F238E27FC236}">
                <a16:creationId xmlns:a16="http://schemas.microsoft.com/office/drawing/2014/main" id="{F398FE04-058D-452C-EB5A-1AD74A254581}"/>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EFBC613C-956A-AD57-EC60-2F1AB07A567F}"/>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232288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0F89-1444-4143-17D5-B50186D47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5446E37-4EA5-C9C1-EE19-3CB7911176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3C656DE3-043B-1101-0D37-4B1C72E814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9EE20-A8C6-8705-FBF0-99ED91F2674A}"/>
              </a:ext>
            </a:extLst>
          </p:cNvPr>
          <p:cNvSpPr>
            <a:spLocks noGrp="1"/>
          </p:cNvSpPr>
          <p:nvPr>
            <p:ph type="dt" sz="half" idx="10"/>
          </p:nvPr>
        </p:nvSpPr>
        <p:spPr/>
        <p:txBody>
          <a:bodyPr/>
          <a:lstStyle/>
          <a:p>
            <a:fld id="{4BAEF67D-ECC0-43BE-81D0-02F4D6CDCF27}" type="datetimeFigureOut">
              <a:rPr lang="en-CA" smtClean="0"/>
              <a:t>2024-03-26</a:t>
            </a:fld>
            <a:endParaRPr lang="en-CA" dirty="0"/>
          </a:p>
        </p:txBody>
      </p:sp>
      <p:sp>
        <p:nvSpPr>
          <p:cNvPr id="6" name="Footer Placeholder 5">
            <a:extLst>
              <a:ext uri="{FF2B5EF4-FFF2-40B4-BE49-F238E27FC236}">
                <a16:creationId xmlns:a16="http://schemas.microsoft.com/office/drawing/2014/main" id="{121F76FF-99CA-9E71-9EA7-9D953579C488}"/>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6FF4187E-0A4D-C097-664E-204E4E6ECDB0}"/>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288327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3CCE26-7D77-D1A0-7297-D9EC12D121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751AFCD-30DD-FED2-A65A-D228F8216C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33357FF-218F-97F5-9B20-28F900CFD7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AEF67D-ECC0-43BE-81D0-02F4D6CDCF27}" type="datetimeFigureOut">
              <a:rPr lang="en-CA" smtClean="0"/>
              <a:t>2024-03-26</a:t>
            </a:fld>
            <a:endParaRPr lang="en-CA" dirty="0"/>
          </a:p>
        </p:txBody>
      </p:sp>
      <p:sp>
        <p:nvSpPr>
          <p:cNvPr id="5" name="Footer Placeholder 4">
            <a:extLst>
              <a:ext uri="{FF2B5EF4-FFF2-40B4-BE49-F238E27FC236}">
                <a16:creationId xmlns:a16="http://schemas.microsoft.com/office/drawing/2014/main" id="{D98B3F95-7DFE-77ED-908B-8E807491B3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B58DAB73-B876-14BC-C74B-A082EA42E8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02540-0E58-4BE6-9EC8-CB7ED65092FA}" type="slidenum">
              <a:rPr lang="en-CA" smtClean="0"/>
              <a:t>‹#›</a:t>
            </a:fld>
            <a:endParaRPr lang="en-CA" dirty="0"/>
          </a:p>
        </p:txBody>
      </p:sp>
    </p:spTree>
    <p:extLst>
      <p:ext uri="{BB962C8B-B14F-4D97-AF65-F5344CB8AC3E}">
        <p14:creationId xmlns:p14="http://schemas.microsoft.com/office/powerpoint/2010/main" val="1466884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mailto:makash@conestogac.on.ca"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4" name="Picture 53" descr="Financial graphs on a dark display">
            <a:extLst>
              <a:ext uri="{FF2B5EF4-FFF2-40B4-BE49-F238E27FC236}">
                <a16:creationId xmlns:a16="http://schemas.microsoft.com/office/drawing/2014/main" id="{B11D5EEF-C6DA-66F1-7D1B-20DD884FCBB1}"/>
              </a:ext>
            </a:extLst>
          </p:cNvPr>
          <p:cNvPicPr>
            <a:picLocks noChangeAspect="1"/>
          </p:cNvPicPr>
          <p:nvPr/>
        </p:nvPicPr>
        <p:blipFill rotWithShape="1">
          <a:blip r:embed="rId2">
            <a:alphaModFix/>
          </a:blip>
          <a:srcRect t="10000"/>
          <a:stretch/>
        </p:blipFill>
        <p:spPr>
          <a:xfrm>
            <a:off x="20" y="10"/>
            <a:ext cx="12191979" cy="6857990"/>
          </a:xfrm>
          <a:prstGeom prst="rect">
            <a:avLst/>
          </a:prstGeom>
        </p:spPr>
      </p:pic>
      <p:sp>
        <p:nvSpPr>
          <p:cNvPr id="56" name="Rectangle 55">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762000" y="1137434"/>
            <a:ext cx="7800660" cy="1520987"/>
          </a:xfrm>
        </p:spPr>
        <p:txBody>
          <a:bodyPr vert="horz" lIns="91440" tIns="45720" rIns="91440" bIns="45720" rtlCol="0" anchor="t">
            <a:normAutofit/>
          </a:bodyPr>
          <a:lstStyle/>
          <a:p>
            <a:r>
              <a:rPr lang="en-US" sz="4000">
                <a:solidFill>
                  <a:srgbClr val="FFFFFF"/>
                </a:solidFill>
              </a:rPr>
              <a:t>COMP1631 Advanced Spreadsheets – Winter 2024 – Section 06</a:t>
            </a:r>
          </a:p>
        </p:txBody>
      </p:sp>
      <p:sp>
        <p:nvSpPr>
          <p:cNvPr id="58" name="Rectangle 57">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27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Quick Quiz:</a:t>
            </a:r>
          </a:p>
          <a:p>
            <a:pPr marL="0" indent="0">
              <a:buNone/>
            </a:pPr>
            <a:r>
              <a:rPr lang="en-US" sz="2000" dirty="0">
                <a:solidFill>
                  <a:schemeClr val="bg1"/>
                </a:solidFill>
              </a:rPr>
              <a:t>•	True/False: In a query, you can group the data by the values within one of the columns. </a:t>
            </a:r>
            <a:r>
              <a:rPr lang="en-US" sz="2000" dirty="0">
                <a:highlight>
                  <a:srgbClr val="000000"/>
                </a:highlight>
              </a:rPr>
              <a:t>(Answer: True)</a:t>
            </a:r>
          </a:p>
          <a:p>
            <a:pPr marL="0" indent="0">
              <a:buNone/>
            </a:pPr>
            <a:r>
              <a:rPr lang="en-US" sz="2000" dirty="0">
                <a:solidFill>
                  <a:schemeClr val="bg1"/>
                </a:solidFill>
              </a:rPr>
              <a:t>•	True/False: You can subtract columns to a query to display other data. </a:t>
            </a:r>
            <a:r>
              <a:rPr lang="en-US" sz="2000" dirty="0">
                <a:highlight>
                  <a:srgbClr val="000000"/>
                </a:highlight>
              </a:rPr>
              <a:t>(Answer: False, you can add columns) </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3824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10032894" cy="4143886"/>
          </a:xfrm>
        </p:spPr>
        <p:txBody>
          <a:bodyPr>
            <a:normAutofit fontScale="92500" lnSpcReduction="10000"/>
          </a:bodyPr>
          <a:lstStyle/>
          <a:p>
            <a:pPr marL="0" indent="0">
              <a:buNone/>
            </a:pPr>
            <a:r>
              <a:rPr lang="en-US" sz="2600" dirty="0">
                <a:solidFill>
                  <a:schemeClr val="bg1"/>
                </a:solidFill>
              </a:rPr>
              <a:t>Charting Trends and Creating a Forecast Sheet</a:t>
            </a:r>
          </a:p>
          <a:p>
            <a:pPr marL="0" indent="0">
              <a:buNone/>
            </a:pPr>
            <a:r>
              <a:rPr lang="en-US" sz="2000" dirty="0">
                <a:solidFill>
                  <a:schemeClr val="bg1"/>
                </a:solidFill>
              </a:rPr>
              <a:t>How do you add a trendline? </a:t>
            </a:r>
          </a:p>
          <a:p>
            <a:r>
              <a:rPr lang="en-US" sz="2000" dirty="0">
                <a:solidFill>
                  <a:schemeClr val="bg1"/>
                </a:solidFill>
                <a:highlight>
                  <a:srgbClr val="800080"/>
                </a:highlight>
              </a:rPr>
              <a:t>Create a scatter chart of the data. </a:t>
            </a:r>
          </a:p>
          <a:p>
            <a:r>
              <a:rPr lang="en-US" sz="2000" dirty="0">
                <a:solidFill>
                  <a:schemeClr val="bg1"/>
                </a:solidFill>
                <a:highlight>
                  <a:srgbClr val="800080"/>
                </a:highlight>
              </a:rPr>
              <a:t>Select the chart, click the Chart Elements button, click the arrow next to the Trendline check box, and then select the type of trendline.</a:t>
            </a:r>
          </a:p>
          <a:p>
            <a:pPr marL="0" indent="0">
              <a:buNone/>
            </a:pPr>
            <a:r>
              <a:rPr lang="en-US" sz="2000" dirty="0">
                <a:solidFill>
                  <a:schemeClr val="bg1"/>
                </a:solidFill>
              </a:rPr>
              <a:t>How do you edit a trendline?</a:t>
            </a:r>
          </a:p>
          <a:p>
            <a:r>
              <a:rPr lang="en-US" sz="2000" dirty="0">
                <a:solidFill>
                  <a:schemeClr val="bg1"/>
                </a:solidFill>
                <a:highlight>
                  <a:srgbClr val="008080"/>
                </a:highlight>
              </a:rPr>
              <a:t>Double-click the trendline in the scatter chart to open the Format Trendline pane. </a:t>
            </a:r>
          </a:p>
          <a:p>
            <a:r>
              <a:rPr lang="en-US" sz="2000" dirty="0">
                <a:solidFill>
                  <a:schemeClr val="bg1"/>
                </a:solidFill>
                <a:highlight>
                  <a:srgbClr val="008080"/>
                </a:highlight>
              </a:rPr>
              <a:t>In the Format Trendline pane, select the option button for the type of trendline to fit to the data. </a:t>
            </a:r>
          </a:p>
          <a:p>
            <a:r>
              <a:rPr lang="en-US" sz="2000" dirty="0">
                <a:solidFill>
                  <a:schemeClr val="bg1"/>
                </a:solidFill>
                <a:highlight>
                  <a:srgbClr val="008080"/>
                </a:highlight>
              </a:rPr>
              <a:t>Project future values along the same trend by entering the number of future values in the Forward box.</a:t>
            </a:r>
          </a:p>
          <a:p>
            <a:r>
              <a:rPr lang="en-US" sz="2000" dirty="0">
                <a:solidFill>
                  <a:schemeClr val="bg1"/>
                </a:solidFill>
                <a:highlight>
                  <a:srgbClr val="008080"/>
                </a:highlight>
              </a:rPr>
              <a:t> Display the equation of the trendline by clicking the Display Equation on chart check box. Display the R2 value by clicking the Display R-squared value on chart check box.</a:t>
            </a:r>
            <a:endParaRPr lang="en-CA" sz="2000" dirty="0">
              <a:solidFill>
                <a:schemeClr val="bg1"/>
              </a:solidFill>
              <a:highlight>
                <a:srgbClr val="008080"/>
              </a:highlight>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2454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400" dirty="0">
                <a:solidFill>
                  <a:schemeClr val="bg1"/>
                </a:solidFill>
              </a:rPr>
              <a:t>Charting Trends and Creating a Forecast Sheet</a:t>
            </a:r>
          </a:p>
          <a:p>
            <a:pPr marL="0" indent="0">
              <a:buNone/>
            </a:pPr>
            <a:r>
              <a:rPr lang="en-US" sz="2000" dirty="0">
                <a:solidFill>
                  <a:schemeClr val="bg1"/>
                </a:solidFill>
              </a:rPr>
              <a:t>How to set forecast sheet options.</a:t>
            </a:r>
          </a:p>
          <a:p>
            <a:r>
              <a:rPr lang="en-US" sz="2000" dirty="0">
                <a:solidFill>
                  <a:schemeClr val="bg1"/>
                </a:solidFill>
              </a:rPr>
              <a:t>In the Create Forecast Worksheet dialog box, expand Options. </a:t>
            </a:r>
          </a:p>
          <a:p>
            <a:r>
              <a:rPr lang="en-US" sz="2000" dirty="0">
                <a:solidFill>
                  <a:schemeClr val="bg1"/>
                </a:solidFill>
              </a:rPr>
              <a:t>To add a seasonal trend to the forecasts, in the Seasonality group, click the Set Manually option, and then enter the number of periods in one season. </a:t>
            </a:r>
          </a:p>
          <a:p>
            <a:r>
              <a:rPr lang="en-US" sz="2000" dirty="0">
                <a:solidFill>
                  <a:schemeClr val="bg1"/>
                </a:solidFill>
              </a:rPr>
              <a:t>To set the confidence interval for the forecasted values, enter a value in the Confidence Interval input box. </a:t>
            </a:r>
          </a:p>
          <a:p>
            <a:r>
              <a:rPr lang="en-US" sz="2000" dirty="0">
                <a:solidFill>
                  <a:schemeClr val="bg1"/>
                </a:solidFill>
              </a:rPr>
              <a:t>To set the extent of the forecast, enter the ending date in the Forecast End box.</a:t>
            </a: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240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COMP1631 Advanced Spreadsheets – Winter 2024 – Section 06</a:t>
            </a:r>
          </a:p>
        </p:txBody>
      </p:sp>
      <p:pic>
        <p:nvPicPr>
          <p:cNvPr id="3" name="Content Placeholder 2">
            <a:extLst>
              <a:ext uri="{FF2B5EF4-FFF2-40B4-BE49-F238E27FC236}">
                <a16:creationId xmlns:a16="http://schemas.microsoft.com/office/drawing/2014/main" id="{1C6AC740-A673-B030-33D8-46D9B5B39729}"/>
              </a:ext>
            </a:extLst>
          </p:cNvPr>
          <p:cNvPicPr>
            <a:picLocks noGrp="1" noChangeAspect="1"/>
          </p:cNvPicPr>
          <p:nvPr>
            <p:ph idx="1"/>
          </p:nvPr>
        </p:nvPicPr>
        <p:blipFill rotWithShape="1">
          <a:blip r:embed="rId2"/>
          <a:srcRect r="1" b="7172"/>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405943712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fontScale="92500" lnSpcReduction="10000"/>
          </a:bodyPr>
          <a:lstStyle/>
          <a:p>
            <a:pPr marL="0" indent="0">
              <a:buNone/>
            </a:pPr>
            <a:r>
              <a:rPr lang="en-US" sz="2000" dirty="0">
                <a:solidFill>
                  <a:schemeClr val="bg1"/>
                </a:solidFill>
              </a:rPr>
              <a:t>Instructions:</a:t>
            </a:r>
          </a:p>
          <a:p>
            <a:r>
              <a:rPr lang="en-US" sz="2000" dirty="0">
                <a:solidFill>
                  <a:schemeClr val="bg1"/>
                </a:solidFill>
                <a:highlight>
                  <a:srgbClr val="800080"/>
                </a:highlight>
              </a:rPr>
              <a:t>Create a scatter chart of the Website Revenue column vs. the Website Year column.</a:t>
            </a:r>
          </a:p>
          <a:p>
            <a:r>
              <a:rPr lang="en-US" sz="2000" dirty="0">
                <a:solidFill>
                  <a:schemeClr val="bg1"/>
                </a:solidFill>
                <a:highlight>
                  <a:srgbClr val="800080"/>
                </a:highlight>
              </a:rPr>
              <a:t>Move the chart to the Summary Report worksheet in the range B4:H16. </a:t>
            </a:r>
          </a:p>
          <a:p>
            <a:r>
              <a:rPr lang="en-US" sz="2000" dirty="0">
                <a:solidFill>
                  <a:schemeClr val="bg1"/>
                </a:solidFill>
                <a:highlight>
                  <a:srgbClr val="800080"/>
                </a:highlight>
              </a:rPr>
              <a:t>Add a polynomial trendline of order 2 to the chart.</a:t>
            </a:r>
            <a:r>
              <a:rPr lang="en-US" sz="2000" dirty="0">
                <a:solidFill>
                  <a:schemeClr val="bg1"/>
                </a:solidFill>
              </a:rPr>
              <a:t>	</a:t>
            </a:r>
          </a:p>
          <a:p>
            <a:r>
              <a:rPr lang="en-US" sz="2000" dirty="0">
                <a:solidFill>
                  <a:schemeClr val="bg1"/>
                </a:solidFill>
                <a:highlight>
                  <a:srgbClr val="008080"/>
                </a:highlight>
              </a:rPr>
              <a:t>Using the data in the range B4:C28 of the Recent Website Sales worksheet, create a Forecast sheet, forecasting website revenue through 12/31/2022. </a:t>
            </a:r>
          </a:p>
          <a:p>
            <a:r>
              <a:rPr lang="en-US" sz="2000" dirty="0">
                <a:solidFill>
                  <a:schemeClr val="bg1"/>
                </a:solidFill>
                <a:highlight>
                  <a:srgbClr val="008080"/>
                </a:highlight>
              </a:rPr>
              <a:t>Assume a seasonality in the data of 12 periods (or months). Name the Forecast sheet as Forecasts.</a:t>
            </a:r>
          </a:p>
          <a:p>
            <a:r>
              <a:rPr lang="en-US" sz="2000" dirty="0">
                <a:solidFill>
                  <a:schemeClr val="bg1"/>
                </a:solidFill>
                <a:highlight>
                  <a:srgbClr val="008080"/>
                </a:highlight>
              </a:rPr>
              <a:t>Move the forecast chart to the Summary Report worksheet in the range B18:H29. Remove the chart legend and add the chart title Two-Year Forecast.	</a:t>
            </a:r>
            <a:r>
              <a:rPr lang="en-US" sz="2000" dirty="0">
                <a:solidFill>
                  <a:schemeClr val="bg1"/>
                </a:solidFill>
              </a:rPr>
              <a:t>						</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41492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Quick Quiz:</a:t>
            </a:r>
          </a:p>
          <a:p>
            <a:pPr marL="0" indent="0">
              <a:buNone/>
            </a:pPr>
            <a:r>
              <a:rPr lang="en-US" sz="2000" dirty="0">
                <a:solidFill>
                  <a:schemeClr val="bg1"/>
                </a:solidFill>
              </a:rPr>
              <a:t>•	______________ data follows a pattern during the calendar year. </a:t>
            </a:r>
            <a:r>
              <a:rPr lang="en-US" sz="2000" dirty="0">
                <a:highlight>
                  <a:srgbClr val="000000"/>
                </a:highlight>
              </a:rPr>
              <a:t>(Answer: Seasonal)</a:t>
            </a:r>
          </a:p>
          <a:p>
            <a:pPr marL="0" indent="0">
              <a:buNone/>
            </a:pPr>
            <a:r>
              <a:rPr lang="en-US" sz="2000" dirty="0">
                <a:solidFill>
                  <a:schemeClr val="bg1"/>
                </a:solidFill>
              </a:rPr>
              <a:t>•	What provides a measure of the uncertainty of the forecast by indicating within what range the forecasted values will lie? </a:t>
            </a:r>
            <a:r>
              <a:rPr lang="en-US" sz="2000" dirty="0">
                <a:highlight>
                  <a:srgbClr val="000000"/>
                </a:highlight>
              </a:rPr>
              <a:t>(Answer: Confidence bounds)</a:t>
            </a:r>
          </a:p>
          <a:p>
            <a:pPr marL="0" indent="0">
              <a:buNone/>
            </a:pPr>
            <a:r>
              <a:rPr lang="en-US" sz="2000" dirty="0">
                <a:solidFill>
                  <a:schemeClr val="bg1"/>
                </a:solidFill>
              </a:rPr>
              <a:t>•	True/False: You need at least two complete years of data to project a seasonal trend for the next year. </a:t>
            </a:r>
            <a:r>
              <a:rPr lang="en-US" sz="2000" dirty="0">
                <a:highlight>
                  <a:srgbClr val="000000"/>
                </a:highlight>
              </a:rPr>
              <a:t>(Answer: True)</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45838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1043631" y="809898"/>
            <a:ext cx="10173010" cy="1554480"/>
          </a:xfrm>
          <a:solidFill>
            <a:schemeClr val="accent4">
              <a:lumMod val="60000"/>
              <a:lumOff val="40000"/>
            </a:schemeClr>
          </a:solidFill>
          <a:effectLst>
            <a:glow rad="101600">
              <a:schemeClr val="accent4">
                <a:satMod val="175000"/>
                <a:alpha val="40000"/>
              </a:schemeClr>
            </a:glow>
          </a:effectLst>
        </p:spPr>
        <p:txBody>
          <a:bodyPr anchor="ctr">
            <a:normAutofit/>
          </a:bodyPr>
          <a:lstStyle/>
          <a:p>
            <a:r>
              <a:rPr lang="en-CA" sz="4800" dirty="0"/>
              <a:t>COMP1631 Advanced Spreadsheets – Winter 2024 – Section 06</a:t>
            </a:r>
          </a:p>
        </p:txBody>
      </p:sp>
      <p:cxnSp>
        <p:nvCxnSpPr>
          <p:cNvPr id="29" name="Straight Connector 2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4">
            <a:extLst>
              <a:ext uri="{FF2B5EF4-FFF2-40B4-BE49-F238E27FC236}">
                <a16:creationId xmlns:a16="http://schemas.microsoft.com/office/drawing/2014/main" id="{F4F6A02C-81FD-C98D-153D-0CF8BA3F3923}"/>
              </a:ext>
            </a:extLst>
          </p:cNvPr>
          <p:cNvGraphicFramePr>
            <a:graphicFrameLocks noGrp="1"/>
          </p:cNvGraphicFramePr>
          <p:nvPr>
            <p:ph idx="1"/>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2570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Introducing Databases</a:t>
            </a:r>
          </a:p>
          <a:p>
            <a:r>
              <a:rPr lang="en-US" sz="2000" dirty="0">
                <a:solidFill>
                  <a:schemeClr val="bg1"/>
                </a:solidFill>
              </a:rPr>
              <a:t>Databases in which tables can be joined through the use of common fields are known as relational databases.</a:t>
            </a:r>
          </a:p>
          <a:p>
            <a:r>
              <a:rPr lang="en-CA" sz="2000" dirty="0">
                <a:solidFill>
                  <a:schemeClr val="bg1"/>
                </a:solidFill>
              </a:rPr>
              <a:t>In a database table, column &lt;-&gt; field, row &lt;-&gt; record.</a:t>
            </a:r>
          </a:p>
          <a:p>
            <a:r>
              <a:rPr lang="en-US" sz="2000" dirty="0">
                <a:solidFill>
                  <a:schemeClr val="bg1"/>
                </a:solidFill>
              </a:rPr>
              <a:t>Show how to query an Access database.</a:t>
            </a: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54702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Exploring the Data Model</a:t>
            </a:r>
          </a:p>
          <a:p>
            <a:pPr marL="0" indent="0">
              <a:buNone/>
            </a:pPr>
            <a:r>
              <a:rPr lang="en-US" sz="2000" dirty="0">
                <a:solidFill>
                  <a:schemeClr val="bg1"/>
                </a:solidFill>
              </a:rPr>
              <a:t>•	How to work with a data model.</a:t>
            </a:r>
          </a:p>
          <a:p>
            <a:pPr marL="0" indent="0">
              <a:buNone/>
            </a:pPr>
            <a:r>
              <a:rPr lang="en-US" sz="2000" dirty="0">
                <a:solidFill>
                  <a:schemeClr val="bg1"/>
                </a:solidFill>
              </a:rPr>
              <a:t>•	How to design a database. </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483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Exploring the Data Model:</a:t>
            </a:r>
          </a:p>
          <a:p>
            <a:r>
              <a:rPr lang="en-US" sz="2000" dirty="0">
                <a:solidFill>
                  <a:schemeClr val="bg1"/>
                </a:solidFill>
              </a:rPr>
              <a:t>Data are placed into the Data Model using the same Power Query application used for retrieving data from CSV files and other data sources. </a:t>
            </a:r>
          </a:p>
          <a:p>
            <a:r>
              <a:rPr lang="en-US" sz="2000" dirty="0">
                <a:solidFill>
                  <a:schemeClr val="bg1"/>
                </a:solidFill>
              </a:rPr>
              <a:t>Once placed in the Data Model, Excel establishes a connection between the Data Model contents and the workbook. </a:t>
            </a:r>
          </a:p>
          <a:p>
            <a:r>
              <a:rPr lang="en-US" sz="2000" dirty="0">
                <a:solidFill>
                  <a:schemeClr val="bg1"/>
                </a:solidFill>
              </a:rPr>
              <a:t>Essentially, it’s like having a connection to an external data source even though the Data Model is saved within the workbook file.</a:t>
            </a: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9222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786694"/>
          </a:xfrm>
        </p:spPr>
        <p:txBody>
          <a:bodyPr>
            <a:normAutofit/>
          </a:bodyPr>
          <a:lstStyle/>
          <a:p>
            <a:pPr marL="0" indent="0">
              <a:buNone/>
            </a:pPr>
            <a:r>
              <a:rPr lang="en-CA" sz="2000" dirty="0">
                <a:solidFill>
                  <a:schemeClr val="bg1"/>
                </a:solidFill>
              </a:rPr>
              <a:t>Lecture 11 Tuesday, March 26, 2024</a:t>
            </a:r>
          </a:p>
          <a:p>
            <a:pPr marL="0" indent="0">
              <a:buNone/>
            </a:pPr>
            <a:r>
              <a:rPr lang="en-CA" sz="2000" dirty="0">
                <a:solidFill>
                  <a:schemeClr val="bg1"/>
                </a:solidFill>
              </a:rPr>
              <a:t>Today’s menu </a:t>
            </a:r>
            <a:r>
              <a:rPr lang="en-CA" sz="2000" i="1" dirty="0">
                <a:solidFill>
                  <a:schemeClr val="bg1"/>
                </a:solidFill>
              </a:rPr>
              <a:t>a la carte</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FFA3DC3-0026-66AB-2B7C-2D43D2DD9E6C}"/>
              </a:ext>
            </a:extLst>
          </p:cNvPr>
          <p:cNvSpPr txBox="1"/>
          <p:nvPr/>
        </p:nvSpPr>
        <p:spPr>
          <a:xfrm>
            <a:off x="1392667" y="3185650"/>
            <a:ext cx="10024016" cy="2575958"/>
          </a:xfrm>
          <a:prstGeom prst="rect">
            <a:avLst/>
          </a:prstGeom>
          <a:noFill/>
        </p:spPr>
        <p:txBody>
          <a:bodyPr wrap="square" numCol="3" rtlCol="0">
            <a:spAutoFit/>
          </a:bodyPr>
          <a:lstStyle/>
          <a:p>
            <a:pPr marL="0" indent="0">
              <a:buNone/>
            </a:pPr>
            <a:r>
              <a:rPr lang="en-CA" sz="1800" i="1" dirty="0">
                <a:solidFill>
                  <a:schemeClr val="bg1"/>
                </a:solidFill>
              </a:rPr>
              <a:t>Apéritifs</a:t>
            </a:r>
          </a:p>
          <a:p>
            <a:pPr marL="285750" indent="-285750">
              <a:buFont typeface="Arial" panose="020B0604020202020204" pitchFamily="34" charset="0"/>
              <a:buChar char="•"/>
            </a:pPr>
            <a:r>
              <a:rPr lang="en-US" dirty="0">
                <a:solidFill>
                  <a:schemeClr val="bg1"/>
                </a:solidFill>
                <a:highlight>
                  <a:srgbClr val="800080"/>
                </a:highlight>
              </a:rPr>
              <a:t>Retrieve data with the Query Editor </a:t>
            </a:r>
          </a:p>
          <a:p>
            <a:pPr marL="285750" indent="-285750">
              <a:buFont typeface="Arial" panose="020B0604020202020204" pitchFamily="34" charset="0"/>
              <a:buChar char="•"/>
            </a:pPr>
            <a:r>
              <a:rPr lang="en-US" dirty="0">
                <a:solidFill>
                  <a:schemeClr val="bg1"/>
                </a:solidFill>
                <a:highlight>
                  <a:srgbClr val="800080"/>
                </a:highlight>
              </a:rPr>
              <a:t>Create and edit a query</a:t>
            </a:r>
          </a:p>
          <a:p>
            <a:pPr marL="285750" indent="-285750">
              <a:buFont typeface="Arial" panose="020B0604020202020204" pitchFamily="34" charset="0"/>
              <a:buChar char="•"/>
            </a:pPr>
            <a:r>
              <a:rPr lang="en-US" dirty="0">
                <a:solidFill>
                  <a:schemeClr val="bg1"/>
                </a:solidFill>
                <a:highlight>
                  <a:srgbClr val="800080"/>
                </a:highlight>
              </a:rPr>
              <a:t>Chart trends and forecast future values</a:t>
            </a:r>
            <a:endParaRPr lang="en-CA" sz="1800" i="1" dirty="0">
              <a:solidFill>
                <a:schemeClr val="bg1"/>
              </a:solidFill>
              <a:highlight>
                <a:srgbClr val="800080"/>
              </a:highlight>
            </a:endParaRPr>
          </a:p>
          <a:p>
            <a:pPr marL="0" indent="0">
              <a:buNone/>
            </a:pPr>
            <a:endParaRPr lang="en-CA" sz="1800" i="1" dirty="0">
              <a:solidFill>
                <a:schemeClr val="bg1"/>
              </a:solidFill>
            </a:endParaRPr>
          </a:p>
          <a:p>
            <a:pPr marL="0" indent="0">
              <a:buNone/>
            </a:pPr>
            <a:endParaRPr lang="en-CA" i="1" dirty="0">
              <a:solidFill>
                <a:schemeClr val="bg1"/>
              </a:solidFill>
            </a:endParaRPr>
          </a:p>
          <a:p>
            <a:pPr marL="0" indent="0">
              <a:buNone/>
            </a:pPr>
            <a:endParaRPr lang="en-CA" sz="1800" i="1" dirty="0">
              <a:solidFill>
                <a:schemeClr val="bg1"/>
              </a:solidFill>
            </a:endParaRPr>
          </a:p>
          <a:p>
            <a:pPr marL="0" indent="0">
              <a:buNone/>
            </a:pPr>
            <a:r>
              <a:rPr lang="en-CA" sz="1800" i="1" dirty="0">
                <a:solidFill>
                  <a:schemeClr val="bg1"/>
                </a:solidFill>
              </a:rPr>
              <a:t>Plat principal</a:t>
            </a:r>
          </a:p>
          <a:p>
            <a:pPr marL="0" indent="0">
              <a:buNone/>
            </a:pPr>
            <a:r>
              <a:rPr lang="en-US" dirty="0">
                <a:solidFill>
                  <a:schemeClr val="bg1"/>
                </a:solidFill>
                <a:highlight>
                  <a:srgbClr val="FF0000"/>
                </a:highlight>
              </a:rPr>
              <a:t>• Add data to the Excel Data Model</a:t>
            </a:r>
          </a:p>
          <a:p>
            <a:pPr marL="0" indent="0">
              <a:buNone/>
            </a:pPr>
            <a:r>
              <a:rPr lang="en-US" dirty="0">
                <a:solidFill>
                  <a:schemeClr val="bg1"/>
                </a:solidFill>
                <a:highlight>
                  <a:srgbClr val="FF0000"/>
                </a:highlight>
              </a:rPr>
              <a:t>• Manage table relations in Power Pivot</a:t>
            </a:r>
          </a:p>
          <a:p>
            <a:pPr marL="0" indent="0">
              <a:buNone/>
            </a:pPr>
            <a:r>
              <a:rPr lang="en-US" dirty="0">
                <a:solidFill>
                  <a:schemeClr val="bg1"/>
                </a:solidFill>
                <a:highlight>
                  <a:srgbClr val="FF0000"/>
                </a:highlight>
              </a:rPr>
              <a:t>• Create PivotTables drawing data from several connected tables</a:t>
            </a:r>
            <a:endParaRPr lang="en-CA" i="1" dirty="0">
              <a:solidFill>
                <a:schemeClr val="bg1"/>
              </a:solidFill>
              <a:highlight>
                <a:srgbClr val="FF0000"/>
              </a:highlight>
            </a:endParaRPr>
          </a:p>
          <a:p>
            <a:pPr marL="285750" indent="-285750">
              <a:buFont typeface="Arial" panose="020B0604020202020204" pitchFamily="34" charset="0"/>
              <a:buChar char="•"/>
            </a:pPr>
            <a:endParaRPr lang="en-CA" sz="1800" i="1" dirty="0">
              <a:solidFill>
                <a:schemeClr val="bg1"/>
              </a:solidFill>
            </a:endParaRPr>
          </a:p>
          <a:p>
            <a:pPr marL="285750" indent="-285750">
              <a:buFont typeface="Arial" panose="020B0604020202020204" pitchFamily="34" charset="0"/>
              <a:buChar char="•"/>
            </a:pPr>
            <a:endParaRPr lang="en-CA" i="1" dirty="0">
              <a:solidFill>
                <a:schemeClr val="bg1"/>
              </a:solidFill>
            </a:endParaRPr>
          </a:p>
          <a:p>
            <a:pPr marL="285750" indent="-285750">
              <a:buFont typeface="Arial" panose="020B0604020202020204" pitchFamily="34" charset="0"/>
              <a:buChar char="•"/>
            </a:pPr>
            <a:endParaRPr lang="en-CA" sz="1800" i="1" dirty="0">
              <a:solidFill>
                <a:schemeClr val="bg1"/>
              </a:solidFill>
            </a:endParaRPr>
          </a:p>
          <a:p>
            <a:pPr marL="0" indent="0">
              <a:buNone/>
            </a:pPr>
            <a:r>
              <a:rPr lang="en-CA" sz="1800" i="1" dirty="0">
                <a:solidFill>
                  <a:schemeClr val="bg1"/>
                </a:solidFill>
              </a:rPr>
              <a:t>Desserts</a:t>
            </a:r>
          </a:p>
          <a:p>
            <a:pPr marL="0" indent="0">
              <a:buNone/>
            </a:pPr>
            <a:r>
              <a:rPr lang="en-US" dirty="0">
                <a:solidFill>
                  <a:schemeClr val="bg1"/>
                </a:solidFill>
                <a:highlight>
                  <a:srgbClr val="008080"/>
                </a:highlight>
              </a:rPr>
              <a:t>• Drill through a </a:t>
            </a:r>
            <a:r>
              <a:rPr lang="en-US" dirty="0" err="1">
                <a:solidFill>
                  <a:schemeClr val="bg1"/>
                </a:solidFill>
                <a:highlight>
                  <a:srgbClr val="008080"/>
                </a:highlight>
              </a:rPr>
              <a:t>hierachy</a:t>
            </a:r>
            <a:r>
              <a:rPr lang="en-US" dirty="0">
                <a:solidFill>
                  <a:schemeClr val="bg1"/>
                </a:solidFill>
                <a:highlight>
                  <a:srgbClr val="008080"/>
                </a:highlight>
              </a:rPr>
              <a:t> of fields</a:t>
            </a:r>
          </a:p>
          <a:p>
            <a:pPr marL="0" indent="0">
              <a:buNone/>
            </a:pPr>
            <a:r>
              <a:rPr lang="en-US" dirty="0">
                <a:solidFill>
                  <a:schemeClr val="bg1"/>
                </a:solidFill>
                <a:highlight>
                  <a:srgbClr val="008080"/>
                </a:highlight>
              </a:rPr>
              <a:t>• Create maps with the map chart type</a:t>
            </a:r>
          </a:p>
          <a:p>
            <a:pPr marL="0" indent="0">
              <a:buNone/>
            </a:pPr>
            <a:r>
              <a:rPr lang="en-US" dirty="0">
                <a:solidFill>
                  <a:schemeClr val="bg1"/>
                </a:solidFill>
                <a:highlight>
                  <a:srgbClr val="008080"/>
                </a:highlight>
              </a:rPr>
              <a:t>• Create map presentations with 3D Maps</a:t>
            </a:r>
            <a:endParaRPr lang="en-CA" sz="1800" i="1" dirty="0">
              <a:solidFill>
                <a:schemeClr val="bg1"/>
              </a:solidFill>
              <a:highlight>
                <a:srgbClr val="008080"/>
              </a:highlight>
            </a:endParaRPr>
          </a:p>
          <a:p>
            <a:pPr marL="285750" indent="-285750">
              <a:buFont typeface="Arial" panose="020B0604020202020204" pitchFamily="34" charset="0"/>
              <a:buChar char="•"/>
            </a:pPr>
            <a:endParaRPr lang="en-CA" dirty="0">
              <a:solidFill>
                <a:schemeClr val="bg1"/>
              </a:solidFill>
            </a:endParaRPr>
          </a:p>
        </p:txBody>
      </p:sp>
    </p:spTree>
    <p:extLst>
      <p:ext uri="{BB962C8B-B14F-4D97-AF65-F5344CB8AC3E}">
        <p14:creationId xmlns:p14="http://schemas.microsoft.com/office/powerpoint/2010/main" val="1169363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Instructions:</a:t>
            </a:r>
          </a:p>
          <a:p>
            <a:r>
              <a:rPr lang="en-US" sz="2000" dirty="0">
                <a:solidFill>
                  <a:schemeClr val="bg1"/>
                </a:solidFill>
              </a:rPr>
              <a:t>Create a query that retrieves the Customers, Customer Orders, Items, Item Sales, and Stores tables from the Support_EX_10_Sales03.accdb Access database. </a:t>
            </a:r>
          </a:p>
          <a:p>
            <a:r>
              <a:rPr lang="en-US" sz="2000" dirty="0">
                <a:solidFill>
                  <a:schemeClr val="bg1"/>
                </a:solidFill>
              </a:rPr>
              <a:t>Create a connection to the database file and add the tables in the Excel Data Model. </a:t>
            </a:r>
          </a:p>
          <a:p>
            <a:r>
              <a:rPr lang="en-US" sz="2000" dirty="0">
                <a:solidFill>
                  <a:schemeClr val="bg1"/>
                </a:solidFill>
              </a:rPr>
              <a:t>Do not load any tables in an Excel table, PivotTable, or PivotChart.												</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56898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fontScale="85000" lnSpcReduction="20000"/>
          </a:bodyPr>
          <a:lstStyle/>
          <a:p>
            <a:pPr marL="0" indent="0">
              <a:buNone/>
            </a:pPr>
            <a:r>
              <a:rPr lang="en-US" sz="2000" dirty="0">
                <a:solidFill>
                  <a:schemeClr val="bg1"/>
                </a:solidFill>
              </a:rPr>
              <a:t>Designing a Database</a:t>
            </a:r>
          </a:p>
          <a:p>
            <a:pPr marL="0" indent="0">
              <a:spcBef>
                <a:spcPts val="0"/>
              </a:spcBef>
              <a:buNone/>
            </a:pPr>
            <a:r>
              <a:rPr lang="en-US" sz="2000" dirty="0">
                <a:solidFill>
                  <a:schemeClr val="bg1"/>
                </a:solidFill>
              </a:rPr>
              <a:t>Keep in mind the following guidelines:</a:t>
            </a:r>
          </a:p>
          <a:p>
            <a:pPr marL="0" indent="0">
              <a:spcBef>
                <a:spcPts val="0"/>
              </a:spcBef>
              <a:buNone/>
            </a:pPr>
            <a:endParaRPr lang="en-US" sz="2000" dirty="0">
              <a:solidFill>
                <a:schemeClr val="bg1"/>
              </a:solidFill>
            </a:endParaRPr>
          </a:p>
          <a:p>
            <a:pPr>
              <a:spcBef>
                <a:spcPts val="0"/>
              </a:spcBef>
            </a:pPr>
            <a:r>
              <a:rPr lang="en-US" sz="2000" dirty="0">
                <a:solidFill>
                  <a:schemeClr val="bg1"/>
                </a:solidFill>
                <a:highlight>
                  <a:srgbClr val="800080"/>
                </a:highlight>
              </a:rPr>
              <a:t>Split data into multiple tables. Keep each table focused on a specific topical area. Link the tables through one or more common fields.</a:t>
            </a:r>
          </a:p>
          <a:p>
            <a:pPr>
              <a:spcBef>
                <a:spcPts val="0"/>
              </a:spcBef>
            </a:pPr>
            <a:endParaRPr lang="en-US" sz="2000" dirty="0">
              <a:solidFill>
                <a:schemeClr val="bg1"/>
              </a:solidFill>
            </a:endParaRPr>
          </a:p>
          <a:p>
            <a:pPr>
              <a:spcBef>
                <a:spcPts val="0"/>
              </a:spcBef>
            </a:pPr>
            <a:r>
              <a:rPr lang="en-US" sz="2000" dirty="0">
                <a:solidFill>
                  <a:schemeClr val="bg1"/>
                </a:solidFill>
                <a:highlight>
                  <a:srgbClr val="008080"/>
                </a:highlight>
              </a:rPr>
              <a:t>Avoid redundant data. Key pieces of information, such as a customer’s address or phone number, should be entered in only one place in your database.</a:t>
            </a:r>
          </a:p>
          <a:p>
            <a:pPr>
              <a:spcBef>
                <a:spcPts val="0"/>
              </a:spcBef>
            </a:pPr>
            <a:endParaRPr lang="en-US" sz="2000" dirty="0">
              <a:solidFill>
                <a:schemeClr val="bg1"/>
              </a:solidFill>
            </a:endParaRPr>
          </a:p>
          <a:p>
            <a:pPr>
              <a:spcBef>
                <a:spcPts val="0"/>
              </a:spcBef>
            </a:pPr>
            <a:r>
              <a:rPr lang="en-US" sz="2000" dirty="0">
                <a:solidFill>
                  <a:schemeClr val="bg1"/>
                </a:solidFill>
                <a:highlight>
                  <a:srgbClr val="800080"/>
                </a:highlight>
              </a:rPr>
              <a:t>Use understandable field names. Avoid using acronyms or abbreviations that may unclear or confusing.</a:t>
            </a:r>
          </a:p>
          <a:p>
            <a:pPr>
              <a:spcBef>
                <a:spcPts val="0"/>
              </a:spcBef>
            </a:pPr>
            <a:endParaRPr lang="en-US" sz="2000" dirty="0">
              <a:solidFill>
                <a:schemeClr val="bg1"/>
              </a:solidFill>
            </a:endParaRPr>
          </a:p>
          <a:p>
            <a:pPr>
              <a:spcBef>
                <a:spcPts val="0"/>
              </a:spcBef>
            </a:pPr>
            <a:r>
              <a:rPr lang="en-US" sz="2000" dirty="0">
                <a:solidFill>
                  <a:schemeClr val="bg1"/>
                </a:solidFill>
                <a:highlight>
                  <a:srgbClr val="008080"/>
                </a:highlight>
              </a:rPr>
              <a:t>Maintain consistency in data entry. Include validation rules to ensure that rules such as abbreviate titles (for example, Mr. instead of Mister) are always followed.</a:t>
            </a:r>
          </a:p>
          <a:p>
            <a:pPr>
              <a:spcBef>
                <a:spcPts val="0"/>
              </a:spcBef>
            </a:pPr>
            <a:endParaRPr lang="en-US" sz="2000" dirty="0">
              <a:solidFill>
                <a:schemeClr val="bg1"/>
              </a:solidFill>
            </a:endParaRPr>
          </a:p>
          <a:p>
            <a:pPr>
              <a:spcBef>
                <a:spcPts val="0"/>
              </a:spcBef>
            </a:pPr>
            <a:r>
              <a:rPr lang="en-US" sz="2000" dirty="0">
                <a:solidFill>
                  <a:schemeClr val="bg1"/>
                </a:solidFill>
                <a:highlight>
                  <a:srgbClr val="800080"/>
                </a:highlight>
              </a:rPr>
              <a:t>Test the database on a small subset of data before entering all the data. The more errors you weed out early, the easier it will be to manage your database.</a:t>
            </a:r>
            <a:endParaRPr lang="en-CA" sz="2000" dirty="0">
              <a:solidFill>
                <a:schemeClr val="bg1"/>
              </a:solidFill>
              <a:highlight>
                <a:srgbClr val="800080"/>
              </a:highlight>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29704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Quick Quiz: </a:t>
            </a:r>
          </a:p>
          <a:p>
            <a:pPr marL="0" indent="0">
              <a:buNone/>
            </a:pPr>
            <a:r>
              <a:rPr lang="en-US" sz="2000" dirty="0">
                <a:solidFill>
                  <a:schemeClr val="bg1"/>
                </a:solidFill>
              </a:rPr>
              <a:t>•	True/False: The data model is a database built into Excel that provides many of the same tools found in database programs such as Access. </a:t>
            </a:r>
            <a:r>
              <a:rPr lang="en-US" sz="2000" dirty="0">
                <a:highlight>
                  <a:srgbClr val="000000"/>
                </a:highlight>
              </a:rPr>
              <a:t>(Answer: true)</a:t>
            </a:r>
          </a:p>
          <a:p>
            <a:pPr marL="0" indent="0">
              <a:buNone/>
            </a:pPr>
            <a:r>
              <a:rPr lang="en-US" sz="2000" dirty="0">
                <a:solidFill>
                  <a:schemeClr val="bg1"/>
                </a:solidFill>
              </a:rPr>
              <a:t>•	True/False: The Data Model contents are immediately available to PivotTables, </a:t>
            </a:r>
            <a:r>
              <a:rPr lang="en-US" sz="2000" dirty="0" err="1">
                <a:solidFill>
                  <a:schemeClr val="bg1"/>
                </a:solidFill>
              </a:rPr>
              <a:t>PivotCharts</a:t>
            </a:r>
            <a:r>
              <a:rPr lang="en-US" sz="2000" dirty="0">
                <a:solidFill>
                  <a:schemeClr val="bg1"/>
                </a:solidFill>
              </a:rPr>
              <a:t>, and other Excel tools. </a:t>
            </a:r>
            <a:r>
              <a:rPr lang="en-US" sz="2000" dirty="0">
                <a:highlight>
                  <a:srgbClr val="000000"/>
                </a:highlight>
              </a:rPr>
              <a:t>(Answer: true)</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10414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630936" y="502920"/>
            <a:ext cx="3419856" cy="1463040"/>
          </a:xfrm>
        </p:spPr>
        <p:txBody>
          <a:bodyPr anchor="ctr">
            <a:normAutofit/>
          </a:bodyPr>
          <a:lstStyle/>
          <a:p>
            <a:r>
              <a:rPr lang="en-CA" sz="2600" dirty="0">
                <a:solidFill>
                  <a:schemeClr val="accent2"/>
                </a:solidFill>
              </a:rPr>
              <a:t>COMP1631 Advanced Spreadsheets – Winter 2024 – Section 06</a:t>
            </a:r>
          </a:p>
        </p:txBody>
      </p:sp>
      <p:sp>
        <p:nvSpPr>
          <p:cNvPr id="2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4654295" y="332509"/>
            <a:ext cx="6894576" cy="1724891"/>
          </a:xfrm>
        </p:spPr>
        <p:txBody>
          <a:bodyPr anchor="ctr">
            <a:normAutofit lnSpcReduction="10000"/>
          </a:bodyPr>
          <a:lstStyle/>
          <a:p>
            <a:pPr marL="0" indent="0">
              <a:buNone/>
            </a:pPr>
            <a:r>
              <a:rPr lang="en-US" sz="1600" dirty="0">
                <a:solidFill>
                  <a:schemeClr val="bg1"/>
                </a:solidFill>
              </a:rPr>
              <a:t>Transforming Data with Power Pivot</a:t>
            </a:r>
          </a:p>
          <a:p>
            <a:r>
              <a:rPr lang="en-US" sz="1600" dirty="0">
                <a:solidFill>
                  <a:schemeClr val="bg1"/>
                </a:solidFill>
              </a:rPr>
              <a:t>Power Pivot is a BI tool built into Excel used for managing data from multiple sources in a single data structure. </a:t>
            </a:r>
          </a:p>
          <a:p>
            <a:r>
              <a:rPr lang="en-US" sz="1600" dirty="0">
                <a:solidFill>
                  <a:schemeClr val="bg1"/>
                </a:solidFill>
              </a:rPr>
              <a:t>With Power Pivot you can define table relationships, reorganize and regroup your data, and create new columns from calculations on existing fields.</a:t>
            </a:r>
          </a:p>
          <a:p>
            <a:r>
              <a:rPr lang="en-US" sz="1600" dirty="0">
                <a:solidFill>
                  <a:schemeClr val="bg1"/>
                </a:solidFill>
              </a:rPr>
              <a:t>Because Power Pivot is an add-in, you must install it before using it.</a:t>
            </a:r>
          </a:p>
          <a:p>
            <a:pPr marL="0" indent="0">
              <a:buNone/>
            </a:pPr>
            <a:endParaRPr lang="en-CA" sz="1200" dirty="0"/>
          </a:p>
        </p:txBody>
      </p:sp>
      <p:pic>
        <p:nvPicPr>
          <p:cNvPr id="3" name="Picture 2">
            <a:extLst>
              <a:ext uri="{FF2B5EF4-FFF2-40B4-BE49-F238E27FC236}">
                <a16:creationId xmlns:a16="http://schemas.microsoft.com/office/drawing/2014/main" id="{025CBBBE-C823-DADE-3244-9EE8A1501999}"/>
              </a:ext>
            </a:extLst>
          </p:cNvPr>
          <p:cNvPicPr>
            <a:picLocks noChangeAspect="1"/>
          </p:cNvPicPr>
          <p:nvPr/>
        </p:nvPicPr>
        <p:blipFill>
          <a:blip r:embed="rId2"/>
          <a:stretch>
            <a:fillRect/>
          </a:stretch>
        </p:blipFill>
        <p:spPr>
          <a:xfrm>
            <a:off x="666133" y="2290936"/>
            <a:ext cx="10847541" cy="3959352"/>
          </a:xfrm>
          <a:prstGeom prst="rect">
            <a:avLst/>
          </a:prstGeom>
        </p:spPr>
      </p:pic>
    </p:spTree>
    <p:extLst>
      <p:ext uri="{BB962C8B-B14F-4D97-AF65-F5344CB8AC3E}">
        <p14:creationId xmlns:p14="http://schemas.microsoft.com/office/powerpoint/2010/main" val="3063824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Quick Quiz:</a:t>
            </a:r>
          </a:p>
          <a:p>
            <a:pPr marL="0" indent="0">
              <a:buNone/>
            </a:pPr>
            <a:r>
              <a:rPr lang="en-US" sz="2000" dirty="0">
                <a:solidFill>
                  <a:schemeClr val="bg1"/>
                </a:solidFill>
              </a:rPr>
              <a:t>•	Power Pivot is a ___ tool for combining multiple data sources within a single data structure. </a:t>
            </a:r>
            <a:r>
              <a:rPr lang="en-US" sz="2000" dirty="0">
                <a:highlight>
                  <a:srgbClr val="000000"/>
                </a:highlight>
              </a:rPr>
              <a:t>(Answer: BI)</a:t>
            </a:r>
          </a:p>
          <a:p>
            <a:pPr marL="0" indent="0">
              <a:buNone/>
            </a:pPr>
            <a:r>
              <a:rPr lang="en-US" sz="2000" dirty="0">
                <a:solidFill>
                  <a:schemeClr val="bg1"/>
                </a:solidFill>
              </a:rPr>
              <a:t>•	True/False: You can have Excel install the Power Pivot add-in by attempting to view the contents of the Data Model. </a:t>
            </a:r>
            <a:r>
              <a:rPr lang="en-US" sz="2000" dirty="0">
                <a:highlight>
                  <a:srgbClr val="000000"/>
                </a:highlight>
              </a:rPr>
              <a:t>(Answer: true)</a:t>
            </a:r>
          </a:p>
          <a:p>
            <a:pPr marL="0" indent="0">
              <a:buNone/>
            </a:pPr>
            <a:r>
              <a:rPr lang="en-US" sz="2000" dirty="0">
                <a:solidFill>
                  <a:schemeClr val="bg1"/>
                </a:solidFill>
              </a:rPr>
              <a:t>•	What view lists the fields within each table? </a:t>
            </a:r>
            <a:r>
              <a:rPr lang="en-US" sz="2000" dirty="0">
                <a:highlight>
                  <a:srgbClr val="000000"/>
                </a:highlight>
              </a:rPr>
              <a:t>(Answer: diagram)</a:t>
            </a:r>
          </a:p>
          <a:p>
            <a:pPr marL="0" indent="0">
              <a:buNone/>
            </a:pPr>
            <a:r>
              <a:rPr lang="en-US" sz="2000" dirty="0">
                <a:solidFill>
                  <a:schemeClr val="bg1"/>
                </a:solidFill>
              </a:rPr>
              <a:t>•	True/False: You can determine how a filter will affect other tables in the Data Model by following the arrows. </a:t>
            </a:r>
            <a:r>
              <a:rPr lang="en-US" sz="2000" dirty="0">
                <a:highlight>
                  <a:srgbClr val="000000"/>
                </a:highlight>
              </a:rPr>
              <a:t>(Answer: true)</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42968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endParaRPr lang="en-US" sz="2000" dirty="0">
              <a:solidFill>
                <a:schemeClr val="bg1"/>
              </a:solidFill>
            </a:endParaRPr>
          </a:p>
          <a:p>
            <a:pPr marL="0" indent="0">
              <a:buNone/>
            </a:pPr>
            <a:r>
              <a:rPr lang="en-US" sz="2000" dirty="0">
                <a:solidFill>
                  <a:schemeClr val="bg1"/>
                </a:solidFill>
              </a:rPr>
              <a:t>Exploring the Data Model in Diagram View</a:t>
            </a:r>
          </a:p>
          <a:p>
            <a:pPr marL="0" indent="0">
              <a:buNone/>
            </a:pPr>
            <a:r>
              <a:rPr lang="en-US" sz="2000" dirty="0">
                <a:solidFill>
                  <a:schemeClr val="bg1"/>
                </a:solidFill>
              </a:rPr>
              <a:t>•	How to explore the data model in Diagram view. </a:t>
            </a:r>
          </a:p>
          <a:p>
            <a:pPr marL="0" indent="0">
              <a:buNone/>
            </a:pPr>
            <a:r>
              <a:rPr lang="en-US" sz="2000" dirty="0">
                <a:solidFill>
                  <a:schemeClr val="bg1"/>
                </a:solidFill>
              </a:rPr>
              <a:t>•	How to manage table relationships. </a:t>
            </a:r>
          </a:p>
          <a:p>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0616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Instructions:</a:t>
            </a:r>
          </a:p>
          <a:p>
            <a:pPr marL="0" indent="0">
              <a:buNone/>
            </a:pPr>
            <a:r>
              <a:rPr lang="en-US" sz="2000" dirty="0">
                <a:solidFill>
                  <a:schemeClr val="bg1"/>
                </a:solidFill>
              </a:rPr>
              <a:t>Go to Power Pivot and create the following table relations between the five database tables:</a:t>
            </a:r>
          </a:p>
          <a:p>
            <a:pPr marL="0" indent="0">
              <a:buNone/>
            </a:pPr>
            <a:r>
              <a:rPr lang="en-US" sz="2000" dirty="0">
                <a:solidFill>
                  <a:schemeClr val="bg1"/>
                </a:solidFill>
              </a:rPr>
              <a:t> • Connect the Customer Orders and Customers tables through the Cust ID field.</a:t>
            </a:r>
          </a:p>
          <a:p>
            <a:pPr marL="0" indent="0">
              <a:buNone/>
            </a:pPr>
            <a:r>
              <a:rPr lang="en-US" sz="2000" dirty="0">
                <a:solidFill>
                  <a:schemeClr val="bg1"/>
                </a:solidFill>
              </a:rPr>
              <a:t>• Connect the Customer Orders and Stores tables through Store ID field</a:t>
            </a:r>
          </a:p>
          <a:p>
            <a:pPr marL="0" indent="0">
              <a:buNone/>
            </a:pPr>
            <a:r>
              <a:rPr lang="en-US" sz="2000" dirty="0">
                <a:solidFill>
                  <a:schemeClr val="bg1"/>
                </a:solidFill>
              </a:rPr>
              <a:t>• Connect the Customer Orders and Item Sales tables through the Order ID field.</a:t>
            </a:r>
          </a:p>
          <a:p>
            <a:pPr marL="0" indent="0">
              <a:buNone/>
            </a:pPr>
            <a:r>
              <a:rPr lang="en-US" sz="2000" dirty="0">
                <a:solidFill>
                  <a:schemeClr val="bg1"/>
                </a:solidFill>
              </a:rPr>
              <a:t>• Connect the Item Sales and Items tables through the Item ID field.</a:t>
            </a:r>
          </a:p>
          <a:p>
            <a:pPr marL="0" indent="0">
              <a:buNone/>
            </a:pPr>
            <a:r>
              <a:rPr lang="en-US" sz="2000" i="1" dirty="0">
                <a:solidFill>
                  <a:schemeClr val="accent2"/>
                </a:solidFill>
              </a:rPr>
              <a:t>Add a hierarchy to the Items table named Item Tree and add the Class, Subclass, and Group fields to it in that order. Close Power Pivot and return to the workbook.</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2861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Creating a Pivot Table from the Data Model</a:t>
            </a:r>
          </a:p>
          <a:p>
            <a:pPr marL="0" indent="0">
              <a:buNone/>
            </a:pPr>
            <a:r>
              <a:rPr lang="en-US" sz="2000" dirty="0">
                <a:solidFill>
                  <a:schemeClr val="bg1"/>
                </a:solidFill>
              </a:rPr>
              <a:t>•	How to tabulate across fields from multiple tables. </a:t>
            </a:r>
          </a:p>
          <a:p>
            <a:pPr marL="0" indent="0">
              <a:buNone/>
            </a:pPr>
            <a:r>
              <a:rPr lang="en-US" sz="2000" dirty="0">
                <a:solidFill>
                  <a:schemeClr val="bg1"/>
                </a:solidFill>
              </a:rPr>
              <a:t>•	How to apply slicers and timelines from the Data Model. </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38720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Instructions:</a:t>
            </a:r>
          </a:p>
          <a:p>
            <a:r>
              <a:rPr lang="en-US" sz="2000" dirty="0">
                <a:solidFill>
                  <a:schemeClr val="bg1"/>
                </a:solidFill>
              </a:rPr>
              <a:t>In the Items Pivot worksheet, in cell B4, insert a PivotTable from the Data Model. </a:t>
            </a:r>
          </a:p>
          <a:p>
            <a:r>
              <a:rPr lang="en-US" sz="2000" dirty="0">
                <a:solidFill>
                  <a:schemeClr val="bg1"/>
                </a:solidFill>
              </a:rPr>
              <a:t>Rename the table as Items Pivot. </a:t>
            </a:r>
          </a:p>
          <a:p>
            <a:r>
              <a:rPr lang="en-US" sz="2000" dirty="0">
                <a:solidFill>
                  <a:schemeClr val="bg1"/>
                </a:solidFill>
              </a:rPr>
              <a:t>Add the Item Tree hierarchy from the Items table to the Rows area box, add the Type field from the Stores table to Column area box, and add the Revenue field from the Item Sales table to the Values area box (displaying the revenue sum). 											</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37264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lnSpcReduction="10000"/>
          </a:bodyPr>
          <a:lstStyle/>
          <a:p>
            <a:pPr marL="0" indent="0">
              <a:buNone/>
            </a:pPr>
            <a:r>
              <a:rPr lang="en-US" sz="2000" dirty="0">
                <a:solidFill>
                  <a:schemeClr val="bg1"/>
                </a:solidFill>
              </a:rPr>
              <a:t>Exercise:</a:t>
            </a:r>
          </a:p>
          <a:p>
            <a:r>
              <a:rPr lang="en-US" sz="2000" dirty="0">
                <a:solidFill>
                  <a:schemeClr val="bg1"/>
                </a:solidFill>
              </a:rPr>
              <a:t> In the State Revenue worksheet, add a PivotTable from the Data Model to cell B4. </a:t>
            </a:r>
          </a:p>
          <a:p>
            <a:r>
              <a:rPr lang="en-US" sz="2000" dirty="0">
                <a:solidFill>
                  <a:schemeClr val="bg1"/>
                </a:solidFill>
              </a:rPr>
              <a:t>Name the PivotTable as State Revenue. </a:t>
            </a:r>
          </a:p>
          <a:p>
            <a:r>
              <a:rPr lang="en-US" sz="2000" dirty="0">
                <a:solidFill>
                  <a:schemeClr val="bg1"/>
                </a:solidFill>
              </a:rPr>
              <a:t>Place the State field from the Customers table in the Rows area and the Revenue field from the Item Sales table in the Values area. </a:t>
            </a:r>
          </a:p>
          <a:p>
            <a:r>
              <a:rPr lang="en-US" sz="2000" dirty="0">
                <a:solidFill>
                  <a:schemeClr val="bg1"/>
                </a:solidFill>
              </a:rPr>
              <a:t>In the PivotTable Options dialog box, on the Display tab, click the check boxes to show items with no data on the rows and columns.</a:t>
            </a:r>
          </a:p>
          <a:p>
            <a:r>
              <a:rPr lang="en-US" sz="2000" dirty="0">
                <a:solidFill>
                  <a:schemeClr val="bg1"/>
                </a:solidFill>
              </a:rPr>
              <a:t>Copy the data in the range B5:C55. Use Paste Link to paste references to the data values in the range E5:F55. Format the values in the range F5:F55 as currency. Enter State in cell E4 and enter Revenue in cell F4.												</a:t>
            </a:r>
          </a:p>
          <a:p>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0447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r>
              <a:rPr lang="en-US" sz="2000" dirty="0">
                <a:solidFill>
                  <a:schemeClr val="bg1"/>
                </a:solidFill>
              </a:rPr>
              <a:t>Download all the files in lecture 11</a:t>
            </a: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15633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Instructions:</a:t>
            </a:r>
          </a:p>
          <a:p>
            <a:r>
              <a:rPr lang="en-US" sz="2000" dirty="0">
                <a:solidFill>
                  <a:schemeClr val="bg1"/>
                </a:solidFill>
              </a:rPr>
              <a:t>In the Summary Report worksheet, create a timeline using the Date field from the Customer Orders table. </a:t>
            </a:r>
          </a:p>
          <a:p>
            <a:r>
              <a:rPr lang="en-US" sz="2000" dirty="0">
                <a:solidFill>
                  <a:schemeClr val="bg1"/>
                </a:solidFill>
              </a:rPr>
              <a:t>Place the timeline across the range J4:X10. Create connections between the timeline and the Items Pivot and State Revenue PivotTables. </a:t>
            </a:r>
          </a:p>
          <a:p>
            <a:r>
              <a:rPr lang="en-US" sz="2000" dirty="0">
                <a:solidFill>
                  <a:schemeClr val="bg1"/>
                </a:solidFill>
              </a:rPr>
              <a:t>Use the timeline to filter the PivotTables to show data only from July 2021 through December </a:t>
            </a:r>
            <a:r>
              <a:rPr lang="en-US" sz="2000">
                <a:solidFill>
                  <a:schemeClr val="bg1"/>
                </a:solidFill>
              </a:rPr>
              <a:t>2021.</a:t>
            </a:r>
            <a:r>
              <a:rPr lang="en-US" sz="2000" dirty="0">
                <a:solidFill>
                  <a:schemeClr val="bg1"/>
                </a:solidFill>
              </a:rPr>
              <a:t>											</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7633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Quick Quiz:</a:t>
            </a:r>
          </a:p>
          <a:p>
            <a:pPr marL="0" indent="0">
              <a:buNone/>
            </a:pPr>
            <a:r>
              <a:rPr lang="en-US" sz="2000" dirty="0">
                <a:solidFill>
                  <a:schemeClr val="bg1"/>
                </a:solidFill>
              </a:rPr>
              <a:t>•	True/False: Any of the tables in the Data Model can be analyzed in a PivotTable or PivotChart. </a:t>
            </a:r>
            <a:r>
              <a:rPr lang="en-US" sz="2000" dirty="0">
                <a:highlight>
                  <a:srgbClr val="000000"/>
                </a:highlight>
              </a:rPr>
              <a:t>(Answer: true)</a:t>
            </a:r>
          </a:p>
          <a:p>
            <a:pPr marL="0" indent="0">
              <a:buNone/>
            </a:pPr>
            <a:r>
              <a:rPr lang="en-US" sz="2000" dirty="0">
                <a:solidFill>
                  <a:schemeClr val="bg1"/>
                </a:solidFill>
              </a:rPr>
              <a:t>•	True/False: Slicers and timelines can be applied across a single table at a time. </a:t>
            </a:r>
            <a:r>
              <a:rPr lang="en-US" sz="2000" dirty="0">
                <a:highlight>
                  <a:srgbClr val="000000"/>
                </a:highlight>
              </a:rPr>
              <a:t>(Answer: false)</a:t>
            </a:r>
          </a:p>
          <a:p>
            <a:pPr marL="0" indent="0">
              <a:buNone/>
            </a:pPr>
            <a:r>
              <a:rPr lang="en-US" sz="2000" dirty="0">
                <a:solidFill>
                  <a:schemeClr val="bg1"/>
                </a:solidFill>
              </a:rPr>
              <a:t>•	For a PivotTable to use multiple tables, the tables must be added to the ________. </a:t>
            </a:r>
            <a:r>
              <a:rPr lang="en-US" sz="2000" dirty="0">
                <a:highlight>
                  <a:srgbClr val="000000"/>
                </a:highlight>
              </a:rPr>
              <a:t>(Answer: Data Model)</a:t>
            </a:r>
          </a:p>
          <a:p>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78987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1043631" y="809898"/>
            <a:ext cx="10173010" cy="1554480"/>
          </a:xfrm>
          <a:solidFill>
            <a:schemeClr val="accent4">
              <a:lumMod val="60000"/>
              <a:lumOff val="40000"/>
            </a:schemeClr>
          </a:solidFill>
          <a:effectLst>
            <a:glow rad="101600">
              <a:schemeClr val="accent4">
                <a:satMod val="175000"/>
                <a:alpha val="40000"/>
              </a:schemeClr>
            </a:glow>
          </a:effectLst>
        </p:spPr>
        <p:txBody>
          <a:bodyPr anchor="ctr">
            <a:normAutofit/>
          </a:bodyPr>
          <a:lstStyle/>
          <a:p>
            <a:r>
              <a:rPr lang="en-CA" sz="4800" dirty="0"/>
              <a:t>COMP1631 Advanced Spreadsheets – Winter 2024 – Section 06</a:t>
            </a:r>
          </a:p>
        </p:txBody>
      </p:sp>
      <p:cxnSp>
        <p:nvCxnSpPr>
          <p:cNvPr id="29" name="Straight Connector 2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4">
            <a:extLst>
              <a:ext uri="{FF2B5EF4-FFF2-40B4-BE49-F238E27FC236}">
                <a16:creationId xmlns:a16="http://schemas.microsoft.com/office/drawing/2014/main" id="{F4F6A02C-81FD-C98D-153D-0CF8BA3F3923}"/>
              </a:ext>
            </a:extLst>
          </p:cNvPr>
          <p:cNvGraphicFramePr>
            <a:graphicFrameLocks noGrp="1"/>
          </p:cNvGraphicFramePr>
          <p:nvPr>
            <p:ph idx="1"/>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077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89721"/>
            <a:ext cx="9406666" cy="3526144"/>
          </a:xfrm>
        </p:spPr>
        <p:txBody>
          <a:bodyPr>
            <a:normAutofit/>
          </a:bodyPr>
          <a:lstStyle/>
          <a:p>
            <a:pPr marL="0" indent="0">
              <a:buNone/>
            </a:pPr>
            <a:r>
              <a:rPr lang="en-US" sz="2000" dirty="0">
                <a:solidFill>
                  <a:schemeClr val="bg1"/>
                </a:solidFill>
              </a:rPr>
              <a:t>Working with Outlines and Hierarchies</a:t>
            </a:r>
          </a:p>
          <a:p>
            <a:pPr marL="0" indent="0">
              <a:buNone/>
            </a:pPr>
            <a:r>
              <a:rPr lang="en-US" sz="2000" dirty="0">
                <a:solidFill>
                  <a:schemeClr val="bg1"/>
                </a:solidFill>
              </a:rPr>
              <a:t>•	How to outline a PivotTable by nested fields. </a:t>
            </a:r>
          </a:p>
          <a:p>
            <a:pPr marL="0" indent="0">
              <a:buNone/>
            </a:pPr>
            <a:r>
              <a:rPr lang="en-US" sz="2000" dirty="0">
                <a:solidFill>
                  <a:schemeClr val="bg1"/>
                </a:solidFill>
              </a:rPr>
              <a:t>•	How to drill down a field hierarchy. </a:t>
            </a:r>
          </a:p>
          <a:p>
            <a:pPr marL="0" indent="0">
              <a:buNone/>
            </a:pPr>
            <a:r>
              <a:rPr lang="en-US" sz="2000" dirty="0">
                <a:solidFill>
                  <a:schemeClr val="bg1"/>
                </a:solidFill>
              </a:rPr>
              <a:t>•	How to view data with the Quick Explore Tool. </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4768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Instructions:</a:t>
            </a:r>
          </a:p>
          <a:p>
            <a:r>
              <a:rPr lang="en-US" sz="2000" dirty="0">
                <a:solidFill>
                  <a:schemeClr val="bg1"/>
                </a:solidFill>
              </a:rPr>
              <a:t>Create a clustered bar PivotChart from the Items Pivot PivotTable. </a:t>
            </a:r>
          </a:p>
          <a:p>
            <a:r>
              <a:rPr lang="en-US" sz="2000" dirty="0">
                <a:solidFill>
                  <a:schemeClr val="bg1"/>
                </a:solidFill>
              </a:rPr>
              <a:t>Move the chart to the Summary Report worksheet in the range J11:P29. </a:t>
            </a:r>
          </a:p>
          <a:p>
            <a:r>
              <a:rPr lang="en-US" sz="2000" dirty="0">
                <a:solidFill>
                  <a:schemeClr val="bg1"/>
                </a:solidFill>
              </a:rPr>
              <a:t>Remove the field buttons, primary horizontal axis, and gridlines from the chart. </a:t>
            </a:r>
          </a:p>
          <a:p>
            <a:r>
              <a:rPr lang="en-US" sz="2000" dirty="0">
                <a:solidFill>
                  <a:schemeClr val="bg1"/>
                </a:solidFill>
              </a:rPr>
              <a:t>Move the chart legend to the bottom of the chart area. Add data labels to the chart.</a:t>
            </a:r>
          </a:p>
          <a:p>
            <a:r>
              <a:rPr lang="en-US" sz="2000" dirty="0">
                <a:solidFill>
                  <a:schemeClr val="bg1"/>
                </a:solidFill>
              </a:rPr>
              <a:t>Use the Quick Explore tool to drill down the bar chart categories through the Electrics class and the Coffee Makers subclass down to the group level, displaying total revenue of three coffee maker types.</a:t>
            </a: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92443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Content Placeholder 2">
            <a:extLst>
              <a:ext uri="{FF2B5EF4-FFF2-40B4-BE49-F238E27FC236}">
                <a16:creationId xmlns:a16="http://schemas.microsoft.com/office/drawing/2014/main" id="{9277F706-A4E1-CC04-B6A3-0BA0D5B09982}"/>
              </a:ext>
            </a:extLst>
          </p:cNvPr>
          <p:cNvPicPr>
            <a:picLocks noGrp="1" noChangeAspect="1"/>
          </p:cNvPicPr>
          <p:nvPr>
            <p:ph idx="1"/>
          </p:nvPr>
        </p:nvPicPr>
        <p:blipFill>
          <a:blip r:embed="rId2"/>
          <a:stretch>
            <a:fillRect/>
          </a:stretch>
        </p:blipFill>
        <p:spPr>
          <a:xfrm>
            <a:off x="2033021" y="3175656"/>
            <a:ext cx="8125959" cy="1971950"/>
          </a:xfrm>
        </p:spPr>
      </p:pic>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86059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932FC99C-4BC3-8C18-06A2-D41ADE808775}"/>
              </a:ext>
            </a:extLst>
          </p:cNvPr>
          <p:cNvSpPr>
            <a:spLocks noGrp="1"/>
          </p:cNvSpPr>
          <p:nvPr>
            <p:ph idx="1"/>
          </p:nvPr>
        </p:nvSpPr>
        <p:spPr>
          <a:xfrm>
            <a:off x="838200" y="2141533"/>
            <a:ext cx="10429875" cy="4035429"/>
          </a:xfrm>
        </p:spPr>
        <p:txBody>
          <a:bodyPr/>
          <a:lstStyle/>
          <a:p>
            <a:pPr marL="0" indent="0">
              <a:buNone/>
            </a:pPr>
            <a:r>
              <a:rPr lang="en-US" dirty="0">
                <a:solidFill>
                  <a:schemeClr val="bg1"/>
                </a:solidFill>
              </a:rPr>
              <a:t>Formatting a map chart</a:t>
            </a:r>
          </a:p>
          <a:p>
            <a:pPr marL="0" indent="0">
              <a:buNone/>
            </a:pPr>
            <a:r>
              <a:rPr lang="en-US" dirty="0">
                <a:solidFill>
                  <a:schemeClr val="bg1"/>
                </a:solidFill>
              </a:rPr>
              <a:t>•	How to format a map chart. </a:t>
            </a:r>
          </a:p>
          <a:p>
            <a:pPr marL="0" indent="0">
              <a:buNone/>
            </a:pPr>
            <a:r>
              <a:rPr lang="en-US" dirty="0">
                <a:solidFill>
                  <a:schemeClr val="bg1"/>
                </a:solidFill>
              </a:rPr>
              <a:t>•	How to visualize data with 3D maps. </a:t>
            </a:r>
          </a:p>
          <a:p>
            <a:pPr marL="0" indent="0">
              <a:buNone/>
            </a:pPr>
            <a:r>
              <a:rPr lang="en-US" dirty="0">
                <a:solidFill>
                  <a:schemeClr val="bg1"/>
                </a:solidFill>
              </a:rPr>
              <a:t>•	How to choose a map style. </a:t>
            </a:r>
          </a:p>
          <a:p>
            <a:pPr marL="0" indent="0">
              <a:buNone/>
            </a:pPr>
            <a:r>
              <a:rPr lang="en-US" dirty="0">
                <a:solidFill>
                  <a:schemeClr val="bg1"/>
                </a:solidFill>
              </a:rPr>
              <a:t>•	How to create new scenes. </a:t>
            </a:r>
          </a:p>
          <a:p>
            <a:pPr marL="0" indent="0">
              <a:buNone/>
            </a:pPr>
            <a:r>
              <a:rPr lang="en-US" dirty="0">
                <a:solidFill>
                  <a:schemeClr val="bg1"/>
                </a:solidFill>
              </a:rPr>
              <a:t>•	How to set scene options. </a:t>
            </a:r>
          </a:p>
          <a:p>
            <a:pPr marL="0" indent="0">
              <a:buNone/>
            </a:pPr>
            <a:r>
              <a:rPr lang="en-US" dirty="0">
                <a:solidFill>
                  <a:schemeClr val="bg1"/>
                </a:solidFill>
              </a:rPr>
              <a:t>•	How to play a tour.</a:t>
            </a:r>
          </a:p>
          <a:p>
            <a:endParaRPr lang="en-CA" dirty="0">
              <a:solidFill>
                <a:schemeClr val="bg1"/>
              </a:solidFill>
            </a:endParaRPr>
          </a:p>
        </p:txBody>
      </p:sp>
    </p:spTree>
    <p:extLst>
      <p:ext uri="{BB962C8B-B14F-4D97-AF65-F5344CB8AC3E}">
        <p14:creationId xmlns:p14="http://schemas.microsoft.com/office/powerpoint/2010/main" val="3939542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932FC99C-4BC3-8C18-06A2-D41ADE808775}"/>
              </a:ext>
            </a:extLst>
          </p:cNvPr>
          <p:cNvSpPr>
            <a:spLocks noGrp="1"/>
          </p:cNvSpPr>
          <p:nvPr>
            <p:ph idx="1"/>
          </p:nvPr>
        </p:nvSpPr>
        <p:spPr>
          <a:xfrm>
            <a:off x="838200" y="2290439"/>
            <a:ext cx="10515600" cy="3886524"/>
          </a:xfrm>
        </p:spPr>
        <p:txBody>
          <a:bodyPr/>
          <a:lstStyle/>
          <a:p>
            <a:pPr marL="0" indent="0">
              <a:buNone/>
            </a:pPr>
            <a:r>
              <a:rPr lang="en-US" dirty="0">
                <a:solidFill>
                  <a:schemeClr val="bg1"/>
                </a:solidFill>
              </a:rPr>
              <a:t>Instructions:</a:t>
            </a:r>
          </a:p>
          <a:p>
            <a:r>
              <a:rPr lang="en-US" dirty="0">
                <a:solidFill>
                  <a:schemeClr val="bg1"/>
                </a:solidFill>
              </a:rPr>
              <a:t>Create a Map chart of the data in the range E4:F55. </a:t>
            </a:r>
          </a:p>
          <a:p>
            <a:r>
              <a:rPr lang="en-US" dirty="0">
                <a:solidFill>
                  <a:schemeClr val="bg1"/>
                </a:solidFill>
              </a:rPr>
              <a:t>Move the map to the Summary Report worksheet in the range R11:X29. </a:t>
            </a:r>
          </a:p>
          <a:p>
            <a:r>
              <a:rPr lang="en-US" dirty="0">
                <a:solidFill>
                  <a:schemeClr val="bg1"/>
                </a:solidFill>
              </a:rPr>
              <a:t>Remove the chart title, add data labels to the chart, and then move the legend to the bottom of the chart area.												</a:t>
            </a:r>
          </a:p>
          <a:p>
            <a:endParaRPr lang="en-CA" dirty="0">
              <a:solidFill>
                <a:schemeClr val="bg1"/>
              </a:solidFill>
            </a:endParaRPr>
          </a:p>
        </p:txBody>
      </p:sp>
    </p:spTree>
    <p:extLst>
      <p:ext uri="{BB962C8B-B14F-4D97-AF65-F5344CB8AC3E}">
        <p14:creationId xmlns:p14="http://schemas.microsoft.com/office/powerpoint/2010/main" val="2782008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932FC99C-4BC3-8C18-06A2-D41ADE808775}"/>
              </a:ext>
            </a:extLst>
          </p:cNvPr>
          <p:cNvSpPr>
            <a:spLocks noGrp="1"/>
          </p:cNvSpPr>
          <p:nvPr>
            <p:ph idx="1"/>
          </p:nvPr>
        </p:nvSpPr>
        <p:spPr>
          <a:xfrm>
            <a:off x="838200" y="2290439"/>
            <a:ext cx="10515600" cy="3886524"/>
          </a:xfrm>
        </p:spPr>
        <p:txBody>
          <a:bodyPr>
            <a:normAutofit fontScale="77500" lnSpcReduction="20000"/>
          </a:bodyPr>
          <a:lstStyle/>
          <a:p>
            <a:pPr marL="0" indent="0">
              <a:buNone/>
            </a:pPr>
            <a:r>
              <a:rPr lang="en-US" dirty="0">
                <a:solidFill>
                  <a:schemeClr val="bg1"/>
                </a:solidFill>
              </a:rPr>
              <a:t>Instructions:</a:t>
            </a:r>
          </a:p>
          <a:p>
            <a:r>
              <a:rPr lang="en-US" dirty="0">
                <a:solidFill>
                  <a:schemeClr val="bg1"/>
                </a:solidFill>
              </a:rPr>
              <a:t>Insert a 3D Map. In scene 1, place the Postal Code field from the Customers table in the Location area, the Revenue field from the Items Sales table in the Height area, and the Store Name field from the Stores table in the Category area. </a:t>
            </a:r>
          </a:p>
          <a:p>
            <a:r>
              <a:rPr lang="en-US" dirty="0">
                <a:solidFill>
                  <a:schemeClr val="bg1"/>
                </a:solidFill>
              </a:rPr>
              <a:t>Add map labels to the map.</a:t>
            </a:r>
          </a:p>
          <a:p>
            <a:r>
              <a:rPr lang="en-US" dirty="0">
                <a:solidFill>
                  <a:schemeClr val="bg1"/>
                </a:solidFill>
              </a:rPr>
              <a:t>Change the view of the globe to a location above Minnesota, looking down and to the east.											</a:t>
            </a:r>
          </a:p>
          <a:p>
            <a:r>
              <a:rPr lang="en-US" dirty="0">
                <a:solidFill>
                  <a:schemeClr val="bg1"/>
                </a:solidFill>
              </a:rPr>
              <a:t> Create a second scene of this data positioned above Cuba looking northwest.		</a:t>
            </a:r>
          </a:p>
          <a:p>
            <a:r>
              <a:rPr lang="en-US" dirty="0">
                <a:solidFill>
                  <a:schemeClr val="bg1"/>
                </a:solidFill>
              </a:rPr>
              <a:t> Change the durations of Scene 1 and Scene 2 to 1 second and play the tour verifying that your viewpoint moves across the United States from northwest of Chicago around to south of Florida.</a:t>
            </a:r>
          </a:p>
        </p:txBody>
      </p:sp>
    </p:spTree>
    <p:extLst>
      <p:ext uri="{BB962C8B-B14F-4D97-AF65-F5344CB8AC3E}">
        <p14:creationId xmlns:p14="http://schemas.microsoft.com/office/powerpoint/2010/main" val="3454579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932FC99C-4BC3-8C18-06A2-D41ADE808775}"/>
              </a:ext>
            </a:extLst>
          </p:cNvPr>
          <p:cNvSpPr>
            <a:spLocks noGrp="1"/>
          </p:cNvSpPr>
          <p:nvPr>
            <p:ph idx="1"/>
          </p:nvPr>
        </p:nvSpPr>
        <p:spPr>
          <a:xfrm>
            <a:off x="838200" y="2370337"/>
            <a:ext cx="10515600" cy="3806625"/>
          </a:xfrm>
        </p:spPr>
        <p:txBody>
          <a:bodyPr>
            <a:normAutofit fontScale="77500" lnSpcReduction="20000"/>
          </a:bodyPr>
          <a:lstStyle/>
          <a:p>
            <a:pPr marL="0" indent="0">
              <a:buNone/>
            </a:pPr>
            <a:r>
              <a:rPr lang="en-US" dirty="0">
                <a:solidFill>
                  <a:schemeClr val="bg1"/>
                </a:solidFill>
              </a:rPr>
              <a:t>Quick Quiz:</a:t>
            </a:r>
          </a:p>
          <a:p>
            <a:pPr marL="0" indent="0">
              <a:buNone/>
            </a:pPr>
            <a:r>
              <a:rPr lang="en-US" dirty="0">
                <a:solidFill>
                  <a:schemeClr val="bg1"/>
                </a:solidFill>
              </a:rPr>
              <a:t>•	In __________ maps, regions are filled with a  color gradient based on the numeric value associated with each region. </a:t>
            </a:r>
            <a:r>
              <a:rPr lang="en-US" dirty="0">
                <a:highlight>
                  <a:srgbClr val="000000"/>
                </a:highlight>
              </a:rPr>
              <a:t>(Answer: value)</a:t>
            </a:r>
          </a:p>
          <a:p>
            <a:pPr marL="0" indent="0">
              <a:buNone/>
            </a:pPr>
            <a:r>
              <a:rPr lang="en-US" dirty="0">
                <a:solidFill>
                  <a:schemeClr val="bg1"/>
                </a:solidFill>
              </a:rPr>
              <a:t>•	In __________ maps, regions belonging to the same category share the same color. </a:t>
            </a:r>
            <a:r>
              <a:rPr lang="en-US" dirty="0">
                <a:highlight>
                  <a:srgbClr val="000000"/>
                </a:highlight>
              </a:rPr>
              <a:t>(Answer: category)</a:t>
            </a:r>
          </a:p>
          <a:p>
            <a:pPr marL="0" indent="0">
              <a:buNone/>
            </a:pPr>
            <a:r>
              <a:rPr lang="en-US" dirty="0">
                <a:solidFill>
                  <a:schemeClr val="bg1"/>
                </a:solidFill>
              </a:rPr>
              <a:t>•	True/False: 3D Maps is an Excel tool for creating map presentations. </a:t>
            </a:r>
            <a:r>
              <a:rPr lang="en-US" dirty="0">
                <a:highlight>
                  <a:srgbClr val="000000"/>
                </a:highlight>
              </a:rPr>
              <a:t>(Answer: true)</a:t>
            </a:r>
          </a:p>
          <a:p>
            <a:pPr marL="0" indent="0">
              <a:buNone/>
            </a:pPr>
            <a:r>
              <a:rPr lang="en-US" dirty="0">
                <a:solidFill>
                  <a:schemeClr val="bg1"/>
                </a:solidFill>
              </a:rPr>
              <a:t>•	True/False: The 3D map window is organized into two sections. </a:t>
            </a:r>
            <a:r>
              <a:rPr lang="en-US" dirty="0">
                <a:highlight>
                  <a:srgbClr val="000000"/>
                </a:highlight>
              </a:rPr>
              <a:t>(Answer: false, four)</a:t>
            </a:r>
          </a:p>
          <a:p>
            <a:pPr marL="0" indent="0">
              <a:buNone/>
            </a:pPr>
            <a:r>
              <a:rPr lang="en-US" dirty="0">
                <a:solidFill>
                  <a:schemeClr val="bg1"/>
                </a:solidFill>
              </a:rPr>
              <a:t>•	True/False: There are five ways of plotting data on a 3D map. </a:t>
            </a:r>
            <a:r>
              <a:rPr lang="en-US" dirty="0">
                <a:highlight>
                  <a:srgbClr val="000000"/>
                </a:highlight>
              </a:rPr>
              <a:t>(Answer: true)</a:t>
            </a:r>
          </a:p>
          <a:p>
            <a:pPr marL="0" indent="0">
              <a:buNone/>
            </a:pPr>
            <a:r>
              <a:rPr lang="en-US" dirty="0">
                <a:solidFill>
                  <a:schemeClr val="bg1"/>
                </a:solidFill>
              </a:rPr>
              <a:t>•	What are some of the things the Ideas tool looks for? </a:t>
            </a:r>
            <a:r>
              <a:rPr lang="en-US" dirty="0">
                <a:highlight>
                  <a:srgbClr val="000000"/>
                </a:highlight>
              </a:rPr>
              <a:t>(Answer: ranks, trends, outliers, majority categories)</a:t>
            </a:r>
          </a:p>
          <a:p>
            <a:pPr marL="0" indent="0">
              <a:buNone/>
            </a:pPr>
            <a:endParaRPr lang="en-CA" dirty="0">
              <a:solidFill>
                <a:schemeClr val="bg1"/>
              </a:solidFill>
            </a:endParaRPr>
          </a:p>
        </p:txBody>
      </p:sp>
    </p:spTree>
    <p:extLst>
      <p:ext uri="{BB962C8B-B14F-4D97-AF65-F5344CB8AC3E}">
        <p14:creationId xmlns:p14="http://schemas.microsoft.com/office/powerpoint/2010/main" val="30103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Writing a Data Query</a:t>
            </a:r>
          </a:p>
          <a:p>
            <a:pPr marL="0" indent="0">
              <a:buNone/>
            </a:pPr>
            <a:r>
              <a:rPr lang="en-US" sz="2000" dirty="0">
                <a:solidFill>
                  <a:schemeClr val="bg1"/>
                </a:solidFill>
              </a:rPr>
              <a:t>•	How to use a Power Query.</a:t>
            </a:r>
          </a:p>
          <a:p>
            <a:pPr marL="0" indent="0">
              <a:buNone/>
            </a:pPr>
            <a:r>
              <a:rPr lang="en-US" sz="2000" dirty="0">
                <a:solidFill>
                  <a:schemeClr val="bg1"/>
                </a:solidFill>
              </a:rPr>
              <a:t>•	How to retrieve data into an Excel table.</a:t>
            </a:r>
          </a:p>
          <a:p>
            <a:pPr marL="0" indent="0">
              <a:buNone/>
            </a:pPr>
            <a:r>
              <a:rPr lang="en-US" sz="2000" dirty="0">
                <a:solidFill>
                  <a:schemeClr val="bg1"/>
                </a:solidFill>
              </a:rPr>
              <a:t>•	How to edit a query.</a:t>
            </a:r>
          </a:p>
          <a:p>
            <a:pPr marL="0" indent="0">
              <a:buNone/>
            </a:pPr>
            <a:r>
              <a:rPr lang="en-US" sz="2000" dirty="0">
                <a:solidFill>
                  <a:schemeClr val="bg1"/>
                </a:solidFill>
              </a:rPr>
              <a:t>•	How to refresh query data.</a:t>
            </a:r>
          </a:p>
          <a:p>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63300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Vintage movie ending frame">
            <a:extLst>
              <a:ext uri="{FF2B5EF4-FFF2-40B4-BE49-F238E27FC236}">
                <a16:creationId xmlns:a16="http://schemas.microsoft.com/office/drawing/2014/main" id="{4B83CB0A-8B95-E70E-BD1D-9113A2DD3951}"/>
              </a:ext>
            </a:extLst>
          </p:cNvPr>
          <p:cNvPicPr>
            <a:picLocks noChangeAspect="1"/>
          </p:cNvPicPr>
          <p:nvPr/>
        </p:nvPicPr>
        <p:blipFill rotWithShape="1">
          <a:blip r:embed="rId2">
            <a:extLst>
              <a:ext uri="{28A0092B-C50C-407E-A947-70E740481C1C}">
                <a14:useLocalDpi xmlns:a14="http://schemas.microsoft.com/office/drawing/2010/main" val="0"/>
              </a:ext>
            </a:extLst>
          </a:blip>
          <a:srcRect t="1254" b="7819"/>
          <a:stretch/>
        </p:blipFill>
        <p:spPr>
          <a:xfrm>
            <a:off x="2522356" y="10"/>
            <a:ext cx="9669642" cy="6857990"/>
          </a:xfrm>
          <a:prstGeom prst="rect">
            <a:avLst/>
          </a:prstGeom>
        </p:spPr>
      </p:pic>
      <p:sp>
        <p:nvSpPr>
          <p:cNvPr id="21" name="Rectangle 2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200" y="365125"/>
            <a:ext cx="3822189" cy="1899912"/>
          </a:xfrm>
        </p:spPr>
        <p:txBody>
          <a:bodyPr>
            <a:normAutofit/>
          </a:bodyPr>
          <a:lstStyle/>
          <a:p>
            <a:r>
              <a:rPr lang="en-CA" sz="3100"/>
              <a:t>COMP1631 Advanced Spreadsheets – Winter 2024 – Section 06</a:t>
            </a:r>
          </a:p>
        </p:txBody>
      </p:sp>
      <p:sp>
        <p:nvSpPr>
          <p:cNvPr id="5" name="Content Placeholder 4">
            <a:extLst>
              <a:ext uri="{FF2B5EF4-FFF2-40B4-BE49-F238E27FC236}">
                <a16:creationId xmlns:a16="http://schemas.microsoft.com/office/drawing/2014/main" id="{932FC99C-4BC3-8C18-06A2-D41ADE808775}"/>
              </a:ext>
            </a:extLst>
          </p:cNvPr>
          <p:cNvSpPr>
            <a:spLocks noGrp="1"/>
          </p:cNvSpPr>
          <p:nvPr>
            <p:ph idx="1"/>
          </p:nvPr>
        </p:nvSpPr>
        <p:spPr>
          <a:xfrm>
            <a:off x="838200" y="2434201"/>
            <a:ext cx="3822189" cy="3742762"/>
          </a:xfrm>
        </p:spPr>
        <p:txBody>
          <a:bodyPr>
            <a:normAutofit/>
          </a:bodyPr>
          <a:lstStyle/>
          <a:p>
            <a:pPr marL="0" indent="0">
              <a:buNone/>
            </a:pPr>
            <a:r>
              <a:rPr lang="en-US" sz="2000" dirty="0"/>
              <a:t>End of Module 10</a:t>
            </a:r>
          </a:p>
          <a:p>
            <a:pPr marL="0" indent="0">
              <a:buNone/>
            </a:pPr>
            <a:r>
              <a:rPr lang="en-US" sz="2000" dirty="0"/>
              <a:t>•Next lecture: SAM Module 10</a:t>
            </a:r>
            <a:endParaRPr lang="en-US" sz="2000" dirty="0">
              <a:highlight>
                <a:srgbClr val="000000"/>
              </a:highlight>
            </a:endParaRPr>
          </a:p>
          <a:p>
            <a:pPr marL="0" indent="0">
              <a:buNone/>
            </a:pPr>
            <a:r>
              <a:rPr lang="en-US" sz="2000" dirty="0"/>
              <a:t>•Don’t forget to complete the textbook project and SAM Exam</a:t>
            </a:r>
            <a:endParaRPr lang="en-US" sz="2000" dirty="0">
              <a:highlight>
                <a:srgbClr val="000000"/>
              </a:highlight>
            </a:endParaRPr>
          </a:p>
          <a:p>
            <a:pPr marL="0" indent="0">
              <a:buNone/>
            </a:pPr>
            <a:r>
              <a:rPr lang="en-US" sz="2000" dirty="0"/>
              <a:t>•Final Exam after Module 12.</a:t>
            </a:r>
            <a:endParaRPr lang="en-US" sz="2000" dirty="0">
              <a:highlight>
                <a:srgbClr val="000000"/>
              </a:highlight>
            </a:endParaRPr>
          </a:p>
          <a:p>
            <a:pPr marL="0" indent="0">
              <a:buNone/>
            </a:pPr>
            <a:r>
              <a:rPr lang="en-US" sz="2000" dirty="0"/>
              <a:t>•Email me </a:t>
            </a:r>
            <a:r>
              <a:rPr lang="en-US" sz="2000" dirty="0">
                <a:hlinkClick r:id="rId3"/>
              </a:rPr>
              <a:t>makash@conestogac.on.ca</a:t>
            </a:r>
            <a:r>
              <a:rPr lang="en-US" sz="2000" dirty="0"/>
              <a:t> if you have any further questions.</a:t>
            </a:r>
            <a:endParaRPr lang="en-US" sz="2000" dirty="0">
              <a:highlight>
                <a:srgbClr val="000000"/>
              </a:highlight>
            </a:endParaRPr>
          </a:p>
          <a:p>
            <a:pPr marL="0" indent="0">
              <a:buNone/>
            </a:pPr>
            <a:endParaRPr lang="en-CA" sz="2000" dirty="0"/>
          </a:p>
        </p:txBody>
      </p:sp>
    </p:spTree>
    <p:extLst>
      <p:ext uri="{BB962C8B-B14F-4D97-AF65-F5344CB8AC3E}">
        <p14:creationId xmlns:p14="http://schemas.microsoft.com/office/powerpoint/2010/main" val="2328533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COMP1631 Advanced Spreadsheets – Winter 2024 – Section 06</a:t>
            </a:r>
          </a:p>
        </p:txBody>
      </p:sp>
      <p:pic>
        <p:nvPicPr>
          <p:cNvPr id="3" name="Content Placeholder 2">
            <a:extLst>
              <a:ext uri="{FF2B5EF4-FFF2-40B4-BE49-F238E27FC236}">
                <a16:creationId xmlns:a16="http://schemas.microsoft.com/office/drawing/2014/main" id="{093E1429-7BA7-6542-0E45-04484C7E7495}"/>
              </a:ext>
            </a:extLst>
          </p:cNvPr>
          <p:cNvPicPr>
            <a:picLocks noGrp="1" noChangeAspect="1"/>
          </p:cNvPicPr>
          <p:nvPr>
            <p:ph idx="1"/>
          </p:nvPr>
        </p:nvPicPr>
        <p:blipFill rotWithShape="1">
          <a:blip r:embed="rId2"/>
          <a:srcRect r="1" b="258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91789619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Instructions:</a:t>
            </a:r>
          </a:p>
          <a:p>
            <a:r>
              <a:rPr lang="en-US" sz="2000" dirty="0">
                <a:solidFill>
                  <a:schemeClr val="bg1"/>
                </a:solidFill>
              </a:rPr>
              <a:t>Create a query to retrieve data from the Support_EX_10_Sales02.csv file. </a:t>
            </a:r>
          </a:p>
          <a:p>
            <a:r>
              <a:rPr lang="en-US" sz="2000" dirty="0">
                <a:solidFill>
                  <a:schemeClr val="bg1"/>
                </a:solidFill>
              </a:rPr>
              <a:t>Load the data as an Excel table to cell B4 in the Recent Website Sales worksheet.</a:t>
            </a:r>
          </a:p>
          <a:p>
            <a:r>
              <a:rPr lang="en-US" sz="2000" dirty="0">
                <a:solidFill>
                  <a:schemeClr val="bg1"/>
                </a:solidFill>
              </a:rPr>
              <a:t> Format the data in the range C5:C28 as currency with no decimal places.												</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5470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Quick Quiz: </a:t>
            </a:r>
          </a:p>
          <a:p>
            <a:pPr marL="0" indent="0">
              <a:buNone/>
            </a:pPr>
            <a:r>
              <a:rPr lang="en-US" sz="2000" dirty="0">
                <a:solidFill>
                  <a:schemeClr val="bg1"/>
                </a:solidFill>
              </a:rPr>
              <a:t>•	True/False: You can define how Excel updates, or refreshes, the data. </a:t>
            </a:r>
            <a:r>
              <a:rPr lang="en-US" sz="2000" dirty="0">
                <a:highlight>
                  <a:srgbClr val="000000"/>
                </a:highlight>
              </a:rPr>
              <a:t>(Answer: True)</a:t>
            </a:r>
          </a:p>
          <a:p>
            <a:pPr marL="0" indent="0">
              <a:buNone/>
            </a:pPr>
            <a:r>
              <a:rPr lang="en-US" sz="2000" dirty="0">
                <a:solidFill>
                  <a:schemeClr val="bg1"/>
                </a:solidFill>
              </a:rPr>
              <a:t>•	What is the BI tool that writes queries for almost any kind of data source, from text files to websites to large data structures? </a:t>
            </a:r>
            <a:r>
              <a:rPr lang="en-US" sz="2000" dirty="0">
                <a:highlight>
                  <a:srgbClr val="000000"/>
                </a:highlight>
              </a:rPr>
              <a:t>(Answer: Power Query)</a:t>
            </a:r>
          </a:p>
          <a:p>
            <a:pPr marL="0" indent="0">
              <a:buNone/>
            </a:pPr>
            <a:r>
              <a:rPr lang="en-US" sz="2000" dirty="0">
                <a:solidFill>
                  <a:schemeClr val="bg1"/>
                </a:solidFill>
              </a:rPr>
              <a:t>•	When a text file’s data is separated by commas, it is said to be _______. </a:t>
            </a:r>
            <a:r>
              <a:rPr lang="en-US" sz="2000" dirty="0">
                <a:highlight>
                  <a:srgbClr val="000000"/>
                </a:highlight>
              </a:rPr>
              <a:t>(Answer: delimited)</a:t>
            </a:r>
          </a:p>
          <a:p>
            <a:pPr marL="0" indent="0">
              <a:buNone/>
            </a:pPr>
            <a:r>
              <a:rPr lang="en-US" sz="2000" dirty="0">
                <a:solidFill>
                  <a:schemeClr val="bg1"/>
                </a:solidFill>
              </a:rPr>
              <a:t>•	True/False: A text file contains numbers, text, formulas, and special fonts. </a:t>
            </a:r>
            <a:r>
              <a:rPr lang="en-US" sz="2000" dirty="0">
                <a:highlight>
                  <a:srgbClr val="000000"/>
                </a:highlight>
              </a:rPr>
              <a:t>(Answer: False)</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5147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Transforming Data with Queries</a:t>
            </a:r>
          </a:p>
          <a:p>
            <a:pPr marL="0" indent="0">
              <a:buNone/>
            </a:pPr>
            <a:r>
              <a:rPr lang="en-US" sz="2000" dirty="0">
                <a:solidFill>
                  <a:schemeClr val="bg1"/>
                </a:solidFill>
              </a:rPr>
              <a:t>•	How to transform data using the Query Editor.</a:t>
            </a:r>
          </a:p>
          <a:p>
            <a:pPr marL="0" indent="0">
              <a:buNone/>
            </a:pPr>
            <a:r>
              <a:rPr lang="en-US" sz="2000" dirty="0">
                <a:solidFill>
                  <a:schemeClr val="bg1"/>
                </a:solidFill>
              </a:rPr>
              <a:t>•	How to add a new column.</a:t>
            </a:r>
          </a:p>
          <a:p>
            <a:pPr marL="0" indent="0">
              <a:buNone/>
            </a:pPr>
            <a:r>
              <a:rPr lang="en-US" sz="2000" dirty="0">
                <a:solidFill>
                  <a:schemeClr val="bg1"/>
                </a:solidFill>
              </a:rPr>
              <a:t>•	How to group values in a query.</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1320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Instructions:</a:t>
            </a:r>
          </a:p>
          <a:p>
            <a:r>
              <a:rPr lang="en-US" sz="2000" dirty="0">
                <a:solidFill>
                  <a:schemeClr val="bg1"/>
                </a:solidFill>
              </a:rPr>
              <a:t>Create a query to retrieve data from the Support_EX_10_Sales01.csv file. </a:t>
            </a:r>
          </a:p>
          <a:p>
            <a:r>
              <a:rPr lang="en-US" sz="2000" dirty="0">
                <a:solidFill>
                  <a:schemeClr val="bg1"/>
                </a:solidFill>
              </a:rPr>
              <a:t>Edit the data and use Power Query to remove the first four rows of the text file and use the titles in the fifth row as column headers.</a:t>
            </a:r>
          </a:p>
          <a:p>
            <a:r>
              <a:rPr lang="en-US" sz="2000" dirty="0">
                <a:solidFill>
                  <a:schemeClr val="bg1"/>
                </a:solidFill>
              </a:rPr>
              <a:t>Load the three columns of data into an Excel table in cell B4 of the Website History worksheet.												</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89485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559</TotalTime>
  <Words>3065</Words>
  <Application>Microsoft Office PowerPoint</Application>
  <PresentationFormat>Widescreen</PresentationFormat>
  <Paragraphs>226</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COMP1631 Advanced Spreadsheets – Winter 2024 – Section 06</dc:title>
  <dc:creator>Mukto Akash</dc:creator>
  <cp:lastModifiedBy>Mukto Akash</cp:lastModifiedBy>
  <cp:revision>25</cp:revision>
  <dcterms:created xsi:type="dcterms:W3CDTF">2024-01-07T03:26:38Z</dcterms:created>
  <dcterms:modified xsi:type="dcterms:W3CDTF">2024-03-26T21:55:48Z</dcterms:modified>
</cp:coreProperties>
</file>