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A2C7D5-6EBF-40E1-9EA6-6DA31094DCB8}">
          <p14:sldIdLst>
            <p14:sldId id="258"/>
            <p14:sldId id="259"/>
          </p14:sldIdLst>
        </p14:section>
        <p14:section name="Introductions" id="{6668FE69-FD11-427E-B3EC-8871D3A563F0}">
          <p14:sldIdLst>
            <p14:sldId id="260"/>
            <p14:sldId id="262"/>
            <p14:sldId id="261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FDD296-DE26-455E-A556-6DFD68F9FED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21A1E33A-C4FA-438F-AF95-348F4D4C95DB}">
      <dgm:prSet/>
      <dgm:spPr/>
      <dgm:t>
        <a:bodyPr/>
        <a:lstStyle/>
        <a:p>
          <a:pPr>
            <a:defRPr cap="all"/>
          </a:pPr>
          <a:r>
            <a:rPr lang="en-CA"/>
            <a:t>Let’s go for a break!</a:t>
          </a:r>
          <a:endParaRPr lang="en-US"/>
        </a:p>
      </dgm:t>
    </dgm:pt>
    <dgm:pt modelId="{5EAE27CF-51C6-41B6-B6B1-E0FDA7C37DA4}" type="parTrans" cxnId="{02AC5ED4-492E-46FA-9D58-0411328FAA91}">
      <dgm:prSet/>
      <dgm:spPr/>
      <dgm:t>
        <a:bodyPr/>
        <a:lstStyle/>
        <a:p>
          <a:endParaRPr lang="en-US"/>
        </a:p>
      </dgm:t>
    </dgm:pt>
    <dgm:pt modelId="{E6F4935F-0D5B-4571-BC35-6C69D669214B}" type="sibTrans" cxnId="{02AC5ED4-492E-46FA-9D58-0411328FAA91}">
      <dgm:prSet/>
      <dgm:spPr/>
      <dgm:t>
        <a:bodyPr/>
        <a:lstStyle/>
        <a:p>
          <a:endParaRPr lang="en-US"/>
        </a:p>
      </dgm:t>
    </dgm:pt>
    <dgm:pt modelId="{397F532C-9350-40F5-B909-B05B44EEFA23}">
      <dgm:prSet/>
      <dgm:spPr/>
      <dgm:t>
        <a:bodyPr/>
        <a:lstStyle/>
        <a:p>
          <a:pPr>
            <a:defRPr cap="all"/>
          </a:pPr>
          <a:r>
            <a:rPr lang="en-CA"/>
            <a:t>Return in 15 minutes (or at time specified by your instructor).</a:t>
          </a:r>
          <a:endParaRPr lang="en-US"/>
        </a:p>
      </dgm:t>
    </dgm:pt>
    <dgm:pt modelId="{1002C2B4-2941-4600-AC4A-1BE9C2A400E1}" type="parTrans" cxnId="{8B34FBF9-72F9-4D77-AA89-8BAFEEBFF480}">
      <dgm:prSet/>
      <dgm:spPr/>
      <dgm:t>
        <a:bodyPr/>
        <a:lstStyle/>
        <a:p>
          <a:endParaRPr lang="en-US"/>
        </a:p>
      </dgm:t>
    </dgm:pt>
    <dgm:pt modelId="{6C5DCCD8-0FB7-47EB-91B6-C435D176D4B2}" type="sibTrans" cxnId="{8B34FBF9-72F9-4D77-AA89-8BAFEEBFF480}">
      <dgm:prSet/>
      <dgm:spPr/>
      <dgm:t>
        <a:bodyPr/>
        <a:lstStyle/>
        <a:p>
          <a:endParaRPr lang="en-US"/>
        </a:p>
      </dgm:t>
    </dgm:pt>
    <dgm:pt modelId="{AAF08B46-F697-4E41-9C42-31904E2000E8}" type="pres">
      <dgm:prSet presAssocID="{A6FDD296-DE26-455E-A556-6DFD68F9FEDA}" presName="root" presStyleCnt="0">
        <dgm:presLayoutVars>
          <dgm:dir/>
          <dgm:resizeHandles val="exact"/>
        </dgm:presLayoutVars>
      </dgm:prSet>
      <dgm:spPr/>
    </dgm:pt>
    <dgm:pt modelId="{3370C8FA-1778-4BB4-99F0-6DDA31E81174}" type="pres">
      <dgm:prSet presAssocID="{21A1E33A-C4FA-438F-AF95-348F4D4C95DB}" presName="compNode" presStyleCnt="0"/>
      <dgm:spPr/>
    </dgm:pt>
    <dgm:pt modelId="{2788C2B7-D9F4-4418-8490-B69D3FA51846}" type="pres">
      <dgm:prSet presAssocID="{21A1E33A-C4FA-438F-AF95-348F4D4C95DB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3D57F78-636A-4C1E-A613-E325F5231B6E}" type="pres">
      <dgm:prSet presAssocID="{21A1E33A-C4FA-438F-AF95-348F4D4C95D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D9889A6C-393E-4B51-B2F4-67A9418116A6}" type="pres">
      <dgm:prSet presAssocID="{21A1E33A-C4FA-438F-AF95-348F4D4C95DB}" presName="spaceRect" presStyleCnt="0"/>
      <dgm:spPr/>
    </dgm:pt>
    <dgm:pt modelId="{69D3E3EB-C7A9-4775-B92C-ABAEC6CD3C38}" type="pres">
      <dgm:prSet presAssocID="{21A1E33A-C4FA-438F-AF95-348F4D4C95DB}" presName="textRect" presStyleLbl="revTx" presStyleIdx="0" presStyleCnt="2">
        <dgm:presLayoutVars>
          <dgm:chMax val="1"/>
          <dgm:chPref val="1"/>
        </dgm:presLayoutVars>
      </dgm:prSet>
      <dgm:spPr/>
    </dgm:pt>
    <dgm:pt modelId="{9FBC9EF1-B8FE-4819-A8CB-086A71AE1BC9}" type="pres">
      <dgm:prSet presAssocID="{E6F4935F-0D5B-4571-BC35-6C69D669214B}" presName="sibTrans" presStyleCnt="0"/>
      <dgm:spPr/>
    </dgm:pt>
    <dgm:pt modelId="{EA6F7BF8-0C27-4C85-9A04-23CF5C3D7460}" type="pres">
      <dgm:prSet presAssocID="{397F532C-9350-40F5-B909-B05B44EEFA23}" presName="compNode" presStyleCnt="0"/>
      <dgm:spPr/>
    </dgm:pt>
    <dgm:pt modelId="{4C657228-7255-43C0-8209-F1387ADABBC9}" type="pres">
      <dgm:prSet presAssocID="{397F532C-9350-40F5-B909-B05B44EEFA23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4C4C9C7-2388-4821-9AF1-4A50D6907CAB}" type="pres">
      <dgm:prSet presAssocID="{397F532C-9350-40F5-B909-B05B44EEFA2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EF57633C-E747-457A-9C61-72399EF8C9AE}" type="pres">
      <dgm:prSet presAssocID="{397F532C-9350-40F5-B909-B05B44EEFA23}" presName="spaceRect" presStyleCnt="0"/>
      <dgm:spPr/>
    </dgm:pt>
    <dgm:pt modelId="{BE192A52-2E4E-438B-BFF9-C51B9A463201}" type="pres">
      <dgm:prSet presAssocID="{397F532C-9350-40F5-B909-B05B44EEFA2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9B6FA2C-191F-4DA6-9E1E-3F0E6B5F2427}" type="presOf" srcId="{397F532C-9350-40F5-B909-B05B44EEFA23}" destId="{BE192A52-2E4E-438B-BFF9-C51B9A463201}" srcOrd="0" destOrd="0" presId="urn:microsoft.com/office/officeart/2018/5/layout/IconLeafLabelList"/>
    <dgm:cxn modelId="{9AC98448-8A41-41C4-8ABD-BA485283FBB6}" type="presOf" srcId="{21A1E33A-C4FA-438F-AF95-348F4D4C95DB}" destId="{69D3E3EB-C7A9-4775-B92C-ABAEC6CD3C38}" srcOrd="0" destOrd="0" presId="urn:microsoft.com/office/officeart/2018/5/layout/IconLeafLabelList"/>
    <dgm:cxn modelId="{A9964F6A-2B81-41FC-A67D-0090FF4A72DE}" type="presOf" srcId="{A6FDD296-DE26-455E-A556-6DFD68F9FEDA}" destId="{AAF08B46-F697-4E41-9C42-31904E2000E8}" srcOrd="0" destOrd="0" presId="urn:microsoft.com/office/officeart/2018/5/layout/IconLeafLabelList"/>
    <dgm:cxn modelId="{02AC5ED4-492E-46FA-9D58-0411328FAA91}" srcId="{A6FDD296-DE26-455E-A556-6DFD68F9FEDA}" destId="{21A1E33A-C4FA-438F-AF95-348F4D4C95DB}" srcOrd="0" destOrd="0" parTransId="{5EAE27CF-51C6-41B6-B6B1-E0FDA7C37DA4}" sibTransId="{E6F4935F-0D5B-4571-BC35-6C69D669214B}"/>
    <dgm:cxn modelId="{8B34FBF9-72F9-4D77-AA89-8BAFEEBFF480}" srcId="{A6FDD296-DE26-455E-A556-6DFD68F9FEDA}" destId="{397F532C-9350-40F5-B909-B05B44EEFA23}" srcOrd="1" destOrd="0" parTransId="{1002C2B4-2941-4600-AC4A-1BE9C2A400E1}" sibTransId="{6C5DCCD8-0FB7-47EB-91B6-C435D176D4B2}"/>
    <dgm:cxn modelId="{7808BE32-09FA-450F-8054-1B9CC9B4CE4E}" type="presParOf" srcId="{AAF08B46-F697-4E41-9C42-31904E2000E8}" destId="{3370C8FA-1778-4BB4-99F0-6DDA31E81174}" srcOrd="0" destOrd="0" presId="urn:microsoft.com/office/officeart/2018/5/layout/IconLeafLabelList"/>
    <dgm:cxn modelId="{4F66AA7D-C1A2-4B7D-9844-3B35C8031C80}" type="presParOf" srcId="{3370C8FA-1778-4BB4-99F0-6DDA31E81174}" destId="{2788C2B7-D9F4-4418-8490-B69D3FA51846}" srcOrd="0" destOrd="0" presId="urn:microsoft.com/office/officeart/2018/5/layout/IconLeafLabelList"/>
    <dgm:cxn modelId="{BC7346FF-39FD-4CF4-A361-7EE5FC101AF6}" type="presParOf" srcId="{3370C8FA-1778-4BB4-99F0-6DDA31E81174}" destId="{73D57F78-636A-4C1E-A613-E325F5231B6E}" srcOrd="1" destOrd="0" presId="urn:microsoft.com/office/officeart/2018/5/layout/IconLeafLabelList"/>
    <dgm:cxn modelId="{FC5C0DC7-FF6D-4865-AA1A-2559006ACE93}" type="presParOf" srcId="{3370C8FA-1778-4BB4-99F0-6DDA31E81174}" destId="{D9889A6C-393E-4B51-B2F4-67A9418116A6}" srcOrd="2" destOrd="0" presId="urn:microsoft.com/office/officeart/2018/5/layout/IconLeafLabelList"/>
    <dgm:cxn modelId="{FB9331DD-D0E7-4EF9-B975-B5B370CC9CB7}" type="presParOf" srcId="{3370C8FA-1778-4BB4-99F0-6DDA31E81174}" destId="{69D3E3EB-C7A9-4775-B92C-ABAEC6CD3C38}" srcOrd="3" destOrd="0" presId="urn:microsoft.com/office/officeart/2018/5/layout/IconLeafLabelList"/>
    <dgm:cxn modelId="{17D233C6-9BB3-4B2A-8593-CC5CA4C445AE}" type="presParOf" srcId="{AAF08B46-F697-4E41-9C42-31904E2000E8}" destId="{9FBC9EF1-B8FE-4819-A8CB-086A71AE1BC9}" srcOrd="1" destOrd="0" presId="urn:microsoft.com/office/officeart/2018/5/layout/IconLeafLabelList"/>
    <dgm:cxn modelId="{E7AE6582-B8C3-4A7D-A10D-AFEEAC6CAFDF}" type="presParOf" srcId="{AAF08B46-F697-4E41-9C42-31904E2000E8}" destId="{EA6F7BF8-0C27-4C85-9A04-23CF5C3D7460}" srcOrd="2" destOrd="0" presId="urn:microsoft.com/office/officeart/2018/5/layout/IconLeafLabelList"/>
    <dgm:cxn modelId="{6F081A5A-C3E0-47FD-B87B-520A4A37DA75}" type="presParOf" srcId="{EA6F7BF8-0C27-4C85-9A04-23CF5C3D7460}" destId="{4C657228-7255-43C0-8209-F1387ADABBC9}" srcOrd="0" destOrd="0" presId="urn:microsoft.com/office/officeart/2018/5/layout/IconLeafLabelList"/>
    <dgm:cxn modelId="{E4C5835F-02E4-40CD-A928-9EFE3177FE2A}" type="presParOf" srcId="{EA6F7BF8-0C27-4C85-9A04-23CF5C3D7460}" destId="{54C4C9C7-2388-4821-9AF1-4A50D6907CAB}" srcOrd="1" destOrd="0" presId="urn:microsoft.com/office/officeart/2018/5/layout/IconLeafLabelList"/>
    <dgm:cxn modelId="{9C9D8AA1-0CEE-4162-9E5A-306EED1FF753}" type="presParOf" srcId="{EA6F7BF8-0C27-4C85-9A04-23CF5C3D7460}" destId="{EF57633C-E747-457A-9C61-72399EF8C9AE}" srcOrd="2" destOrd="0" presId="urn:microsoft.com/office/officeart/2018/5/layout/IconLeafLabelList"/>
    <dgm:cxn modelId="{96D59B13-4B96-4B6B-9A29-951EBED3136A}" type="presParOf" srcId="{EA6F7BF8-0C27-4C85-9A04-23CF5C3D7460}" destId="{BE192A52-2E4E-438B-BFF9-C51B9A46320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8C2B7-D9F4-4418-8490-B69D3FA51846}">
      <dsp:nvSpPr>
        <dsp:cNvPr id="0" name=""/>
        <dsp:cNvSpPr/>
      </dsp:nvSpPr>
      <dsp:spPr>
        <a:xfrm>
          <a:off x="2428048" y="7450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D57F78-636A-4C1E-A613-E325F5231B6E}">
      <dsp:nvSpPr>
        <dsp:cNvPr id="0" name=""/>
        <dsp:cNvSpPr/>
      </dsp:nvSpPr>
      <dsp:spPr>
        <a:xfrm>
          <a:off x="2830235" y="409638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3E3EB-C7A9-4775-B92C-ABAEC6CD3C38}">
      <dsp:nvSpPr>
        <dsp:cNvPr id="0" name=""/>
        <dsp:cNvSpPr/>
      </dsp:nvSpPr>
      <dsp:spPr>
        <a:xfrm>
          <a:off x="1824766" y="248245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700" kern="1200"/>
            <a:t>Let’s go for a break!</a:t>
          </a:r>
          <a:endParaRPr lang="en-US" sz="1700" kern="1200"/>
        </a:p>
      </dsp:txBody>
      <dsp:txXfrm>
        <a:off x="1824766" y="2482451"/>
        <a:ext cx="3093750" cy="720000"/>
      </dsp:txXfrm>
    </dsp:sp>
    <dsp:sp modelId="{4C657228-7255-43C0-8209-F1387ADABBC9}">
      <dsp:nvSpPr>
        <dsp:cNvPr id="0" name=""/>
        <dsp:cNvSpPr/>
      </dsp:nvSpPr>
      <dsp:spPr>
        <a:xfrm>
          <a:off x="6063204" y="7450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4C9C7-2388-4821-9AF1-4A50D6907CAB}">
      <dsp:nvSpPr>
        <dsp:cNvPr id="0" name=""/>
        <dsp:cNvSpPr/>
      </dsp:nvSpPr>
      <dsp:spPr>
        <a:xfrm>
          <a:off x="6465391" y="409638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92A52-2E4E-438B-BFF9-C51B9A463201}">
      <dsp:nvSpPr>
        <dsp:cNvPr id="0" name=""/>
        <dsp:cNvSpPr/>
      </dsp:nvSpPr>
      <dsp:spPr>
        <a:xfrm>
          <a:off x="5459923" y="248245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700" kern="1200"/>
            <a:t>Return in 15 minutes (or at time specified by your instructor).</a:t>
          </a:r>
          <a:endParaRPr lang="en-US" sz="1700" kern="1200"/>
        </a:p>
      </dsp:txBody>
      <dsp:txXfrm>
        <a:off x="5459923" y="2482451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C3962-6CCB-C623-5012-61B3FD4FD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9A1F9-32E1-26C5-BE2E-EBB441A7A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E13CB-8796-4350-785F-626437BC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2024-03-05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7E5E7-D160-ACB1-7314-3C7634A5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24834-2934-0FAC-36A4-2B255156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90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0B3E-BC65-75F8-70AD-2CCCB877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D9ED1-E743-9A34-C761-01BA9D237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6D349-416C-2A7F-5FC5-C7185BD3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2024-03-05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3A373-BADA-5298-E38D-8971781E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D05E1-A019-83D9-7E77-6B3B095BC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407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D5508-C509-FB55-CDC3-E31A635A9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91082-ADD6-D8EE-7A37-A02D76D68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08917-B5F8-1B42-4F23-AA2C13CC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2024-03-05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7887C-18F9-09FB-302C-4DB050C1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D6575-CDC3-B2DB-C0E7-DE6286FC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354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FF7B-19E5-0C17-A44D-0F49731B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529BD-8AD5-4C90-381B-696B06FD7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AA57-6328-D761-1B11-D9873DB4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2024-03-05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8C626-3B5B-F4E8-0A93-EC89BE632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7525A-676D-10C2-CF74-E9677BB1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344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7A37-D5B6-E888-E952-4B3D3641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C5F61-2B92-DDFF-759A-6D88BAA2C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56E7E-C8B2-9ADF-F64C-222EAB23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2024-03-05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FB70-9A87-6EA0-0138-264D947B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D4886-1E88-B400-D12D-3CFD3F3F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394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D988-EEE5-2836-2A8B-42292CAA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01876-BF1A-EF40-020F-B0E810D6D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F299E-80D0-1889-3B0A-D4A722426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A3252-4E63-7997-B31F-CBE24103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2024-03-05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28C6E-B25E-063E-16CC-7D47628D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EF791-DE11-C09C-799D-29FD46C0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950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D75F-1CE3-A2BF-5018-7EA980C8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0053C-195A-3E82-F3BC-7A268169B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0BF84-C4D9-99EA-C560-8679D8219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565C20-F7A8-580C-2E7C-4EEC17083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F0285-50BC-9E62-A918-C22EFB580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B9C90-71E5-FAFF-6127-D5DC4D8A8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2024-03-05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705EBE-2005-B3FE-0E3B-25ED818E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AA16A-D4D3-54D7-A0C4-A23676E0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89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5998-7782-32A5-3BDC-F4B6B154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F6861-182D-B0B1-4EBC-59B6230D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2024-03-05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DDB3A-7005-A9C7-81E1-653245CB0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DD939-50F4-F052-3E0C-4CF8C180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912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CA5D3-97F0-F822-7A86-427CC6909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2024-03-05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31B6A-F8D5-9E17-BCD7-4D206CE1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F8629-235B-7124-FFC4-01B13D79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563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7B54-FFF8-4B8C-C0A9-F2CD9211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06FBC-057D-AE50-5408-EBE58B852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FC1C7-AC0C-ED20-8530-B9ABFA737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C5769-108C-AFCA-BB63-6C29AE94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2024-03-05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8FE04-058D-452C-EB5A-1AD74A25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C613C-956A-AD57-EC60-2F1AB07A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288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A0F89-1444-4143-17D5-B50186D47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46E37-4EA5-C9C1-EE19-3CB791117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56DE3-043B-1101-0D37-4B1C72E81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9EE20-A8C6-8705-FBF0-99ED91F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2024-03-05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F76FF-99CA-9E71-9EA7-9D953579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4187E-0A4D-C097-664E-204E4E6E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327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CCE26-7D77-D1A0-7297-D9EC12D1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1AFCD-30DD-FED2-A65A-D228F8216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357FF-218F-97F5-9B20-28F900CFD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EF67D-ECC0-43BE-81D0-02F4D6CDCF27}" type="datetimeFigureOut">
              <a:rPr lang="en-CA" smtClean="0"/>
              <a:t>2024-03-05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B3F95-7DFE-77ED-908B-8E807491B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DAB73-B876-14BC-C74B-A082EA42E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688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Financial graphs on a dark display">
            <a:extLst>
              <a:ext uri="{FF2B5EF4-FFF2-40B4-BE49-F238E27FC236}">
                <a16:creationId xmlns:a16="http://schemas.microsoft.com/office/drawing/2014/main" id="{B11D5EEF-C6DA-66F1-7D1B-20DD884FCB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0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7434"/>
            <a:ext cx="7800660" cy="1520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COMP1631 Advanced Spreadsheets – Winter 2024 – Section 06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27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904E3-4734-B320-4E37-F6D10340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786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>
                <a:solidFill>
                  <a:schemeClr val="bg1"/>
                </a:solidFill>
              </a:rPr>
              <a:t>Lecture 8 Tuesday, March 5, 2024</a:t>
            </a:r>
          </a:p>
          <a:p>
            <a:pPr marL="0" indent="0">
              <a:buNone/>
            </a:pPr>
            <a:endParaRPr lang="en-CA" sz="2000" i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A3DC3-0026-66AB-2B7C-2D43D2DD9E6C}"/>
              </a:ext>
            </a:extLst>
          </p:cNvPr>
          <p:cNvSpPr txBox="1"/>
          <p:nvPr/>
        </p:nvSpPr>
        <p:spPr>
          <a:xfrm>
            <a:off x="1392667" y="3185650"/>
            <a:ext cx="10238894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Midterm</a:t>
            </a:r>
            <a:endParaRPr lang="en-CA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36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904E3-4734-B320-4E37-F6D10340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Midterm: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Midterm has two parts: </a:t>
            </a:r>
          </a:p>
          <a:p>
            <a:r>
              <a:rPr lang="en-US" sz="2000" dirty="0">
                <a:solidFill>
                  <a:schemeClr val="bg1"/>
                </a:solidFill>
              </a:rPr>
              <a:t>Exam: Training questions from Modules 5, 6 and 7 exams. You have 60 minutes to complete.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Capstone project: This capstone project’s instruction and marking scheme have been modified to remove subject matter that is not being covered.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Download the start and support files from Sam site but use our revised  instructions.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 Students have 90 minutes to complete.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One submission only and a report is not available.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Exam papers will be collected back.</a:t>
            </a:r>
          </a:p>
          <a:p>
            <a:pPr marL="0" indent="0">
              <a:buNone/>
            </a:pP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63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904E3-4734-B320-4E37-F6D10340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Excel Midterm Exam: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Password is: </a:t>
            </a:r>
            <a:r>
              <a:rPr lang="en-US" sz="3600" dirty="0">
                <a:highlight>
                  <a:srgbClr val="000000"/>
                </a:highlight>
              </a:rPr>
              <a:t>MidW24</a:t>
            </a:r>
          </a:p>
          <a:p>
            <a:r>
              <a:rPr lang="en-US" sz="2000" dirty="0">
                <a:solidFill>
                  <a:schemeClr val="bg1"/>
                </a:solidFill>
              </a:rPr>
              <a:t>Training questions from Modules 5, 6 and 7 exams.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You have </a:t>
            </a:r>
            <a:r>
              <a:rPr lang="en-US" sz="2000" dirty="0">
                <a:solidFill>
                  <a:schemeClr val="bg1"/>
                </a:solidFill>
                <a:highlight>
                  <a:srgbClr val="FF0000"/>
                </a:highlight>
              </a:rPr>
              <a:t>60 minutes to complete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endParaRPr lang="en-CA" sz="2000" dirty="0">
              <a:solidFill>
                <a:schemeClr val="bg1"/>
              </a:solidFill>
            </a:endParaRPr>
          </a:p>
          <a:p>
            <a:r>
              <a:rPr lang="en-CA" sz="2000" dirty="0">
                <a:solidFill>
                  <a:schemeClr val="bg1"/>
                </a:solidFill>
              </a:rPr>
              <a:t>Make sure to stay back for the Capstone Project.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61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  <a:solidFill>
            <a:schemeClr val="accent4">
              <a:lumMod val="60000"/>
              <a:lumOff val="40000"/>
            </a:schemeClr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anchor="ctr">
            <a:normAutofit/>
          </a:bodyPr>
          <a:lstStyle/>
          <a:p>
            <a:r>
              <a:rPr lang="en-CA" sz="4800" dirty="0"/>
              <a:t>COMP1631 Advanced Spreadsheets – Winter 2024 – Section 06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F4F6A02C-81FD-C98D-153D-0CF8BA3F39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257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904E3-4734-B320-4E37-F6D10340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New Perspectives Excel 2019 | Modules 5-7 SAM Capstone Project 1a Revised: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Password is: </a:t>
            </a:r>
            <a:r>
              <a:rPr lang="en-US" sz="2400" dirty="0">
                <a:highlight>
                  <a:srgbClr val="000000"/>
                </a:highlight>
              </a:rPr>
              <a:t>CapW24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This capstone project’s instruction and marking scheme have been modified to remove subject matter that is not being covered.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Download the start and support files from Sam site but use our revised  instructions.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 You have 90 minutes to complete.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One submission only and a report is not available.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Exam papers will be collected back.</a:t>
            </a:r>
          </a:p>
          <a:p>
            <a:pPr marL="0" indent="0">
              <a:buNone/>
            </a:pP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60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904E3-4734-B320-4E37-F6D10340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Next Lecture:</a:t>
            </a:r>
          </a:p>
          <a:p>
            <a:r>
              <a:rPr lang="en-US" sz="2400" dirty="0">
                <a:solidFill>
                  <a:schemeClr val="bg1"/>
                </a:solidFill>
              </a:rPr>
              <a:t>Unit 8 module training</a:t>
            </a:r>
          </a:p>
          <a:p>
            <a:r>
              <a:rPr lang="en-US" sz="2400" dirty="0">
                <a:solidFill>
                  <a:schemeClr val="bg1"/>
                </a:solidFill>
              </a:rPr>
              <a:t>Prepare by reading module 8 text</a:t>
            </a:r>
          </a:p>
          <a:p>
            <a:r>
              <a:rPr lang="en-US" sz="2400" dirty="0">
                <a:solidFill>
                  <a:schemeClr val="bg1"/>
                </a:solidFill>
              </a:rPr>
              <a:t>Remember to complete module 8 SAM Textbook Training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>
                <a:solidFill>
                  <a:schemeClr val="bg1"/>
                </a:solidFill>
              </a:rPr>
              <a:t>-- See you next week --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351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143</TotalTime>
  <Words>321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COMP1631 Advanced Spreadsheets – Winter 2024 – Section 06</dc:title>
  <dc:creator>Mukto Akash</dc:creator>
  <cp:lastModifiedBy>Mukto Akash</cp:lastModifiedBy>
  <cp:revision>5</cp:revision>
  <dcterms:created xsi:type="dcterms:W3CDTF">2024-01-07T03:26:38Z</dcterms:created>
  <dcterms:modified xsi:type="dcterms:W3CDTF">2024-03-05T23:07:55Z</dcterms:modified>
</cp:coreProperties>
</file>