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4" r:id="rId7"/>
    <p:sldId id="265" r:id="rId8"/>
    <p:sldId id="268" r:id="rId9"/>
    <p:sldId id="267" r:id="rId10"/>
    <p:sldId id="263" r:id="rId11"/>
    <p:sldId id="273" r:id="rId12"/>
    <p:sldId id="269" r:id="rId13"/>
    <p:sldId id="270" r:id="rId14"/>
    <p:sldId id="271" r:id="rId15"/>
    <p:sldId id="272"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A2C7D5-6EBF-40E1-9EA6-6DA31094DCB8}">
          <p14:sldIdLst>
            <p14:sldId id="258"/>
            <p14:sldId id="259"/>
          </p14:sldIdLst>
        </p14:section>
        <p14:section name="Introductions" id="{6668FE69-FD11-427E-B3EC-8871D3A563F0}">
          <p14:sldIdLst>
            <p14:sldId id="260"/>
            <p14:sldId id="262"/>
            <p14:sldId id="261"/>
            <p14:sldId id="264"/>
            <p14:sldId id="265"/>
          </p14:sldIdLst>
        </p14:section>
        <p14:section name="Course Highlights" id="{ED133620-35F3-416E-B9C2-C3C1A69F2C05}">
          <p14:sldIdLst>
            <p14:sldId id="268"/>
            <p14:sldId id="267"/>
            <p14:sldId id="263"/>
            <p14:sldId id="273"/>
            <p14:sldId id="269"/>
            <p14:sldId id="270"/>
            <p14:sldId id="271"/>
            <p14:sldId id="272"/>
            <p14:sldId id="274"/>
          </p14:sldIdLst>
        </p14:section>
        <p14:section name="Break" id="{AD022223-1FF2-4891-BFAD-37D15DB6753B}">
          <p14:sldIdLst>
            <p14:sldId id="275"/>
          </p14:sldIdLst>
        </p14:section>
        <p14:section name="Review Module 1-4" id="{6BDB5C5E-5387-4C47-8668-424DF55081FF}">
          <p14:sldIdLst>
            <p14:sldId id="276"/>
            <p14:sldId id="277"/>
            <p14:sldId id="278"/>
          </p14:sldIdLst>
        </p14:section>
        <p14:section name="Looking Forward" id="{7B4D96A4-E5F2-4CFF-ABA3-4971AB47DE09}">
          <p14:sldIdLst>
            <p14:sldId id="279"/>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03.692"/>
    </inkml:context>
    <inkml:brush xml:id="br0">
      <inkml:brushProperty name="width" value="0.035" units="cm"/>
      <inkml:brushProperty name="height" value="0.035" units="cm"/>
    </inkml:brush>
  </inkml:definitions>
  <inkml:trace contextRef="#ctx0" brushRef="#br0">0 206 24575,'3'-2'0,"-1"0"0,1 0 0,-1 0 0,0 0 0,0 0 0,0-1 0,0 1 0,0-1 0,-1 1 0,1-1 0,-1 0 0,0 0 0,0 0 0,0 0 0,1-4 0,4-5 0,73-130 0,-79 141 0,0 1 0,0 0 0,0-1 0,0 1 0,0 0 0,0-1 0,1 1 0,-1 0 0,0-1 0,0 1 0,0 0 0,1-1 0,-1 1 0,0 0 0,0 0 0,1-1 0,-1 1 0,0 0 0,0 0 0,1-1 0,-1 1 0,0 0 0,1 0 0,-1 0 0,0 0 0,1 0 0,-1 0 0,0-1 0,1 1 0,-1 0 0,0 0 0,1 0 0,-1 0 0,0 0 0,1 0 0,-1 0 0,0 0 0,1 0 0,-1 1 0,1-1 0,4 17 0,-3 31 0,-2-44 0,-2 82-95,-1-18-328,4 0-1,11 88 1,-6-123-6403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2:20.092"/>
    </inkml:context>
    <inkml:brush xml:id="br0">
      <inkml:brushProperty name="width" value="0.035" units="cm"/>
      <inkml:brushProperty name="height" value="0.03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06.308"/>
    </inkml:context>
    <inkml:brush xml:id="br0">
      <inkml:brushProperty name="width" value="0.035" units="cm"/>
      <inkml:brushProperty name="height" value="0.035" units="cm"/>
    </inkml:brush>
  </inkml:definitions>
  <inkml:trace contextRef="#ctx0" brushRef="#br0">0 54 24575,'5'0'0,"5"0"0,6 0 0,4 0 0,4 0 0,1-9 0,2-2 0,0-1 0,0 3 0,0 3 0,-1 2 0,-4 2-8191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10.692"/>
    </inkml:context>
    <inkml:brush xml:id="br0">
      <inkml:brushProperty name="width" value="0.035" units="cm"/>
      <inkml:brushProperty name="height" value="0.035" units="cm"/>
    </inkml:brush>
  </inkml:definitions>
  <inkml:trace contextRef="#ctx0" brushRef="#br0">120 204 24575,'1'-15'0,"0"0"0,0 0 0,1 1 0,1-1 0,1 1 0,6-18 0,-8 27 0,-1-1 0,2 1 0,-1 0 0,1 1 0,0-1 0,0 0 0,0 1 0,0-1 0,1 1 0,0 0 0,0 0 0,0 1 0,0-1 0,0 1 0,1 0 0,0 0 0,0 0 0,-1 1 0,9-4 0,-10 6 0,0 0 0,0 0 0,-1 0 0,1 0 0,0 0 0,-1 1 0,1-1 0,0 1 0,-1-1 0,1 1 0,0 0 0,-1 0 0,1 1 0,-1-1 0,0 0 0,1 1 0,-1-1 0,0 1 0,0 0 0,0 0 0,0 0 0,0 0 0,0 0 0,-1 0 0,1 0 0,2 5 0,5 9 0,1 1 0,12 30 0,-16-32 0,-2-3 0,0 0 0,0 0 0,-1 0 0,-1 0 0,0 1 0,-1-1 0,0 1 0,-1-1 0,0 1 0,-1-1 0,0 1 0,-1-1 0,-1 0 0,0 0 0,0 0 0,-10 21 0,7-20 0,0 0 0,-1 0 0,-1-1 0,0 0 0,0 0 0,-1-1 0,-1 0 0,1-1 0,-2 0 0,0 0 0,0-1 0,0-1 0,-1 0 0,-17 9 0,-19 12 0,41-24 0,0 1 0,0-1 0,-1-1 0,1 1 0,-1-1 0,0-1 0,0 0 0,-1 0 0,1 0 0,-1-1 0,-10 2 0,18-4 0,1 0 0,-1 0 0,0 0 0,1 0 0,-1 0 0,1 0 0,-1 0 0,0 0 0,1 0 0,-1 0 0,0 0 0,1 0 0,-1 0 0,1 0 0,-1 0 0,0-1 0,1 1 0,-1 0 0,1 0 0,-1-1 0,1 1 0,-1-1 0,1 1 0,-1 0 0,1-1 0,-1 1 0,1-1 0,-1 1 0,1-1 0,0 1 0,-1-1 0,1 1 0,0-1 0,-1 0 0,1 1 0,0-1 0,0 1 0,0-1 0,-1 0 0,1 1 0,0-1 0,0 1 0,0-1 0,0 0 0,0 1 0,0-1 0,0 0 0,1 1 0,-1-1 0,0 0 0,0 1 0,0-1 0,1 1 0,-1-1 0,0 1 0,1-1 0,-1 0 0,0 1 0,1-1 0,-1 1 0,1-1 0,1-2 0,1 0 0,-1 0 0,1 0 0,-1 1 0,1-1 0,0 1 0,0 0 0,0 0 0,6-4 0,1 4 11,0-1 0,0 1 0,0 1 0,0 0 0,0 0 0,0 1-1,0 0 1,1 1 0,-1 0 0,15 3 0,6 4-754,60 22 1,-61-18-6084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14.591"/>
    </inkml:context>
    <inkml:brush xml:id="br0">
      <inkml:brushProperty name="width" value="0.035" units="cm"/>
      <inkml:brushProperty name="height" value="0.035" units="cm"/>
    </inkml:brush>
  </inkml:definitions>
  <inkml:trace contextRef="#ctx0" brushRef="#br0">39 73 24575,'9'-8'0,"0"-2"0,1 1 0,0 0 0,19-12 0,-24 19 0,-1-1 0,1 1 0,-1 0 0,1 1 0,0-1 0,0 1 0,0 0 0,0 0 0,0 1 0,0 0 0,0-1 0,0 2 0,7 0 0,-8-1 0,0 1 0,0 0 0,0-1 0,0 2 0,0-1 0,-1 0 0,1 1 0,0 0 0,-1-1 0,1 1 0,-1 1 0,0-1 0,0 0 0,0 1 0,0 0 0,0 0 0,0 0 0,-1 0 0,3 3 0,-2-1 0,-1 0 0,0 0 0,0 1 0,0-1 0,0 1 0,-1-1 0,0 1 0,0-1 0,-1 1 0,1-1 0,-1 1 0,-1 7 0,0-4 0,0 0 0,0-1 0,-1 1 0,0 0 0,-1-1 0,0 0 0,0 0 0,-1 0 0,0 0 0,0 0 0,-1-1 0,0 0 0,0 0 0,-1 0 0,0 0 0,0-1 0,-9 8 0,7-10 0,0 0 0,0-1 0,0 0 0,0 0 0,-17 3 0,-28 11 0,89-6 0,4-4 0,-29-6 0,-1 1 0,0 0 0,0 0 0,17 7 0,-23-7 0,-1 0 0,0 0 0,0 0 0,0 0 0,0 0 0,0 1 0,0-1 0,-1 1 0,1 0 0,-1 0 0,1 0 0,-1 0 0,0 0 0,-1 1 0,1-1 0,0 0 0,0 5 0,1 0 0,0 0 0,-1 0 0,-1 0 0,1 0 0,-2 0 0,1 1 0,-1-1 0,0 0 0,0 0 0,-1 1 0,0-1 0,-1 0 0,0 0 0,0 0 0,-6 13 0,5-15 0,0-1 0,0 0 0,-1 1 0,1-1 0,-1-1 0,0 1 0,-1 0 0,1-1 0,-1 0 0,0 0 0,0-1 0,0 1 0,0-1 0,-1 0 0,1 0 0,-1-1 0,0 0 0,0 0 0,0 0 0,0 0 0,-9 0 0,-11 0-265,-50-2 1,62 0-572,-15-1-5990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17.508"/>
    </inkml:context>
    <inkml:brush xml:id="br0">
      <inkml:brushProperty name="width" value="0.035" units="cm"/>
      <inkml:brushProperty name="height" value="0.035" units="cm"/>
    </inkml:brush>
  </inkml:definitions>
  <inkml:trace contextRef="#ctx0" brushRef="#br0">284 0 24575,'-3'35'0,"-2"0"0,-2 0 0,-1-1 0,-1 0 0,-2 0 0,-18 37 0,7-13 0,11-34 0,-1-1 0,0 0 0,-2-1 0,-1 0 0,-1-2 0,-28 30 0,-11 17 0,54-66 0,0-1 0,0 1 0,1-1 0,-1 1 0,0 0 0,0-1 0,1 1 0,-1 0 0,1 0 0,-1 0 0,1-1 0,-1 1 0,1 0 0,0 0 0,-1 0 0,1 0 0,0 0 0,0 0 0,-1 0 0,1 0 0,0 0 0,0 0 0,0 0 0,0 0 0,0 0 0,1 0 0,-1-1 0,0 1 0,0 0 0,1 0 0,-1 0 0,0 0 0,1 0 0,-1 0 0,1 0 0,-1-1 0,1 1 0,-1 0 0,1 0 0,0-1 0,-1 1 0,1 0 0,0-1 0,0 1 0,-1-1 0,1 1 0,0-1 0,0 1 0,0-1 0,0 1 0,0-1 0,0 0 0,-1 0 0,1 1 0,0-1 0,0 0 0,0 0 0,0 0 0,0 0 0,0 0 0,2-1 0,12 3 0,1-2 0,-1 0 0,18-3 0,-15 2 0,143-2-1365,-139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18.917"/>
    </inkml:context>
    <inkml:brush xml:id="br0">
      <inkml:brushProperty name="width" value="0.035" units="cm"/>
      <inkml:brushProperty name="height" value="0.035" units="cm"/>
    </inkml:brush>
  </inkml:definitions>
  <inkml:trace contextRef="#ctx0" brushRef="#br0">21 0 24575,'0'5'0,"0"9"0,0 12 0,0 6 0,0 2 0,0-1 0,0-1 0,0-2 0,0-2 0,0 0 0,0-2 0,0 0 0,-4 0 0,-2-1 0,0 1 0,1-5-8191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28.742"/>
    </inkml:context>
    <inkml:brush xml:id="br0">
      <inkml:brushProperty name="width" value="0.035" units="cm"/>
      <inkml:brushProperty name="height" value="0.035" units="cm"/>
    </inkml:brush>
  </inkml:definitions>
  <inkml:trace contextRef="#ctx0" brushRef="#br0">2 0 24575,'-2'110'0,"5"119"0,-3-224 0,1 0 0,0-1 0,0 1 0,0-1 0,0 1 0,1-1 0,0 1 0,3 5 0,-4-9 0,-1 0 0,1 0 0,0-1 0,-1 1 0,1 0 0,-1 0 0,1-1 0,0 1 0,0 0 0,-1-1 0,1 1 0,0-1 0,0 1 0,0-1 0,0 0 0,0 1 0,0-1 0,-1 0 0,1 1 0,0-1 0,0 0 0,0 0 0,0 0 0,0 0 0,0 0 0,0 0 0,0 0 0,0 0 0,0 0 0,0-1 0,0 1 0,0 0 0,0-1 0,0 1 0,0 0 0,-1-1 0,1 1 0,0-1 0,0 0 0,0 1 0,-1-1 0,1 1 0,0-1 0,-1 0 0,1 0 0,0 1 0,0-2 0,6-6 0,0 1 0,0 0 0,1 1 0,0 0 0,1 0 0,0 1 0,-1 0 0,16-6 0,-20 9 0,0 1 0,1 1 0,-1-1 0,0 0 0,0 1 0,0 0 0,0 0 0,1 0 0,-1 1 0,0-1 0,0 1 0,0 0 0,0 0 0,0 1 0,0-1 0,0 1 0,0 0 0,-1 0 0,1 0 0,-1 0 0,1 0 0,-1 1 0,0 0 0,3 3 0,1 2 0,0 0 0,-1 1 0,0 0 0,0 0 0,-1 0 0,-1 1 0,1-1 0,-2 1 0,1 0 0,3 20 0,-5-20 0,0-1 0,0 1 0,-1 0 0,0 0 0,-1 0 0,0 0 0,-1-1 0,0 1 0,-1 0 0,0 0 0,-5 16 0,5-23 0,0 1 0,0-1 0,-1 0 0,1 0 0,-1 0 0,1 0 0,-1 0 0,0 0 0,0-1 0,-1 1 0,1-1 0,0 0 0,-1 0 0,1-1 0,-1 1 0,0 0 0,1-1 0,-1 0 0,0 0 0,0 0 0,-8 0 0,-8 0 0,1 0 0,-1-1 0,-26-4 0,8 1 0,-9-4-1365,30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30.525"/>
    </inkml:context>
    <inkml:brush xml:id="br0">
      <inkml:brushProperty name="width" value="0.035" units="cm"/>
      <inkml:brushProperty name="height" value="0.035" units="cm"/>
    </inkml:brush>
  </inkml:definitions>
  <inkml:trace contextRef="#ctx0" brushRef="#br0">1 1 24575,'4'0'0,"7"0"0,5 0 0,4 0 0,4 0 0,1 0 0,2 0 0,0 0 0,0 0 0,0 0 0,-5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08T04:31:41.524"/>
    </inkml:context>
    <inkml:brush xml:id="br0">
      <inkml:brushProperty name="width" value="0.035" units="cm"/>
      <inkml:brushProperty name="height" value="0.035" units="cm"/>
    </inkml:brush>
  </inkml:definitions>
  <inkml:trace contextRef="#ctx0" brushRef="#br0">288 0 24575,'-1'4'0,"-1"0"0,0-1 0,0 1 0,0-1 0,0 0 0,-1 0 0,1 0 0,-1 0 0,1 0 0,-1 0 0,-4 2 0,-3 5 0,-66 61 0,58-57 0,1 1 0,0 1 0,1 1 0,-21 29 0,28-33 0,0 1 0,2 0 0,0 1 0,0-1 0,2 1 0,-1 1 0,2-1 0,0 1 0,1 0 0,-1 20 0,3-30 0,1 0 0,0 0 0,1 1 0,-1-1 0,1-1 0,1 1 0,-1 0 0,1 0 0,0 0 0,0-1 0,0 1 0,1-1 0,0 1 0,0-1 0,0 0 0,1 0 0,0-1 0,0 1 0,0-1 0,0 1 0,1-1 0,-1-1 0,1 1 0,0-1 0,1 0 0,-1 0 0,0 0 0,1-1 0,10 4 0,-5-3 0,-1 0 0,1-1 0,0 0 0,0-1 0,0 0 0,-1-1 0,1 0 0,0-1 0,21-4 0,-29 5 0,0-1 0,0 1 0,0-1 0,0 0 0,0 0 0,0-1 0,-1 1 0,1-1 0,0 1 0,-1-1 0,1 0 0,-1 0 0,0 0 0,1 0 0,-1 0 0,0 0 0,0-1 0,-1 1 0,1-1 0,0 1 0,-1-1 0,1 0 0,-1 0 0,0 0 0,0 1 0,0-1 0,-1 0 0,1 0 0,-1 0 0,1 0 0,-1-1 0,0 1 0,0 0 0,0 0 0,-1 0 0,1 0 0,-1 0 0,0 0 0,-1-3 0,1 3 5,0-1 0,0 1 0,0 0-1,-1 0 1,0 0 0,1 1 0,-1-1 0,0 0-1,0 0 1,-1 1 0,1 0 0,-1-1 0,1 1-1,-1 0 1,0 0 0,1 0 0,-1 1-1,0-1 1,0 1 0,0-1 0,-1 1 0,1 0-1,0 0 1,-5 0 0,-6-2-376,-1 1-1,0 1 1,-30 1 0,21 1-6455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962-6CCB-C623-5012-61B3FD4FD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59A1F9-32E1-26C5-BE2E-EBB441A7A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9DE13CB-8796-4350-785F-626437BC3E23}"/>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5" name="Footer Placeholder 4">
            <a:extLst>
              <a:ext uri="{FF2B5EF4-FFF2-40B4-BE49-F238E27FC236}">
                <a16:creationId xmlns:a16="http://schemas.microsoft.com/office/drawing/2014/main" id="{1007E5E7-D160-ACB1-7314-3C7634A5A10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924834-2934-0FAC-36A4-2B255156F31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0B3E-BC65-75F8-70AD-2CCCB877FB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1D9ED1-E743-9A34-C761-01BA9D237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6D349-416C-2A7F-5FC5-C7185BD367FD}"/>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5" name="Footer Placeholder 4">
            <a:extLst>
              <a:ext uri="{FF2B5EF4-FFF2-40B4-BE49-F238E27FC236}">
                <a16:creationId xmlns:a16="http://schemas.microsoft.com/office/drawing/2014/main" id="{3273A373-BADA-5298-E38D-8971781EDC4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29D05E1-A019-83D9-7E77-6B3B095BCF2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9640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D5508-C509-FB55-CDC3-E31A635A9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191082-ADD6-D8EE-7A37-A02D76D68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108917-B5F8-1B42-4F23-AA2C13CC28E3}"/>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5" name="Footer Placeholder 4">
            <a:extLst>
              <a:ext uri="{FF2B5EF4-FFF2-40B4-BE49-F238E27FC236}">
                <a16:creationId xmlns:a16="http://schemas.microsoft.com/office/drawing/2014/main" id="{3EF7887C-18F9-09FB-302C-4DB050C14F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A6D6575-CDC3-B2DB-C0E7-DE6286FC43D3}"/>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13354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FF7B-19E5-0C17-A44D-0F49731B69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529BD-8AD5-4C90-381B-696B06FD7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09AA57-6328-D761-1B11-D9873DB43728}"/>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5" name="Footer Placeholder 4">
            <a:extLst>
              <a:ext uri="{FF2B5EF4-FFF2-40B4-BE49-F238E27FC236}">
                <a16:creationId xmlns:a16="http://schemas.microsoft.com/office/drawing/2014/main" id="{E688C626-3B5B-F4E8-0A93-EC89BE6324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8D7525A-676D-10C2-CF74-E9677BB1FBD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411344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7A37-D5B6-E888-E952-4B3D36414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DC5F61-2B92-DDFF-759A-6D88BAA2C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6E7E-C8B2-9ADF-F64C-222EAB23F822}"/>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5" name="Footer Placeholder 4">
            <a:extLst>
              <a:ext uri="{FF2B5EF4-FFF2-40B4-BE49-F238E27FC236}">
                <a16:creationId xmlns:a16="http://schemas.microsoft.com/office/drawing/2014/main" id="{9428FB70-9A87-6EA0-0138-264D947B4B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3CD4886-1E88-B400-D12D-3CFD3F3F52CA}"/>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65394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D988-EEE5-2836-2A8B-42292CAA96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A01876-BF1A-EF40-020F-B0E810D6D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DF299E-80D0-1889-3B0A-D4A72242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A3252-4E63-7997-B31F-CBE24103E49C}"/>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6" name="Footer Placeholder 5">
            <a:extLst>
              <a:ext uri="{FF2B5EF4-FFF2-40B4-BE49-F238E27FC236}">
                <a16:creationId xmlns:a16="http://schemas.microsoft.com/office/drawing/2014/main" id="{8D428C6E-B25E-063E-16CC-7D47628DD6E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1CEF791-DE11-C09C-799D-29FD46C0E1F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3795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75F-1CE3-A2BF-5018-7EA980C842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D0053C-195A-3E82-F3BC-7A268169B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0BF84-C4D9-99EA-C560-8679D8219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B565C20-F7A8-580C-2E7C-4EEC17083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F0285-50BC-9E62-A918-C22EFB580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29B9C90-71E5-FAFF-6127-D5DC4D8A8943}"/>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8" name="Footer Placeholder 7">
            <a:extLst>
              <a:ext uri="{FF2B5EF4-FFF2-40B4-BE49-F238E27FC236}">
                <a16:creationId xmlns:a16="http://schemas.microsoft.com/office/drawing/2014/main" id="{29705EBE-2005-B3FE-0E3B-25ED818E6E01}"/>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69AA16A-D4D3-54D7-A0C4-A23676E0494E}"/>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689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5998-7782-32A5-3BDC-F4B6B154279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0BF6861-182D-B0B1-4EBC-59B6230D185A}"/>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4" name="Footer Placeholder 3">
            <a:extLst>
              <a:ext uri="{FF2B5EF4-FFF2-40B4-BE49-F238E27FC236}">
                <a16:creationId xmlns:a16="http://schemas.microsoft.com/office/drawing/2014/main" id="{58DDDB3A-7005-A9C7-81E1-653245CB025A}"/>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871DD939-50F4-F052-3E0C-4CF8C1806018}"/>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12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CA5D3-97F0-F822-7A86-427CC6909444}"/>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3" name="Footer Placeholder 2">
            <a:extLst>
              <a:ext uri="{FF2B5EF4-FFF2-40B4-BE49-F238E27FC236}">
                <a16:creationId xmlns:a16="http://schemas.microsoft.com/office/drawing/2014/main" id="{BEE31B6A-F8D5-9E17-BCD7-4D206CE109CC}"/>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65EF8629-235B-7124-FFC4-01B13D790A3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6356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7B54-FFF8-4B8C-C0A9-F2CD9211D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0406FBC-057D-AE50-5408-EBE58B852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CFC1C7-AC0C-ED20-8530-B9ABFA737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C5769-108C-AFCA-BB63-6C29AE94A74B}"/>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6" name="Footer Placeholder 5">
            <a:extLst>
              <a:ext uri="{FF2B5EF4-FFF2-40B4-BE49-F238E27FC236}">
                <a16:creationId xmlns:a16="http://schemas.microsoft.com/office/drawing/2014/main" id="{F398FE04-058D-452C-EB5A-1AD74A25458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FBC613C-956A-AD57-EC60-2F1AB07A567F}"/>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3228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0F89-1444-4143-17D5-B50186D4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46E37-4EA5-C9C1-EE19-3CB791117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3C656DE3-043B-1101-0D37-4B1C72E81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EE20-A8C6-8705-FBF0-99ED91F2674A}"/>
              </a:ext>
            </a:extLst>
          </p:cNvPr>
          <p:cNvSpPr>
            <a:spLocks noGrp="1"/>
          </p:cNvSpPr>
          <p:nvPr>
            <p:ph type="dt" sz="half" idx="10"/>
          </p:nvPr>
        </p:nvSpPr>
        <p:spPr/>
        <p:txBody>
          <a:bodyPr/>
          <a:lstStyle/>
          <a:p>
            <a:fld id="{4BAEF67D-ECC0-43BE-81D0-02F4D6CDCF27}" type="datetimeFigureOut">
              <a:rPr lang="en-CA" smtClean="0"/>
              <a:t>2024-01-08</a:t>
            </a:fld>
            <a:endParaRPr lang="en-CA" dirty="0"/>
          </a:p>
        </p:txBody>
      </p:sp>
      <p:sp>
        <p:nvSpPr>
          <p:cNvPr id="6" name="Footer Placeholder 5">
            <a:extLst>
              <a:ext uri="{FF2B5EF4-FFF2-40B4-BE49-F238E27FC236}">
                <a16:creationId xmlns:a16="http://schemas.microsoft.com/office/drawing/2014/main" id="{121F76FF-99CA-9E71-9EA7-9D953579C488}"/>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FF4187E-0A4D-C097-664E-204E4E6ECDB0}"/>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88327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CCE26-7D77-D1A0-7297-D9EC12D12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1AFCD-30DD-FED2-A65A-D228F8216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3357FF-218F-97F5-9B20-28F900CF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EF67D-ECC0-43BE-81D0-02F4D6CDCF27}" type="datetimeFigureOut">
              <a:rPr lang="en-CA" smtClean="0"/>
              <a:t>2024-01-08</a:t>
            </a:fld>
            <a:endParaRPr lang="en-CA" dirty="0"/>
          </a:p>
        </p:txBody>
      </p:sp>
      <p:sp>
        <p:nvSpPr>
          <p:cNvPr id="5" name="Footer Placeholder 4">
            <a:extLst>
              <a:ext uri="{FF2B5EF4-FFF2-40B4-BE49-F238E27FC236}">
                <a16:creationId xmlns:a16="http://schemas.microsoft.com/office/drawing/2014/main" id="{D98B3F95-7DFE-77ED-908B-8E807491B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B58DAB73-B876-14BC-C74B-A082EA42E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02540-0E58-4BE6-9EC8-CB7ED65092FA}" type="slidenum">
              <a:rPr lang="en-CA" smtClean="0"/>
              <a:t>‹#›</a:t>
            </a:fld>
            <a:endParaRPr lang="en-CA" dirty="0"/>
          </a:p>
        </p:txBody>
      </p:sp>
    </p:spTree>
    <p:extLst>
      <p:ext uri="{BB962C8B-B14F-4D97-AF65-F5344CB8AC3E}">
        <p14:creationId xmlns:p14="http://schemas.microsoft.com/office/powerpoint/2010/main" val="146688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5.png"/><Relationship Id="rId18" Type="http://schemas.openxmlformats.org/officeDocument/2006/relationships/customXml" Target="../ink/ink9.xml"/><Relationship Id="rId3" Type="http://schemas.openxmlformats.org/officeDocument/2006/relationships/image" Target="../media/image10.png"/><Relationship Id="rId21" Type="http://schemas.openxmlformats.org/officeDocument/2006/relationships/image" Target="../media/image19.png"/><Relationship Id="rId7" Type="http://schemas.openxmlformats.org/officeDocument/2006/relationships/image" Target="../media/image12.png"/><Relationship Id="rId12" Type="http://schemas.openxmlformats.org/officeDocument/2006/relationships/customXml" Target="../ink/ink6.xml"/><Relationship Id="rId17" Type="http://schemas.openxmlformats.org/officeDocument/2006/relationships/image" Target="../media/image17.png"/><Relationship Id="rId25" Type="http://schemas.openxmlformats.org/officeDocument/2006/relationships/image" Target="../media/image23.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4.png"/><Relationship Id="rId24"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1.png"/><Relationship Id="rId10" Type="http://schemas.openxmlformats.org/officeDocument/2006/relationships/customXml" Target="../ink/ink5.xml"/><Relationship Id="rId19"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image" Target="../media/image13.png"/><Relationship Id="rId14" Type="http://schemas.openxmlformats.org/officeDocument/2006/relationships/customXml" Target="../ink/ink7.xml"/><Relationship Id="rId22"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8.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Financial graphs on a dark display">
            <a:extLst>
              <a:ext uri="{FF2B5EF4-FFF2-40B4-BE49-F238E27FC236}">
                <a16:creationId xmlns:a16="http://schemas.microsoft.com/office/drawing/2014/main" id="{B11D5EEF-C6DA-66F1-7D1B-20DD884FCBB1}"/>
              </a:ext>
            </a:extLst>
          </p:cNvPr>
          <p:cNvPicPr>
            <a:picLocks noChangeAspect="1"/>
          </p:cNvPicPr>
          <p:nvPr/>
        </p:nvPicPr>
        <p:blipFill rotWithShape="1">
          <a:blip r:embed="rId2">
            <a:alphaModFix/>
          </a:blip>
          <a:srcRect t="10000"/>
          <a:stretch/>
        </p:blipFill>
        <p:spPr>
          <a:xfrm>
            <a:off x="20" y="10"/>
            <a:ext cx="12191979" cy="6857990"/>
          </a:xfrm>
          <a:prstGeom prst="rect">
            <a:avLst/>
          </a:prstGeom>
        </p:spPr>
      </p:pic>
      <p:sp>
        <p:nvSpPr>
          <p:cNvPr id="56" name="Rectangle 55">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COMP1631 Advanced Spreadsheets – Winter 2024 – Section 06</a:t>
            </a:r>
          </a:p>
        </p:txBody>
      </p:sp>
      <p:sp>
        <p:nvSpPr>
          <p:cNvPr id="58" name="Rectangle 57">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CA" sz="1800" b="0" i="0" dirty="0">
                <a:solidFill>
                  <a:schemeClr val="bg2"/>
                </a:solidFill>
                <a:effectLst/>
                <a:latin typeface="-apple-system"/>
              </a:rPr>
              <a:t>Evaluation Summary</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B52223B-A509-4E98-24BE-1126DBD0E550}"/>
              </a:ext>
            </a:extLst>
          </p:cNvPr>
          <p:cNvPicPr>
            <a:picLocks noChangeAspect="1"/>
          </p:cNvPicPr>
          <p:nvPr/>
        </p:nvPicPr>
        <p:blipFill>
          <a:blip r:embed="rId2"/>
          <a:stretch>
            <a:fillRect/>
          </a:stretch>
        </p:blipFill>
        <p:spPr>
          <a:xfrm>
            <a:off x="1526392" y="2919491"/>
            <a:ext cx="7152474" cy="2485075"/>
          </a:xfrm>
          <a:prstGeom prst="rect">
            <a:avLst/>
          </a:prstGeom>
        </p:spPr>
      </p:pic>
    </p:spTree>
    <p:extLst>
      <p:ext uri="{BB962C8B-B14F-4D97-AF65-F5344CB8AC3E}">
        <p14:creationId xmlns:p14="http://schemas.microsoft.com/office/powerpoint/2010/main" val="198757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CA" sz="2000" dirty="0">
                <a:solidFill>
                  <a:schemeClr val="bg1"/>
                </a:solidFill>
              </a:rPr>
              <a:t>In this course, there are:</a:t>
            </a:r>
          </a:p>
          <a:p>
            <a:r>
              <a:rPr lang="en-US" sz="1800" b="0" i="0" dirty="0">
                <a:solidFill>
                  <a:schemeClr val="bg2"/>
                </a:solidFill>
                <a:effectLst/>
                <a:latin typeface="Times New Roman" panose="02020603050405020304" pitchFamily="18" charset="0"/>
              </a:rPr>
              <a:t>6 Practical Labs (at 2%) – Textbook Projects</a:t>
            </a:r>
          </a:p>
          <a:p>
            <a:r>
              <a:rPr lang="en-US" sz="1800" b="0" i="0" dirty="0">
                <a:solidFill>
                  <a:schemeClr val="bg2"/>
                </a:solidFill>
                <a:effectLst/>
                <a:latin typeface="Times New Roman" panose="02020603050405020304" pitchFamily="18" charset="0"/>
              </a:rPr>
              <a:t>6 Assigned Tasks (at 2%) – Module Exams</a:t>
            </a:r>
            <a:endParaRPr lang="en-US" sz="1800" dirty="0">
              <a:solidFill>
                <a:schemeClr val="bg2"/>
              </a:solidFill>
              <a:latin typeface="Times New Roman" panose="02020603050405020304" pitchFamily="18" charset="0"/>
            </a:endParaRPr>
          </a:p>
          <a:p>
            <a:r>
              <a:rPr lang="en-US" sz="1800" b="0" i="0" dirty="0">
                <a:solidFill>
                  <a:schemeClr val="bg2"/>
                </a:solidFill>
                <a:effectLst/>
                <a:latin typeface="Times New Roman" panose="02020603050405020304" pitchFamily="18" charset="0"/>
              </a:rPr>
              <a:t>7 Individual projects (at 4.3%) – SAM Projects</a:t>
            </a:r>
          </a:p>
          <a:p>
            <a:r>
              <a:rPr lang="en-US" sz="1800" b="0" i="0" dirty="0">
                <a:solidFill>
                  <a:schemeClr val="bg2"/>
                </a:solidFill>
                <a:effectLst/>
                <a:latin typeface="Times New Roman" panose="02020603050405020304" pitchFamily="18" charset="0"/>
              </a:rPr>
              <a:t>1 Assignment (10%) (complete in a week)</a:t>
            </a:r>
            <a:endParaRPr lang="en-US" sz="1800" dirty="0">
              <a:solidFill>
                <a:schemeClr val="bg2"/>
              </a:solidFill>
              <a:latin typeface="Times New Roman" panose="02020603050405020304" pitchFamily="18" charset="0"/>
            </a:endParaRPr>
          </a:p>
          <a:p>
            <a:r>
              <a:rPr lang="en-CA" sz="1800" b="0" i="0" dirty="0">
                <a:solidFill>
                  <a:schemeClr val="bg2"/>
                </a:solidFill>
                <a:effectLst/>
                <a:latin typeface="Times New Roman" panose="02020603050405020304" pitchFamily="18" charset="0"/>
              </a:rPr>
              <a:t>Midterm (20%) – content from Modules 5, 6, 7</a:t>
            </a:r>
            <a:endParaRPr lang="en-US" sz="1800" b="0" i="0" dirty="0">
              <a:solidFill>
                <a:schemeClr val="bg2"/>
              </a:solidFill>
              <a:effectLst/>
              <a:latin typeface="Times New Roman" panose="02020603050405020304" pitchFamily="18" charset="0"/>
            </a:endParaRPr>
          </a:p>
          <a:p>
            <a:r>
              <a:rPr lang="en-CA" sz="1800" b="0" i="0" dirty="0">
                <a:solidFill>
                  <a:schemeClr val="bg2"/>
                </a:solidFill>
                <a:effectLst/>
                <a:latin typeface="Times New Roman" panose="02020603050405020304" pitchFamily="18" charset="0"/>
              </a:rPr>
              <a:t>Final (20%) – content from Modules 7, 8, 10, and 12.</a:t>
            </a:r>
          </a:p>
          <a:p>
            <a:pPr marL="0" indent="0" algn="ctr">
              <a:buNone/>
            </a:pPr>
            <a:r>
              <a:rPr lang="en-CA" sz="1400" dirty="0">
                <a:solidFill>
                  <a:schemeClr val="bg2"/>
                </a:solidFill>
                <a:latin typeface="Times New Roman" panose="02020603050405020304" pitchFamily="18" charset="0"/>
              </a:rPr>
              <a:t>Find more details on Weekly Schedule and Evaluations Summary</a:t>
            </a: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2897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lgn="just">
              <a:buNone/>
            </a:pPr>
            <a:r>
              <a:rPr lang="en-CA" sz="2000" dirty="0">
                <a:solidFill>
                  <a:schemeClr val="bg1"/>
                </a:solidFill>
              </a:rPr>
              <a:t>Each module would take us roughly two weeks to cover. The following scheme tells us how the content coverage will be broken down over the two weeks.</a:t>
            </a:r>
          </a:p>
          <a:p>
            <a:pPr lvl="1">
              <a:buFont typeface="Wingdings" panose="05000000000000000000" pitchFamily="2" charset="2"/>
              <a:buChar char="q"/>
            </a:pPr>
            <a:r>
              <a:rPr lang="en-CA" sz="1600" dirty="0">
                <a:solidFill>
                  <a:schemeClr val="bg1"/>
                </a:solidFill>
              </a:rPr>
              <a:t> Before first week: read the textbook chapter and complete the </a:t>
            </a:r>
            <a:r>
              <a:rPr lang="en-CA" sz="1600" dirty="0">
                <a:solidFill>
                  <a:schemeClr val="bg1"/>
                </a:solidFill>
                <a:highlight>
                  <a:srgbClr val="800080"/>
                </a:highlight>
              </a:rPr>
              <a:t>module training </a:t>
            </a:r>
            <a:r>
              <a:rPr lang="en-CA" sz="1600" dirty="0">
                <a:solidFill>
                  <a:schemeClr val="bg1"/>
                </a:solidFill>
              </a:rPr>
              <a:t>on </a:t>
            </a:r>
            <a:r>
              <a:rPr lang="en-CA" sz="1600" dirty="0" err="1">
                <a:solidFill>
                  <a:schemeClr val="bg1"/>
                </a:solidFill>
              </a:rPr>
              <a:t>Mindtap</a:t>
            </a:r>
            <a:r>
              <a:rPr lang="en-CA" sz="1600" dirty="0">
                <a:solidFill>
                  <a:schemeClr val="bg1"/>
                </a:solidFill>
              </a:rPr>
              <a:t>.</a:t>
            </a:r>
          </a:p>
          <a:p>
            <a:pPr lvl="1">
              <a:buFont typeface="Wingdings" panose="05000000000000000000" pitchFamily="2" charset="2"/>
              <a:buChar char="q"/>
            </a:pPr>
            <a:r>
              <a:rPr lang="en-CA" sz="1600" dirty="0">
                <a:solidFill>
                  <a:schemeClr val="bg1"/>
                </a:solidFill>
              </a:rPr>
              <a:t>First week in class</a:t>
            </a:r>
          </a:p>
          <a:p>
            <a:pPr marL="1257300" lvl="2" indent="-342900" algn="just">
              <a:buFont typeface="+mj-lt"/>
              <a:buAutoNum type="alphaLcPeriod"/>
            </a:pPr>
            <a:r>
              <a:rPr lang="en-CA" sz="1600" dirty="0">
                <a:solidFill>
                  <a:schemeClr val="bg1"/>
                </a:solidFill>
              </a:rPr>
              <a:t>First half of the class – I will answer questions about the training. We will also go over some interactive practice exercise on the content.</a:t>
            </a:r>
          </a:p>
          <a:p>
            <a:pPr marL="1257300" lvl="2" indent="-342900" algn="just">
              <a:buFont typeface="+mj-lt"/>
              <a:buAutoNum type="alphaLcPeriod"/>
            </a:pPr>
            <a:r>
              <a:rPr lang="en-CA" sz="1600" dirty="0">
                <a:solidFill>
                  <a:schemeClr val="bg1"/>
                </a:solidFill>
              </a:rPr>
              <a:t>Second half of the class – we will attempt the textbook project. This is individual work, so please don’t seek help from classmates, but I will assist you with the work as needed.</a:t>
            </a:r>
          </a:p>
          <a:p>
            <a:pPr lvl="1" algn="just">
              <a:buFont typeface="Wingdings" panose="05000000000000000000" pitchFamily="2" charset="2"/>
              <a:buChar char="q"/>
            </a:pPr>
            <a:r>
              <a:rPr lang="en-CA" sz="1600" dirty="0">
                <a:solidFill>
                  <a:schemeClr val="bg1"/>
                </a:solidFill>
              </a:rPr>
              <a:t>After the first lecture, you will complete the </a:t>
            </a:r>
            <a:r>
              <a:rPr lang="en-CA" sz="1600" dirty="0">
                <a:solidFill>
                  <a:schemeClr val="bg1"/>
                </a:solidFill>
                <a:highlight>
                  <a:srgbClr val="800080"/>
                </a:highlight>
              </a:rPr>
              <a:t>textbook project</a:t>
            </a:r>
            <a:r>
              <a:rPr lang="en-CA" sz="1600" dirty="0">
                <a:solidFill>
                  <a:schemeClr val="bg1"/>
                </a:solidFill>
              </a:rPr>
              <a:t>. You will also complete the </a:t>
            </a:r>
            <a:r>
              <a:rPr lang="en-CA" sz="1600" dirty="0">
                <a:solidFill>
                  <a:schemeClr val="bg1"/>
                </a:solidFill>
                <a:highlight>
                  <a:srgbClr val="800080"/>
                </a:highlight>
              </a:rPr>
              <a:t>Module exam</a:t>
            </a:r>
            <a:r>
              <a:rPr lang="en-CA" sz="1600" dirty="0">
                <a:solidFill>
                  <a:schemeClr val="bg1"/>
                </a:solidFill>
              </a:rPr>
              <a:t> on </a:t>
            </a:r>
            <a:r>
              <a:rPr lang="en-CA" sz="1600" dirty="0" err="1">
                <a:solidFill>
                  <a:schemeClr val="bg1"/>
                </a:solidFill>
              </a:rPr>
              <a:t>Mindtap</a:t>
            </a:r>
            <a:r>
              <a:rPr lang="en-CA" sz="1600" dirty="0">
                <a:solidFill>
                  <a:schemeClr val="bg1"/>
                </a:solidFill>
              </a:rPr>
              <a:t>. </a:t>
            </a:r>
            <a:r>
              <a:rPr lang="en-CA" sz="1600" dirty="0">
                <a:solidFill>
                  <a:schemeClr val="bg1"/>
                </a:solidFill>
                <a:highlight>
                  <a:srgbClr val="800080"/>
                </a:highlight>
              </a:rPr>
              <a:t>Both of these are due 11:59pm on Monday of the second week</a:t>
            </a:r>
            <a:r>
              <a:rPr lang="en-CA" sz="1600" dirty="0">
                <a:solidFill>
                  <a:schemeClr val="bg1"/>
                </a:solidFill>
              </a:rPr>
              <a:t>.</a:t>
            </a:r>
          </a:p>
          <a:p>
            <a:pPr lvl="1" algn="just">
              <a:buFont typeface="Wingdings" panose="05000000000000000000" pitchFamily="2" charset="2"/>
              <a:buChar char="q"/>
            </a:pPr>
            <a:r>
              <a:rPr lang="en-CA" sz="1600" dirty="0">
                <a:solidFill>
                  <a:schemeClr val="bg1"/>
                </a:solidFill>
              </a:rPr>
              <a:t>Second week in class you will be completing the </a:t>
            </a:r>
            <a:r>
              <a:rPr lang="en-CA" sz="1600" dirty="0">
                <a:solidFill>
                  <a:schemeClr val="bg1"/>
                </a:solidFill>
                <a:highlight>
                  <a:srgbClr val="800080"/>
                </a:highlight>
              </a:rPr>
              <a:t>Sam Project</a:t>
            </a:r>
            <a:r>
              <a:rPr lang="en-CA" sz="1600" dirty="0">
                <a:solidFill>
                  <a:schemeClr val="bg1"/>
                </a:solidFill>
              </a:rPr>
              <a:t> for the Module on </a:t>
            </a:r>
            <a:r>
              <a:rPr lang="en-CA" sz="1600" dirty="0" err="1">
                <a:solidFill>
                  <a:schemeClr val="bg1"/>
                </a:solidFill>
              </a:rPr>
              <a:t>Mindtap</a:t>
            </a:r>
            <a:r>
              <a:rPr lang="en-CA" sz="1600" dirty="0">
                <a:solidFill>
                  <a:schemeClr val="bg1"/>
                </a:solidFill>
              </a:rPr>
              <a:t>.</a:t>
            </a:r>
          </a:p>
          <a:p>
            <a:pPr marL="0" indent="0" algn="ctr">
              <a:buNone/>
            </a:pPr>
            <a:r>
              <a:rPr lang="en-CA" sz="1200" dirty="0">
                <a:solidFill>
                  <a:schemeClr val="bg1"/>
                </a:solidFill>
              </a:rPr>
              <a:t>Please the Weekly Schedule and Evaluations Summary for more details, and make sure to double check due dates on </a:t>
            </a:r>
            <a:r>
              <a:rPr lang="en-CA" sz="1200" dirty="0" err="1">
                <a:solidFill>
                  <a:schemeClr val="bg1"/>
                </a:solidFill>
              </a:rPr>
              <a:t>Mindtap</a:t>
            </a:r>
            <a:r>
              <a:rPr lang="en-CA" sz="1200" dirty="0">
                <a:solidFill>
                  <a:schemeClr val="bg1"/>
                </a:solidFill>
              </a:rPr>
              <a:t>.</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887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CA" sz="2000" dirty="0">
                <a:solidFill>
                  <a:schemeClr val="bg1"/>
                </a:solidFill>
              </a:rPr>
              <a:t>Example of the scheme for Module 5:</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able 1" descr="Table demonstrating the submission scheme for module 5. ">
            <a:extLst>
              <a:ext uri="{FF2B5EF4-FFF2-40B4-BE49-F238E27FC236}">
                <a16:creationId xmlns:a16="http://schemas.microsoft.com/office/drawing/2014/main" id="{69B9825A-2A8F-5B9D-997D-48859F165AF6}"/>
              </a:ext>
            </a:extLst>
          </p:cNvPr>
          <p:cNvGraphicFramePr>
            <a:graphicFrameLocks noGrp="1"/>
          </p:cNvGraphicFramePr>
          <p:nvPr>
            <p:extLst>
              <p:ext uri="{D42A27DB-BD31-4B8C-83A1-F6EECF244321}">
                <p14:modId xmlns:p14="http://schemas.microsoft.com/office/powerpoint/2010/main" val="710641080"/>
              </p:ext>
            </p:extLst>
          </p:nvPr>
        </p:nvGraphicFramePr>
        <p:xfrm>
          <a:off x="1482571" y="2744949"/>
          <a:ext cx="9694413" cy="2392680"/>
        </p:xfrm>
        <a:graphic>
          <a:graphicData uri="http://schemas.openxmlformats.org/drawingml/2006/table">
            <a:tbl>
              <a:tblPr firstRow="1" firstCol="1" bandRow="1">
                <a:tableStyleId>{793D81CF-94F2-401A-BA57-92F5A7B2D0C5}</a:tableStyleId>
              </a:tblPr>
              <a:tblGrid>
                <a:gridCol w="2328603">
                  <a:extLst>
                    <a:ext uri="{9D8B030D-6E8A-4147-A177-3AD203B41FA5}">
                      <a16:colId xmlns:a16="http://schemas.microsoft.com/office/drawing/2014/main" val="3769137246"/>
                    </a:ext>
                  </a:extLst>
                </a:gridCol>
                <a:gridCol w="2455270">
                  <a:extLst>
                    <a:ext uri="{9D8B030D-6E8A-4147-A177-3AD203B41FA5}">
                      <a16:colId xmlns:a16="http://schemas.microsoft.com/office/drawing/2014/main" val="2087755351"/>
                    </a:ext>
                  </a:extLst>
                </a:gridCol>
                <a:gridCol w="2460010">
                  <a:extLst>
                    <a:ext uri="{9D8B030D-6E8A-4147-A177-3AD203B41FA5}">
                      <a16:colId xmlns:a16="http://schemas.microsoft.com/office/drawing/2014/main" val="1669958047"/>
                    </a:ext>
                  </a:extLst>
                </a:gridCol>
                <a:gridCol w="2450530">
                  <a:extLst>
                    <a:ext uri="{9D8B030D-6E8A-4147-A177-3AD203B41FA5}">
                      <a16:colId xmlns:a16="http://schemas.microsoft.com/office/drawing/2014/main" val="1736350434"/>
                    </a:ext>
                  </a:extLst>
                </a:gridCol>
              </a:tblGrid>
              <a:tr h="370840">
                <a:tc>
                  <a:txBody>
                    <a:bodyPr/>
                    <a:lstStyle/>
                    <a:p>
                      <a:r>
                        <a:rPr lang="en-CA" dirty="0"/>
                        <a:t>Date</a:t>
                      </a:r>
                    </a:p>
                  </a:txBody>
                  <a:tcPr>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CA" dirty="0"/>
                        <a:t>In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CA" dirty="0"/>
                        <a:t>At Home (after 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r>
                        <a:rPr lang="en-CA" dirty="0"/>
                        <a:t>Due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49521273"/>
                  </a:ext>
                </a:extLst>
              </a:tr>
              <a:tr h="370840">
                <a:tc>
                  <a:txBody>
                    <a:bodyPr/>
                    <a:lstStyle/>
                    <a:p>
                      <a:r>
                        <a:rPr lang="en-CA" dirty="0"/>
                        <a:t>Week 0 (Jan 9 – 15)</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Module 5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CA" dirty="0"/>
                        <a:t>-</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5061892"/>
                  </a:ext>
                </a:extLst>
              </a:tr>
              <a:tr h="370840">
                <a:tc rowSpan="2">
                  <a:txBody>
                    <a:bodyPr/>
                    <a:lstStyle/>
                    <a:p>
                      <a:r>
                        <a:rPr lang="en-CA" dirty="0"/>
                        <a:t>First Week (Jan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b="0" kern="1200" dirty="0">
                          <a:solidFill>
                            <a:schemeClr val="dk1"/>
                          </a:solidFill>
                          <a:effectLst/>
                        </a:rPr>
                        <a:t>Module 5 Instructor-led interactive exercises</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1800" b="0" kern="1200" dirty="0">
                          <a:solidFill>
                            <a:schemeClr val="dk1"/>
                          </a:solidFill>
                          <a:effectLst/>
                        </a:rPr>
                        <a:t>Module 5 Textbook Project (2%)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rowSpan="2">
                  <a:txBody>
                    <a:bodyPr/>
                    <a:lstStyle/>
                    <a:p>
                      <a:r>
                        <a:rPr lang="en-CA" dirty="0"/>
                        <a:t>11:59pm on Jan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9715135"/>
                  </a:ext>
                </a:extLst>
              </a:tr>
              <a:tr h="370840">
                <a:tc vMerge="1">
                  <a:txBody>
                    <a:bodyPr/>
                    <a:lstStyle/>
                    <a:p>
                      <a:endParaRPr lang="en-CA" dirty="0"/>
                    </a:p>
                  </a:txBody>
                  <a:tcPr/>
                </a:tc>
                <a:tc>
                  <a:txBody>
                    <a:bodyPr/>
                    <a:lstStyle/>
                    <a:p>
                      <a:r>
                        <a:rPr lang="en-CA" sz="1800" b="0" kern="1200" dirty="0">
                          <a:solidFill>
                            <a:schemeClr val="dk1"/>
                          </a:solidFill>
                          <a:effectLst/>
                        </a:rPr>
                        <a:t>Module 5 Textbook Project</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sz="1800" b="0" kern="1200" dirty="0">
                          <a:solidFill>
                            <a:schemeClr val="dk1"/>
                          </a:solidFill>
                          <a:effectLst/>
                        </a:rPr>
                        <a:t>Module 5 Exam (2%)</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CA" dirty="0"/>
                    </a:p>
                  </a:txBody>
                  <a:tcPr/>
                </a:tc>
                <a:extLst>
                  <a:ext uri="{0D108BD9-81ED-4DB2-BD59-A6C34878D82A}">
                    <a16:rowId xmlns:a16="http://schemas.microsoft.com/office/drawing/2014/main" val="4200748277"/>
                  </a:ext>
                </a:extLst>
              </a:tr>
              <a:tr h="370840">
                <a:tc>
                  <a:txBody>
                    <a:bodyPr/>
                    <a:lstStyle/>
                    <a:p>
                      <a:r>
                        <a:rPr lang="en-CA" dirty="0"/>
                        <a:t>Second Week (Jan 23)</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CA" sz="1800" b="1" kern="1200" dirty="0">
                          <a:solidFill>
                            <a:schemeClr val="dk1"/>
                          </a:solidFill>
                          <a:effectLst/>
                        </a:rPr>
                        <a:t>Sam Project (4.3%)</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CA" sz="1800" b="0" kern="1200" dirty="0">
                          <a:solidFill>
                            <a:schemeClr val="dk1"/>
                          </a:solidFill>
                          <a:effectLst/>
                        </a:rPr>
                        <a:t>Module 6 Training</a:t>
                      </a:r>
                      <a:endParaRPr lang="en-CA"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CA" dirty="0"/>
                        <a:t>Sam Project due in class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4130964"/>
                  </a:ext>
                </a:extLst>
              </a:tr>
            </a:tbl>
          </a:graphicData>
        </a:graphic>
      </p:graphicFrame>
    </p:spTree>
    <p:extLst>
      <p:ext uri="{BB962C8B-B14F-4D97-AF65-F5344CB8AC3E}">
        <p14:creationId xmlns:p14="http://schemas.microsoft.com/office/powerpoint/2010/main" val="286011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6"/>
            <a:ext cx="9406666" cy="4065847"/>
          </a:xfrm>
        </p:spPr>
        <p:txBody>
          <a:bodyPr>
            <a:normAutofit fontScale="85000" lnSpcReduction="20000"/>
          </a:bodyPr>
          <a:lstStyle/>
          <a:p>
            <a:pPr marL="0" indent="0">
              <a:buNone/>
            </a:pPr>
            <a:r>
              <a:rPr lang="en-CA" sz="2000" dirty="0">
                <a:solidFill>
                  <a:schemeClr val="bg1"/>
                </a:solidFill>
              </a:rPr>
              <a:t>Example of the Scheme for Module 5:</a:t>
            </a:r>
          </a:p>
          <a:p>
            <a:pPr marL="457200" indent="-457200">
              <a:buFont typeface="+mj-lt"/>
              <a:buAutoNum type="arabicPeriod"/>
            </a:pPr>
            <a:r>
              <a:rPr lang="en-CA" sz="2000" dirty="0">
                <a:solidFill>
                  <a:schemeClr val="bg1"/>
                </a:solidFill>
              </a:rPr>
              <a:t>Before Jan 16:</a:t>
            </a: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457200" indent="-457200">
              <a:buFont typeface="+mj-lt"/>
              <a:buAutoNum type="arabicPeriod"/>
            </a:pPr>
            <a:r>
              <a:rPr lang="en-CA" sz="2000" dirty="0">
                <a:solidFill>
                  <a:schemeClr val="bg1"/>
                </a:solidFill>
              </a:rPr>
              <a:t>Due at 11:59pm on Jan 22:</a:t>
            </a: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457200" indent="-457200">
              <a:buFont typeface="+mj-lt"/>
              <a:buAutoNum type="arabicPeriod"/>
            </a:pPr>
            <a:r>
              <a:rPr lang="en-CA" sz="2000" dirty="0">
                <a:solidFill>
                  <a:schemeClr val="bg1"/>
                </a:solidFill>
              </a:rPr>
              <a:t>In class on Jan 23:</a:t>
            </a:r>
          </a:p>
          <a:p>
            <a:pPr marL="457200" indent="-457200">
              <a:buFont typeface="+mj-lt"/>
              <a:buAutoNum type="arabicPeriod"/>
            </a:pPr>
            <a:endParaRPr lang="en-CA" sz="2000" dirty="0">
              <a:solidFill>
                <a:schemeClr val="bg1"/>
              </a:solidFill>
            </a:endParaRPr>
          </a:p>
          <a:p>
            <a:pPr marL="457200" indent="-457200">
              <a:buFont typeface="+mj-lt"/>
              <a:buAutoNum type="arabicPeriod"/>
            </a:pPr>
            <a:endParaRPr lang="en-CA" sz="2000" dirty="0">
              <a:solidFill>
                <a:schemeClr val="bg1"/>
              </a:solidFill>
            </a:endParaRPr>
          </a:p>
          <a:p>
            <a:pPr marL="0" indent="0" algn="ctr">
              <a:buNone/>
            </a:pPr>
            <a:r>
              <a:rPr lang="en-CA" sz="1400" dirty="0">
                <a:solidFill>
                  <a:schemeClr val="bg1"/>
                </a:solidFill>
              </a:rPr>
              <a:t>Let’s explore these briefly on Cengage/MindTap.</a:t>
            </a:r>
          </a:p>
          <a:p>
            <a:pPr marL="0" indent="0" algn="ctr">
              <a:buNone/>
            </a:pPr>
            <a:endParaRPr lang="en-CA" sz="1500" dirty="0">
              <a:solidFill>
                <a:schemeClr val="bg1"/>
              </a:solidFill>
            </a:endParaRPr>
          </a:p>
          <a:p>
            <a:pPr marL="457200" indent="-457200">
              <a:buFont typeface="+mj-lt"/>
              <a:buAutoNum type="arabicPeriod"/>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CA257EB4-E7E9-F59A-F444-234A51E49B79}"/>
              </a:ext>
            </a:extLst>
          </p:cNvPr>
          <p:cNvGrpSpPr/>
          <p:nvPr/>
        </p:nvGrpSpPr>
        <p:grpSpPr>
          <a:xfrm>
            <a:off x="1613865" y="3723098"/>
            <a:ext cx="111240" cy="176760"/>
            <a:chOff x="1613865" y="3723098"/>
            <a:chExt cx="111240" cy="17676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64C739C6-5BF9-9840-9200-2C6A0B7FAC0B}"/>
                    </a:ext>
                  </a:extLst>
                </p14:cNvPr>
                <p14:cNvContentPartPr/>
                <p14:nvPr/>
              </p14:nvContentPartPr>
              <p14:xfrm>
                <a:off x="1613865" y="3723098"/>
                <a:ext cx="52560" cy="173160"/>
              </p14:xfrm>
            </p:contentPart>
          </mc:Choice>
          <mc:Fallback xmlns="">
            <p:pic>
              <p:nvPicPr>
                <p:cNvPr id="6" name="Ink 5">
                  <a:extLst>
                    <a:ext uri="{FF2B5EF4-FFF2-40B4-BE49-F238E27FC236}">
                      <a16:creationId xmlns:a16="http://schemas.microsoft.com/office/drawing/2014/main" id="{64C739C6-5BF9-9840-9200-2C6A0B7FAC0B}"/>
                    </a:ext>
                  </a:extLst>
                </p:cNvPr>
                <p:cNvPicPr/>
                <p:nvPr/>
              </p:nvPicPr>
              <p:blipFill>
                <a:blip r:embed="rId3"/>
                <a:stretch>
                  <a:fillRect/>
                </a:stretch>
              </p:blipFill>
              <p:spPr>
                <a:xfrm>
                  <a:off x="1607745" y="3716978"/>
                  <a:ext cx="648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A1072808-AA4A-F0D2-FE1B-B3E5972C1FCD}"/>
                    </a:ext>
                  </a:extLst>
                </p14:cNvPr>
                <p14:cNvContentPartPr/>
                <p14:nvPr/>
              </p14:nvContentPartPr>
              <p14:xfrm>
                <a:off x="1632585" y="3880418"/>
                <a:ext cx="92520" cy="19440"/>
              </p14:xfrm>
            </p:contentPart>
          </mc:Choice>
          <mc:Fallback xmlns="">
            <p:pic>
              <p:nvPicPr>
                <p:cNvPr id="7" name="Ink 6">
                  <a:extLst>
                    <a:ext uri="{FF2B5EF4-FFF2-40B4-BE49-F238E27FC236}">
                      <a16:creationId xmlns:a16="http://schemas.microsoft.com/office/drawing/2014/main" id="{A1072808-AA4A-F0D2-FE1B-B3E5972C1FCD}"/>
                    </a:ext>
                  </a:extLst>
                </p:cNvPr>
                <p:cNvPicPr/>
                <p:nvPr/>
              </p:nvPicPr>
              <p:blipFill>
                <a:blip r:embed="rId5"/>
                <a:stretch>
                  <a:fillRect/>
                </a:stretch>
              </p:blipFill>
              <p:spPr>
                <a:xfrm>
                  <a:off x="1626465" y="3874298"/>
                  <a:ext cx="104760" cy="31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A34C3EE9-1E65-FE8B-5416-6C936B445306}"/>
                  </a:ext>
                </a:extLst>
              </p14:cNvPr>
              <p14:cNvContentPartPr/>
              <p14:nvPr/>
            </p14:nvContentPartPr>
            <p14:xfrm>
              <a:off x="1589385" y="4162658"/>
              <a:ext cx="128160" cy="218160"/>
            </p14:xfrm>
          </p:contentPart>
        </mc:Choice>
        <mc:Fallback xmlns="">
          <p:pic>
            <p:nvPicPr>
              <p:cNvPr id="9" name="Ink 8">
                <a:extLst>
                  <a:ext uri="{FF2B5EF4-FFF2-40B4-BE49-F238E27FC236}">
                    <a16:creationId xmlns:a16="http://schemas.microsoft.com/office/drawing/2014/main" id="{A34C3EE9-1E65-FE8B-5416-6C936B445306}"/>
                  </a:ext>
                </a:extLst>
              </p:cNvPr>
              <p:cNvPicPr/>
              <p:nvPr/>
            </p:nvPicPr>
            <p:blipFill>
              <a:blip r:embed="rId7"/>
              <a:stretch>
                <a:fillRect/>
              </a:stretch>
            </p:blipFill>
            <p:spPr>
              <a:xfrm>
                <a:off x="1583265" y="4156538"/>
                <a:ext cx="14040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5B482F38-7606-3828-E6D3-3B16C89E574B}"/>
                  </a:ext>
                </a:extLst>
              </p14:cNvPr>
              <p14:cNvContentPartPr/>
              <p14:nvPr/>
            </p14:nvContentPartPr>
            <p14:xfrm>
              <a:off x="1627905" y="4704098"/>
              <a:ext cx="99360" cy="223920"/>
            </p14:xfrm>
          </p:contentPart>
        </mc:Choice>
        <mc:Fallback xmlns="">
          <p:pic>
            <p:nvPicPr>
              <p:cNvPr id="11" name="Ink 10">
                <a:extLst>
                  <a:ext uri="{FF2B5EF4-FFF2-40B4-BE49-F238E27FC236}">
                    <a16:creationId xmlns:a16="http://schemas.microsoft.com/office/drawing/2014/main" id="{5B482F38-7606-3828-E6D3-3B16C89E574B}"/>
                  </a:ext>
                </a:extLst>
              </p:cNvPr>
              <p:cNvPicPr/>
              <p:nvPr/>
            </p:nvPicPr>
            <p:blipFill>
              <a:blip r:embed="rId9"/>
              <a:stretch>
                <a:fillRect/>
              </a:stretch>
            </p:blipFill>
            <p:spPr>
              <a:xfrm>
                <a:off x="1621785" y="4697978"/>
                <a:ext cx="111600" cy="236160"/>
              </a:xfrm>
              <a:prstGeom prst="rect">
                <a:avLst/>
              </a:prstGeom>
            </p:spPr>
          </p:pic>
        </mc:Fallback>
      </mc:AlternateContent>
      <p:grpSp>
        <p:nvGrpSpPr>
          <p:cNvPr id="16" name="Group 15">
            <a:extLst>
              <a:ext uri="{FF2B5EF4-FFF2-40B4-BE49-F238E27FC236}">
                <a16:creationId xmlns:a16="http://schemas.microsoft.com/office/drawing/2014/main" id="{57332086-E77A-6D9A-4240-348619122C63}"/>
              </a:ext>
            </a:extLst>
          </p:cNvPr>
          <p:cNvGrpSpPr/>
          <p:nvPr/>
        </p:nvGrpSpPr>
        <p:grpSpPr>
          <a:xfrm>
            <a:off x="1586505" y="3134858"/>
            <a:ext cx="121320" cy="288720"/>
            <a:chOff x="1586505" y="3134858"/>
            <a:chExt cx="121320" cy="28872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3B1DCB99-F4F6-BEAF-FC57-2178B235E309}"/>
                    </a:ext>
                  </a:extLst>
                </p14:cNvPr>
                <p14:cNvContentPartPr/>
                <p14:nvPr/>
              </p14:nvContentPartPr>
              <p14:xfrm>
                <a:off x="1586505" y="3134858"/>
                <a:ext cx="110880" cy="226800"/>
              </p14:xfrm>
            </p:contentPart>
          </mc:Choice>
          <mc:Fallback xmlns="">
            <p:pic>
              <p:nvPicPr>
                <p:cNvPr id="13" name="Ink 12">
                  <a:extLst>
                    <a:ext uri="{FF2B5EF4-FFF2-40B4-BE49-F238E27FC236}">
                      <a16:creationId xmlns:a16="http://schemas.microsoft.com/office/drawing/2014/main" id="{3B1DCB99-F4F6-BEAF-FC57-2178B235E309}"/>
                    </a:ext>
                  </a:extLst>
                </p:cNvPr>
                <p:cNvPicPr/>
                <p:nvPr/>
              </p:nvPicPr>
              <p:blipFill>
                <a:blip r:embed="rId11"/>
                <a:stretch>
                  <a:fillRect/>
                </a:stretch>
              </p:blipFill>
              <p:spPr>
                <a:xfrm>
                  <a:off x="1580385" y="3128738"/>
                  <a:ext cx="12312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F517D7FD-E62B-5EB2-879C-D7F0184FB05F}"/>
                    </a:ext>
                  </a:extLst>
                </p14:cNvPr>
                <p14:cNvContentPartPr/>
                <p14:nvPr/>
              </p14:nvContentPartPr>
              <p14:xfrm>
                <a:off x="1699905" y="3274898"/>
                <a:ext cx="7920" cy="148680"/>
              </p14:xfrm>
            </p:contentPart>
          </mc:Choice>
          <mc:Fallback xmlns="">
            <p:pic>
              <p:nvPicPr>
                <p:cNvPr id="15" name="Ink 14">
                  <a:extLst>
                    <a:ext uri="{FF2B5EF4-FFF2-40B4-BE49-F238E27FC236}">
                      <a16:creationId xmlns:a16="http://schemas.microsoft.com/office/drawing/2014/main" id="{F517D7FD-E62B-5EB2-879C-D7F0184FB05F}"/>
                    </a:ext>
                  </a:extLst>
                </p:cNvPr>
                <p:cNvPicPr/>
                <p:nvPr/>
              </p:nvPicPr>
              <p:blipFill>
                <a:blip r:embed="rId13"/>
                <a:stretch>
                  <a:fillRect/>
                </a:stretch>
              </p:blipFill>
              <p:spPr>
                <a:xfrm>
                  <a:off x="1693785" y="3268778"/>
                  <a:ext cx="20160" cy="160920"/>
                </a:xfrm>
                <a:prstGeom prst="rect">
                  <a:avLst/>
                </a:prstGeom>
              </p:spPr>
            </p:pic>
          </mc:Fallback>
        </mc:AlternateContent>
      </p:grpSp>
      <p:grpSp>
        <p:nvGrpSpPr>
          <p:cNvPr id="19" name="Group 18">
            <a:extLst>
              <a:ext uri="{FF2B5EF4-FFF2-40B4-BE49-F238E27FC236}">
                <a16:creationId xmlns:a16="http://schemas.microsoft.com/office/drawing/2014/main" id="{2DD966BF-C8BD-FAAD-0030-9C367BA8A91D}"/>
              </a:ext>
            </a:extLst>
          </p:cNvPr>
          <p:cNvGrpSpPr/>
          <p:nvPr/>
        </p:nvGrpSpPr>
        <p:grpSpPr>
          <a:xfrm>
            <a:off x="1641225" y="5262098"/>
            <a:ext cx="112680" cy="237240"/>
            <a:chOff x="1641225" y="5262098"/>
            <a:chExt cx="112680" cy="237240"/>
          </a:xfrm>
        </p:grpSpPr>
        <mc:AlternateContent xmlns:mc="http://schemas.openxmlformats.org/markup-compatibility/2006" xmlns:p14="http://schemas.microsoft.com/office/powerpoint/2010/main">
          <mc:Choice Requires="p14">
            <p:contentPart p14:bwMode="auto" r:id="rId14">
              <p14:nvContentPartPr>
                <p14:cNvPr id="17" name="Ink 16">
                  <a:extLst>
                    <a:ext uri="{FF2B5EF4-FFF2-40B4-BE49-F238E27FC236}">
                      <a16:creationId xmlns:a16="http://schemas.microsoft.com/office/drawing/2014/main" id="{28AF9210-0350-78F9-50A3-3185D69E9C8F}"/>
                    </a:ext>
                  </a:extLst>
                </p14:cNvPr>
                <p14:cNvContentPartPr/>
                <p14:nvPr/>
              </p14:nvContentPartPr>
              <p14:xfrm>
                <a:off x="1641225" y="5262098"/>
                <a:ext cx="112680" cy="237240"/>
              </p14:xfrm>
            </p:contentPart>
          </mc:Choice>
          <mc:Fallback xmlns="">
            <p:pic>
              <p:nvPicPr>
                <p:cNvPr id="17" name="Ink 16">
                  <a:extLst>
                    <a:ext uri="{FF2B5EF4-FFF2-40B4-BE49-F238E27FC236}">
                      <a16:creationId xmlns:a16="http://schemas.microsoft.com/office/drawing/2014/main" id="{28AF9210-0350-78F9-50A3-3185D69E9C8F}"/>
                    </a:ext>
                  </a:extLst>
                </p:cNvPr>
                <p:cNvPicPr/>
                <p:nvPr/>
              </p:nvPicPr>
              <p:blipFill>
                <a:blip r:embed="rId15"/>
                <a:stretch>
                  <a:fillRect/>
                </a:stretch>
              </p:blipFill>
              <p:spPr>
                <a:xfrm>
                  <a:off x="1635105" y="5255978"/>
                  <a:ext cx="1249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F6B85FFA-9F13-9BA8-F988-021C85496F30}"/>
                    </a:ext>
                  </a:extLst>
                </p14:cNvPr>
                <p14:cNvContentPartPr/>
                <p14:nvPr/>
              </p14:nvContentPartPr>
              <p14:xfrm>
                <a:off x="1660305" y="5290178"/>
                <a:ext cx="83160" cy="360"/>
              </p14:xfrm>
            </p:contentPart>
          </mc:Choice>
          <mc:Fallback xmlns="">
            <p:pic>
              <p:nvPicPr>
                <p:cNvPr id="18" name="Ink 17">
                  <a:extLst>
                    <a:ext uri="{FF2B5EF4-FFF2-40B4-BE49-F238E27FC236}">
                      <a16:creationId xmlns:a16="http://schemas.microsoft.com/office/drawing/2014/main" id="{F6B85FFA-9F13-9BA8-F988-021C85496F30}"/>
                    </a:ext>
                  </a:extLst>
                </p:cNvPr>
                <p:cNvPicPr/>
                <p:nvPr/>
              </p:nvPicPr>
              <p:blipFill>
                <a:blip r:embed="rId17"/>
                <a:stretch>
                  <a:fillRect/>
                </a:stretch>
              </p:blipFill>
              <p:spPr>
                <a:xfrm>
                  <a:off x="1654185" y="5284058"/>
                  <a:ext cx="954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55B9A156-EA03-5B8A-E735-ACCEDB1A0D5F}"/>
                  </a:ext>
                </a:extLst>
              </p14:cNvPr>
              <p14:cNvContentPartPr/>
              <p14:nvPr/>
            </p14:nvContentPartPr>
            <p14:xfrm>
              <a:off x="1585065" y="5812538"/>
              <a:ext cx="105480" cy="206280"/>
            </p14:xfrm>
          </p:contentPart>
        </mc:Choice>
        <mc:Fallback xmlns="">
          <p:pic>
            <p:nvPicPr>
              <p:cNvPr id="21" name="Ink 20">
                <a:extLst>
                  <a:ext uri="{FF2B5EF4-FFF2-40B4-BE49-F238E27FC236}">
                    <a16:creationId xmlns:a16="http://schemas.microsoft.com/office/drawing/2014/main" id="{55B9A156-EA03-5B8A-E735-ACCEDB1A0D5F}"/>
                  </a:ext>
                </a:extLst>
              </p:cNvPr>
              <p:cNvPicPr/>
              <p:nvPr/>
            </p:nvPicPr>
            <p:blipFill>
              <a:blip r:embed="rId19"/>
              <a:stretch>
                <a:fillRect/>
              </a:stretch>
            </p:blipFill>
            <p:spPr>
              <a:xfrm>
                <a:off x="1578945" y="5806418"/>
                <a:ext cx="11772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4AE135CB-592B-DCB7-FCBC-055182DDE4FB}"/>
                  </a:ext>
                </a:extLst>
              </p14:cNvPr>
              <p14:cNvContentPartPr/>
              <p14:nvPr/>
            </p14:nvContentPartPr>
            <p14:xfrm>
              <a:off x="3340065" y="2929658"/>
              <a:ext cx="360" cy="360"/>
            </p14:xfrm>
          </p:contentPart>
        </mc:Choice>
        <mc:Fallback xmlns="">
          <p:pic>
            <p:nvPicPr>
              <p:cNvPr id="22" name="Ink 21">
                <a:extLst>
                  <a:ext uri="{FF2B5EF4-FFF2-40B4-BE49-F238E27FC236}">
                    <a16:creationId xmlns:a16="http://schemas.microsoft.com/office/drawing/2014/main" id="{4AE135CB-592B-DCB7-FCBC-055182DDE4FB}"/>
                  </a:ext>
                </a:extLst>
              </p:cNvPr>
              <p:cNvPicPr/>
              <p:nvPr/>
            </p:nvPicPr>
            <p:blipFill>
              <a:blip r:embed="rId21"/>
              <a:stretch>
                <a:fillRect/>
              </a:stretch>
            </p:blipFill>
            <p:spPr>
              <a:xfrm>
                <a:off x="3333945" y="2923538"/>
                <a:ext cx="12600" cy="12600"/>
              </a:xfrm>
              <a:prstGeom prst="rect">
                <a:avLst/>
              </a:prstGeom>
            </p:spPr>
          </p:pic>
        </mc:Fallback>
      </mc:AlternateContent>
      <p:pic>
        <p:nvPicPr>
          <p:cNvPr id="28" name="Picture 27" descr="Items to complete before Jan 16 are reading the module text and completing the SAM training.">
            <a:extLst>
              <a:ext uri="{FF2B5EF4-FFF2-40B4-BE49-F238E27FC236}">
                <a16:creationId xmlns:a16="http://schemas.microsoft.com/office/drawing/2014/main" id="{72F36A36-FC33-67F3-B968-8389EF9F7062}"/>
              </a:ext>
            </a:extLst>
          </p:cNvPr>
          <p:cNvPicPr>
            <a:picLocks noChangeAspect="1"/>
          </p:cNvPicPr>
          <p:nvPr/>
        </p:nvPicPr>
        <p:blipFill>
          <a:blip r:embed="rId22"/>
          <a:stretch>
            <a:fillRect/>
          </a:stretch>
        </p:blipFill>
        <p:spPr>
          <a:xfrm>
            <a:off x="3466631" y="2722108"/>
            <a:ext cx="6309294" cy="865377"/>
          </a:xfrm>
          <a:prstGeom prst="rect">
            <a:avLst/>
          </a:prstGeom>
        </p:spPr>
      </p:pic>
      <p:pic>
        <p:nvPicPr>
          <p:cNvPr id="30" name="Picture 29" descr="Textbook project due 11:59pm before Jan 22">
            <a:extLst>
              <a:ext uri="{FF2B5EF4-FFF2-40B4-BE49-F238E27FC236}">
                <a16:creationId xmlns:a16="http://schemas.microsoft.com/office/drawing/2014/main" id="{2698CB33-EF0B-EAE1-F0C4-9A408ECADC09}"/>
              </a:ext>
            </a:extLst>
          </p:cNvPr>
          <p:cNvPicPr>
            <a:picLocks noChangeAspect="1"/>
          </p:cNvPicPr>
          <p:nvPr/>
        </p:nvPicPr>
        <p:blipFill>
          <a:blip r:embed="rId23"/>
          <a:stretch>
            <a:fillRect/>
          </a:stretch>
        </p:blipFill>
        <p:spPr>
          <a:xfrm>
            <a:off x="4789224" y="3658776"/>
            <a:ext cx="4954744" cy="755455"/>
          </a:xfrm>
          <a:prstGeom prst="rect">
            <a:avLst/>
          </a:prstGeom>
        </p:spPr>
      </p:pic>
      <p:pic>
        <p:nvPicPr>
          <p:cNvPr id="32" name="Picture 31" descr="Module Exam due 11:59pm on Jan 22">
            <a:extLst>
              <a:ext uri="{FF2B5EF4-FFF2-40B4-BE49-F238E27FC236}">
                <a16:creationId xmlns:a16="http://schemas.microsoft.com/office/drawing/2014/main" id="{8319AC71-D6F8-2813-E0ED-D18B62051E84}"/>
              </a:ext>
            </a:extLst>
          </p:cNvPr>
          <p:cNvPicPr>
            <a:picLocks noChangeAspect="1"/>
          </p:cNvPicPr>
          <p:nvPr/>
        </p:nvPicPr>
        <p:blipFill>
          <a:blip r:embed="rId24"/>
          <a:stretch>
            <a:fillRect/>
          </a:stretch>
        </p:blipFill>
        <p:spPr>
          <a:xfrm>
            <a:off x="4789224" y="4438913"/>
            <a:ext cx="4954744" cy="622168"/>
          </a:xfrm>
          <a:prstGeom prst="rect">
            <a:avLst/>
          </a:prstGeom>
        </p:spPr>
      </p:pic>
      <p:pic>
        <p:nvPicPr>
          <p:cNvPr id="36" name="Picture 35" descr="SAM Project to be done in class on Jan 23.">
            <a:extLst>
              <a:ext uri="{FF2B5EF4-FFF2-40B4-BE49-F238E27FC236}">
                <a16:creationId xmlns:a16="http://schemas.microsoft.com/office/drawing/2014/main" id="{C5A8FA38-8C6B-2B3C-BBB6-67B7C3111953}"/>
              </a:ext>
            </a:extLst>
          </p:cNvPr>
          <p:cNvPicPr>
            <a:picLocks noChangeAspect="1"/>
          </p:cNvPicPr>
          <p:nvPr/>
        </p:nvPicPr>
        <p:blipFill>
          <a:blip r:embed="rId25"/>
          <a:stretch>
            <a:fillRect/>
          </a:stretch>
        </p:blipFill>
        <p:spPr>
          <a:xfrm>
            <a:off x="3691565" y="5216138"/>
            <a:ext cx="6052403" cy="607704"/>
          </a:xfrm>
          <a:prstGeom prst="rect">
            <a:avLst/>
          </a:prstGeom>
        </p:spPr>
      </p:pic>
    </p:spTree>
    <p:extLst>
      <p:ext uri="{BB962C8B-B14F-4D97-AF65-F5344CB8AC3E}">
        <p14:creationId xmlns:p14="http://schemas.microsoft.com/office/powerpoint/2010/main" val="215394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lnSpcReduction="10000"/>
          </a:bodyPr>
          <a:lstStyle/>
          <a:p>
            <a:pPr marL="0" indent="0" algn="l">
              <a:buNone/>
            </a:pPr>
            <a:r>
              <a:rPr lang="en-US" sz="1600" b="0" i="0" dirty="0">
                <a:solidFill>
                  <a:schemeClr val="bg1"/>
                </a:solidFill>
                <a:effectLst/>
                <a:latin typeface="-apple-system"/>
              </a:rPr>
              <a:t>LATE POLICY AND PENALTIES</a:t>
            </a:r>
          </a:p>
          <a:p>
            <a:r>
              <a:rPr lang="en-US" sz="1600" b="0" i="0" dirty="0">
                <a:solidFill>
                  <a:schemeClr val="bg1"/>
                </a:solidFill>
                <a:effectLst/>
                <a:latin typeface="-apple-system"/>
              </a:rPr>
              <a:t>It is the student’s responsibility to complete all work on the due dates. If graded MindTap activities are not completed by the due date, students will receive a zero on the activity.</a:t>
            </a:r>
          </a:p>
          <a:p>
            <a:r>
              <a:rPr lang="en-US" sz="1600" b="0" i="0" dirty="0">
                <a:solidFill>
                  <a:schemeClr val="bg1"/>
                </a:solidFill>
                <a:effectLst/>
                <a:latin typeface="-apple-system"/>
              </a:rPr>
              <a:t>If an extension is required, the student must make the request at least 24 hours in advance of the due date. Approval of the request is at the discretion of the faculty member.</a:t>
            </a:r>
          </a:p>
          <a:p>
            <a:r>
              <a:rPr lang="en-US" sz="1600" b="0" i="0" dirty="0">
                <a:solidFill>
                  <a:schemeClr val="bg1"/>
                </a:solidFill>
                <a:effectLst/>
                <a:latin typeface="-apple-system"/>
              </a:rPr>
              <a:t>Late assignments will receive a deduction of 10% if submitted late on the due date, and 20% per day after the due date up to three days, at which time the assignment will no longer be accepted, and a zero mark will be given for the assignment unless the student has followed the advance notice policy as mentioned in the program handbook.</a:t>
            </a:r>
          </a:p>
          <a:p>
            <a:r>
              <a:rPr lang="en-US" sz="1600" b="1" i="0" dirty="0">
                <a:solidFill>
                  <a:schemeClr val="bg1"/>
                </a:solidFill>
                <a:effectLst/>
                <a:latin typeface="-apple-system"/>
              </a:rPr>
              <a:t>Please Note:</a:t>
            </a:r>
            <a:r>
              <a:rPr lang="en-US" sz="1600" b="0" i="0" dirty="0">
                <a:solidFill>
                  <a:schemeClr val="bg1"/>
                </a:solidFill>
                <a:effectLst/>
                <a:latin typeface="-apple-system"/>
              </a:rPr>
              <a:t> </a:t>
            </a:r>
            <a:r>
              <a:rPr lang="en-US" sz="1600" b="0" i="0" dirty="0">
                <a:solidFill>
                  <a:schemeClr val="bg1"/>
                </a:solidFill>
                <a:effectLst/>
                <a:highlight>
                  <a:srgbClr val="800080"/>
                </a:highlight>
                <a:latin typeface="-apple-system"/>
              </a:rPr>
              <a:t>This late policy does not apply to MindTap/SAM Projects, Midterm and the Final Exam</a:t>
            </a:r>
            <a:r>
              <a:rPr lang="en-US" sz="1600" b="0" i="0" dirty="0">
                <a:solidFill>
                  <a:schemeClr val="bg1"/>
                </a:solidFill>
                <a:effectLst/>
                <a:latin typeface="-apple-system"/>
              </a:rPr>
              <a:t>– all SAM Projects must be completed </a:t>
            </a:r>
            <a:r>
              <a:rPr lang="en-US" sz="1600" b="0" i="1" dirty="0">
                <a:solidFill>
                  <a:schemeClr val="bg1"/>
                </a:solidFill>
                <a:effectLst/>
                <a:latin typeface="-apple-system"/>
              </a:rPr>
              <a:t>in class </a:t>
            </a:r>
            <a:r>
              <a:rPr lang="en-US" sz="1600" b="0" i="0" dirty="0">
                <a:solidFill>
                  <a:schemeClr val="bg1"/>
                </a:solidFill>
                <a:effectLst/>
                <a:latin typeface="-apple-system"/>
              </a:rPr>
              <a:t>on MindTap on the scheduled date. You may not complete SAM Projects, the Midterm and the Final Exam at home. If there is an extenuating circumstance that causes you to miss the class for any of these assessments, then the instructor, at their discretion, may arrange an alternate date and time to complete the assessment at the testing center.</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1331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85000" lnSpcReduction="20000"/>
          </a:bodyPr>
          <a:lstStyle/>
          <a:p>
            <a:pPr marL="0" indent="0">
              <a:buNone/>
            </a:pPr>
            <a:r>
              <a:rPr lang="en-CA" sz="2000" dirty="0">
                <a:solidFill>
                  <a:schemeClr val="bg1"/>
                </a:solidFill>
              </a:rPr>
              <a:t>Finally, let’s lay down some ground rules for the classroom:</a:t>
            </a:r>
          </a:p>
          <a:p>
            <a:pPr marL="457200" indent="-457200">
              <a:buFont typeface="+mj-lt"/>
              <a:buAutoNum type="arabicPeriod"/>
            </a:pPr>
            <a:r>
              <a:rPr lang="en-CA" sz="2000" dirty="0">
                <a:solidFill>
                  <a:schemeClr val="bg1"/>
                </a:solidFill>
              </a:rPr>
              <a:t>We treat each other with respect.</a:t>
            </a:r>
          </a:p>
          <a:p>
            <a:pPr marL="457200" indent="-457200">
              <a:buFont typeface="+mj-lt"/>
              <a:buAutoNum type="arabicPeriod"/>
            </a:pPr>
            <a:r>
              <a:rPr lang="en-CA" sz="2000" dirty="0">
                <a:solidFill>
                  <a:schemeClr val="bg1"/>
                </a:solidFill>
              </a:rPr>
              <a:t>Come to class on-time (on-time means at least 5 minutes before class starts at 7pm).</a:t>
            </a:r>
          </a:p>
          <a:p>
            <a:pPr marL="457200" indent="-457200">
              <a:buFont typeface="+mj-lt"/>
              <a:buAutoNum type="arabicPeriod"/>
            </a:pPr>
            <a:r>
              <a:rPr lang="en-CA" sz="2000" dirty="0">
                <a:solidFill>
                  <a:schemeClr val="bg1"/>
                </a:solidFill>
              </a:rPr>
              <a:t>Maintain positive learning environment. OK to be funny and make jokes, but not at the expense of others.</a:t>
            </a:r>
          </a:p>
          <a:p>
            <a:pPr marL="457200" indent="-457200">
              <a:buFont typeface="+mj-lt"/>
              <a:buAutoNum type="arabicPeriod"/>
            </a:pPr>
            <a:r>
              <a:rPr lang="en-CA" sz="2000" dirty="0">
                <a:solidFill>
                  <a:schemeClr val="bg1"/>
                </a:solidFill>
              </a:rPr>
              <a:t>Help each other and ask lots of questions, but do not disrupt the class with private and irrelevant conversations. Good etiquette is to raise your hand to ask questions.</a:t>
            </a:r>
          </a:p>
          <a:p>
            <a:pPr marL="457200" indent="-457200">
              <a:buFont typeface="+mj-lt"/>
              <a:buAutoNum type="arabicPeriod"/>
            </a:pPr>
            <a:r>
              <a:rPr lang="en-CA" sz="2000" dirty="0">
                <a:solidFill>
                  <a:schemeClr val="bg1"/>
                </a:solidFill>
              </a:rPr>
              <a:t>If you need to leave the classroom during the lecture, do so quietly. You do not need my permission, but please don’t bother others.</a:t>
            </a:r>
          </a:p>
          <a:p>
            <a:pPr marL="457200" indent="-457200">
              <a:buFont typeface="+mj-lt"/>
              <a:buAutoNum type="arabicPeriod"/>
            </a:pPr>
            <a:r>
              <a:rPr lang="en-CA" sz="2000" dirty="0">
                <a:solidFill>
                  <a:schemeClr val="bg1"/>
                </a:solidFill>
              </a:rPr>
              <a:t>Avoid using cellphones in class (please set them to silent or vibrate only). Do not distract others by watching videos or doing irrelevant work on your computer/laptop.</a:t>
            </a:r>
          </a:p>
          <a:p>
            <a:pPr marL="457200" indent="-457200">
              <a:buFont typeface="+mj-lt"/>
              <a:buAutoNum type="arabicPeriod"/>
            </a:pPr>
            <a:r>
              <a:rPr lang="en-CA" sz="2000" dirty="0">
                <a:solidFill>
                  <a:schemeClr val="bg1"/>
                </a:solidFill>
              </a:rPr>
              <a:t>Return from break on-time. If you arrive late, please get to your seat quietly without bothering your peers.</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542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extLst>
              <p:ext uri="{D42A27DB-BD31-4B8C-83A1-F6EECF244321}">
                <p14:modId xmlns:p14="http://schemas.microsoft.com/office/powerpoint/2010/main" val="4694589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7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Instructional Plan for Week 1">
            <a:extLst>
              <a:ext uri="{FF2B5EF4-FFF2-40B4-BE49-F238E27FC236}">
                <a16:creationId xmlns:a16="http://schemas.microsoft.com/office/drawing/2014/main" id="{7EF4B3CA-0963-0028-510B-706ED5CF826F}"/>
              </a:ext>
            </a:extLst>
          </p:cNvPr>
          <p:cNvPicPr>
            <a:picLocks noChangeAspect="1"/>
          </p:cNvPicPr>
          <p:nvPr/>
        </p:nvPicPr>
        <p:blipFill>
          <a:blip r:embed="rId2">
            <a:duotone>
              <a:prstClr val="black"/>
              <a:schemeClr val="accent3">
                <a:tint val="45000"/>
                <a:satMod val="400000"/>
              </a:schemeClr>
            </a:duotone>
          </a:blip>
          <a:stretch>
            <a:fillRect/>
          </a:stretch>
        </p:blipFill>
        <p:spPr>
          <a:xfrm>
            <a:off x="1649842" y="2230911"/>
            <a:ext cx="8503808" cy="4374021"/>
          </a:xfrm>
          <a:prstGeom prst="rect">
            <a:avLst/>
          </a:prstGeom>
        </p:spPr>
      </p:pic>
    </p:spTree>
    <p:extLst>
      <p:ext uri="{BB962C8B-B14F-4D97-AF65-F5344CB8AC3E}">
        <p14:creationId xmlns:p14="http://schemas.microsoft.com/office/powerpoint/2010/main" val="3614173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numCol="4" spcCol="36000">
            <a:normAutofit/>
          </a:bodyPr>
          <a:lstStyle/>
          <a:p>
            <a:r>
              <a:rPr lang="en-CA" sz="2000" dirty="0">
                <a:solidFill>
                  <a:schemeClr val="bg1"/>
                </a:solidFill>
              </a:rPr>
              <a:t>Module 1</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Open and close a workbook</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Navigate through a workbook and worksheet</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Select cells and ranges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Plan and create a workbook</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Insert, rename, and move worksheets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Enter text, dates, and numbers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Undo and redo actions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Resize columns and rows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Enter formulas and the SUM and COUNT functions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Copy and paste formulas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Move or copy cells and ranges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Insert and delete rows, columns, and ranges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Create patterned text with Flash Fill</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Add cell borders and change font size</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Change worksheet views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Prepare a workbook for printing</a:t>
            </a:r>
            <a:endParaRPr lang="en-CA" sz="1100" dirty="0">
              <a:solidFill>
                <a:schemeClr val="bg1"/>
              </a:solidFill>
              <a:latin typeface="Arial Narrow" panose="020B0606020202030204" pitchFamily="34" charset="0"/>
            </a:endParaRPr>
          </a:p>
          <a:p>
            <a:r>
              <a:rPr lang="en-CA" sz="2000" dirty="0">
                <a:solidFill>
                  <a:schemeClr val="bg1"/>
                </a:solidFill>
              </a:rPr>
              <a:t>Module 2</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Change fonts, font style, and font color</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Add fill colors and a background image</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Create formulas to calculate sales data</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Format numbers as currency and percentages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Format dates and times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Align, indent, and rotate cell contents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Merge a group of cells</a:t>
            </a:r>
          </a:p>
          <a:p>
            <a:pPr marL="0">
              <a:spcBef>
                <a:spcPts val="0"/>
              </a:spcBef>
              <a:spcAft>
                <a:spcPts val="0"/>
              </a:spcAft>
              <a:buFont typeface="Courier New" panose="02070309020205020404" pitchFamily="49" charset="0"/>
              <a:buChar char="o"/>
            </a:pPr>
            <a:r>
              <a:rPr lang="en-US" sz="1100" dirty="0">
                <a:solidFill>
                  <a:schemeClr val="bg1"/>
                </a:solidFill>
                <a:latin typeface="Arial Narrow" panose="020B0606020202030204" pitchFamily="34" charset="0"/>
              </a:rPr>
              <a:t>Use the AVERAGE function</a:t>
            </a:r>
          </a:p>
          <a:p>
            <a:pPr marL="0">
              <a:spcBef>
                <a:spcPts val="0"/>
              </a:spcBef>
              <a:spcAft>
                <a:spcPts val="0"/>
              </a:spcAft>
              <a:buFont typeface="Courier New" panose="02070309020205020404" pitchFamily="49" charset="0"/>
              <a:buChar char="o"/>
            </a:pPr>
            <a:r>
              <a:rPr lang="en-US" sz="1100" dirty="0">
                <a:solidFill>
                  <a:schemeClr val="bg1"/>
                </a:solidFill>
                <a:latin typeface="Arial Narrow" panose="020B0606020202030204" pitchFamily="34" charset="0"/>
              </a:rPr>
              <a:t>Apply cell styles</a:t>
            </a:r>
          </a:p>
          <a:p>
            <a:pPr marL="0">
              <a:spcBef>
                <a:spcPts val="0"/>
              </a:spcBef>
              <a:spcAft>
                <a:spcPts val="0"/>
              </a:spcAft>
              <a:buFont typeface="Courier New" panose="02070309020205020404" pitchFamily="49" charset="0"/>
              <a:buChar char="o"/>
            </a:pPr>
            <a:r>
              <a:rPr lang="en-US" sz="1100" dirty="0">
                <a:solidFill>
                  <a:schemeClr val="bg1"/>
                </a:solidFill>
                <a:latin typeface="Arial Narrow" panose="020B0606020202030204" pitchFamily="34" charset="0"/>
              </a:rPr>
              <a:t>Copy and paste formats with the Format Painter</a:t>
            </a:r>
          </a:p>
          <a:p>
            <a:pPr marL="0">
              <a:spcBef>
                <a:spcPts val="0"/>
              </a:spcBef>
              <a:spcAft>
                <a:spcPts val="0"/>
              </a:spcAft>
              <a:buFont typeface="Courier New" panose="02070309020205020404" pitchFamily="49" charset="0"/>
              <a:buChar char="o"/>
            </a:pPr>
            <a:r>
              <a:rPr lang="en-US" sz="1100" dirty="0">
                <a:solidFill>
                  <a:schemeClr val="bg1"/>
                </a:solidFill>
                <a:latin typeface="Arial Narrow" panose="020B0606020202030204" pitchFamily="34" charset="0"/>
              </a:rPr>
              <a:t>Find and replace text and formatting</a:t>
            </a:r>
          </a:p>
          <a:p>
            <a:pPr marL="0">
              <a:spcBef>
                <a:spcPts val="0"/>
              </a:spcBef>
              <a:spcAft>
                <a:spcPts val="0"/>
              </a:spcAft>
              <a:buFont typeface="Courier New" panose="02070309020205020404" pitchFamily="49" charset="0"/>
              <a:buChar char="o"/>
            </a:pPr>
            <a:r>
              <a:rPr lang="en-US" sz="1100" dirty="0">
                <a:solidFill>
                  <a:schemeClr val="bg1"/>
                </a:solidFill>
                <a:latin typeface="Arial Narrow" panose="020B0606020202030204" pitchFamily="34" charset="0"/>
              </a:rPr>
              <a:t>Change workbook themes</a:t>
            </a:r>
          </a:p>
          <a:p>
            <a:pPr marL="0">
              <a:spcBef>
                <a:spcPts val="0"/>
              </a:spcBef>
              <a:spcAft>
                <a:spcPts val="0"/>
              </a:spcAft>
              <a:buFont typeface="Courier New" panose="02070309020205020404" pitchFamily="49" charset="0"/>
              <a:buChar char="o"/>
            </a:pPr>
            <a:r>
              <a:rPr lang="en-US" sz="1100" dirty="0">
                <a:solidFill>
                  <a:schemeClr val="bg1"/>
                </a:solidFill>
                <a:latin typeface="Arial Narrow" panose="020B0606020202030204" pitchFamily="34" charset="0"/>
              </a:rPr>
              <a:t>Highlight cells with conditional formats</a:t>
            </a:r>
          </a:p>
          <a:p>
            <a:pPr marL="0">
              <a:spcBef>
                <a:spcPts val="0"/>
              </a:spcBef>
              <a:spcAft>
                <a:spcPts val="0"/>
              </a:spcAft>
              <a:buFont typeface="Courier New" panose="02070309020205020404" pitchFamily="49" charset="0"/>
              <a:buChar char="o"/>
            </a:pPr>
            <a:r>
              <a:rPr lang="en-US" sz="1100" dirty="0">
                <a:solidFill>
                  <a:schemeClr val="bg1"/>
                </a:solidFill>
                <a:latin typeface="Arial Narrow" panose="020B0606020202030204" pitchFamily="34" charset="0"/>
              </a:rPr>
              <a:t>Format a worksheet for printing</a:t>
            </a:r>
          </a:p>
          <a:p>
            <a:pPr>
              <a:buFont typeface="Courier New" panose="02070309020205020404" pitchFamily="49" charset="0"/>
              <a:buChar char="o"/>
            </a:pPr>
            <a:endParaRPr lang="en-CA" sz="2000" dirty="0">
              <a:solidFill>
                <a:schemeClr val="bg1"/>
              </a:solidFill>
            </a:endParaRPr>
          </a:p>
          <a:p>
            <a:r>
              <a:rPr lang="en-CA" sz="2000" dirty="0">
                <a:solidFill>
                  <a:schemeClr val="bg1"/>
                </a:solidFill>
              </a:rPr>
              <a:t>Module 3</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Translate an equation into a function</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Do calculations with dates and times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Extend data and formulas with AutoFill</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Use the Function Library</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Calculate statistics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Using the Quick Analysis toolbar</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Use absolute and relative cell references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Use a logical function</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Retrieve data with lookup tables</a:t>
            </a:r>
          </a:p>
          <a:p>
            <a:pPr marL="0">
              <a:spcBef>
                <a:spcPts val="0"/>
              </a:spcBef>
              <a:buFont typeface="Courier New" panose="02070309020205020404" pitchFamily="49" charset="0"/>
              <a:buChar char="o"/>
            </a:pPr>
            <a:r>
              <a:rPr lang="en-US" sz="1100" dirty="0">
                <a:solidFill>
                  <a:schemeClr val="bg1"/>
                </a:solidFill>
                <a:latin typeface="Arial Narrow" panose="020B0606020202030204" pitchFamily="34" charset="0"/>
              </a:rPr>
              <a:t>Do what-if analysis with Goal Seek</a:t>
            </a:r>
            <a:endParaRPr lang="en-CA" sz="2000" dirty="0">
              <a:solidFill>
                <a:schemeClr val="bg1"/>
              </a:solidFill>
            </a:endParaRPr>
          </a:p>
          <a:p>
            <a:pPr>
              <a:buFont typeface="Courier New" panose="02070309020205020404" pitchFamily="49" charset="0"/>
              <a:buChar char="o"/>
            </a:pPr>
            <a:endParaRPr lang="en-CA" sz="2000" dirty="0">
              <a:solidFill>
                <a:schemeClr val="bg1"/>
              </a:solidFill>
            </a:endParaRPr>
          </a:p>
          <a:p>
            <a:pPr>
              <a:buFont typeface="Courier New" panose="02070309020205020404" pitchFamily="49" charset="0"/>
              <a:buChar char="o"/>
            </a:pPr>
            <a:endParaRPr lang="en-CA" sz="2000" dirty="0">
              <a:solidFill>
                <a:schemeClr val="bg1"/>
              </a:solidFill>
            </a:endParaRPr>
          </a:p>
          <a:p>
            <a:pPr>
              <a:buFont typeface="Courier New" panose="02070309020205020404" pitchFamily="49" charset="0"/>
              <a:buChar char="o"/>
            </a:pPr>
            <a:endParaRPr lang="en-CA" sz="2000" dirty="0">
              <a:solidFill>
                <a:schemeClr val="bg1"/>
              </a:solidFill>
            </a:endParaRPr>
          </a:p>
          <a:p>
            <a:r>
              <a:rPr lang="en-CA" sz="2000" dirty="0">
                <a:solidFill>
                  <a:schemeClr val="bg1"/>
                </a:solidFill>
              </a:rPr>
              <a:t>Module 4</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Create a pie chart</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Format chart elements</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Create a line chart</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Work with chart legends</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Create a combination chart</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Create a scatter chart</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Edit a chart data source</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Create a data callout</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Insert shapes and icons into a worksheet</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Create and edit a data bar</a:t>
            </a:r>
          </a:p>
          <a:p>
            <a:pPr marL="0">
              <a:spcBef>
                <a:spcPts val="0"/>
              </a:spcBef>
              <a:buFont typeface="Courier New" panose="02070309020205020404" pitchFamily="49" charset="0"/>
              <a:buChar char="o"/>
            </a:pPr>
            <a:r>
              <a:rPr lang="en-US" sz="1200" dirty="0">
                <a:solidFill>
                  <a:schemeClr val="bg1"/>
                </a:solidFill>
                <a:latin typeface="Arial Narrow" panose="020B0606020202030204" pitchFamily="34" charset="0"/>
              </a:rPr>
              <a:t>Create and edit a group of sparklines</a:t>
            </a:r>
          </a:p>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549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786694"/>
          </a:xfrm>
        </p:spPr>
        <p:txBody>
          <a:bodyPr>
            <a:normAutofit/>
          </a:bodyPr>
          <a:lstStyle/>
          <a:p>
            <a:pPr marL="0" indent="0">
              <a:buNone/>
            </a:pPr>
            <a:r>
              <a:rPr lang="en-CA" sz="2000" dirty="0">
                <a:solidFill>
                  <a:schemeClr val="bg1"/>
                </a:solidFill>
              </a:rPr>
              <a:t>Lecture 1 Tuesday, January 9, 2024</a:t>
            </a:r>
          </a:p>
          <a:p>
            <a:pPr marL="0" indent="0">
              <a:buNone/>
            </a:pPr>
            <a:r>
              <a:rPr lang="en-CA" sz="2000" dirty="0">
                <a:solidFill>
                  <a:schemeClr val="bg1"/>
                </a:solidFill>
              </a:rPr>
              <a:t>Today’s menu </a:t>
            </a:r>
            <a:r>
              <a:rPr lang="en-CA" sz="2000" i="1" dirty="0">
                <a:solidFill>
                  <a:schemeClr val="bg1"/>
                </a:solidFill>
              </a:rPr>
              <a:t>a la carte</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FFA3DC3-0026-66AB-2B7C-2D43D2DD9E6C}"/>
              </a:ext>
            </a:extLst>
          </p:cNvPr>
          <p:cNvSpPr txBox="1"/>
          <p:nvPr/>
        </p:nvSpPr>
        <p:spPr>
          <a:xfrm>
            <a:off x="1392667" y="3185650"/>
            <a:ext cx="10238894" cy="646331"/>
          </a:xfrm>
          <a:prstGeom prst="rect">
            <a:avLst/>
          </a:prstGeom>
          <a:noFill/>
        </p:spPr>
        <p:txBody>
          <a:bodyPr wrap="square" numCol="3" rtlCol="0">
            <a:spAutoFit/>
          </a:bodyPr>
          <a:lstStyle/>
          <a:p>
            <a:pPr marL="0" indent="0">
              <a:buNone/>
            </a:pPr>
            <a:r>
              <a:rPr lang="en-CA" sz="1800" i="1" dirty="0">
                <a:solidFill>
                  <a:schemeClr val="bg1"/>
                </a:solidFill>
              </a:rPr>
              <a:t>Apéritifs</a:t>
            </a:r>
          </a:p>
          <a:p>
            <a:pPr marL="285750" indent="-285750">
              <a:buFont typeface="Arial" panose="020B0604020202020204" pitchFamily="34" charset="0"/>
              <a:buChar char="•"/>
            </a:pPr>
            <a:endParaRPr lang="en-CA" sz="1800" i="1" dirty="0">
              <a:solidFill>
                <a:srgbClr val="FF0000"/>
              </a:solidFill>
            </a:endParaRPr>
          </a:p>
          <a:p>
            <a:pPr marL="0" indent="0">
              <a:buNone/>
            </a:pPr>
            <a:r>
              <a:rPr lang="en-CA" sz="1800" i="1" dirty="0">
                <a:solidFill>
                  <a:schemeClr val="bg1"/>
                </a:solidFill>
              </a:rPr>
              <a:t>Plat principal</a:t>
            </a:r>
          </a:p>
          <a:p>
            <a:pPr marL="285750" indent="-285750">
              <a:buFont typeface="Arial" panose="020B0604020202020204" pitchFamily="34" charset="0"/>
              <a:buChar char="•"/>
            </a:pPr>
            <a:endParaRPr lang="en-CA" sz="1800" i="1" dirty="0">
              <a:solidFill>
                <a:srgbClr val="FF0000"/>
              </a:solidFill>
            </a:endParaRPr>
          </a:p>
          <a:p>
            <a:pPr marL="0" indent="0">
              <a:buNone/>
            </a:pPr>
            <a:r>
              <a:rPr lang="en-CA" sz="1800" i="1" dirty="0">
                <a:solidFill>
                  <a:schemeClr val="bg1"/>
                </a:solidFill>
              </a:rPr>
              <a:t>Desserts</a:t>
            </a:r>
          </a:p>
          <a:p>
            <a:pPr marL="285750" indent="-285750">
              <a:buFont typeface="Arial" panose="020B0604020202020204" pitchFamily="34" charset="0"/>
              <a:buChar char="•"/>
            </a:pPr>
            <a:endParaRPr lang="en-CA" dirty="0">
              <a:solidFill>
                <a:srgbClr val="FF0000"/>
              </a:solidFill>
            </a:endParaRPr>
          </a:p>
        </p:txBody>
      </p:sp>
    </p:spTree>
    <p:extLst>
      <p:ext uri="{BB962C8B-B14F-4D97-AF65-F5344CB8AC3E}">
        <p14:creationId xmlns:p14="http://schemas.microsoft.com/office/powerpoint/2010/main" val="1169363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92500" lnSpcReduction="20000"/>
          </a:bodyPr>
          <a:lstStyle/>
          <a:p>
            <a:pPr marL="0" indent="0">
              <a:buNone/>
            </a:pPr>
            <a:r>
              <a:rPr lang="en-CA" sz="2000" dirty="0">
                <a:solidFill>
                  <a:schemeClr val="bg1"/>
                </a:solidFill>
              </a:rPr>
              <a:t>We are going to work through a Capstone Project for modules 1 – 4.</a:t>
            </a:r>
          </a:p>
          <a:p>
            <a:r>
              <a:rPr lang="en-CA" sz="2000" dirty="0">
                <a:solidFill>
                  <a:schemeClr val="bg1"/>
                </a:solidFill>
              </a:rPr>
              <a:t>Similar to a SAM Project, but over multiple modules.</a:t>
            </a:r>
          </a:p>
          <a:p>
            <a:r>
              <a:rPr lang="en-CA" sz="2000" dirty="0">
                <a:solidFill>
                  <a:schemeClr val="bg1"/>
                </a:solidFill>
              </a:rPr>
              <a:t>Need to know the content of the module(s) to be able to work on the project.</a:t>
            </a:r>
          </a:p>
          <a:p>
            <a:r>
              <a:rPr lang="en-CA" sz="2000" dirty="0">
                <a:solidFill>
                  <a:schemeClr val="bg1"/>
                </a:solidFill>
              </a:rPr>
              <a:t>Two files: Instructions, and a starter file. Starter file will have your name on it, instructions may differ from student to student, so don’t share files.</a:t>
            </a:r>
          </a:p>
          <a:p>
            <a:r>
              <a:rPr lang="en-CA" sz="2000" dirty="0">
                <a:solidFill>
                  <a:schemeClr val="bg1"/>
                </a:solidFill>
              </a:rPr>
              <a:t>Multiple submissions allowed, with instant feedback/report on where you lost marks. The instruction file also shows what the end result should look like.</a:t>
            </a:r>
          </a:p>
          <a:p>
            <a:r>
              <a:rPr lang="en-CA" sz="2000" dirty="0">
                <a:solidFill>
                  <a:schemeClr val="bg1"/>
                </a:solidFill>
              </a:rPr>
              <a:t>Notice that submission file has a slightly different name than the Start File. Follow instructions closely.</a:t>
            </a:r>
          </a:p>
          <a:p>
            <a:endParaRPr lang="en-CA" sz="2000" dirty="0">
              <a:solidFill>
                <a:schemeClr val="bg1"/>
              </a:solidFill>
            </a:endParaRPr>
          </a:p>
          <a:p>
            <a:pPr marL="0" indent="0" algn="ctr">
              <a:buNone/>
            </a:pPr>
            <a:r>
              <a:rPr lang="en-CA" sz="2000" dirty="0">
                <a:solidFill>
                  <a:schemeClr val="bg1"/>
                </a:solidFill>
              </a:rPr>
              <a:t>Let’s start the Capstone Project!</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3877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fontScale="85000" lnSpcReduction="20000"/>
          </a:bodyPr>
          <a:lstStyle/>
          <a:p>
            <a:pPr marL="0" indent="0">
              <a:buNone/>
            </a:pPr>
            <a:r>
              <a:rPr lang="en-CA" sz="2000" dirty="0">
                <a:solidFill>
                  <a:schemeClr val="bg1"/>
                </a:solidFill>
              </a:rPr>
              <a:t>Module 5</a:t>
            </a:r>
          </a:p>
          <a:p>
            <a:pPr>
              <a:buFont typeface="Wingdings" panose="05000000000000000000" pitchFamily="2" charset="2"/>
              <a:buChar char="q"/>
            </a:pPr>
            <a:r>
              <a:rPr lang="en-US" sz="1800" dirty="0">
                <a:solidFill>
                  <a:schemeClr val="bg2"/>
                </a:solidFill>
              </a:rPr>
              <a:t>Copy worksheets between workbooks</a:t>
            </a:r>
          </a:p>
          <a:p>
            <a:pPr>
              <a:buFont typeface="Wingdings" panose="05000000000000000000" pitchFamily="2" charset="2"/>
              <a:buChar char="q"/>
            </a:pPr>
            <a:r>
              <a:rPr lang="en-US" sz="1800" dirty="0">
                <a:solidFill>
                  <a:schemeClr val="bg2"/>
                </a:solidFill>
              </a:rPr>
              <a:t>View a workbook in multiple windows</a:t>
            </a:r>
          </a:p>
          <a:p>
            <a:pPr>
              <a:buFont typeface="Wingdings" panose="05000000000000000000" pitchFamily="2" charset="2"/>
              <a:buChar char="q"/>
            </a:pPr>
            <a:r>
              <a:rPr lang="en-US" sz="1800" dirty="0">
                <a:solidFill>
                  <a:schemeClr val="bg2"/>
                </a:solidFill>
              </a:rPr>
              <a:t>Organize worksheets in a worksheet group</a:t>
            </a:r>
          </a:p>
          <a:p>
            <a:pPr>
              <a:buFont typeface="Wingdings" panose="05000000000000000000" pitchFamily="2" charset="2"/>
              <a:buChar char="q"/>
            </a:pPr>
            <a:r>
              <a:rPr lang="en-US" sz="1800" dirty="0">
                <a:solidFill>
                  <a:schemeClr val="bg2"/>
                </a:solidFill>
              </a:rPr>
              <a:t>Write a 3-D reference</a:t>
            </a:r>
          </a:p>
          <a:p>
            <a:pPr>
              <a:buFont typeface="Wingdings" panose="05000000000000000000" pitchFamily="2" charset="2"/>
              <a:buChar char="q"/>
            </a:pPr>
            <a:r>
              <a:rPr lang="en-US" sz="1800" dirty="0">
                <a:solidFill>
                  <a:schemeClr val="bg2"/>
                </a:solidFill>
              </a:rPr>
              <a:t>Write an external reference</a:t>
            </a:r>
          </a:p>
          <a:p>
            <a:pPr>
              <a:buFont typeface="Wingdings" panose="05000000000000000000" pitchFamily="2" charset="2"/>
              <a:buChar char="q"/>
            </a:pPr>
            <a:r>
              <a:rPr lang="en-US" sz="1800" dirty="0">
                <a:solidFill>
                  <a:schemeClr val="bg2"/>
                </a:solidFill>
              </a:rPr>
              <a:t>Manage the security features of linked documents</a:t>
            </a:r>
          </a:p>
          <a:p>
            <a:pPr>
              <a:buFont typeface="Wingdings" panose="05000000000000000000" pitchFamily="2" charset="2"/>
              <a:buChar char="q"/>
            </a:pPr>
            <a:r>
              <a:rPr lang="en-US" sz="1800" dirty="0">
                <a:solidFill>
                  <a:schemeClr val="bg2"/>
                </a:solidFill>
              </a:rPr>
              <a:t>Create a hyperlink to a document source</a:t>
            </a:r>
          </a:p>
          <a:p>
            <a:pPr>
              <a:buFont typeface="Wingdings" panose="05000000000000000000" pitchFamily="2" charset="2"/>
              <a:buChar char="q"/>
            </a:pPr>
            <a:r>
              <a:rPr lang="en-US" sz="1800" dirty="0">
                <a:solidFill>
                  <a:schemeClr val="bg2"/>
                </a:solidFill>
              </a:rPr>
              <a:t>Link to an email address</a:t>
            </a:r>
          </a:p>
          <a:p>
            <a:pPr>
              <a:buFont typeface="Wingdings" panose="05000000000000000000" pitchFamily="2" charset="2"/>
              <a:buChar char="q"/>
            </a:pPr>
            <a:r>
              <a:rPr lang="en-US" sz="1800" dirty="0">
                <a:solidFill>
                  <a:schemeClr val="bg2"/>
                </a:solidFill>
              </a:rPr>
              <a:t>Create and apply a named range</a:t>
            </a:r>
          </a:p>
          <a:p>
            <a:pPr>
              <a:buFont typeface="Wingdings" panose="05000000000000000000" pitchFamily="2" charset="2"/>
              <a:buChar char="q"/>
            </a:pPr>
            <a:r>
              <a:rPr lang="en-US" sz="1800" dirty="0">
                <a:solidFill>
                  <a:schemeClr val="bg2"/>
                </a:solidFill>
              </a:rPr>
              <a:t>Work with name scope</a:t>
            </a:r>
          </a:p>
          <a:p>
            <a:pPr>
              <a:buFont typeface="Wingdings" panose="05000000000000000000" pitchFamily="2" charset="2"/>
              <a:buChar char="q"/>
            </a:pPr>
            <a:r>
              <a:rPr lang="en-US" sz="1800" dirty="0">
                <a:solidFill>
                  <a:schemeClr val="bg2"/>
                </a:solidFill>
              </a:rPr>
              <a:t>Create a workbook template</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66138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96058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lgn="l">
              <a:buNone/>
            </a:pPr>
            <a:r>
              <a:rPr lang="en-US" sz="1800" b="1" i="0" dirty="0">
                <a:solidFill>
                  <a:schemeClr val="bg2"/>
                </a:solidFill>
                <a:effectLst/>
                <a:latin typeface="Lato" panose="020F0502020204030204" pitchFamily="34" charset="0"/>
              </a:rPr>
              <a:t>Welcome to COMP1631 Advanced Spreadsheets!</a:t>
            </a:r>
          </a:p>
          <a:p>
            <a:pPr marL="0" indent="0" algn="l">
              <a:buNone/>
            </a:pPr>
            <a:r>
              <a:rPr lang="en-US" sz="1800" b="0" i="0" dirty="0">
                <a:solidFill>
                  <a:schemeClr val="bg2"/>
                </a:solidFill>
                <a:effectLst/>
                <a:latin typeface="Lato" panose="020F0502020204030204" pitchFamily="34" charset="0"/>
              </a:rPr>
              <a:t>This course is designed to build on introductory spreadsheets concepts. You will participate in hands-on training activities like creating advanced formulas, analyzing and summarizing data, automating tasks and using queries to import data into Excel. A variety of analysis tools will also be explored. </a:t>
            </a:r>
          </a:p>
          <a:p>
            <a:pPr marL="0" indent="0" algn="l">
              <a:buNone/>
            </a:pPr>
            <a:r>
              <a:rPr lang="en-US" sz="1800" b="0" i="0" dirty="0">
                <a:solidFill>
                  <a:schemeClr val="bg2"/>
                </a:solidFill>
                <a:effectLst/>
                <a:latin typeface="Lato" panose="020F0502020204030204" pitchFamily="34" charset="0"/>
              </a:rPr>
              <a:t>We are going to cover </a:t>
            </a:r>
            <a:r>
              <a:rPr lang="en-US" sz="1800" b="1" i="0" dirty="0">
                <a:solidFill>
                  <a:schemeClr val="bg2"/>
                </a:solidFill>
                <a:effectLst/>
                <a:latin typeface="Lato" panose="020F0502020204030204" pitchFamily="34" charset="0"/>
              </a:rPr>
              <a:t>Modules 5,6,7,8,10 and 12 </a:t>
            </a:r>
            <a:r>
              <a:rPr lang="en-US" sz="1800" b="0" i="0" dirty="0">
                <a:solidFill>
                  <a:schemeClr val="bg2"/>
                </a:solidFill>
                <a:effectLst/>
                <a:latin typeface="Lato" panose="020F0502020204030204" pitchFamily="34" charset="0"/>
              </a:rPr>
              <a:t>in this course.</a:t>
            </a:r>
          </a:p>
          <a:p>
            <a:pPr marL="0" indent="0">
              <a:buNone/>
            </a:pP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563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descr="Screenshot of the Course Learning Outcomes.">
            <a:extLst>
              <a:ext uri="{FF2B5EF4-FFF2-40B4-BE49-F238E27FC236}">
                <a16:creationId xmlns:a16="http://schemas.microsoft.com/office/drawing/2014/main" id="{F9E2473A-F32D-D729-7293-C0C6A9B80AB3}"/>
              </a:ext>
            </a:extLst>
          </p:cNvPr>
          <p:cNvPicPr>
            <a:picLocks noGrp="1" noChangeAspect="1"/>
          </p:cNvPicPr>
          <p:nvPr>
            <p:ph idx="1"/>
          </p:nvPr>
        </p:nvPicPr>
        <p:blipFill>
          <a:blip r:embed="rId2"/>
          <a:stretch>
            <a:fillRect/>
          </a:stretch>
        </p:blipFill>
        <p:spPr>
          <a:xfrm>
            <a:off x="1392238" y="3096871"/>
            <a:ext cx="9407525" cy="2129521"/>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6453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lgn="l">
              <a:buNone/>
            </a:pPr>
            <a:r>
              <a:rPr lang="en-US" sz="1800" b="1" i="0" dirty="0">
                <a:solidFill>
                  <a:schemeClr val="bg2"/>
                </a:solidFill>
                <a:effectLst/>
                <a:latin typeface="Times New Roman" panose="02020603050405020304" pitchFamily="18" charset="0"/>
              </a:rPr>
              <a:t>About the Instructor:</a:t>
            </a:r>
          </a:p>
          <a:p>
            <a:pPr marL="0" indent="0">
              <a:buNone/>
            </a:pPr>
            <a:r>
              <a:rPr lang="en-US" sz="1800" dirty="0">
                <a:solidFill>
                  <a:schemeClr val="bg2"/>
                </a:solidFill>
                <a:effectLst/>
              </a:rPr>
              <a:t>Hello, my name is Mukto Akash.</a:t>
            </a:r>
          </a:p>
          <a:p>
            <a:r>
              <a:rPr lang="en-US" sz="1400" b="0" i="0" dirty="0">
                <a:solidFill>
                  <a:schemeClr val="bg2"/>
                </a:solidFill>
                <a:effectLst/>
                <a:latin typeface="Times New Roman" panose="02020603050405020304" pitchFamily="18" charset="0"/>
              </a:rPr>
              <a:t>Completed BSc and </a:t>
            </a:r>
            <a:r>
              <a:rPr lang="en-US" sz="1400" b="0" i="0" dirty="0" err="1">
                <a:solidFill>
                  <a:schemeClr val="bg2"/>
                </a:solidFill>
                <a:effectLst/>
                <a:latin typeface="Times New Roman" panose="02020603050405020304" pitchFamily="18" charset="0"/>
              </a:rPr>
              <a:t>MMath</a:t>
            </a:r>
            <a:r>
              <a:rPr lang="en-US" sz="1400" b="0" i="0" dirty="0">
                <a:solidFill>
                  <a:schemeClr val="bg2"/>
                </a:solidFill>
                <a:effectLst/>
                <a:latin typeface="Times New Roman" panose="02020603050405020304" pitchFamily="18" charset="0"/>
              </a:rPr>
              <a:t> from University of Waterloo.</a:t>
            </a:r>
          </a:p>
          <a:p>
            <a:r>
              <a:rPr lang="en-US" sz="1400" b="0" i="0" dirty="0">
                <a:solidFill>
                  <a:schemeClr val="bg2"/>
                </a:solidFill>
                <a:effectLst/>
                <a:latin typeface="Lato" panose="020F0502020204030203" pitchFamily="34" charset="0"/>
              </a:rPr>
              <a:t>Taught at the University of Waterloo from 2011 to 2020</a:t>
            </a:r>
            <a:endParaRPr lang="en-US" sz="1400" dirty="0">
              <a:solidFill>
                <a:schemeClr val="bg2"/>
              </a:solidFill>
              <a:latin typeface="Times New Roman" panose="02020603050405020304" pitchFamily="18" charset="0"/>
            </a:endParaRPr>
          </a:p>
          <a:p>
            <a:r>
              <a:rPr lang="en-US" sz="1400" b="0" i="0" dirty="0">
                <a:solidFill>
                  <a:schemeClr val="bg2"/>
                </a:solidFill>
                <a:effectLst/>
                <a:latin typeface="Lato" panose="020F0502020204030203" pitchFamily="34" charset="0"/>
              </a:rPr>
              <a:t>Since 2021, working and teaching at Conestoga College.</a:t>
            </a: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My goal is to guide you in learning Advanced Spreadsheets. My classroom is a safe-place to ask questions. We shall respect each other.">
            <a:extLst>
              <a:ext uri="{FF2B5EF4-FFF2-40B4-BE49-F238E27FC236}">
                <a16:creationId xmlns:a16="http://schemas.microsoft.com/office/drawing/2014/main" id="{E9603722-BFEF-BE5A-EBD2-5A9875BEAE40}"/>
              </a:ext>
            </a:extLst>
          </p:cNvPr>
          <p:cNvPicPr>
            <a:picLocks noChangeAspect="1"/>
          </p:cNvPicPr>
          <p:nvPr/>
        </p:nvPicPr>
        <p:blipFill>
          <a:blip r:embed="rId2"/>
          <a:stretch>
            <a:fillRect/>
          </a:stretch>
        </p:blipFill>
        <p:spPr>
          <a:xfrm>
            <a:off x="1383337" y="4470462"/>
            <a:ext cx="8826547" cy="1183889"/>
          </a:xfrm>
          <a:prstGeom prst="rect">
            <a:avLst/>
          </a:prstGeom>
        </p:spPr>
      </p:pic>
      <p:pic>
        <p:nvPicPr>
          <p:cNvPr id="9" name="Picture 8" descr="Photograph of your instructor.">
            <a:extLst>
              <a:ext uri="{FF2B5EF4-FFF2-40B4-BE49-F238E27FC236}">
                <a16:creationId xmlns:a16="http://schemas.microsoft.com/office/drawing/2014/main" id="{5F4145AD-0712-FD9D-AE92-0ECAC34BC527}"/>
              </a:ext>
            </a:extLst>
          </p:cNvPr>
          <p:cNvPicPr>
            <a:picLocks noChangeAspect="1"/>
          </p:cNvPicPr>
          <p:nvPr/>
        </p:nvPicPr>
        <p:blipFill>
          <a:blip r:embed="rId3"/>
          <a:stretch>
            <a:fillRect/>
          </a:stretch>
        </p:blipFill>
        <p:spPr>
          <a:xfrm>
            <a:off x="8519015" y="2269427"/>
            <a:ext cx="1690869" cy="2124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0916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descr="Examples of how I use Excel at work.">
            <a:extLst>
              <a:ext uri="{FF2B5EF4-FFF2-40B4-BE49-F238E27FC236}">
                <a16:creationId xmlns:a16="http://schemas.microsoft.com/office/drawing/2014/main" id="{6593DF09-ABCC-EED5-D3D7-DD29B2DD97CC}"/>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11200"/>
                    </a14:imgEffect>
                    <a14:imgEffect>
                      <a14:saturation sat="0"/>
                    </a14:imgEffect>
                  </a14:imgLayer>
                </a14:imgProps>
              </a:ext>
            </a:extLst>
          </a:blip>
          <a:stretch>
            <a:fillRect/>
          </a:stretch>
        </p:blipFill>
        <p:spPr>
          <a:xfrm>
            <a:off x="2560795" y="2752906"/>
            <a:ext cx="6496472" cy="26783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0698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Content Placeholder 2" descr="Photo of my children">
            <a:extLst>
              <a:ext uri="{FF2B5EF4-FFF2-40B4-BE49-F238E27FC236}">
                <a16:creationId xmlns:a16="http://schemas.microsoft.com/office/drawing/2014/main" id="{43D5BAE3-D671-D600-010B-A3EA2CD46A62}"/>
              </a:ext>
            </a:extLst>
          </p:cNvPr>
          <p:cNvPicPr>
            <a:picLocks noGrp="1" noChangeAspect="1"/>
          </p:cNvPicPr>
          <p:nvPr>
            <p:ph idx="1"/>
          </p:nvPr>
        </p:nvPicPr>
        <p:blipFill>
          <a:blip r:embed="rId2"/>
          <a:stretch>
            <a:fillRect/>
          </a:stretch>
        </p:blipFill>
        <p:spPr>
          <a:xfrm>
            <a:off x="1209486" y="2748491"/>
            <a:ext cx="2067213" cy="2915057"/>
          </a:xfrm>
        </p:spPr>
      </p:pic>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escription of what you should learn from me in lectures.">
            <a:extLst>
              <a:ext uri="{FF2B5EF4-FFF2-40B4-BE49-F238E27FC236}">
                <a16:creationId xmlns:a16="http://schemas.microsoft.com/office/drawing/2014/main" id="{30A75B32-A8AE-48AA-9CC6-1F5342F19F2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3402905" y="2814813"/>
            <a:ext cx="7539008" cy="13912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descr="My email address is makash@conestogac.on.ca">
            <a:extLst>
              <a:ext uri="{FF2B5EF4-FFF2-40B4-BE49-F238E27FC236}">
                <a16:creationId xmlns:a16="http://schemas.microsoft.com/office/drawing/2014/main" id="{E3827150-23A5-FA49-5A5C-7671E0F6A805}"/>
              </a:ext>
            </a:extLst>
          </p:cNvPr>
          <p:cNvPicPr>
            <a:picLocks noChangeAspect="1"/>
          </p:cNvPicPr>
          <p:nvPr/>
        </p:nvPicPr>
        <p:blipFill>
          <a:blip r:embed="rId5">
            <a:duotone>
              <a:prstClr val="black"/>
              <a:schemeClr val="accent4">
                <a:tint val="45000"/>
                <a:satMod val="400000"/>
              </a:schemeClr>
            </a:duotone>
            <a:extLst>
              <a:ext uri="{BEBA8EAE-BF5A-486C-A8C5-ECC9F3942E4B}">
                <a14:imgProps xmlns:a14="http://schemas.microsoft.com/office/drawing/2010/main">
                  <a14:imgLayer r:embed="rId6">
                    <a14:imgEffect>
                      <a14:colorTemperature colorTemp="8800"/>
                    </a14:imgEffect>
                  </a14:imgLayer>
                </a14:imgProps>
              </a:ext>
            </a:extLst>
          </a:blip>
          <a:stretch>
            <a:fillRect/>
          </a:stretch>
        </p:blipFill>
        <p:spPr>
          <a:xfrm>
            <a:off x="3402905" y="4725961"/>
            <a:ext cx="7579609" cy="599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8414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r>
              <a:rPr lang="en-US" sz="1800" b="0" i="0" dirty="0">
                <a:solidFill>
                  <a:schemeClr val="bg2"/>
                </a:solidFill>
                <a:effectLst/>
                <a:latin typeface="Lato" panose="020F0502020204030203" pitchFamily="34" charset="0"/>
              </a:rPr>
              <a:t>To be successful, you are required to go over all the contents posted in the course shell, read </a:t>
            </a:r>
            <a:r>
              <a:rPr lang="en-US" sz="1800" b="0" i="0" dirty="0" err="1">
                <a:solidFill>
                  <a:schemeClr val="bg2"/>
                </a:solidFill>
                <a:effectLst/>
                <a:latin typeface="Lato" panose="020F0502020204030203" pitchFamily="34" charset="0"/>
              </a:rPr>
              <a:t>etext</a:t>
            </a:r>
            <a:r>
              <a:rPr lang="en-US" sz="1800" b="0" i="0" dirty="0">
                <a:solidFill>
                  <a:schemeClr val="bg2"/>
                </a:solidFill>
                <a:effectLst/>
                <a:latin typeface="Lato" panose="020F0502020204030203" pitchFamily="34" charset="0"/>
              </a:rPr>
              <a:t>, review PowerPoint slides, and complete a variety of hands-on practices and assessments on a weekly basis.</a:t>
            </a:r>
          </a:p>
          <a:p>
            <a:pPr algn="l"/>
            <a:r>
              <a:rPr lang="en-US" sz="1800" b="1" i="0" dirty="0">
                <a:solidFill>
                  <a:schemeClr val="bg2"/>
                </a:solidFill>
                <a:effectLst/>
                <a:latin typeface="Lato" panose="020F0502020204030203" pitchFamily="34" charset="0"/>
              </a:rPr>
              <a:t>Required Textbook</a:t>
            </a:r>
          </a:p>
          <a:p>
            <a:pPr marL="0" indent="0" algn="l">
              <a:buNone/>
            </a:pPr>
            <a:r>
              <a:rPr lang="en-US" sz="1800" b="0" i="0" dirty="0">
                <a:solidFill>
                  <a:schemeClr val="bg2"/>
                </a:solidFill>
                <a:effectLst/>
                <a:latin typeface="Lato" panose="020F0502020204030203" pitchFamily="34" charset="0"/>
              </a:rPr>
              <a:t>	</a:t>
            </a:r>
            <a:r>
              <a:rPr lang="en-US" sz="1400" b="0" i="0" dirty="0" err="1">
                <a:solidFill>
                  <a:schemeClr val="bg2"/>
                </a:solidFill>
                <a:effectLst/>
                <a:highlight>
                  <a:srgbClr val="800080"/>
                </a:highlight>
                <a:latin typeface="Lato" panose="020F0502020204030203" pitchFamily="34" charset="0"/>
              </a:rPr>
              <a:t>eText</a:t>
            </a:r>
            <a:r>
              <a:rPr lang="en-US" sz="1400" b="0" i="0" dirty="0">
                <a:solidFill>
                  <a:schemeClr val="bg2"/>
                </a:solidFill>
                <a:effectLst/>
                <a:highlight>
                  <a:srgbClr val="800080"/>
                </a:highlight>
                <a:latin typeface="Lato" panose="020F0502020204030203" pitchFamily="34" charset="0"/>
              </a:rPr>
              <a:t> │New Perspectives on Microsoft Office 365 &amp; Excel 2019 Comprehensive (2019).</a:t>
            </a:r>
          </a:p>
          <a:p>
            <a:r>
              <a:rPr lang="en-US" sz="1800" b="0" i="0" dirty="0">
                <a:solidFill>
                  <a:schemeClr val="bg2"/>
                </a:solidFill>
                <a:effectLst/>
                <a:latin typeface="Lato" panose="020F0502020204030203" pitchFamily="34" charset="0"/>
              </a:rPr>
              <a:t>You require Windows 10, Microsoft Office 2019, one of Google Chrome(preferred), Microsoft Edge, and Mozilla Firefox.</a:t>
            </a:r>
          </a:p>
          <a:p>
            <a:r>
              <a:rPr lang="en-US" sz="1800" b="0" i="0" dirty="0">
                <a:solidFill>
                  <a:schemeClr val="bg2"/>
                </a:solidFill>
                <a:effectLst/>
                <a:latin typeface="Lato" panose="020F0502020204030203" pitchFamily="34" charset="0"/>
              </a:rPr>
              <a:t>Students at Conestoga are expected to be familiar with their rights and responsibilities as learners and as members of this academic community.</a:t>
            </a:r>
            <a:endParaRPr lang="en-US" sz="1800" dirty="0">
              <a:solidFill>
                <a:schemeClr val="bg2"/>
              </a:solidFill>
              <a:latin typeface="Lato" panose="020F0502020204030203" pitchFamily="34" charset="0"/>
            </a:endParaRPr>
          </a:p>
          <a:p>
            <a:endParaRPr lang="en-US" sz="1800" b="0" i="0" dirty="0">
              <a:solidFill>
                <a:schemeClr val="bg2"/>
              </a:solidFill>
              <a:effectLst/>
              <a:latin typeface="Lato" panose="020F0502020204030203" pitchFamily="34" charset="0"/>
            </a:endParaRPr>
          </a:p>
          <a:p>
            <a:pPr marL="0" indent="0" algn="ctr">
              <a:buNone/>
            </a:pPr>
            <a:r>
              <a:rPr lang="en-CA" sz="1400" dirty="0">
                <a:solidFill>
                  <a:schemeClr val="bg2"/>
                </a:solidFill>
              </a:rPr>
              <a:t>Please carefully read all the Course Information content on </a:t>
            </a:r>
            <a:r>
              <a:rPr lang="en-CA" sz="1400" dirty="0" err="1">
                <a:solidFill>
                  <a:schemeClr val="bg2"/>
                </a:solidFill>
              </a:rPr>
              <a:t>eConestoga</a:t>
            </a:r>
            <a:r>
              <a:rPr lang="en-CA" sz="1400" dirty="0">
                <a:solidFill>
                  <a:schemeClr val="bg2"/>
                </a:solidFill>
              </a:rPr>
              <a:t>.</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7288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CA" sz="2000" dirty="0">
                <a:solidFill>
                  <a:schemeClr val="bg1"/>
                </a:solidFill>
              </a:rPr>
              <a:t>Highlights from the Instructional Plan</a:t>
            </a:r>
          </a:p>
          <a:p>
            <a:pPr marL="342900" indent="-342900">
              <a:buFont typeface="+mj-lt"/>
              <a:buAutoNum type="arabicPeriod"/>
            </a:pPr>
            <a:r>
              <a:rPr lang="en-US" sz="1400" b="0" i="0" dirty="0">
                <a:solidFill>
                  <a:schemeClr val="bg2"/>
                </a:solidFill>
                <a:effectLst/>
                <a:latin typeface="-apple-system"/>
              </a:rPr>
              <a:t>This is a </a:t>
            </a:r>
            <a:r>
              <a:rPr lang="en-US" sz="1400" b="1" i="0" dirty="0">
                <a:solidFill>
                  <a:schemeClr val="bg2"/>
                </a:solidFill>
                <a:effectLst/>
                <a:latin typeface="-apple-system"/>
              </a:rPr>
              <a:t>PC-based</a:t>
            </a:r>
            <a:r>
              <a:rPr lang="en-US" sz="1400" b="0" i="0" dirty="0">
                <a:solidFill>
                  <a:schemeClr val="bg2"/>
                </a:solidFill>
                <a:effectLst/>
                <a:latin typeface="-apple-system"/>
              </a:rPr>
              <a:t> course, but it is possible to complete this course if you have a MAC. To maximize your marks, it is advised that you use a PC because not all components are available in the MAC environment.</a:t>
            </a:r>
          </a:p>
          <a:p>
            <a:pPr marL="342900" indent="-342900" algn="l">
              <a:buFont typeface="+mj-lt"/>
              <a:buAutoNum type="arabicPeriod"/>
            </a:pPr>
            <a:r>
              <a:rPr lang="en-US" sz="1400" b="0" i="0" dirty="0">
                <a:solidFill>
                  <a:schemeClr val="bg2"/>
                </a:solidFill>
                <a:effectLst/>
                <a:latin typeface="-apple-system"/>
              </a:rPr>
              <a:t>Sharing of files is NOT permitted in this course and will be considered an academic offence. </a:t>
            </a:r>
          </a:p>
          <a:p>
            <a:pPr marL="342900" indent="-342900" algn="l">
              <a:buFont typeface="+mj-lt"/>
              <a:buAutoNum type="arabicPeriod"/>
            </a:pPr>
            <a:r>
              <a:rPr lang="en-US" sz="1400" b="0" i="0" dirty="0">
                <a:solidFill>
                  <a:schemeClr val="bg2"/>
                </a:solidFill>
                <a:effectLst/>
                <a:latin typeface="-apple-system"/>
              </a:rPr>
              <a:t>If you complete a computer assignment in Sam/</a:t>
            </a:r>
            <a:r>
              <a:rPr lang="en-US" sz="1400" b="0" i="0" dirty="0" err="1">
                <a:solidFill>
                  <a:schemeClr val="bg2"/>
                </a:solidFill>
                <a:effectLst/>
                <a:latin typeface="-apple-system"/>
              </a:rPr>
              <a:t>Mindtap</a:t>
            </a:r>
            <a:r>
              <a:rPr lang="en-US" sz="1400" b="0" i="0" dirty="0">
                <a:solidFill>
                  <a:schemeClr val="bg2"/>
                </a:solidFill>
                <a:effectLst/>
                <a:latin typeface="-apple-system"/>
              </a:rPr>
              <a:t> and give your completed or starting file to another student, the incident will be documented as an academic offence for both students.</a:t>
            </a:r>
          </a:p>
          <a:p>
            <a:pPr marL="342900" indent="-342900">
              <a:buFont typeface="+mj-lt"/>
              <a:buAutoNum type="arabicPeriod"/>
            </a:pPr>
            <a:r>
              <a:rPr lang="en-US" sz="1400" b="0" i="0" dirty="0">
                <a:solidFill>
                  <a:schemeClr val="bg2"/>
                </a:solidFill>
                <a:effectLst/>
                <a:latin typeface="-apple-system"/>
              </a:rPr>
              <a:t>It is the student’s responsibility to complete all work on the due dates.</a:t>
            </a:r>
          </a:p>
          <a:p>
            <a:pPr marL="342900" indent="-342900">
              <a:buFont typeface="+mj-lt"/>
              <a:buAutoNum type="arabicPeriod"/>
            </a:pPr>
            <a:r>
              <a:rPr lang="en-US" sz="1400" b="0" i="0" dirty="0">
                <a:solidFill>
                  <a:schemeClr val="bg2"/>
                </a:solidFill>
                <a:effectLst/>
                <a:latin typeface="-apple-system"/>
              </a:rPr>
              <a:t>If an extension is required, the student must make the request in advance of the due date. Approval of the request is at the discretion of the faculty member.</a:t>
            </a:r>
          </a:p>
          <a:p>
            <a:pPr marL="0" indent="0" algn="ctr">
              <a:buNone/>
            </a:pPr>
            <a:r>
              <a:rPr lang="en-US" sz="1400" dirty="0">
                <a:solidFill>
                  <a:schemeClr val="bg2"/>
                </a:solidFill>
                <a:latin typeface="-apple-system"/>
              </a:rPr>
              <a:t>Please read the entire Instructional Plan on </a:t>
            </a:r>
            <a:r>
              <a:rPr lang="en-US" sz="1400" dirty="0" err="1">
                <a:solidFill>
                  <a:schemeClr val="bg2"/>
                </a:solidFill>
                <a:latin typeface="-apple-system"/>
              </a:rPr>
              <a:t>eConestoga</a:t>
            </a:r>
            <a:endParaRPr lang="en-CA" sz="2000" dirty="0">
              <a:solidFill>
                <a:schemeClr val="bg2"/>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884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1572</TotalTime>
  <Words>1881</Words>
  <Application>Microsoft Office PowerPoint</Application>
  <PresentationFormat>Widescreen</PresentationFormat>
  <Paragraphs>194</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Arial</vt:lpstr>
      <vt:lpstr>Arial Narrow</vt:lpstr>
      <vt:lpstr>Calibri</vt:lpstr>
      <vt:lpstr>Calibri Light</vt:lpstr>
      <vt:lpstr>Courier New</vt:lpstr>
      <vt:lpstr>Lato</vt:lpstr>
      <vt:lpstr>Times New Roman</vt:lpstr>
      <vt:lpstr>Wingdings</vt:lpstr>
      <vt:lpstr>Office Theme</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COMP1631 Advanced Spreadsheets – Winter 2024 – Section 06</dc:title>
  <dc:creator>Mukto Akash</dc:creator>
  <cp:lastModifiedBy>Mukto Akash</cp:lastModifiedBy>
  <cp:revision>25</cp:revision>
  <dcterms:created xsi:type="dcterms:W3CDTF">2024-01-07T03:26:38Z</dcterms:created>
  <dcterms:modified xsi:type="dcterms:W3CDTF">2024-01-08T05:57:32Z</dcterms:modified>
</cp:coreProperties>
</file>