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5"/>
  </p:notesMasterIdLst>
  <p:handoutMasterIdLst>
    <p:handoutMasterId r:id="rId36"/>
  </p:handoutMasterIdLst>
  <p:sldIdLst>
    <p:sldId id="381" r:id="rId6"/>
    <p:sldId id="268" r:id="rId7"/>
    <p:sldId id="269" r:id="rId8"/>
    <p:sldId id="27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A30000"/>
    <a:srgbClr val="0000A3"/>
    <a:srgbClr val="006298"/>
    <a:srgbClr val="FF6300"/>
    <a:srgbClr val="E9255F"/>
    <a:srgbClr val="0098D4"/>
    <a:srgbClr val="00B8E7"/>
    <a:srgbClr val="81D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86449" autoAdjust="0"/>
  </p:normalViewPr>
  <p:slideViewPr>
    <p:cSldViewPr snapToGrid="0" snapToObjects="1">
      <p:cViewPr varScale="1">
        <p:scale>
          <a:sx n="71" d="100"/>
          <a:sy n="71" d="100"/>
        </p:scale>
        <p:origin x="226" y="53"/>
      </p:cViewPr>
      <p:guideLst>
        <p:guide orient="horz" pos="2184"/>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17" r:id="rId17"/>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IN" dirty="0"/>
              <a:t>New Perspectives on Microsoft Excel 2019</a:t>
            </a:r>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Working with Worksheet Groups,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You can edit several worksheets simultaneously by grouping the worksheets. In a worksheet group, any changes made to one worksheet are automatically applied to all sheets in the group</a:t>
            </a:r>
          </a:p>
          <a:p>
            <a:r>
              <a:rPr lang="en-US" dirty="0"/>
              <a:t>Same page layout settings apply to all worksheets in the group at the same time</a:t>
            </a:r>
          </a:p>
          <a:p>
            <a:r>
              <a:rPr lang="en-US" dirty="0"/>
              <a:t>All worksheets in the group can be printed at once</a:t>
            </a:r>
          </a:p>
        </p:txBody>
      </p:sp>
    </p:spTree>
    <p:extLst>
      <p:ext uri="{BB962C8B-B14F-4D97-AF65-F5344CB8AC3E}">
        <p14:creationId xmlns:p14="http://schemas.microsoft.com/office/powerpoint/2010/main" val="2192086653"/>
      </p:ext>
    </p:extLst>
  </p:cSld>
  <p:clrMapOvr>
    <a:masterClrMapping/>
  </p:clrMapOvr>
</p:sld>
</file>

<file path=ppt/slides/slide1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Working with Worksheet Groups, Part 2</a:t>
            </a:r>
            <a:endParaRPr lang="en-IN" dirty="0"/>
          </a:p>
        </p:txBody>
      </p:sp>
      <p:pic>
        <p:nvPicPr>
          <p:cNvPr id="5" name="Content Placeholder 4" descr="A&#10;workbook titled N P underscore E X underscore 5 underscore Tibetan dot x l s x&#10;displays Group in the title bar to indicate that worksheets are grouped. The&#10;workbook contains an Annual Profit and Loss Statement for the Tibetan Grill.&#10;Cells F4 through F9 display a table titled Region, which contains the elements&#10;Franchise Number, Franchise Manager, Franchise Location, and Contact Number. At&#10;the bottom left of the workbook, arrows pointing left and right are sheet tab&#10;scrolling buttons. The tabs Grill 5 01 through Grill 5 07 are the worksheets in&#10;the group. Sheet Grill 5 01 is selected as the active sheet in the group.">
            <a:extLst>
              <a:ext uri="{FF2B5EF4-FFF2-40B4-BE49-F238E27FC236}">
                <a16:creationId xmlns:a16="http://schemas.microsoft.com/office/drawing/2014/main" id="{DE88238E-D278-47AB-9C60-06AFBD9F923B}"/>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810976" y="1136507"/>
            <a:ext cx="8576396" cy="5101334"/>
          </a:xfrm>
          <a:prstGeom prst="rect">
            <a:avLst/>
          </a:prstGeom>
        </p:spPr>
      </p:pic>
    </p:spTree>
    <p:extLst>
      <p:ext uri="{BB962C8B-B14F-4D97-AF65-F5344CB8AC3E}">
        <p14:creationId xmlns:p14="http://schemas.microsoft.com/office/powerpoint/2010/main" val="138472160"/>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Writing 3-D References,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Referencing Cells in Other Worksheets</a:t>
            </a:r>
          </a:p>
          <a:p>
            <a:r>
              <a:rPr lang="en-US" dirty="0"/>
              <a:t>Applying 3-D References to Formulas and Functions</a:t>
            </a:r>
          </a:p>
          <a:p>
            <a:pPr lvl="1"/>
            <a:r>
              <a:rPr lang="en-US" dirty="0"/>
              <a:t>3-D cell references can be used within any Excel formula and function</a:t>
            </a:r>
          </a:p>
          <a:p>
            <a:pPr lvl="1"/>
            <a:r>
              <a:rPr lang="en-US" dirty="0"/>
              <a:t>You can create flexible 3-D references by using wildcards</a:t>
            </a:r>
          </a:p>
        </p:txBody>
      </p:sp>
    </p:spTree>
    <p:extLst>
      <p:ext uri="{BB962C8B-B14F-4D97-AF65-F5344CB8AC3E}">
        <p14:creationId xmlns:p14="http://schemas.microsoft.com/office/powerpoint/2010/main" val="3155901313"/>
      </p:ext>
    </p:extLst>
  </p:cSld>
  <p:clrMapOvr>
    <a:masterClrMapping/>
  </p:clrMapOvr>
</p:sld>
</file>

<file path=ppt/slides/slide1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Writing 3-D References, Part 2</a:t>
            </a:r>
            <a:endParaRPr lang="en-IN" dirty="0"/>
          </a:p>
        </p:txBody>
      </p:sp>
      <p:pic>
        <p:nvPicPr>
          <p:cNvPr id="6" name="Content Placeholder 5" descr="A&#10;workbook displays 3 D reference in the SUM function. The workbook titled N P underscore&#10;E X underscore 5 underscore Tibetan shows the food sales from eight franchises&#10;in cell B6. The cell is selected and displays its formula in the formula bar.&#10;The formula is, equals SUM left parenthesis Grill 5 01 colon Grill5 08&#10;exclamation point B5 right parenthesis, and it calculates the sum of the cell B5&#10;values in the Grill 5 01 through Grill 5 08 worksheets.">
            <a:extLst>
              <a:ext uri="{FF2B5EF4-FFF2-40B4-BE49-F238E27FC236}">
                <a16:creationId xmlns:a16="http://schemas.microsoft.com/office/drawing/2014/main" id="{A1B35B3F-2408-438D-9AD8-FA7770586E5A}"/>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093966" y="1228482"/>
            <a:ext cx="10010419" cy="5005207"/>
          </a:xfrm>
          <a:prstGeom prst="rect">
            <a:avLst/>
          </a:prstGeom>
        </p:spPr>
      </p:pic>
    </p:spTree>
    <p:extLst>
      <p:ext uri="{BB962C8B-B14F-4D97-AF65-F5344CB8AC3E}">
        <p14:creationId xmlns:p14="http://schemas.microsoft.com/office/powerpoint/2010/main" val="430760251"/>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Visual Overview: External References and Links</a:t>
            </a:r>
            <a:endParaRPr lang="en-IN" dirty="0"/>
          </a:p>
        </p:txBody>
      </p:sp>
      <p:pic>
        <p:nvPicPr>
          <p:cNvPr id="4" name="Content Placeholder 3" descr="An&#10;Excel workbook is open. At the top of the workbook is the title bar, with the&#10;title N P underscore E X underscore 5 underscore Tibetan dot x l s x. The Data&#10;tab is selected and contains the Edit Links button in the Queries and&#10;Connections group, which allows you to view a list of links created with&#10;external references. The formula bar contains an external reference, which is a&#10;reference to a cell or range on a worksheet in a different workbook. The&#10;external reference displayed in the formula bar refers to cell B7 in the Profit&#10;and Loss worksheet in the Support underscore E X underscore 5 underscore 2019&#10;workbook. A magnifier shows the external references contained in cells D11,&#10;D12, and D13. An external reference establishes a link between the data in the&#10;external document, known as the source workbook, and the current document,&#10;known as the destination workbook. The Edit Links dialog box shows a list of&#10;links created with external references. The dialog box is open and contains a&#10;table with columns for Source, Type, Update, and Status, which give information&#10;about the source workbooks used to create the external references. A cell in&#10;the worksheet contains a hyperlink. A hyperlink is a link placed within a&#10;document that points to another, including other documents, webpages, and email&#10;addresses. This particular link points to a cell in the worksheet. A hyperlink&#10;can be augmented with Screen Tip describing the nature of the link. Clicking a&#10;cell containing a hyperlink activates the link, opening the application&#10;associated with the linked resource.">
            <a:extLst>
              <a:ext uri="{FF2B5EF4-FFF2-40B4-BE49-F238E27FC236}">
                <a16:creationId xmlns:a16="http://schemas.microsoft.com/office/drawing/2014/main" id="{E705B31E-6D20-4EA2-9C33-2965C51558F3}"/>
              </a:ext>
            </a:extLst>
          </p:cNvPr>
          <p:cNvPicPr>
            <a:picLocks noGrp="1" noChangeAspect="1"/>
          </p:cNvPicPr>
          <p:nvPr>
            <p:ph sz="quarter" idx="17"/>
          </p:nvPr>
        </p:nvPicPr>
        <p:blipFill>
          <a:blip r:embed="rId2"/>
          <a:stretch>
            <a:fillRect/>
          </a:stretch>
        </p:blipFill>
        <p:spPr>
          <a:xfrm>
            <a:off x="733631" y="1178092"/>
            <a:ext cx="10731087" cy="5062616"/>
          </a:xfrm>
          <a:prstGeom prst="rect">
            <a:avLst/>
          </a:prstGeom>
        </p:spPr>
      </p:pic>
    </p:spTree>
    <p:extLst>
      <p:ext uri="{BB962C8B-B14F-4D97-AF65-F5344CB8AC3E}">
        <p14:creationId xmlns:p14="http://schemas.microsoft.com/office/powerpoint/2010/main" val="3273266443"/>
      </p:ext>
    </p:extLst>
  </p:cSld>
  <p:clrMapOvr>
    <a:masterClrMapping/>
  </p:clrMapOvr>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Linking to External Workbooks,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When creating formulas in a workbook, reference data in other workbooks by creating a link between the workbooks</a:t>
            </a:r>
          </a:p>
          <a:p>
            <a:r>
              <a:rPr lang="en-US" dirty="0"/>
              <a:t>Unlike with worksheets, there’s no such thing as a workbook group. You can specify only one workbook at a time</a:t>
            </a:r>
          </a:p>
          <a:p>
            <a:r>
              <a:rPr lang="en-US" dirty="0"/>
              <a:t>To speed up the process of entering an external reference as well as to avoid a mistake, you can begin entering the formula and then use your mouse to select the cell or cell range from an already opened workbook</a:t>
            </a:r>
          </a:p>
        </p:txBody>
      </p:sp>
    </p:spTree>
    <p:extLst>
      <p:ext uri="{BB962C8B-B14F-4D97-AF65-F5344CB8AC3E}">
        <p14:creationId xmlns:p14="http://schemas.microsoft.com/office/powerpoint/2010/main" val="419897124"/>
      </p:ext>
    </p:extLst>
  </p:cSld>
  <p:clrMapOvr>
    <a:masterClrMapping/>
  </p:clrMapOvr>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Linking to External Workbooks, Part 2</a:t>
            </a:r>
            <a:endParaRPr lang="en-IN" dirty="0"/>
          </a:p>
        </p:txBody>
      </p:sp>
      <p:pic>
        <p:nvPicPr>
          <p:cNvPr id="5" name="Content Placeholder 4" descr="An excel workbook containing a formula with an external reference is shown. The formula bar of the workbook contains the formula, equals left bracket Support underscore E X underscore 5 underscore 2020 dot x l s x right bracket Profit and Loss exclamation point B5, which is an external reference to cell B5 in the Profit and Loss worksheet of the Support underscore E X underscore 5 underscore 2020 workbook. Cells C5 through C17 contain profit and loss values from the Support underscore E X underscore 5 underscore 2020 workbook.">
            <a:extLst>
              <a:ext uri="{FF2B5EF4-FFF2-40B4-BE49-F238E27FC236}">
                <a16:creationId xmlns:a16="http://schemas.microsoft.com/office/drawing/2014/main" id="{7BBCD883-A8F0-4E9A-BA8B-2DA8DFC6A9FD}"/>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2645704" y="1147284"/>
            <a:ext cx="6906942" cy="5094481"/>
          </a:xfrm>
          <a:prstGeom prst="rect">
            <a:avLst/>
          </a:prstGeom>
        </p:spPr>
      </p:pic>
    </p:spTree>
    <p:extLst>
      <p:ext uri="{BB962C8B-B14F-4D97-AF65-F5344CB8AC3E}">
        <p14:creationId xmlns:p14="http://schemas.microsoft.com/office/powerpoint/2010/main" val="2300430172"/>
      </p:ext>
    </p:extLst>
  </p:cSld>
  <p:clrMapOvr>
    <a:masterClrMapping/>
  </p:clrMapOvr>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Linking to External Workbooks, Part 3</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If both the destination and source workbooks are currently open, any changes you make to data in the source workbook will also be reflected in the destination workbook</a:t>
            </a:r>
          </a:p>
          <a:p>
            <a:r>
              <a:rPr lang="en-US" dirty="0"/>
              <a:t>You can view and edit the Excel security settings by clicking the File on the menu bar, clicking Options in Backstage view, and then clicking Trust Center in the Excel Options dialog box</a:t>
            </a:r>
          </a:p>
        </p:txBody>
      </p:sp>
    </p:spTree>
    <p:extLst>
      <p:ext uri="{BB962C8B-B14F-4D97-AF65-F5344CB8AC3E}">
        <p14:creationId xmlns:p14="http://schemas.microsoft.com/office/powerpoint/2010/main" val="2281750012"/>
      </p:ext>
    </p:extLst>
  </p:cSld>
  <p:clrMapOvr>
    <a:masterClrMapping/>
  </p:clrMapOvr>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Linking to External Workbooks, Part 4</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A list of all links in your workbook is available in the Edit Links dialog box. For each link, the Edit Links dialog box shows the following information:</a:t>
            </a:r>
          </a:p>
          <a:p>
            <a:pPr lvl="1"/>
            <a:r>
              <a:rPr lang="en-US" dirty="0"/>
              <a:t>Source</a:t>
            </a:r>
          </a:p>
          <a:p>
            <a:pPr lvl="1"/>
            <a:r>
              <a:rPr lang="en-US" dirty="0"/>
              <a:t>Type</a:t>
            </a:r>
          </a:p>
          <a:p>
            <a:pPr lvl="1"/>
            <a:r>
              <a:rPr lang="en-US" dirty="0"/>
              <a:t>Update</a:t>
            </a:r>
          </a:p>
          <a:p>
            <a:pPr lvl="1"/>
            <a:r>
              <a:rPr lang="en-US" dirty="0"/>
              <a:t>Status</a:t>
            </a:r>
          </a:p>
        </p:txBody>
      </p:sp>
    </p:spTree>
    <p:extLst>
      <p:ext uri="{BB962C8B-B14F-4D97-AF65-F5344CB8AC3E}">
        <p14:creationId xmlns:p14="http://schemas.microsoft.com/office/powerpoint/2010/main" val="28854554"/>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Linking to External Workbooks, Part 5</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Managing Workbook Links</a:t>
            </a:r>
          </a:p>
          <a:p>
            <a:pPr lvl="1"/>
            <a:r>
              <a:rPr lang="en-US" dirty="0"/>
              <a:t>You cannot undo the break link action. To restore the link, you must reenter the external reference formulas</a:t>
            </a:r>
          </a:p>
          <a:p>
            <a:pPr lvl="1"/>
            <a:r>
              <a:rPr lang="en-US" dirty="0"/>
              <a:t>Deciding when to Link Workbooks</a:t>
            </a:r>
          </a:p>
          <a:p>
            <a:pPr lvl="2"/>
            <a:r>
              <a:rPr lang="en-US" dirty="0"/>
              <a:t>Is a large workbook too difficult to use?</a:t>
            </a:r>
          </a:p>
          <a:p>
            <a:pPr lvl="2"/>
            <a:r>
              <a:rPr lang="en-US" dirty="0"/>
              <a:t>Can separate workbooks share a common design and structure?</a:t>
            </a:r>
          </a:p>
          <a:p>
            <a:pPr lvl="2"/>
            <a:r>
              <a:rPr lang="en-US" dirty="0"/>
              <a:t>Can information from different workbooks be summarized?</a:t>
            </a:r>
          </a:p>
          <a:p>
            <a:pPr lvl="2"/>
            <a:r>
              <a:rPr lang="en-US" dirty="0"/>
              <a:t>Can source workbooks continually be updated?</a:t>
            </a:r>
          </a:p>
          <a:p>
            <a:pPr lvl="2"/>
            <a:r>
              <a:rPr lang="en-US" dirty="0"/>
              <a:t>Will the source workbooks be available to the destination workbook?</a:t>
            </a:r>
          </a:p>
        </p:txBody>
      </p:sp>
    </p:spTree>
    <p:extLst>
      <p:ext uri="{BB962C8B-B14F-4D97-AF65-F5344CB8AC3E}">
        <p14:creationId xmlns:p14="http://schemas.microsoft.com/office/powerpoint/2010/main" val="2221954793"/>
      </p:ext>
    </p:extLst>
  </p:cSld>
  <p:clrMapOvr>
    <a:masterClrMapping/>
  </p:clrMapOvr>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91D738-1F0A-4850-99A9-8142E360EC6F}"/>
              </a:ext>
            </a:extLst>
          </p:cNvPr>
          <p:cNvSpPr>
            <a:spLocks noGrp="1"/>
          </p:cNvSpPr>
          <p:nvPr>
            <p:ph type="body" sz="quarter" idx="11"/>
          </p:nvPr>
        </p:nvSpPr>
        <p:spPr>
          <a:xfrm>
            <a:off x="600364" y="2220012"/>
            <a:ext cx="10991272" cy="618014"/>
          </a:xfrm>
        </p:spPr>
        <p:txBody>
          <a:bodyPr/>
          <a:lstStyle/>
          <a:p>
            <a:pPr algn="ctr"/>
            <a:r>
              <a:rPr lang="en-US" b="1" dirty="0"/>
              <a:t>Module 5</a:t>
            </a:r>
            <a:endParaRPr lang="en-IN" b="1" dirty="0"/>
          </a:p>
        </p:txBody>
      </p:sp>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600364" y="3142587"/>
            <a:ext cx="10991272" cy="993726"/>
          </a:xfrm>
        </p:spPr>
        <p:txBody>
          <a:bodyPr/>
          <a:lstStyle/>
          <a:p>
            <a:pPr algn="ctr"/>
            <a:r>
              <a:rPr lang="en-US" dirty="0"/>
              <a:t>Generating Reports from Multiple Worksheets and Workbooks</a:t>
            </a:r>
            <a:endParaRPr lang="en-IN" dirty="0"/>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28282224"/>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Creating Hyperlinks,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A hyperlink is a text string or graphic image connected to a wide variety of resources, including:</a:t>
            </a:r>
          </a:p>
          <a:p>
            <a:pPr lvl="1"/>
            <a:r>
              <a:rPr lang="en-US" dirty="0"/>
              <a:t>Websites</a:t>
            </a:r>
          </a:p>
          <a:p>
            <a:pPr lvl="1"/>
            <a:r>
              <a:rPr lang="en-US" dirty="0"/>
              <a:t>Files on your computer, such as Word documents, PowerPoint presentations, text files, and PDF documents</a:t>
            </a:r>
          </a:p>
          <a:p>
            <a:pPr lvl="1"/>
            <a:r>
              <a:rPr lang="en-US" dirty="0"/>
              <a:t>Cells and cell ranges within the current workbook</a:t>
            </a:r>
          </a:p>
          <a:p>
            <a:pPr lvl="1"/>
            <a:r>
              <a:rPr lang="en-US" dirty="0"/>
              <a:t>Email addresses</a:t>
            </a:r>
          </a:p>
          <a:p>
            <a:pPr lvl="1"/>
            <a:r>
              <a:rPr lang="en-US" dirty="0"/>
              <a:t>New documents created specifically as the source of the hyperlink</a:t>
            </a:r>
          </a:p>
        </p:txBody>
      </p:sp>
    </p:spTree>
    <p:extLst>
      <p:ext uri="{BB962C8B-B14F-4D97-AF65-F5344CB8AC3E}">
        <p14:creationId xmlns:p14="http://schemas.microsoft.com/office/powerpoint/2010/main" val="606714019"/>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Creating Hyperlinks, Part 2</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Linking to a Location Within a Workbook</a:t>
            </a:r>
          </a:p>
          <a:p>
            <a:r>
              <a:rPr lang="en-US" dirty="0"/>
              <a:t>Linking to an Email Address</a:t>
            </a:r>
          </a:p>
          <a:p>
            <a:pPr lvl="1"/>
            <a:r>
              <a:rPr lang="en-US" dirty="0"/>
              <a:t>Clicking a linked email address automatically opens the user’s email program to a new message with your email address and a preset subject line already inserted.</a:t>
            </a:r>
          </a:p>
        </p:txBody>
      </p:sp>
    </p:spTree>
    <p:extLst>
      <p:ext uri="{BB962C8B-B14F-4D97-AF65-F5344CB8AC3E}">
        <p14:creationId xmlns:p14="http://schemas.microsoft.com/office/powerpoint/2010/main" val="153338132"/>
      </p:ext>
    </p:extLst>
  </p:cSld>
  <p:clrMapOvr>
    <a:masterClrMapping/>
  </p:clrMapOvr>
</p:sld>
</file>

<file path=ppt/slides/slide2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Creating Hyperlinks, Part 3</a:t>
            </a:r>
            <a:endParaRPr lang="en-IN" dirty="0"/>
          </a:p>
        </p:txBody>
      </p:sp>
      <p:pic>
        <p:nvPicPr>
          <p:cNvPr id="6" name="Content Placeholder 5" descr="An Insert Hyperlink dialog box is open. The Insert Hyperlink dialog box allows you to type the cell reference in a field or select a place in the document, which displays the sheets in the workbook. There is a link to cell C16 in the Terms and Definitions worksheet. The button Screen Tip adds a Screen Tip to the hyperlink. The right side of the dialog box displays the buttons Existing File or Web Page, which links to a source file or webpage, Place in This Document, which links to a location in the current workbook, Create New Document, which creates a new document and links to it, and E-mail Address, which links to an email address. The bottom of the dialog box has buttons for OK and Cancel.">
            <a:extLst>
              <a:ext uri="{FF2B5EF4-FFF2-40B4-BE49-F238E27FC236}">
                <a16:creationId xmlns:a16="http://schemas.microsoft.com/office/drawing/2014/main" id="{D350511A-95CC-477B-811C-2DF20B0D8321}"/>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276463" y="1339987"/>
            <a:ext cx="11645425" cy="3544258"/>
          </a:xfrm>
          <a:prstGeom prst="rect">
            <a:avLst/>
          </a:prstGeom>
        </p:spPr>
      </p:pic>
    </p:spTree>
    <p:extLst>
      <p:ext uri="{BB962C8B-B14F-4D97-AF65-F5344CB8AC3E}">
        <p14:creationId xmlns:p14="http://schemas.microsoft.com/office/powerpoint/2010/main" val="350295121"/>
      </p:ext>
    </p:extLst>
  </p:cSld>
  <p:clrMapOvr>
    <a:masterClrMapping/>
  </p:clrMapOvr>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Visual Overview: Named Ranges and Templates</a:t>
            </a:r>
            <a:endParaRPr lang="en-IN" dirty="0"/>
          </a:p>
        </p:txBody>
      </p:sp>
      <p:pic>
        <p:nvPicPr>
          <p:cNvPr id="4" name="Content Placeholder 3" descr="An&#10;excel workbook titled N P underscore E X underscore 5 underscore P L Statement 1&#10;is open. The workbook is a template, which is a predefined workbook in which&#10;all formulas and design elements are already built-in, leaving the user to&#10;enter the data of interest. The title bar shows the name of the template the&#10;workbook is based on. This workbook is based on the N P underscore E X&#10;underscore 5 underscore P L Statement dot x l t x template. The Formulas tab is&#10;selected and contains the Name Manager and Create from Selection buttons in the&#10;Defined Names group. The Name Manager button allows you to view the list of the&#10;named ranges used in the workbook. The Create from Selection button allows you&#10;to create named ranges from labels in the workbook. A magnifier points to cell&#10;C12, which shows the formula, equals B12 divided by TOTAL underscore SALES.&#10;TOTAL underscore SALES is a named range, or defined name, which is a&#10;user-defined name that replaces a cell or range reference. Here, the defined&#10;name TOTAL underscore SALES replaces the reference to cell B7. Cells F4 through&#10;F9 contain a table titled Region, which is labeled Enter Information about Your&#10;Franchise and contains fields for Franchise Number, Franchise Manager, Franchise&#10;Location, and Contact Number. The Name Manager dialog box is open and contains&#10;a table with columns for Name, Value, Refers To, and Scope. The Name Manager&#10;shows the scope of the named range, indicating where in the workbook the name&#10;is recognized. Names with global scope are recognized in formulas or functions&#10;throughout the workbook. Names with local scope are recognized only within the&#10;worksheet in which they’re defined.">
            <a:extLst>
              <a:ext uri="{FF2B5EF4-FFF2-40B4-BE49-F238E27FC236}">
                <a16:creationId xmlns:a16="http://schemas.microsoft.com/office/drawing/2014/main" id="{97782CC8-28CF-405C-9838-C2417038FB4B}"/>
              </a:ext>
            </a:extLst>
          </p:cNvPr>
          <p:cNvPicPr>
            <a:picLocks noGrp="1" noChangeAspect="1"/>
          </p:cNvPicPr>
          <p:nvPr>
            <p:ph sz="quarter" idx="17"/>
          </p:nvPr>
        </p:nvPicPr>
        <p:blipFill>
          <a:blip r:embed="rId2"/>
          <a:stretch>
            <a:fillRect/>
          </a:stretch>
        </p:blipFill>
        <p:spPr>
          <a:xfrm>
            <a:off x="741930" y="1154251"/>
            <a:ext cx="10714490" cy="5079212"/>
          </a:xfrm>
          <a:prstGeom prst="rect">
            <a:avLst/>
          </a:prstGeom>
        </p:spPr>
      </p:pic>
    </p:spTree>
    <p:extLst>
      <p:ext uri="{BB962C8B-B14F-4D97-AF65-F5344CB8AC3E}">
        <p14:creationId xmlns:p14="http://schemas.microsoft.com/office/powerpoint/2010/main" val="2339702358"/>
      </p:ext>
    </p:extLst>
  </p:cSld>
  <p:clrMapOvr>
    <a:masterClrMapping/>
  </p:clrMapOvr>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Simplifying Formulas with Named Ranges,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A named range can refer to any cell or cell range within the workbook, so you can replace a reference such as Sheet1!B7:B43 with the more descriptive name SalesData2021.</a:t>
            </a:r>
          </a:p>
          <a:p>
            <a:r>
              <a:rPr lang="en-US" dirty="0"/>
              <a:t>Defining a Named Range</a:t>
            </a:r>
          </a:p>
          <a:p>
            <a:pPr lvl="1"/>
            <a:r>
              <a:rPr lang="en-US" dirty="0"/>
              <a:t>The simplest way to define a named range is to select a range and enter the name in the Name box</a:t>
            </a:r>
          </a:p>
          <a:p>
            <a:r>
              <a:rPr lang="en-US" dirty="0"/>
              <a:t> By default, Excel treats named ranges as absolute cell references</a:t>
            </a:r>
          </a:p>
        </p:txBody>
      </p:sp>
    </p:spTree>
    <p:extLst>
      <p:ext uri="{BB962C8B-B14F-4D97-AF65-F5344CB8AC3E}">
        <p14:creationId xmlns:p14="http://schemas.microsoft.com/office/powerpoint/2010/main" val="794655795"/>
      </p:ext>
    </p:extLst>
  </p:cSld>
  <p:clrMapOvr>
    <a:masterClrMapping/>
  </p:clrMapOvr>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D8EC-4E4C-492C-B237-7388AC99BE04}"/>
              </a:ext>
            </a:extLst>
          </p:cNvPr>
          <p:cNvSpPr>
            <a:spLocks noGrp="1"/>
          </p:cNvSpPr>
          <p:nvPr>
            <p:ph type="title"/>
          </p:nvPr>
        </p:nvSpPr>
        <p:spPr/>
        <p:txBody>
          <a:bodyPr/>
          <a:lstStyle/>
          <a:p>
            <a:r>
              <a:rPr lang="en-US" dirty="0"/>
              <a:t>Simplifying Formulas with Named Ranges, Part 2</a:t>
            </a:r>
          </a:p>
        </p:txBody>
      </p:sp>
      <p:sp>
        <p:nvSpPr>
          <p:cNvPr id="3" name="Text Placeholder 2">
            <a:extLst>
              <a:ext uri="{FF2B5EF4-FFF2-40B4-BE49-F238E27FC236}">
                <a16:creationId xmlns:a16="http://schemas.microsoft.com/office/drawing/2014/main" id="{16493A13-7054-423E-83AC-841AED9D597A}"/>
              </a:ext>
            </a:extLst>
          </p:cNvPr>
          <p:cNvSpPr>
            <a:spLocks noGrp="1"/>
          </p:cNvSpPr>
          <p:nvPr>
            <p:ph type="body" sz="quarter" idx="17"/>
          </p:nvPr>
        </p:nvSpPr>
        <p:spPr/>
        <p:txBody>
          <a:bodyPr/>
          <a:lstStyle/>
          <a:p>
            <a:r>
              <a:rPr lang="en-US" dirty="0"/>
              <a:t>Using Named Ranges in Formulas</a:t>
            </a:r>
          </a:p>
          <a:p>
            <a:pPr lvl="1"/>
            <a:r>
              <a:rPr lang="en-US" dirty="0"/>
              <a:t>A named range can be used in place of a cell reference in any Excel formula or function. So, the 3-D reference in the formula </a:t>
            </a:r>
            <a:r>
              <a:rPr lang="en-US" b="1" dirty="0"/>
              <a:t>=SUM('Sales Data'!E4:E20) </a:t>
            </a:r>
            <a:r>
              <a:rPr lang="en-US" dirty="0"/>
              <a:t>can be replaced with </a:t>
            </a:r>
            <a:r>
              <a:rPr lang="en-US" b="1" dirty="0"/>
              <a:t>=SUM(</a:t>
            </a:r>
            <a:r>
              <a:rPr lang="en-US" b="1" dirty="0" err="1"/>
              <a:t>salesFigures</a:t>
            </a:r>
            <a:r>
              <a:rPr lang="en-US" b="1" dirty="0"/>
              <a:t>)</a:t>
            </a:r>
          </a:p>
          <a:p>
            <a:r>
              <a:rPr lang="en-US" dirty="0"/>
              <a:t>Determining the Scope of Named Ranges</a:t>
            </a:r>
          </a:p>
          <a:p>
            <a:pPr lvl="1"/>
            <a:r>
              <a:rPr lang="en-US" dirty="0"/>
              <a:t>Local scope is used to avoid name conflicts that would occur when the same name is duplicated across multiple worksheets</a:t>
            </a:r>
          </a:p>
        </p:txBody>
      </p:sp>
    </p:spTree>
    <p:extLst>
      <p:ext uri="{BB962C8B-B14F-4D97-AF65-F5344CB8AC3E}">
        <p14:creationId xmlns:p14="http://schemas.microsoft.com/office/powerpoint/2010/main" val="2184866129"/>
      </p:ext>
    </p:extLst>
  </p:cSld>
  <p:clrMapOvr>
    <a:masterClrMapping/>
  </p:clrMapOvr>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139F-E90E-49A5-81AB-CEAE5D38390F}"/>
              </a:ext>
            </a:extLst>
          </p:cNvPr>
          <p:cNvSpPr>
            <a:spLocks noGrp="1"/>
          </p:cNvSpPr>
          <p:nvPr>
            <p:ph type="title"/>
          </p:nvPr>
        </p:nvSpPr>
        <p:spPr/>
        <p:txBody>
          <a:bodyPr/>
          <a:lstStyle/>
          <a:p>
            <a:r>
              <a:rPr lang="en-US" dirty="0"/>
              <a:t>Simplifying Formulas with Named Ranges, Part 3</a:t>
            </a:r>
          </a:p>
        </p:txBody>
      </p:sp>
      <p:sp>
        <p:nvSpPr>
          <p:cNvPr id="3" name="Text Placeholder 2">
            <a:extLst>
              <a:ext uri="{FF2B5EF4-FFF2-40B4-BE49-F238E27FC236}">
                <a16:creationId xmlns:a16="http://schemas.microsoft.com/office/drawing/2014/main" id="{AA546519-1337-42FB-9F36-4989745CA2CE}"/>
              </a:ext>
            </a:extLst>
          </p:cNvPr>
          <p:cNvSpPr>
            <a:spLocks noGrp="1"/>
          </p:cNvSpPr>
          <p:nvPr>
            <p:ph type="body" sz="quarter" idx="17"/>
          </p:nvPr>
        </p:nvSpPr>
        <p:spPr/>
        <p:txBody>
          <a:bodyPr/>
          <a:lstStyle/>
          <a:p>
            <a:r>
              <a:rPr lang="en-US" dirty="0"/>
              <a:t>Using Defined Names in Existing Formulas</a:t>
            </a:r>
          </a:p>
          <a:p>
            <a:pPr lvl="1"/>
            <a:r>
              <a:rPr lang="en-US" dirty="0"/>
              <a:t>Once you have defined a named range, you can have Excel replace all cell references in formulas and functions with the equivalent name</a:t>
            </a:r>
          </a:p>
        </p:txBody>
      </p:sp>
    </p:spTree>
    <p:extLst>
      <p:ext uri="{BB962C8B-B14F-4D97-AF65-F5344CB8AC3E}">
        <p14:creationId xmlns:p14="http://schemas.microsoft.com/office/powerpoint/2010/main" val="1829445946"/>
      </p:ext>
    </p:extLst>
  </p:cSld>
  <p:clrMapOvr>
    <a:masterClrMapping/>
  </p:clrMapOvr>
</p:sld>
</file>

<file path=ppt/slides/slide2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B0E7-EC4D-4720-B27C-A4F2AE1356FD}"/>
              </a:ext>
            </a:extLst>
          </p:cNvPr>
          <p:cNvSpPr>
            <a:spLocks noGrp="1"/>
          </p:cNvSpPr>
          <p:nvPr>
            <p:ph type="title"/>
          </p:nvPr>
        </p:nvSpPr>
        <p:spPr/>
        <p:txBody>
          <a:bodyPr/>
          <a:lstStyle/>
          <a:p>
            <a:r>
              <a:rPr lang="en-US" dirty="0"/>
              <a:t>Simplifying Formulas with Named Ranges, Part 4</a:t>
            </a:r>
          </a:p>
        </p:txBody>
      </p:sp>
      <p:pic>
        <p:nvPicPr>
          <p:cNvPr id="4" name="Content Placeholder 3" descr="An Excel workbook titled N P underscore E X underscore 5 underscore Tibetan is open to show Named ranges defined in the Name box. C O G S underscore Percent is typed in the Name box. The cell C5 is selected. The C O G S underscore Percent names range references cell C5 in the Terms and Definitions worksheet.">
            <a:extLst>
              <a:ext uri="{FF2B5EF4-FFF2-40B4-BE49-F238E27FC236}">
                <a16:creationId xmlns:a16="http://schemas.microsoft.com/office/drawing/2014/main" id="{717062D2-DF3B-4ACA-953D-20A839BE2627}"/>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803102" y="1289187"/>
            <a:ext cx="10585794" cy="4673525"/>
          </a:xfrm>
          <a:prstGeom prst="rect">
            <a:avLst/>
          </a:prstGeom>
        </p:spPr>
      </p:pic>
    </p:spTree>
    <p:extLst>
      <p:ext uri="{BB962C8B-B14F-4D97-AF65-F5344CB8AC3E}">
        <p14:creationId xmlns:p14="http://schemas.microsoft.com/office/powerpoint/2010/main" val="2033202941"/>
      </p:ext>
    </p:extLst>
  </p:cSld>
  <p:clrMapOvr>
    <a:masterClrMapping/>
  </p:clrMapOvr>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EE16-9480-4137-9F6B-427D7B54F634}"/>
              </a:ext>
            </a:extLst>
          </p:cNvPr>
          <p:cNvSpPr>
            <a:spLocks noGrp="1"/>
          </p:cNvSpPr>
          <p:nvPr>
            <p:ph type="title"/>
          </p:nvPr>
        </p:nvSpPr>
        <p:spPr/>
        <p:txBody>
          <a:bodyPr/>
          <a:lstStyle/>
          <a:p>
            <a:r>
              <a:rPr lang="en-US" dirty="0"/>
              <a:t>Exploring Workbook Templates, Part 1</a:t>
            </a:r>
          </a:p>
        </p:txBody>
      </p:sp>
      <p:sp>
        <p:nvSpPr>
          <p:cNvPr id="3" name="Text Placeholder 2">
            <a:extLst>
              <a:ext uri="{FF2B5EF4-FFF2-40B4-BE49-F238E27FC236}">
                <a16:creationId xmlns:a16="http://schemas.microsoft.com/office/drawing/2014/main" id="{EC091EED-282D-486D-AA54-9A5401C893BB}"/>
              </a:ext>
            </a:extLst>
          </p:cNvPr>
          <p:cNvSpPr>
            <a:spLocks noGrp="1"/>
          </p:cNvSpPr>
          <p:nvPr>
            <p:ph type="body" sz="quarter" idx="17"/>
          </p:nvPr>
        </p:nvSpPr>
        <p:spPr/>
        <p:txBody>
          <a:bodyPr/>
          <a:lstStyle/>
          <a:p>
            <a:r>
              <a:rPr lang="en-US" dirty="0"/>
              <a:t>Setting Up a Workbook Template</a:t>
            </a:r>
          </a:p>
          <a:p>
            <a:pPr lvl="1"/>
            <a:r>
              <a:rPr lang="en-US" dirty="0"/>
              <a:t>Any workbook can be turned into a template by just deleting all of the current data, leaving only the formulas and design elements. The data is left blank for end users to fill in at a later date when they start creating their own documents.</a:t>
            </a:r>
          </a:p>
          <a:p>
            <a:r>
              <a:rPr lang="en-US" dirty="0"/>
              <a:t>Creating a Workbook Based on a Template</a:t>
            </a:r>
          </a:p>
          <a:p>
            <a:pPr lvl="1"/>
            <a:r>
              <a:rPr lang="en-US" dirty="0"/>
              <a:t>Ways to create a workbook based on a template</a:t>
            </a:r>
          </a:p>
        </p:txBody>
      </p:sp>
    </p:spTree>
    <p:extLst>
      <p:ext uri="{BB962C8B-B14F-4D97-AF65-F5344CB8AC3E}">
        <p14:creationId xmlns:p14="http://schemas.microsoft.com/office/powerpoint/2010/main" val="1295170199"/>
      </p:ext>
    </p:extLst>
  </p:cSld>
  <p:clrMapOvr>
    <a:masterClrMapping/>
  </p:clrMapOvr>
</p:sld>
</file>

<file path=ppt/slides/slide2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B0E7-EC4D-4720-B27C-A4F2AE1356FD}"/>
              </a:ext>
            </a:extLst>
          </p:cNvPr>
          <p:cNvSpPr>
            <a:spLocks noGrp="1"/>
          </p:cNvSpPr>
          <p:nvPr>
            <p:ph type="title"/>
          </p:nvPr>
        </p:nvSpPr>
        <p:spPr/>
        <p:txBody>
          <a:bodyPr/>
          <a:lstStyle/>
          <a:p>
            <a:r>
              <a:rPr lang="en-US" dirty="0"/>
              <a:t>Exploring Workbook Templates, Part 2</a:t>
            </a:r>
          </a:p>
        </p:txBody>
      </p:sp>
      <p:pic>
        <p:nvPicPr>
          <p:cNvPr id="5" name="Content Placeholder 4" descr="A template for profit and loss statements for the Tibetan Grill is shown. The cells in column B will contain data values entered by the user. The cells in column D contain formulas already built into the workbook. Cells F4 through F9 contain a table titled Region, which is labeled Enter Information about Your Franchise and contains fields for Franchise Number, Franchise Manager, Franchise Location, and Contact Number. A box labeled Instructions contains the instructions to help the user successfully complete the workbook.">
            <a:extLst>
              <a:ext uri="{FF2B5EF4-FFF2-40B4-BE49-F238E27FC236}">
                <a16:creationId xmlns:a16="http://schemas.microsoft.com/office/drawing/2014/main" id="{789FB0E7-79D1-4017-A15E-8649CE9DB47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358189" y="1330534"/>
            <a:ext cx="11475621" cy="4478293"/>
          </a:xfrm>
          <a:prstGeom prst="rect">
            <a:avLst/>
          </a:prstGeom>
        </p:spPr>
      </p:pic>
    </p:spTree>
    <p:extLst>
      <p:ext uri="{BB962C8B-B14F-4D97-AF65-F5344CB8AC3E}">
        <p14:creationId xmlns:p14="http://schemas.microsoft.com/office/powerpoint/2010/main" val="1105937360"/>
      </p:ext>
    </p:extLst>
  </p:cSld>
  <p:clrMapOvr>
    <a:masterClrMapping/>
  </p:clrMapOvr>
</p:sld>
</file>

<file path=ppt/slides/slide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Objectives,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Copy worksheets between workbooks</a:t>
            </a:r>
          </a:p>
          <a:p>
            <a:r>
              <a:rPr lang="en-US" dirty="0"/>
              <a:t>View a workbook in multiple windows</a:t>
            </a:r>
          </a:p>
          <a:p>
            <a:r>
              <a:rPr lang="en-US" dirty="0"/>
              <a:t>Organize worksheets in a worksheet group</a:t>
            </a:r>
          </a:p>
          <a:p>
            <a:r>
              <a:rPr lang="en-US" dirty="0"/>
              <a:t>Write a 3-D reference</a:t>
            </a:r>
          </a:p>
          <a:p>
            <a:r>
              <a:rPr lang="en-US" dirty="0"/>
              <a:t>Write an external reference</a:t>
            </a:r>
          </a:p>
        </p:txBody>
      </p:sp>
    </p:spTree>
    <p:extLst>
      <p:ext uri="{BB962C8B-B14F-4D97-AF65-F5344CB8AC3E}">
        <p14:creationId xmlns:p14="http://schemas.microsoft.com/office/powerpoint/2010/main" val="2441027956"/>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Objectives, Part 2</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Manage the security features of linked documents</a:t>
            </a:r>
          </a:p>
          <a:p>
            <a:r>
              <a:rPr lang="en-US" dirty="0"/>
              <a:t>Create a hyperlink to a document source</a:t>
            </a:r>
          </a:p>
          <a:p>
            <a:r>
              <a:rPr lang="en-US" dirty="0"/>
              <a:t>Link to an email address</a:t>
            </a:r>
          </a:p>
          <a:p>
            <a:r>
              <a:rPr lang="en-US" dirty="0"/>
              <a:t>Create and apply a named range</a:t>
            </a:r>
          </a:p>
          <a:p>
            <a:r>
              <a:rPr lang="en-US" dirty="0"/>
              <a:t>Work with name scope</a:t>
            </a:r>
          </a:p>
          <a:p>
            <a:r>
              <a:rPr lang="en-US" dirty="0"/>
              <a:t>Create a workbook template</a:t>
            </a:r>
          </a:p>
        </p:txBody>
      </p:sp>
    </p:spTree>
    <p:extLst>
      <p:ext uri="{BB962C8B-B14F-4D97-AF65-F5344CB8AC3E}">
        <p14:creationId xmlns:p14="http://schemas.microsoft.com/office/powerpoint/2010/main" val="3495752674"/>
      </p:ext>
    </p:extLst>
  </p:cSld>
  <p:clrMapOvr>
    <a:masterClrMapping/>
  </p:clrMapOvr>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962230"/>
          </a:xfrm>
        </p:spPr>
        <p:txBody>
          <a:bodyPr/>
          <a:lstStyle/>
          <a:p>
            <a:r>
              <a:rPr lang="en-US" dirty="0"/>
              <a:t>Visual Overview: Worksheet Groups and 3-D References</a:t>
            </a:r>
            <a:endParaRPr lang="en-IN" dirty="0"/>
          </a:p>
        </p:txBody>
      </p:sp>
      <p:pic>
        <p:nvPicPr>
          <p:cNvPr id="5" name="Content Placeholder 4" descr="An&#10;Excel workbook is open in the Excel window. At the top of the workbook is the&#10;title bar, which includes the name of the current file. Note: When worksheets&#10;are grouped, the workbook is in group-editing mode, and the word Group will&#10;appear in the Title bar. The View tab is selected and contains the New Window,&#10;Arrange All, and Synchronous Scrolling buttons in the Window group. The New&#10;Window button creates multiple windows of the same workbook. The Arrange All&#10;button lets you select how multiple windows are arranged on your screen, windows&#10;showing views of the same workbook can be arranged vertically within the&#10;display screen. The Synchronous Scrolling button allows you to scroll through&#10;two worksheets simultaneously. In grouped worksheets, any edit made to one&#10;sheet is applied to all sheets in the group. At the bottom of the workbook,&#10;there are three tabs that form a worksheet group, which is a collection of two&#10;or more selected worksheets. In a worksheet group, all selected sheet tabs are&#10;highlighted. A 3 D reference, a reference to a cell or range on multiple&#10;worksheets in a workbook, refers to cell B12 in the Grill 5 01 through Grill 5 08&#10;worksheets. The 3 D reference shows the formula used in cell B12.">
            <a:extLst>
              <a:ext uri="{FF2B5EF4-FFF2-40B4-BE49-F238E27FC236}">
                <a16:creationId xmlns:a16="http://schemas.microsoft.com/office/drawing/2014/main" id="{ACBA4D89-70BB-4E7C-A00A-CBD2E6326920}"/>
              </a:ext>
            </a:extLst>
          </p:cNvPr>
          <p:cNvPicPr>
            <a:picLocks noGrp="1" noChangeAspect="1"/>
          </p:cNvPicPr>
          <p:nvPr>
            <p:ph sz="quarter" idx="17"/>
          </p:nvPr>
        </p:nvPicPr>
        <p:blipFill>
          <a:blip r:embed="rId2"/>
          <a:stretch>
            <a:fillRect/>
          </a:stretch>
        </p:blipFill>
        <p:spPr>
          <a:xfrm>
            <a:off x="1527135" y="1481203"/>
            <a:ext cx="9144078" cy="4765545"/>
          </a:xfrm>
          <a:prstGeom prst="rect">
            <a:avLst/>
          </a:prstGeom>
        </p:spPr>
      </p:pic>
    </p:spTree>
    <p:extLst>
      <p:ext uri="{BB962C8B-B14F-4D97-AF65-F5344CB8AC3E}">
        <p14:creationId xmlns:p14="http://schemas.microsoft.com/office/powerpoint/2010/main" val="2807983298"/>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Working with Multiple Worksheets,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Copying Worksheets</a:t>
            </a:r>
          </a:p>
          <a:p>
            <a:pPr lvl="1"/>
            <a:r>
              <a:rPr lang="en-US" dirty="0"/>
              <a:t>Use an existing worksheet as a starting point for creating another one</a:t>
            </a:r>
          </a:p>
          <a:p>
            <a:pPr lvl="1"/>
            <a:r>
              <a:rPr lang="en-US" dirty="0"/>
              <a:t>Duplicates all values, formulas, and formats into new worksheet, leaving original worksheet intact</a:t>
            </a:r>
          </a:p>
          <a:p>
            <a:pPr lvl="1"/>
            <a:r>
              <a:rPr lang="en-US" dirty="0"/>
              <a:t>Edit, reformat, and enter new content as needed</a:t>
            </a:r>
          </a:p>
        </p:txBody>
      </p:sp>
    </p:spTree>
    <p:extLst>
      <p:ext uri="{BB962C8B-B14F-4D97-AF65-F5344CB8AC3E}">
        <p14:creationId xmlns:p14="http://schemas.microsoft.com/office/powerpoint/2010/main" val="1537153497"/>
      </p:ext>
    </p:extLst>
  </p:cSld>
  <p:clrMapOvr>
    <a:masterClrMapping/>
  </p:clrMapOvr>
</p:sld>
</file>

<file path=ppt/slides/slide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652514"/>
          </a:xfrm>
        </p:spPr>
        <p:txBody>
          <a:bodyPr/>
          <a:lstStyle/>
          <a:p>
            <a:r>
              <a:rPr lang="en-US" dirty="0"/>
              <a:t>Working with Multiple Worksheets, Part 2</a:t>
            </a:r>
            <a:endParaRPr lang="en-IN" dirty="0"/>
          </a:p>
        </p:txBody>
      </p:sp>
      <p:pic>
        <p:nvPicPr>
          <p:cNvPr id="6" name="Content Placeholder 5" descr="A Move or Copy dialog box is open. The To book: field contains the filename of the workbook to move or copy the worksheet into. The Before sheet: field contains the worksheets in the selected workbook. The sheet Terms and Definitions is selected. The copied sheet will be inserted directly before the Terms and Definitions sheet. The Create a copy checkbox is selected. This copies the worksheet rather than moving it. The bottom of the dialog box shows the buttons OK and Cancel.">
            <a:extLst>
              <a:ext uri="{FF2B5EF4-FFF2-40B4-BE49-F238E27FC236}">
                <a16:creationId xmlns:a16="http://schemas.microsoft.com/office/drawing/2014/main" id="{3E962B36-12E3-4312-9013-35ED933309E7}"/>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135178" y="1398057"/>
            <a:ext cx="9927993" cy="4637640"/>
          </a:xfrm>
          <a:prstGeom prst="rect">
            <a:avLst/>
          </a:prstGeom>
        </p:spPr>
      </p:pic>
    </p:spTree>
    <p:extLst>
      <p:ext uri="{BB962C8B-B14F-4D97-AF65-F5344CB8AC3E}">
        <p14:creationId xmlns:p14="http://schemas.microsoft.com/office/powerpoint/2010/main" val="3831409747"/>
      </p:ext>
    </p:extLst>
  </p:cSld>
  <p:clrMapOvr>
    <a:masterClrMapping/>
  </p:clrMapOvr>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Viewing a Workbook in Multiple Windows,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altLang="ko-KR" dirty="0"/>
              <a:t>Arranging Multiple Workbooks</a:t>
            </a:r>
          </a:p>
          <a:p>
            <a:pPr lvl="1"/>
            <a:r>
              <a:rPr lang="en-US" altLang="ko-KR" dirty="0"/>
              <a:t>Can display all the open workbooks on your screen at the same time</a:t>
            </a:r>
          </a:p>
          <a:p>
            <a:pPr lvl="1"/>
            <a:r>
              <a:rPr lang="en-US" altLang="ko-KR" dirty="0"/>
              <a:t>Can easily click among the open workbooks to create links as well as quickly compare the contents of worksheets in different workbooks</a:t>
            </a:r>
          </a:p>
          <a:p>
            <a:pPr lvl="1"/>
            <a:r>
              <a:rPr lang="en-US" altLang="ko-KR" dirty="0"/>
              <a:t>Layout options:</a:t>
            </a:r>
          </a:p>
          <a:p>
            <a:pPr lvl="2"/>
            <a:r>
              <a:rPr lang="en-US" altLang="ko-KR" dirty="0"/>
              <a:t>Tiled</a:t>
            </a:r>
          </a:p>
          <a:p>
            <a:pPr lvl="2"/>
            <a:r>
              <a:rPr lang="en-US" altLang="ko-KR" dirty="0"/>
              <a:t>Horizontal</a:t>
            </a:r>
          </a:p>
          <a:p>
            <a:pPr lvl="2"/>
            <a:r>
              <a:rPr lang="en-US" altLang="ko-KR" dirty="0"/>
              <a:t>Vertical</a:t>
            </a:r>
          </a:p>
          <a:p>
            <a:pPr lvl="2"/>
            <a:r>
              <a:rPr lang="en-US" altLang="ko-KR" dirty="0"/>
              <a:t>Cascade</a:t>
            </a:r>
          </a:p>
          <a:p>
            <a:pPr lvl="1"/>
            <a:r>
              <a:rPr lang="en-US" dirty="0"/>
              <a:t>Using Synchronized Scrolling Between Windows</a:t>
            </a:r>
          </a:p>
        </p:txBody>
      </p:sp>
    </p:spTree>
    <p:extLst>
      <p:ext uri="{BB962C8B-B14F-4D97-AF65-F5344CB8AC3E}">
        <p14:creationId xmlns:p14="http://schemas.microsoft.com/office/powerpoint/2010/main" val="1785774558"/>
      </p:ext>
    </p:extLst>
  </p:cSld>
  <p:clrMapOvr>
    <a:masterClrMapping/>
  </p:clrMapOvr>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515600" cy="564023"/>
          </a:xfrm>
        </p:spPr>
        <p:txBody>
          <a:bodyPr/>
          <a:lstStyle/>
          <a:p>
            <a:r>
              <a:rPr lang="en-US" dirty="0"/>
              <a:t>Viewing a Workbook in Multiple Windows, Part 2</a:t>
            </a:r>
            <a:endParaRPr lang="en-IN" dirty="0"/>
          </a:p>
        </p:txBody>
      </p:sp>
      <p:pic>
        <p:nvPicPr>
          <p:cNvPr id="6" name="Content Placeholder 5" descr="Examples of the four workbook window layouts: Tiled, Horizontal, Vertical, and Cascade.">
            <a:extLst>
              <a:ext uri="{FF2B5EF4-FFF2-40B4-BE49-F238E27FC236}">
                <a16:creationId xmlns:a16="http://schemas.microsoft.com/office/drawing/2014/main" id="{4B0A44EC-E94D-45D1-9324-F2EAFBF7C8ED}"/>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2796835" y="1065718"/>
            <a:ext cx="6604678" cy="5169635"/>
          </a:xfrm>
          <a:prstGeom prst="rect">
            <a:avLst/>
          </a:prstGeom>
        </p:spPr>
      </p:pic>
    </p:spTree>
    <p:extLst>
      <p:ext uri="{BB962C8B-B14F-4D97-AF65-F5344CB8AC3E}">
        <p14:creationId xmlns:p14="http://schemas.microsoft.com/office/powerpoint/2010/main" val="250907024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BA9BA192-EF86-48DF-982C-2C526A268392}">
  <ds:schemaRefs>
    <ds:schemaRef ds:uri="f856fc18-c0f7-462c-a53d-fc2610d0c4c8"/>
    <ds:schemaRef ds:uri="http://purl.org/dc/term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a4d2ff27-a226-42e2-a79e-c1ae662d212e"/>
    <ds:schemaRef ds:uri="http://schemas.microsoft.com/office/infopath/2007/PartnerControls"/>
    <ds:schemaRef ds:uri="a3520c62-91d1-4715-93cb-6b6cc6733a1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2203</TotalTime>
  <Words>1135</Words>
  <Application>Microsoft Office PowerPoint</Application>
  <PresentationFormat>Widescreen</PresentationFormat>
  <Paragraphs>104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Calibri</vt:lpstr>
      <vt:lpstr>Courier New</vt:lpstr>
      <vt:lpstr>Helvetica</vt:lpstr>
      <vt:lpstr>LucidaGrande</vt:lpstr>
      <vt:lpstr>Open Sans</vt:lpstr>
      <vt:lpstr>Summer Font</vt:lpstr>
      <vt:lpstr>Office Theme</vt:lpstr>
      <vt:lpstr>New Perspectives on Microsoft Excel 2019</vt:lpstr>
      <vt:lpstr>Generating Reports from Multiple Worksheets and Workbooks</vt:lpstr>
      <vt:lpstr>Objectives, Part 1</vt:lpstr>
      <vt:lpstr>Objectives, Part 2</vt:lpstr>
      <vt:lpstr>Visual Overview: Worksheet Groups and 3-D References</vt:lpstr>
      <vt:lpstr>Working with Multiple Worksheets, Part 1</vt:lpstr>
      <vt:lpstr>Working with Multiple Worksheets, Part 2</vt:lpstr>
      <vt:lpstr>Viewing a Workbook in Multiple Windows, Part 1</vt:lpstr>
      <vt:lpstr>Viewing a Workbook in Multiple Windows, Part 2</vt:lpstr>
      <vt:lpstr>Working with Worksheet Groups, Part 1</vt:lpstr>
      <vt:lpstr>Working with Worksheet Groups, Part 2</vt:lpstr>
      <vt:lpstr>Writing 3-D References, Part 1</vt:lpstr>
      <vt:lpstr>Writing 3-D References, Part 2</vt:lpstr>
      <vt:lpstr>Visual Overview: External References and Links</vt:lpstr>
      <vt:lpstr>Linking to External Workbooks, Part 1</vt:lpstr>
      <vt:lpstr>Linking to External Workbooks, Part 2</vt:lpstr>
      <vt:lpstr>Linking to External Workbooks, Part 3</vt:lpstr>
      <vt:lpstr>Linking to External Workbooks, Part 4</vt:lpstr>
      <vt:lpstr>Linking to External Workbooks, Part 5</vt:lpstr>
      <vt:lpstr>Creating Hyperlinks, Part 1</vt:lpstr>
      <vt:lpstr>Creating Hyperlinks, Part 2</vt:lpstr>
      <vt:lpstr>Creating Hyperlinks, Part 3</vt:lpstr>
      <vt:lpstr>Visual Overview: Named Ranges and Templates</vt:lpstr>
      <vt:lpstr>Simplifying Formulas with Named Ranges, Part 1</vt:lpstr>
      <vt:lpstr>Simplifying Formulas with Named Ranges, Part 2</vt:lpstr>
      <vt:lpstr>Simplifying Formulas with Named Ranges, Part 3</vt:lpstr>
      <vt:lpstr>Simplifying Formulas with Named Ranges, Part 4</vt:lpstr>
      <vt:lpstr>Exploring Workbook Templates, Part 1</vt:lpstr>
      <vt:lpstr>Exploring Workbook Templates, Part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D, Mohanapriya</cp:lastModifiedBy>
  <cp:revision>960</cp:revision>
  <cp:lastPrinted>2016-10-03T15:29:39Z</cp:lastPrinted>
  <dcterms:created xsi:type="dcterms:W3CDTF">2018-11-09T11:15:56Z</dcterms:created>
  <dcterms:modified xsi:type="dcterms:W3CDTF">2019-08-05T05:14:57Z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