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 id="2147483730" r:id="rId2"/>
  </p:sldMasterIdLst>
  <p:sldIdLst>
    <p:sldId id="258" r:id="rId3"/>
    <p:sldId id="259" r:id="rId4"/>
    <p:sldId id="264" r:id="rId5"/>
    <p:sldId id="267" r:id="rId6"/>
    <p:sldId id="268" r:id="rId7"/>
    <p:sldId id="305" r:id="rId8"/>
    <p:sldId id="269" r:id="rId9"/>
    <p:sldId id="272" r:id="rId10"/>
    <p:sldId id="273" r:id="rId11"/>
    <p:sldId id="274" r:id="rId12"/>
    <p:sldId id="276" r:id="rId13"/>
    <p:sldId id="277" r:id="rId14"/>
    <p:sldId id="278" r:id="rId15"/>
    <p:sldId id="282" r:id="rId16"/>
    <p:sldId id="283" r:id="rId17"/>
    <p:sldId id="284" r:id="rId18"/>
    <p:sldId id="285" r:id="rId19"/>
    <p:sldId id="287" r:id="rId20"/>
    <p:sldId id="288" r:id="rId21"/>
    <p:sldId id="290" r:id="rId22"/>
    <p:sldId id="261" r:id="rId23"/>
    <p:sldId id="296" r:id="rId24"/>
    <p:sldId id="297" r:id="rId25"/>
    <p:sldId id="298" r:id="rId26"/>
    <p:sldId id="299" r:id="rId27"/>
    <p:sldId id="300" r:id="rId28"/>
    <p:sldId id="302" r:id="rId29"/>
    <p:sldId id="307" r:id="rId30"/>
    <p:sldId id="306" r:id="rId31"/>
    <p:sldId id="303" r:id="rId32"/>
    <p:sldId id="304" r:id="rId33"/>
    <p:sldId id="308" r:id="rId34"/>
    <p:sldId id="3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4"/>
            <p14:sldId id="267"/>
            <p14:sldId id="268"/>
            <p14:sldId id="305"/>
            <p14:sldId id="269"/>
            <p14:sldId id="272"/>
            <p14:sldId id="273"/>
            <p14:sldId id="274"/>
            <p14:sldId id="276"/>
            <p14:sldId id="277"/>
            <p14:sldId id="278"/>
            <p14:sldId id="282"/>
            <p14:sldId id="283"/>
            <p14:sldId id="284"/>
            <p14:sldId id="285"/>
            <p14:sldId id="287"/>
            <p14:sldId id="288"/>
            <p14:sldId id="290"/>
            <p14:sldId id="261"/>
            <p14:sldId id="296"/>
            <p14:sldId id="297"/>
            <p14:sldId id="298"/>
            <p14:sldId id="299"/>
            <p14:sldId id="300"/>
            <p14:sldId id="302"/>
            <p14:sldId id="307"/>
            <p14:sldId id="306"/>
            <p14:sldId id="303"/>
            <p14:sldId id="304"/>
            <p14:sldId id="308"/>
            <p14:sldId id="3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27699-2048-4633-BDBF-3D5BDD6DDCBD}" type="doc">
      <dgm:prSet loTypeId="urn:microsoft.com/office/officeart/2016/7/layout/VerticalHollowActionList" loCatId="List" qsTypeId="urn:microsoft.com/office/officeart/2005/8/quickstyle/simple2" qsCatId="simple" csTypeId="urn:microsoft.com/office/officeart/2005/8/colors/accent1_2" csCatId="accent1" phldr="1"/>
      <dgm:spPr/>
      <dgm:t>
        <a:bodyPr/>
        <a:lstStyle/>
        <a:p>
          <a:endParaRPr lang="en-US"/>
        </a:p>
      </dgm:t>
    </dgm:pt>
    <dgm:pt modelId="{52A3AB0E-BD9C-417E-B5B4-375C239AA281}">
      <dgm:prSet/>
      <dgm:spPr/>
      <dgm:t>
        <a:bodyPr/>
        <a:lstStyle/>
        <a:p>
          <a:r>
            <a:rPr lang="en-US" dirty="0"/>
            <a:t>Lookups</a:t>
          </a:r>
        </a:p>
      </dgm:t>
    </dgm:pt>
    <dgm:pt modelId="{2A733F32-1635-496B-A1DF-FAC778187311}" type="parTrans" cxnId="{74977F74-4143-4996-A3DA-CDD6E5D63FD8}">
      <dgm:prSet/>
      <dgm:spPr/>
      <dgm:t>
        <a:bodyPr/>
        <a:lstStyle/>
        <a:p>
          <a:endParaRPr lang="en-US"/>
        </a:p>
      </dgm:t>
    </dgm:pt>
    <dgm:pt modelId="{CBCE36B9-4021-43BD-A8EC-A3E598F1EF93}" type="sibTrans" cxnId="{74977F74-4143-4996-A3DA-CDD6E5D63FD8}">
      <dgm:prSet/>
      <dgm:spPr/>
      <dgm:t>
        <a:bodyPr/>
        <a:lstStyle/>
        <a:p>
          <a:endParaRPr lang="en-US"/>
        </a:p>
      </dgm:t>
    </dgm:pt>
    <dgm:pt modelId="{5629C7AE-BF7F-479D-A0E4-56944824F063}">
      <dgm:prSet/>
      <dgm:spPr/>
      <dgm:t>
        <a:bodyPr/>
        <a:lstStyle/>
        <a:p>
          <a:r>
            <a:rPr lang="en-US"/>
            <a:t>Do approximate match lookups</a:t>
          </a:r>
        </a:p>
      </dgm:t>
    </dgm:pt>
    <dgm:pt modelId="{B294C490-6E15-4B99-93A7-0094C69F68A4}" type="parTrans" cxnId="{A1A15B0E-D182-45EF-B6D2-31649C1351A4}">
      <dgm:prSet/>
      <dgm:spPr/>
      <dgm:t>
        <a:bodyPr/>
        <a:lstStyle/>
        <a:p>
          <a:endParaRPr lang="en-US"/>
        </a:p>
      </dgm:t>
    </dgm:pt>
    <dgm:pt modelId="{1B84B43F-8AF4-40D7-9929-C5BBF6A58E87}" type="sibTrans" cxnId="{A1A15B0E-D182-45EF-B6D2-31649C1351A4}">
      <dgm:prSet/>
      <dgm:spPr/>
      <dgm:t>
        <a:bodyPr/>
        <a:lstStyle/>
        <a:p>
          <a:endParaRPr lang="en-US"/>
        </a:p>
      </dgm:t>
    </dgm:pt>
    <dgm:pt modelId="{30FB2CE9-8887-496A-9DEE-62191FBD9E69}">
      <dgm:prSet/>
      <dgm:spPr/>
      <dgm:t>
        <a:bodyPr/>
        <a:lstStyle/>
        <a:p>
          <a:r>
            <a:rPr lang="en-US" dirty="0"/>
            <a:t>Logical Functions</a:t>
          </a:r>
        </a:p>
      </dgm:t>
    </dgm:pt>
    <dgm:pt modelId="{6CE21B21-3A0E-4854-81E5-E3B431489A14}" type="parTrans" cxnId="{BAA3E8FF-E635-429D-A3CD-A80E2CB27C64}">
      <dgm:prSet/>
      <dgm:spPr/>
      <dgm:t>
        <a:bodyPr/>
        <a:lstStyle/>
        <a:p>
          <a:endParaRPr lang="en-US"/>
        </a:p>
      </dgm:t>
    </dgm:pt>
    <dgm:pt modelId="{2EC64B6F-57C7-48CC-B1FA-984E550BDA63}" type="sibTrans" cxnId="{BAA3E8FF-E635-429D-A3CD-A80E2CB27C64}">
      <dgm:prSet/>
      <dgm:spPr/>
      <dgm:t>
        <a:bodyPr/>
        <a:lstStyle/>
        <a:p>
          <a:endParaRPr lang="en-US"/>
        </a:p>
      </dgm:t>
    </dgm:pt>
    <dgm:pt modelId="{DAD4B63A-6613-4A24-88D2-FF3F5EFB9518}">
      <dgm:prSet/>
      <dgm:spPr/>
      <dgm:t>
        <a:bodyPr/>
        <a:lstStyle/>
        <a:p>
          <a:r>
            <a:rPr lang="en-US"/>
            <a:t>Work with logical functions</a:t>
          </a:r>
        </a:p>
      </dgm:t>
    </dgm:pt>
    <dgm:pt modelId="{73B289A9-0915-4322-83E9-D3F8E6D4E499}" type="parTrans" cxnId="{30FC3CCA-9101-4062-9AF5-9FE4E44BE3DC}">
      <dgm:prSet/>
      <dgm:spPr/>
      <dgm:t>
        <a:bodyPr/>
        <a:lstStyle/>
        <a:p>
          <a:endParaRPr lang="en-US"/>
        </a:p>
      </dgm:t>
    </dgm:pt>
    <dgm:pt modelId="{C2B1D5DA-11A1-48BC-B766-840DDAB2218F}" type="sibTrans" cxnId="{30FC3CCA-9101-4062-9AF5-9FE4E44BE3DC}">
      <dgm:prSet/>
      <dgm:spPr/>
      <dgm:t>
        <a:bodyPr/>
        <a:lstStyle/>
        <a:p>
          <a:endParaRPr lang="en-US"/>
        </a:p>
      </dgm:t>
    </dgm:pt>
    <dgm:pt modelId="{B2CA0B4B-5CAA-452D-B638-A0C49A3D6A79}">
      <dgm:prSet/>
      <dgm:spPr/>
      <dgm:t>
        <a:bodyPr/>
        <a:lstStyle/>
        <a:p>
          <a:r>
            <a:rPr lang="en-US" dirty="0"/>
            <a:t>Calculate</a:t>
          </a:r>
        </a:p>
      </dgm:t>
    </dgm:pt>
    <dgm:pt modelId="{FD511127-A79F-44A9-86CC-A6566BC7DD17}" type="parTrans" cxnId="{EE2B120F-007E-4D6D-A1C4-53F0AFE0A691}">
      <dgm:prSet/>
      <dgm:spPr/>
      <dgm:t>
        <a:bodyPr/>
        <a:lstStyle/>
        <a:p>
          <a:endParaRPr lang="en-US"/>
        </a:p>
      </dgm:t>
    </dgm:pt>
    <dgm:pt modelId="{9C5FF8F4-CD05-4B6F-8918-C86FAE199D88}" type="sibTrans" cxnId="{EE2B120F-007E-4D6D-A1C4-53F0AFE0A691}">
      <dgm:prSet/>
      <dgm:spPr/>
      <dgm:t>
        <a:bodyPr/>
        <a:lstStyle/>
        <a:p>
          <a:endParaRPr lang="en-US"/>
        </a:p>
      </dgm:t>
    </dgm:pt>
    <dgm:pt modelId="{C83A3525-F124-499A-987C-8A452C7E0D63}">
      <dgm:prSet/>
      <dgm:spPr/>
      <dgm:t>
        <a:bodyPr/>
        <a:lstStyle/>
        <a:p>
          <a:r>
            <a:rPr lang="en-US"/>
            <a:t>Calculate statistics with summary IF functions</a:t>
          </a:r>
        </a:p>
      </dgm:t>
    </dgm:pt>
    <dgm:pt modelId="{DF3A1CE6-A58A-4088-BCFF-79324791519D}" type="parTrans" cxnId="{55D80E52-84E0-4F6F-B77F-279CB245C2D1}">
      <dgm:prSet/>
      <dgm:spPr/>
      <dgm:t>
        <a:bodyPr/>
        <a:lstStyle/>
        <a:p>
          <a:endParaRPr lang="en-US"/>
        </a:p>
      </dgm:t>
    </dgm:pt>
    <dgm:pt modelId="{3AA360DA-5CF5-4C80-8925-759960CD827F}" type="sibTrans" cxnId="{55D80E52-84E0-4F6F-B77F-279CB245C2D1}">
      <dgm:prSet/>
      <dgm:spPr/>
      <dgm:t>
        <a:bodyPr/>
        <a:lstStyle/>
        <a:p>
          <a:endParaRPr lang="en-US"/>
        </a:p>
      </dgm:t>
    </dgm:pt>
    <dgm:pt modelId="{5502964F-FA2F-4257-8100-6BD75233576B}">
      <dgm:prSet/>
      <dgm:spPr/>
      <dgm:t>
        <a:bodyPr/>
        <a:lstStyle/>
        <a:p>
          <a:r>
            <a:rPr lang="en-US" dirty="0"/>
            <a:t>Pivot Table</a:t>
          </a:r>
        </a:p>
      </dgm:t>
    </dgm:pt>
    <dgm:pt modelId="{6DB13F17-EF9E-45D4-9050-8EC5A56B7909}" type="parTrans" cxnId="{5B1A930D-6E5C-45B0-BA6C-29AE0A884702}">
      <dgm:prSet/>
      <dgm:spPr/>
      <dgm:t>
        <a:bodyPr/>
        <a:lstStyle/>
        <a:p>
          <a:endParaRPr lang="en-US"/>
        </a:p>
      </dgm:t>
    </dgm:pt>
    <dgm:pt modelId="{DF608B7E-95C9-4106-921A-3FC3802D1CBD}" type="sibTrans" cxnId="{5B1A930D-6E5C-45B0-BA6C-29AE0A884702}">
      <dgm:prSet/>
      <dgm:spPr/>
      <dgm:t>
        <a:bodyPr/>
        <a:lstStyle/>
        <a:p>
          <a:endParaRPr lang="en-US"/>
        </a:p>
      </dgm:t>
    </dgm:pt>
    <dgm:pt modelId="{B0CFE11C-D151-47AC-879B-C1C53697D3EE}">
      <dgm:prSet/>
      <dgm:spPr/>
      <dgm:t>
        <a:bodyPr/>
        <a:lstStyle/>
        <a:p>
          <a:r>
            <a:rPr lang="en-US"/>
            <a:t>Create a PivotTable</a:t>
          </a:r>
        </a:p>
      </dgm:t>
    </dgm:pt>
    <dgm:pt modelId="{3999C5FC-8912-450E-8E38-3742CFA12123}" type="parTrans" cxnId="{050424A8-E810-4FA2-A7E2-F1A82B3B7009}">
      <dgm:prSet/>
      <dgm:spPr/>
      <dgm:t>
        <a:bodyPr/>
        <a:lstStyle/>
        <a:p>
          <a:endParaRPr lang="en-US"/>
        </a:p>
      </dgm:t>
    </dgm:pt>
    <dgm:pt modelId="{287F51DD-1EA1-4525-B2D8-EFF87724E57A}" type="sibTrans" cxnId="{050424A8-E810-4FA2-A7E2-F1A82B3B7009}">
      <dgm:prSet/>
      <dgm:spPr/>
      <dgm:t>
        <a:bodyPr/>
        <a:lstStyle/>
        <a:p>
          <a:endParaRPr lang="en-US"/>
        </a:p>
      </dgm:t>
    </dgm:pt>
    <dgm:pt modelId="{8C54B7B9-F743-4C8D-AA9F-42893CD65E10}">
      <dgm:prSet/>
      <dgm:spPr/>
      <dgm:t>
        <a:bodyPr/>
        <a:lstStyle/>
        <a:p>
          <a:r>
            <a:rPr lang="en-US" dirty="0"/>
            <a:t>Layout</a:t>
          </a:r>
        </a:p>
      </dgm:t>
    </dgm:pt>
    <dgm:pt modelId="{3B4C032A-79D8-4FD0-A5AB-67B504E8915E}" type="parTrans" cxnId="{94113CAB-AE05-4998-A9AC-65FDF750B0F6}">
      <dgm:prSet/>
      <dgm:spPr/>
      <dgm:t>
        <a:bodyPr/>
        <a:lstStyle/>
        <a:p>
          <a:endParaRPr lang="en-US"/>
        </a:p>
      </dgm:t>
    </dgm:pt>
    <dgm:pt modelId="{35E1918D-6DAC-4E0B-A370-9311C589F516}" type="sibTrans" cxnId="{94113CAB-AE05-4998-A9AC-65FDF750B0F6}">
      <dgm:prSet/>
      <dgm:spPr/>
      <dgm:t>
        <a:bodyPr/>
        <a:lstStyle/>
        <a:p>
          <a:endParaRPr lang="en-US"/>
        </a:p>
      </dgm:t>
    </dgm:pt>
    <dgm:pt modelId="{977E5A68-3315-4282-97A1-603757CC876A}">
      <dgm:prSet/>
      <dgm:spPr/>
      <dgm:t>
        <a:bodyPr/>
        <a:lstStyle/>
        <a:p>
          <a:r>
            <a:rPr lang="en-US"/>
            <a:t>Change a PivotTable layout</a:t>
          </a:r>
        </a:p>
      </dgm:t>
    </dgm:pt>
    <dgm:pt modelId="{8CB868F6-E663-4293-A5E9-102B7FE5764B}" type="parTrans" cxnId="{A5C4CC1E-1AAC-4D02-A0F1-D18594CB68BD}">
      <dgm:prSet/>
      <dgm:spPr/>
      <dgm:t>
        <a:bodyPr/>
        <a:lstStyle/>
        <a:p>
          <a:endParaRPr lang="en-US"/>
        </a:p>
      </dgm:t>
    </dgm:pt>
    <dgm:pt modelId="{30A6CDF9-AB19-46E2-B77B-F893A420C33B}" type="sibTrans" cxnId="{A5C4CC1E-1AAC-4D02-A0F1-D18594CB68BD}">
      <dgm:prSet/>
      <dgm:spPr/>
      <dgm:t>
        <a:bodyPr/>
        <a:lstStyle/>
        <a:p>
          <a:endParaRPr lang="en-US"/>
        </a:p>
      </dgm:t>
    </dgm:pt>
    <dgm:pt modelId="{5DCB8B57-BC0D-44E1-9955-8FBDBDF5A103}" type="pres">
      <dgm:prSet presAssocID="{21F27699-2048-4633-BDBF-3D5BDD6DDCBD}" presName="Name0" presStyleCnt="0">
        <dgm:presLayoutVars>
          <dgm:dir/>
          <dgm:animLvl val="lvl"/>
          <dgm:resizeHandles val="exact"/>
        </dgm:presLayoutVars>
      </dgm:prSet>
      <dgm:spPr/>
    </dgm:pt>
    <dgm:pt modelId="{58838505-96D5-40AC-8746-AB63D8F2F7C4}" type="pres">
      <dgm:prSet presAssocID="{52A3AB0E-BD9C-417E-B5B4-375C239AA281}" presName="linNode" presStyleCnt="0"/>
      <dgm:spPr/>
    </dgm:pt>
    <dgm:pt modelId="{FFBEDCA7-9318-4EA7-B52A-F51CB06A33AE}" type="pres">
      <dgm:prSet presAssocID="{52A3AB0E-BD9C-417E-B5B4-375C239AA281}" presName="parentText" presStyleLbl="solidFgAcc1" presStyleIdx="0" presStyleCnt="5">
        <dgm:presLayoutVars>
          <dgm:chMax val="1"/>
          <dgm:bulletEnabled/>
        </dgm:presLayoutVars>
      </dgm:prSet>
      <dgm:spPr/>
    </dgm:pt>
    <dgm:pt modelId="{66AD543F-92A6-45B4-A05E-FBA6DC327DF6}" type="pres">
      <dgm:prSet presAssocID="{52A3AB0E-BD9C-417E-B5B4-375C239AA281}" presName="descendantText" presStyleLbl="alignNode1" presStyleIdx="0" presStyleCnt="5">
        <dgm:presLayoutVars>
          <dgm:bulletEnabled/>
        </dgm:presLayoutVars>
      </dgm:prSet>
      <dgm:spPr/>
    </dgm:pt>
    <dgm:pt modelId="{E455699E-8B4A-4594-9BC5-4D649BAC0284}" type="pres">
      <dgm:prSet presAssocID="{CBCE36B9-4021-43BD-A8EC-A3E598F1EF93}" presName="sp" presStyleCnt="0"/>
      <dgm:spPr/>
    </dgm:pt>
    <dgm:pt modelId="{84E4C9B0-64CA-4E03-9038-0CBD36B09A0F}" type="pres">
      <dgm:prSet presAssocID="{30FB2CE9-8887-496A-9DEE-62191FBD9E69}" presName="linNode" presStyleCnt="0"/>
      <dgm:spPr/>
    </dgm:pt>
    <dgm:pt modelId="{5C6AD981-BF21-42E8-BC86-CCFD196C0E9E}" type="pres">
      <dgm:prSet presAssocID="{30FB2CE9-8887-496A-9DEE-62191FBD9E69}" presName="parentText" presStyleLbl="solidFgAcc1" presStyleIdx="1" presStyleCnt="5">
        <dgm:presLayoutVars>
          <dgm:chMax val="1"/>
          <dgm:bulletEnabled/>
        </dgm:presLayoutVars>
      </dgm:prSet>
      <dgm:spPr/>
    </dgm:pt>
    <dgm:pt modelId="{1A2D8605-816F-486B-8930-B36D07C52AB2}" type="pres">
      <dgm:prSet presAssocID="{30FB2CE9-8887-496A-9DEE-62191FBD9E69}" presName="descendantText" presStyleLbl="alignNode1" presStyleIdx="1" presStyleCnt="5">
        <dgm:presLayoutVars>
          <dgm:bulletEnabled/>
        </dgm:presLayoutVars>
      </dgm:prSet>
      <dgm:spPr/>
    </dgm:pt>
    <dgm:pt modelId="{068C5614-C6CB-4838-8B9A-7BC2F0B3ABEA}" type="pres">
      <dgm:prSet presAssocID="{2EC64B6F-57C7-48CC-B1FA-984E550BDA63}" presName="sp" presStyleCnt="0"/>
      <dgm:spPr/>
    </dgm:pt>
    <dgm:pt modelId="{416CA81F-4367-47EB-AF2A-137AED9BA8EB}" type="pres">
      <dgm:prSet presAssocID="{B2CA0B4B-5CAA-452D-B638-A0C49A3D6A79}" presName="linNode" presStyleCnt="0"/>
      <dgm:spPr/>
    </dgm:pt>
    <dgm:pt modelId="{FFF87241-18BA-415B-B921-AADDAE432F5F}" type="pres">
      <dgm:prSet presAssocID="{B2CA0B4B-5CAA-452D-B638-A0C49A3D6A79}" presName="parentText" presStyleLbl="solidFgAcc1" presStyleIdx="2" presStyleCnt="5">
        <dgm:presLayoutVars>
          <dgm:chMax val="1"/>
          <dgm:bulletEnabled/>
        </dgm:presLayoutVars>
      </dgm:prSet>
      <dgm:spPr/>
    </dgm:pt>
    <dgm:pt modelId="{AB23779C-6FFF-4C51-86E8-4134C83A7536}" type="pres">
      <dgm:prSet presAssocID="{B2CA0B4B-5CAA-452D-B638-A0C49A3D6A79}" presName="descendantText" presStyleLbl="alignNode1" presStyleIdx="2" presStyleCnt="5">
        <dgm:presLayoutVars>
          <dgm:bulletEnabled/>
        </dgm:presLayoutVars>
      </dgm:prSet>
      <dgm:spPr/>
    </dgm:pt>
    <dgm:pt modelId="{1D1AD7F2-32A1-4443-8CB6-A4B0A6A2DAB7}" type="pres">
      <dgm:prSet presAssocID="{9C5FF8F4-CD05-4B6F-8918-C86FAE199D88}" presName="sp" presStyleCnt="0"/>
      <dgm:spPr/>
    </dgm:pt>
    <dgm:pt modelId="{D5AA5577-8672-4B1C-8369-3210CB71C6DE}" type="pres">
      <dgm:prSet presAssocID="{5502964F-FA2F-4257-8100-6BD75233576B}" presName="linNode" presStyleCnt="0"/>
      <dgm:spPr/>
    </dgm:pt>
    <dgm:pt modelId="{E2F22F5E-8451-4A6B-AFFA-52B6EE8C09F4}" type="pres">
      <dgm:prSet presAssocID="{5502964F-FA2F-4257-8100-6BD75233576B}" presName="parentText" presStyleLbl="solidFgAcc1" presStyleIdx="3" presStyleCnt="5">
        <dgm:presLayoutVars>
          <dgm:chMax val="1"/>
          <dgm:bulletEnabled/>
        </dgm:presLayoutVars>
      </dgm:prSet>
      <dgm:spPr/>
    </dgm:pt>
    <dgm:pt modelId="{EE494D9B-26FA-4B1A-A2AA-2D01019E1418}" type="pres">
      <dgm:prSet presAssocID="{5502964F-FA2F-4257-8100-6BD75233576B}" presName="descendantText" presStyleLbl="alignNode1" presStyleIdx="3" presStyleCnt="5">
        <dgm:presLayoutVars>
          <dgm:bulletEnabled/>
        </dgm:presLayoutVars>
      </dgm:prSet>
      <dgm:spPr/>
    </dgm:pt>
    <dgm:pt modelId="{F5377BE8-84C2-4FF8-B335-3CE1C1B53303}" type="pres">
      <dgm:prSet presAssocID="{DF608B7E-95C9-4106-921A-3FC3802D1CBD}" presName="sp" presStyleCnt="0"/>
      <dgm:spPr/>
    </dgm:pt>
    <dgm:pt modelId="{CB60004B-DCB2-4224-90E5-EA9DB331626A}" type="pres">
      <dgm:prSet presAssocID="{8C54B7B9-F743-4C8D-AA9F-42893CD65E10}" presName="linNode" presStyleCnt="0"/>
      <dgm:spPr/>
    </dgm:pt>
    <dgm:pt modelId="{7F0B6D34-4E37-4CAB-9B92-5A3194C8C903}" type="pres">
      <dgm:prSet presAssocID="{8C54B7B9-F743-4C8D-AA9F-42893CD65E10}" presName="parentText" presStyleLbl="solidFgAcc1" presStyleIdx="4" presStyleCnt="5">
        <dgm:presLayoutVars>
          <dgm:chMax val="1"/>
          <dgm:bulletEnabled/>
        </dgm:presLayoutVars>
      </dgm:prSet>
      <dgm:spPr/>
    </dgm:pt>
    <dgm:pt modelId="{AE3A1201-340D-4E32-9970-9BA4B80C9EEC}" type="pres">
      <dgm:prSet presAssocID="{8C54B7B9-F743-4C8D-AA9F-42893CD65E10}" presName="descendantText" presStyleLbl="alignNode1" presStyleIdx="4" presStyleCnt="5">
        <dgm:presLayoutVars>
          <dgm:bulletEnabled/>
        </dgm:presLayoutVars>
      </dgm:prSet>
      <dgm:spPr/>
    </dgm:pt>
  </dgm:ptLst>
  <dgm:cxnLst>
    <dgm:cxn modelId="{AAE71F04-B08B-4988-8229-8601F002AD62}" type="presOf" srcId="{B2CA0B4B-5CAA-452D-B638-A0C49A3D6A79}" destId="{FFF87241-18BA-415B-B921-AADDAE432F5F}" srcOrd="0" destOrd="0" presId="urn:microsoft.com/office/officeart/2016/7/layout/VerticalHollowActionList"/>
    <dgm:cxn modelId="{18A7D505-6AF3-4C54-AFA3-7B6A8B93232C}" type="presOf" srcId="{DAD4B63A-6613-4A24-88D2-FF3F5EFB9518}" destId="{1A2D8605-816F-486B-8930-B36D07C52AB2}" srcOrd="0" destOrd="0" presId="urn:microsoft.com/office/officeart/2016/7/layout/VerticalHollowActionList"/>
    <dgm:cxn modelId="{5B1A930D-6E5C-45B0-BA6C-29AE0A884702}" srcId="{21F27699-2048-4633-BDBF-3D5BDD6DDCBD}" destId="{5502964F-FA2F-4257-8100-6BD75233576B}" srcOrd="3" destOrd="0" parTransId="{6DB13F17-EF9E-45D4-9050-8EC5A56B7909}" sibTransId="{DF608B7E-95C9-4106-921A-3FC3802D1CBD}"/>
    <dgm:cxn modelId="{EF98FD0D-094A-4CAF-A65D-43BC3E824EB6}" type="presOf" srcId="{C83A3525-F124-499A-987C-8A452C7E0D63}" destId="{AB23779C-6FFF-4C51-86E8-4134C83A7536}" srcOrd="0" destOrd="0" presId="urn:microsoft.com/office/officeart/2016/7/layout/VerticalHollowActionList"/>
    <dgm:cxn modelId="{A1A15B0E-D182-45EF-B6D2-31649C1351A4}" srcId="{52A3AB0E-BD9C-417E-B5B4-375C239AA281}" destId="{5629C7AE-BF7F-479D-A0E4-56944824F063}" srcOrd="0" destOrd="0" parTransId="{B294C490-6E15-4B99-93A7-0094C69F68A4}" sibTransId="{1B84B43F-8AF4-40D7-9929-C5BBF6A58E87}"/>
    <dgm:cxn modelId="{EE2B120F-007E-4D6D-A1C4-53F0AFE0A691}" srcId="{21F27699-2048-4633-BDBF-3D5BDD6DDCBD}" destId="{B2CA0B4B-5CAA-452D-B638-A0C49A3D6A79}" srcOrd="2" destOrd="0" parTransId="{FD511127-A79F-44A9-86CC-A6566BC7DD17}" sibTransId="{9C5FF8F4-CD05-4B6F-8918-C86FAE199D88}"/>
    <dgm:cxn modelId="{A5C4CC1E-1AAC-4D02-A0F1-D18594CB68BD}" srcId="{8C54B7B9-F743-4C8D-AA9F-42893CD65E10}" destId="{977E5A68-3315-4282-97A1-603757CC876A}" srcOrd="0" destOrd="0" parTransId="{8CB868F6-E663-4293-A5E9-102B7FE5764B}" sibTransId="{30A6CDF9-AB19-46E2-B77B-F893A420C33B}"/>
    <dgm:cxn modelId="{AF884960-7D6E-4BEC-AC84-351422FBA24A}" type="presOf" srcId="{5502964F-FA2F-4257-8100-6BD75233576B}" destId="{E2F22F5E-8451-4A6B-AFFA-52B6EE8C09F4}" srcOrd="0" destOrd="0" presId="urn:microsoft.com/office/officeart/2016/7/layout/VerticalHollowActionList"/>
    <dgm:cxn modelId="{C11A6468-ED25-4FC4-9781-007B5521F545}" type="presOf" srcId="{8C54B7B9-F743-4C8D-AA9F-42893CD65E10}" destId="{7F0B6D34-4E37-4CAB-9B92-5A3194C8C903}" srcOrd="0" destOrd="0" presId="urn:microsoft.com/office/officeart/2016/7/layout/VerticalHollowActionList"/>
    <dgm:cxn modelId="{0A95886C-D0B1-4527-841B-04663B57113F}" type="presOf" srcId="{30FB2CE9-8887-496A-9DEE-62191FBD9E69}" destId="{5C6AD981-BF21-42E8-BC86-CCFD196C0E9E}" srcOrd="0" destOrd="0" presId="urn:microsoft.com/office/officeart/2016/7/layout/VerticalHollowActionList"/>
    <dgm:cxn modelId="{08DECC6C-6A7C-4EAC-8683-B981B4B5260D}" type="presOf" srcId="{52A3AB0E-BD9C-417E-B5B4-375C239AA281}" destId="{FFBEDCA7-9318-4EA7-B52A-F51CB06A33AE}" srcOrd="0" destOrd="0" presId="urn:microsoft.com/office/officeart/2016/7/layout/VerticalHollowActionList"/>
    <dgm:cxn modelId="{55D80E52-84E0-4F6F-B77F-279CB245C2D1}" srcId="{B2CA0B4B-5CAA-452D-B638-A0C49A3D6A79}" destId="{C83A3525-F124-499A-987C-8A452C7E0D63}" srcOrd="0" destOrd="0" parTransId="{DF3A1CE6-A58A-4088-BCFF-79324791519D}" sibTransId="{3AA360DA-5CF5-4C80-8925-759960CD827F}"/>
    <dgm:cxn modelId="{6DCDF852-C1F6-4FB4-833F-81D99AB702F8}" type="presOf" srcId="{B0CFE11C-D151-47AC-879B-C1C53697D3EE}" destId="{EE494D9B-26FA-4B1A-A2AA-2D01019E1418}" srcOrd="0" destOrd="0" presId="urn:microsoft.com/office/officeart/2016/7/layout/VerticalHollowActionList"/>
    <dgm:cxn modelId="{74977F74-4143-4996-A3DA-CDD6E5D63FD8}" srcId="{21F27699-2048-4633-BDBF-3D5BDD6DDCBD}" destId="{52A3AB0E-BD9C-417E-B5B4-375C239AA281}" srcOrd="0" destOrd="0" parTransId="{2A733F32-1635-496B-A1DF-FAC778187311}" sibTransId="{CBCE36B9-4021-43BD-A8EC-A3E598F1EF93}"/>
    <dgm:cxn modelId="{FC58B896-47BB-498C-88E4-BEF8A0EB3985}" type="presOf" srcId="{977E5A68-3315-4282-97A1-603757CC876A}" destId="{AE3A1201-340D-4E32-9970-9BA4B80C9EEC}" srcOrd="0" destOrd="0" presId="urn:microsoft.com/office/officeart/2016/7/layout/VerticalHollowActionList"/>
    <dgm:cxn modelId="{050424A8-E810-4FA2-A7E2-F1A82B3B7009}" srcId="{5502964F-FA2F-4257-8100-6BD75233576B}" destId="{B0CFE11C-D151-47AC-879B-C1C53697D3EE}" srcOrd="0" destOrd="0" parTransId="{3999C5FC-8912-450E-8E38-3742CFA12123}" sibTransId="{287F51DD-1EA1-4525-B2D8-EFF87724E57A}"/>
    <dgm:cxn modelId="{94113CAB-AE05-4998-A9AC-65FDF750B0F6}" srcId="{21F27699-2048-4633-BDBF-3D5BDD6DDCBD}" destId="{8C54B7B9-F743-4C8D-AA9F-42893CD65E10}" srcOrd="4" destOrd="0" parTransId="{3B4C032A-79D8-4FD0-A5AB-67B504E8915E}" sibTransId="{35E1918D-6DAC-4E0B-A370-9311C589F516}"/>
    <dgm:cxn modelId="{30FC3CCA-9101-4062-9AF5-9FE4E44BE3DC}" srcId="{30FB2CE9-8887-496A-9DEE-62191FBD9E69}" destId="{DAD4B63A-6613-4A24-88D2-FF3F5EFB9518}" srcOrd="0" destOrd="0" parTransId="{73B289A9-0915-4322-83E9-D3F8E6D4E499}" sibTransId="{C2B1D5DA-11A1-48BC-B766-840DDAB2218F}"/>
    <dgm:cxn modelId="{740FB8CD-2250-42E0-B721-BB44B4268233}" type="presOf" srcId="{21F27699-2048-4633-BDBF-3D5BDD6DDCBD}" destId="{5DCB8B57-BC0D-44E1-9955-8FBDBDF5A103}" srcOrd="0" destOrd="0" presId="urn:microsoft.com/office/officeart/2016/7/layout/VerticalHollowActionList"/>
    <dgm:cxn modelId="{30583EDE-44CF-41E9-AE89-6D91F936607A}" type="presOf" srcId="{5629C7AE-BF7F-479D-A0E4-56944824F063}" destId="{66AD543F-92A6-45B4-A05E-FBA6DC327DF6}" srcOrd="0" destOrd="0" presId="urn:microsoft.com/office/officeart/2016/7/layout/VerticalHollowActionList"/>
    <dgm:cxn modelId="{BAA3E8FF-E635-429D-A3CD-A80E2CB27C64}" srcId="{21F27699-2048-4633-BDBF-3D5BDD6DDCBD}" destId="{30FB2CE9-8887-496A-9DEE-62191FBD9E69}" srcOrd="1" destOrd="0" parTransId="{6CE21B21-3A0E-4854-81E5-E3B431489A14}" sibTransId="{2EC64B6F-57C7-48CC-B1FA-984E550BDA63}"/>
    <dgm:cxn modelId="{E857BE61-D188-4098-9AA1-7F413A4DA21E}" type="presParOf" srcId="{5DCB8B57-BC0D-44E1-9955-8FBDBDF5A103}" destId="{58838505-96D5-40AC-8746-AB63D8F2F7C4}" srcOrd="0" destOrd="0" presId="urn:microsoft.com/office/officeart/2016/7/layout/VerticalHollowActionList"/>
    <dgm:cxn modelId="{D865F023-7C02-4834-BFD3-0D7B1E7E8C2A}" type="presParOf" srcId="{58838505-96D5-40AC-8746-AB63D8F2F7C4}" destId="{FFBEDCA7-9318-4EA7-B52A-F51CB06A33AE}" srcOrd="0" destOrd="0" presId="urn:microsoft.com/office/officeart/2016/7/layout/VerticalHollowActionList"/>
    <dgm:cxn modelId="{0A788C68-EBDD-4025-9B84-FEE0AB1EE0AC}" type="presParOf" srcId="{58838505-96D5-40AC-8746-AB63D8F2F7C4}" destId="{66AD543F-92A6-45B4-A05E-FBA6DC327DF6}" srcOrd="1" destOrd="0" presId="urn:microsoft.com/office/officeart/2016/7/layout/VerticalHollowActionList"/>
    <dgm:cxn modelId="{F3F67FEB-C187-4578-AD6F-79F4A8CF53C5}" type="presParOf" srcId="{5DCB8B57-BC0D-44E1-9955-8FBDBDF5A103}" destId="{E455699E-8B4A-4594-9BC5-4D649BAC0284}" srcOrd="1" destOrd="0" presId="urn:microsoft.com/office/officeart/2016/7/layout/VerticalHollowActionList"/>
    <dgm:cxn modelId="{C0E60156-8E20-4939-91EC-10623338A21E}" type="presParOf" srcId="{5DCB8B57-BC0D-44E1-9955-8FBDBDF5A103}" destId="{84E4C9B0-64CA-4E03-9038-0CBD36B09A0F}" srcOrd="2" destOrd="0" presId="urn:microsoft.com/office/officeart/2016/7/layout/VerticalHollowActionList"/>
    <dgm:cxn modelId="{9054735E-BEB4-416C-BDE5-473F98350783}" type="presParOf" srcId="{84E4C9B0-64CA-4E03-9038-0CBD36B09A0F}" destId="{5C6AD981-BF21-42E8-BC86-CCFD196C0E9E}" srcOrd="0" destOrd="0" presId="urn:microsoft.com/office/officeart/2016/7/layout/VerticalHollowActionList"/>
    <dgm:cxn modelId="{A0B23E15-C57D-4C1A-9436-58E7E29F37A4}" type="presParOf" srcId="{84E4C9B0-64CA-4E03-9038-0CBD36B09A0F}" destId="{1A2D8605-816F-486B-8930-B36D07C52AB2}" srcOrd="1" destOrd="0" presId="urn:microsoft.com/office/officeart/2016/7/layout/VerticalHollowActionList"/>
    <dgm:cxn modelId="{970BE362-BB3A-439E-96D5-55B54572E4A5}" type="presParOf" srcId="{5DCB8B57-BC0D-44E1-9955-8FBDBDF5A103}" destId="{068C5614-C6CB-4838-8B9A-7BC2F0B3ABEA}" srcOrd="3" destOrd="0" presId="urn:microsoft.com/office/officeart/2016/7/layout/VerticalHollowActionList"/>
    <dgm:cxn modelId="{8523D01B-25A5-4E2E-A1FA-C596D04E16BD}" type="presParOf" srcId="{5DCB8B57-BC0D-44E1-9955-8FBDBDF5A103}" destId="{416CA81F-4367-47EB-AF2A-137AED9BA8EB}" srcOrd="4" destOrd="0" presId="urn:microsoft.com/office/officeart/2016/7/layout/VerticalHollowActionList"/>
    <dgm:cxn modelId="{CBE4CBAE-FA8D-4BEA-ADBA-522B156D581A}" type="presParOf" srcId="{416CA81F-4367-47EB-AF2A-137AED9BA8EB}" destId="{FFF87241-18BA-415B-B921-AADDAE432F5F}" srcOrd="0" destOrd="0" presId="urn:microsoft.com/office/officeart/2016/7/layout/VerticalHollowActionList"/>
    <dgm:cxn modelId="{D78405E8-4CA9-4FCF-9960-65EA13D6BA77}" type="presParOf" srcId="{416CA81F-4367-47EB-AF2A-137AED9BA8EB}" destId="{AB23779C-6FFF-4C51-86E8-4134C83A7536}" srcOrd="1" destOrd="0" presId="urn:microsoft.com/office/officeart/2016/7/layout/VerticalHollowActionList"/>
    <dgm:cxn modelId="{78277704-1771-4608-AD5A-1DFF68509055}" type="presParOf" srcId="{5DCB8B57-BC0D-44E1-9955-8FBDBDF5A103}" destId="{1D1AD7F2-32A1-4443-8CB6-A4B0A6A2DAB7}" srcOrd="5" destOrd="0" presId="urn:microsoft.com/office/officeart/2016/7/layout/VerticalHollowActionList"/>
    <dgm:cxn modelId="{9E338A6F-2206-4921-A72C-2DE2A28F500C}" type="presParOf" srcId="{5DCB8B57-BC0D-44E1-9955-8FBDBDF5A103}" destId="{D5AA5577-8672-4B1C-8369-3210CB71C6DE}" srcOrd="6" destOrd="0" presId="urn:microsoft.com/office/officeart/2016/7/layout/VerticalHollowActionList"/>
    <dgm:cxn modelId="{1B8DD4F8-56F3-42D2-9A1C-C529A59A2C57}" type="presParOf" srcId="{D5AA5577-8672-4B1C-8369-3210CB71C6DE}" destId="{E2F22F5E-8451-4A6B-AFFA-52B6EE8C09F4}" srcOrd="0" destOrd="0" presId="urn:microsoft.com/office/officeart/2016/7/layout/VerticalHollowActionList"/>
    <dgm:cxn modelId="{7E2D47C0-C9B7-4BBF-BC12-106F976A7FBF}" type="presParOf" srcId="{D5AA5577-8672-4B1C-8369-3210CB71C6DE}" destId="{EE494D9B-26FA-4B1A-A2AA-2D01019E1418}" srcOrd="1" destOrd="0" presId="urn:microsoft.com/office/officeart/2016/7/layout/VerticalHollowActionList"/>
    <dgm:cxn modelId="{4592929A-FADB-481D-AAEC-058F3E927EF1}" type="presParOf" srcId="{5DCB8B57-BC0D-44E1-9955-8FBDBDF5A103}" destId="{F5377BE8-84C2-4FF8-B335-3CE1C1B53303}" srcOrd="7" destOrd="0" presId="urn:microsoft.com/office/officeart/2016/7/layout/VerticalHollowActionList"/>
    <dgm:cxn modelId="{4B036EE6-7DC9-4F03-86AB-175B3ADDD5B6}" type="presParOf" srcId="{5DCB8B57-BC0D-44E1-9955-8FBDBDF5A103}" destId="{CB60004B-DCB2-4224-90E5-EA9DB331626A}" srcOrd="8" destOrd="0" presId="urn:microsoft.com/office/officeart/2016/7/layout/VerticalHollowActionList"/>
    <dgm:cxn modelId="{07D70EEF-CF3C-4120-91A5-DDE8CD119987}" type="presParOf" srcId="{CB60004B-DCB2-4224-90E5-EA9DB331626A}" destId="{7F0B6D34-4E37-4CAB-9B92-5A3194C8C903}" srcOrd="0" destOrd="0" presId="urn:microsoft.com/office/officeart/2016/7/layout/VerticalHollowActionList"/>
    <dgm:cxn modelId="{8989C91C-7BD8-4E49-ACC5-E3AD38FC6ACC}" type="presParOf" srcId="{CB60004B-DCB2-4224-90E5-EA9DB331626A}" destId="{AE3A1201-340D-4E32-9970-9BA4B80C9EEC}"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D543F-92A6-45B4-A05E-FBA6DC327DF6}">
      <dsp:nvSpPr>
        <dsp:cNvPr id="0" name=""/>
        <dsp:cNvSpPr/>
      </dsp:nvSpPr>
      <dsp:spPr>
        <a:xfrm>
          <a:off x="2141220" y="1859"/>
          <a:ext cx="8564880" cy="81606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6182" tIns="207280" rIns="166182" bIns="207280" numCol="1" spcCol="1270" anchor="ctr" anchorCtr="0">
          <a:noAutofit/>
        </a:bodyPr>
        <a:lstStyle/>
        <a:p>
          <a:pPr marL="0" lvl="0" indent="0" algn="l" defTabSz="889000">
            <a:lnSpc>
              <a:spcPct val="90000"/>
            </a:lnSpc>
            <a:spcBef>
              <a:spcPct val="0"/>
            </a:spcBef>
            <a:spcAft>
              <a:spcPct val="35000"/>
            </a:spcAft>
            <a:buNone/>
          </a:pPr>
          <a:r>
            <a:rPr lang="en-US" sz="2000" kern="1200"/>
            <a:t>Do approximate match lookups</a:t>
          </a:r>
        </a:p>
      </dsp:txBody>
      <dsp:txXfrm>
        <a:off x="2141220" y="1859"/>
        <a:ext cx="8564880" cy="816064"/>
      </dsp:txXfrm>
    </dsp:sp>
    <dsp:sp modelId="{FFBEDCA7-9318-4EA7-B52A-F51CB06A33AE}">
      <dsp:nvSpPr>
        <dsp:cNvPr id="0" name=""/>
        <dsp:cNvSpPr/>
      </dsp:nvSpPr>
      <dsp:spPr>
        <a:xfrm>
          <a:off x="0" y="1859"/>
          <a:ext cx="2141220" cy="816064"/>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306" tIns="80609" rIns="113306" bIns="80609" numCol="1" spcCol="1270" anchor="ctr" anchorCtr="0">
          <a:noAutofit/>
        </a:bodyPr>
        <a:lstStyle/>
        <a:p>
          <a:pPr marL="0" lvl="0" indent="0" algn="ctr" defTabSz="1066800">
            <a:lnSpc>
              <a:spcPct val="90000"/>
            </a:lnSpc>
            <a:spcBef>
              <a:spcPct val="0"/>
            </a:spcBef>
            <a:spcAft>
              <a:spcPct val="35000"/>
            </a:spcAft>
            <a:buNone/>
          </a:pPr>
          <a:r>
            <a:rPr lang="en-US" sz="2400" kern="1200" dirty="0"/>
            <a:t>Lookups</a:t>
          </a:r>
        </a:p>
      </dsp:txBody>
      <dsp:txXfrm>
        <a:off x="0" y="1859"/>
        <a:ext cx="2141220" cy="816064"/>
      </dsp:txXfrm>
    </dsp:sp>
    <dsp:sp modelId="{1A2D8605-816F-486B-8930-B36D07C52AB2}">
      <dsp:nvSpPr>
        <dsp:cNvPr id="0" name=""/>
        <dsp:cNvSpPr/>
      </dsp:nvSpPr>
      <dsp:spPr>
        <a:xfrm>
          <a:off x="2141220" y="866888"/>
          <a:ext cx="8564880" cy="81606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6182" tIns="207280" rIns="166182" bIns="207280" numCol="1" spcCol="1270" anchor="ctr" anchorCtr="0">
          <a:noAutofit/>
        </a:bodyPr>
        <a:lstStyle/>
        <a:p>
          <a:pPr marL="0" lvl="0" indent="0" algn="l" defTabSz="889000">
            <a:lnSpc>
              <a:spcPct val="90000"/>
            </a:lnSpc>
            <a:spcBef>
              <a:spcPct val="0"/>
            </a:spcBef>
            <a:spcAft>
              <a:spcPct val="35000"/>
            </a:spcAft>
            <a:buNone/>
          </a:pPr>
          <a:r>
            <a:rPr lang="en-US" sz="2000" kern="1200"/>
            <a:t>Work with logical functions</a:t>
          </a:r>
        </a:p>
      </dsp:txBody>
      <dsp:txXfrm>
        <a:off x="2141220" y="866888"/>
        <a:ext cx="8564880" cy="816064"/>
      </dsp:txXfrm>
    </dsp:sp>
    <dsp:sp modelId="{5C6AD981-BF21-42E8-BC86-CCFD196C0E9E}">
      <dsp:nvSpPr>
        <dsp:cNvPr id="0" name=""/>
        <dsp:cNvSpPr/>
      </dsp:nvSpPr>
      <dsp:spPr>
        <a:xfrm>
          <a:off x="0" y="866888"/>
          <a:ext cx="2141220" cy="816064"/>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306" tIns="80609" rIns="113306" bIns="80609" numCol="1" spcCol="1270" anchor="ctr" anchorCtr="0">
          <a:noAutofit/>
        </a:bodyPr>
        <a:lstStyle/>
        <a:p>
          <a:pPr marL="0" lvl="0" indent="0" algn="ctr" defTabSz="1066800">
            <a:lnSpc>
              <a:spcPct val="90000"/>
            </a:lnSpc>
            <a:spcBef>
              <a:spcPct val="0"/>
            </a:spcBef>
            <a:spcAft>
              <a:spcPct val="35000"/>
            </a:spcAft>
            <a:buNone/>
          </a:pPr>
          <a:r>
            <a:rPr lang="en-US" sz="2400" kern="1200" dirty="0"/>
            <a:t>Logical Functions</a:t>
          </a:r>
        </a:p>
      </dsp:txBody>
      <dsp:txXfrm>
        <a:off x="0" y="866888"/>
        <a:ext cx="2141220" cy="816064"/>
      </dsp:txXfrm>
    </dsp:sp>
    <dsp:sp modelId="{AB23779C-6FFF-4C51-86E8-4134C83A7536}">
      <dsp:nvSpPr>
        <dsp:cNvPr id="0" name=""/>
        <dsp:cNvSpPr/>
      </dsp:nvSpPr>
      <dsp:spPr>
        <a:xfrm>
          <a:off x="2141220" y="1731917"/>
          <a:ext cx="8564880" cy="81606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6182" tIns="207280" rIns="166182" bIns="207280" numCol="1" spcCol="1270" anchor="ctr" anchorCtr="0">
          <a:noAutofit/>
        </a:bodyPr>
        <a:lstStyle/>
        <a:p>
          <a:pPr marL="0" lvl="0" indent="0" algn="l" defTabSz="889000">
            <a:lnSpc>
              <a:spcPct val="90000"/>
            </a:lnSpc>
            <a:spcBef>
              <a:spcPct val="0"/>
            </a:spcBef>
            <a:spcAft>
              <a:spcPct val="35000"/>
            </a:spcAft>
            <a:buNone/>
          </a:pPr>
          <a:r>
            <a:rPr lang="en-US" sz="2000" kern="1200"/>
            <a:t>Calculate statistics with summary IF functions</a:t>
          </a:r>
        </a:p>
      </dsp:txBody>
      <dsp:txXfrm>
        <a:off x="2141220" y="1731917"/>
        <a:ext cx="8564880" cy="816064"/>
      </dsp:txXfrm>
    </dsp:sp>
    <dsp:sp modelId="{FFF87241-18BA-415B-B921-AADDAE432F5F}">
      <dsp:nvSpPr>
        <dsp:cNvPr id="0" name=""/>
        <dsp:cNvSpPr/>
      </dsp:nvSpPr>
      <dsp:spPr>
        <a:xfrm>
          <a:off x="0" y="1731917"/>
          <a:ext cx="2141220" cy="816064"/>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306" tIns="80609" rIns="113306" bIns="80609" numCol="1" spcCol="1270" anchor="ctr" anchorCtr="0">
          <a:noAutofit/>
        </a:bodyPr>
        <a:lstStyle/>
        <a:p>
          <a:pPr marL="0" lvl="0" indent="0" algn="ctr" defTabSz="1066800">
            <a:lnSpc>
              <a:spcPct val="90000"/>
            </a:lnSpc>
            <a:spcBef>
              <a:spcPct val="0"/>
            </a:spcBef>
            <a:spcAft>
              <a:spcPct val="35000"/>
            </a:spcAft>
            <a:buNone/>
          </a:pPr>
          <a:r>
            <a:rPr lang="en-US" sz="2400" kern="1200" dirty="0"/>
            <a:t>Calculate</a:t>
          </a:r>
        </a:p>
      </dsp:txBody>
      <dsp:txXfrm>
        <a:off x="0" y="1731917"/>
        <a:ext cx="2141220" cy="816064"/>
      </dsp:txXfrm>
    </dsp:sp>
    <dsp:sp modelId="{EE494D9B-26FA-4B1A-A2AA-2D01019E1418}">
      <dsp:nvSpPr>
        <dsp:cNvPr id="0" name=""/>
        <dsp:cNvSpPr/>
      </dsp:nvSpPr>
      <dsp:spPr>
        <a:xfrm>
          <a:off x="2141220" y="2596946"/>
          <a:ext cx="8564880" cy="81606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6182" tIns="207280" rIns="166182" bIns="207280" numCol="1" spcCol="1270" anchor="ctr" anchorCtr="0">
          <a:noAutofit/>
        </a:bodyPr>
        <a:lstStyle/>
        <a:p>
          <a:pPr marL="0" lvl="0" indent="0" algn="l" defTabSz="889000">
            <a:lnSpc>
              <a:spcPct val="90000"/>
            </a:lnSpc>
            <a:spcBef>
              <a:spcPct val="0"/>
            </a:spcBef>
            <a:spcAft>
              <a:spcPct val="35000"/>
            </a:spcAft>
            <a:buNone/>
          </a:pPr>
          <a:r>
            <a:rPr lang="en-US" sz="2000" kern="1200"/>
            <a:t>Create a PivotTable</a:t>
          </a:r>
        </a:p>
      </dsp:txBody>
      <dsp:txXfrm>
        <a:off x="2141220" y="2596946"/>
        <a:ext cx="8564880" cy="816064"/>
      </dsp:txXfrm>
    </dsp:sp>
    <dsp:sp modelId="{E2F22F5E-8451-4A6B-AFFA-52B6EE8C09F4}">
      <dsp:nvSpPr>
        <dsp:cNvPr id="0" name=""/>
        <dsp:cNvSpPr/>
      </dsp:nvSpPr>
      <dsp:spPr>
        <a:xfrm>
          <a:off x="0" y="2596946"/>
          <a:ext cx="2141220" cy="816064"/>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306" tIns="80609" rIns="113306" bIns="80609" numCol="1" spcCol="1270" anchor="ctr" anchorCtr="0">
          <a:noAutofit/>
        </a:bodyPr>
        <a:lstStyle/>
        <a:p>
          <a:pPr marL="0" lvl="0" indent="0" algn="ctr" defTabSz="1066800">
            <a:lnSpc>
              <a:spcPct val="90000"/>
            </a:lnSpc>
            <a:spcBef>
              <a:spcPct val="0"/>
            </a:spcBef>
            <a:spcAft>
              <a:spcPct val="35000"/>
            </a:spcAft>
            <a:buNone/>
          </a:pPr>
          <a:r>
            <a:rPr lang="en-US" sz="2400" kern="1200" dirty="0"/>
            <a:t>Pivot Table</a:t>
          </a:r>
        </a:p>
      </dsp:txBody>
      <dsp:txXfrm>
        <a:off x="0" y="2596946"/>
        <a:ext cx="2141220" cy="816064"/>
      </dsp:txXfrm>
    </dsp:sp>
    <dsp:sp modelId="{AE3A1201-340D-4E32-9970-9BA4B80C9EEC}">
      <dsp:nvSpPr>
        <dsp:cNvPr id="0" name=""/>
        <dsp:cNvSpPr/>
      </dsp:nvSpPr>
      <dsp:spPr>
        <a:xfrm>
          <a:off x="2141220" y="3461975"/>
          <a:ext cx="8564880" cy="816064"/>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6182" tIns="207280" rIns="166182" bIns="207280" numCol="1" spcCol="1270" anchor="ctr" anchorCtr="0">
          <a:noAutofit/>
        </a:bodyPr>
        <a:lstStyle/>
        <a:p>
          <a:pPr marL="0" lvl="0" indent="0" algn="l" defTabSz="889000">
            <a:lnSpc>
              <a:spcPct val="90000"/>
            </a:lnSpc>
            <a:spcBef>
              <a:spcPct val="0"/>
            </a:spcBef>
            <a:spcAft>
              <a:spcPct val="35000"/>
            </a:spcAft>
            <a:buNone/>
          </a:pPr>
          <a:r>
            <a:rPr lang="en-US" sz="2000" kern="1200"/>
            <a:t>Change a PivotTable layout</a:t>
          </a:r>
        </a:p>
      </dsp:txBody>
      <dsp:txXfrm>
        <a:off x="2141220" y="3461975"/>
        <a:ext cx="8564880" cy="816064"/>
      </dsp:txXfrm>
    </dsp:sp>
    <dsp:sp modelId="{7F0B6D34-4E37-4CAB-9B92-5A3194C8C903}">
      <dsp:nvSpPr>
        <dsp:cNvPr id="0" name=""/>
        <dsp:cNvSpPr/>
      </dsp:nvSpPr>
      <dsp:spPr>
        <a:xfrm>
          <a:off x="0" y="3461975"/>
          <a:ext cx="2141220" cy="816064"/>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306" tIns="80609" rIns="113306" bIns="80609" numCol="1" spcCol="1270" anchor="ctr" anchorCtr="0">
          <a:noAutofit/>
        </a:bodyPr>
        <a:lstStyle/>
        <a:p>
          <a:pPr marL="0" lvl="0" indent="0" algn="ctr" defTabSz="1066800">
            <a:lnSpc>
              <a:spcPct val="90000"/>
            </a:lnSpc>
            <a:spcBef>
              <a:spcPct val="0"/>
            </a:spcBef>
            <a:spcAft>
              <a:spcPct val="35000"/>
            </a:spcAft>
            <a:buNone/>
          </a:pPr>
          <a:r>
            <a:rPr lang="en-US" sz="2400" kern="1200" dirty="0"/>
            <a:t>Layout</a:t>
          </a:r>
        </a:p>
      </dsp:txBody>
      <dsp:txXfrm>
        <a:off x="0" y="3461975"/>
        <a:ext cx="2141220" cy="816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53187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5979761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35884219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77948859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9887661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50279295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431347684"/>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475094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725570710"/>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38622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469631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742286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54931937"/>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831039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161340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60722262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9304159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9699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61131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933860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607901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81140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389557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449014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222621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80423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3742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2024-02-13</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2024-02-13</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AEF67D-ECC0-43BE-81D0-02F4D6CDCF27}" type="datetimeFigureOut">
              <a:rPr lang="en-CA" smtClean="0"/>
              <a:t>2024-02-13</a:t>
            </a:fld>
            <a:endParaRPr lang="en-CA"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5702540-0E58-4BE6-9EC8-CB7ED65092FA}" type="slidenum">
              <a:rPr lang="en-CA" smtClean="0"/>
              <a:t>‹#›</a:t>
            </a:fld>
            <a:endParaRPr lang="en-CA" dirty="0"/>
          </a:p>
        </p:txBody>
      </p:sp>
      <p:pic>
        <p:nvPicPr>
          <p:cNvPr id="7" name="Picture 6">
            <a:extLst>
              <a:ext uri="{FF2B5EF4-FFF2-40B4-BE49-F238E27FC236}">
                <a16:creationId xmlns:a16="http://schemas.microsoft.com/office/drawing/2014/main" id="{8711ABBC-2CFA-205D-2AD0-DFC2FA96D01D}"/>
              </a:ext>
            </a:extLst>
          </p:cNvPr>
          <p:cNvPicPr>
            <a:picLocks noChangeAspect="1"/>
          </p:cNvPicPr>
          <p:nvPr userDrawn="1"/>
        </p:nvPicPr>
        <p:blipFill>
          <a:blip r:embed="rId43">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110421"/>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50" r:id="rId19"/>
    <p:sldLayoutId id="2147483751" r:id="rId20"/>
    <p:sldLayoutId id="2147483752" r:id="rId21"/>
    <p:sldLayoutId id="2147483753" r:id="rId22"/>
    <p:sldLayoutId id="2147483755" r:id="rId23"/>
    <p:sldLayoutId id="2147483756" r:id="rId24"/>
    <p:sldLayoutId id="2147483761" r:id="rId25"/>
    <p:sldLayoutId id="2147483762" r:id="rId26"/>
    <p:sldLayoutId id="2147483763" r:id="rId27"/>
    <p:sldLayoutId id="2147483712" r:id="rId28"/>
    <p:sldLayoutId id="2147483721" r:id="rId29"/>
    <p:sldLayoutId id="2147483722" r:id="rId30"/>
    <p:sldLayoutId id="2147483726" r:id="rId31"/>
    <p:sldLayoutId id="2147483727" r:id="rId32"/>
    <p:sldLayoutId id="2147483728" r:id="rId33"/>
    <p:sldLayoutId id="2147483718" r:id="rId34"/>
    <p:sldLayoutId id="2147483715" r:id="rId35"/>
    <p:sldLayoutId id="2147483716" r:id="rId36"/>
    <p:sldLayoutId id="2147483719" r:id="rId37"/>
    <p:sldLayoutId id="2147483720" r:id="rId38"/>
    <p:sldLayoutId id="2147483723" r:id="rId39"/>
    <p:sldLayoutId id="2147483724" r:id="rId40"/>
    <p:sldLayoutId id="2147483717" r:id="rId41"/>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Exploring Logical Functions</a:t>
            </a:r>
            <a:endParaRPr lang="en-IN" dirty="0"/>
          </a:p>
        </p:txBody>
      </p:sp>
      <p:pic>
        <p:nvPicPr>
          <p:cNvPr id="7" name="Picture 6">
            <a:extLst>
              <a:ext uri="{FF2B5EF4-FFF2-40B4-BE49-F238E27FC236}">
                <a16:creationId xmlns:a16="http://schemas.microsoft.com/office/drawing/2014/main" id="{17AF63D6-055E-9865-1E4A-DE9017B7280F}"/>
              </a:ext>
            </a:extLst>
          </p:cNvPr>
          <p:cNvPicPr>
            <a:picLocks noChangeAspect="1"/>
          </p:cNvPicPr>
          <p:nvPr/>
        </p:nvPicPr>
        <p:blipFill>
          <a:blip r:embed="rId2"/>
          <a:stretch>
            <a:fillRect/>
          </a:stretch>
        </p:blipFill>
        <p:spPr>
          <a:xfrm>
            <a:off x="2167464" y="1280941"/>
            <a:ext cx="7172480" cy="5091125"/>
          </a:xfrm>
          <a:prstGeom prst="rect">
            <a:avLst/>
          </a:prstGeom>
        </p:spPr>
      </p:pic>
    </p:spTree>
    <p:extLst>
      <p:ext uri="{BB962C8B-B14F-4D97-AF65-F5344CB8AC3E}">
        <p14:creationId xmlns:p14="http://schemas.microsoft.com/office/powerpoint/2010/main" val="296046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Exploring Logical Functions</a:t>
            </a:r>
            <a:endParaRPr lang="en-IN" dirty="0"/>
          </a:p>
        </p:txBody>
      </p:sp>
      <p:sp>
        <p:nvSpPr>
          <p:cNvPr id="4" name="Content Placeholder 3">
            <a:extLst>
              <a:ext uri="{FF2B5EF4-FFF2-40B4-BE49-F238E27FC236}">
                <a16:creationId xmlns:a16="http://schemas.microsoft.com/office/drawing/2014/main" id="{DB7E9EBF-77F6-562D-9634-6157BA413B53}"/>
              </a:ext>
            </a:extLst>
          </p:cNvPr>
          <p:cNvSpPr>
            <a:spLocks noGrp="1"/>
          </p:cNvSpPr>
          <p:nvPr>
            <p:ph sz="quarter" idx="16"/>
          </p:nvPr>
        </p:nvSpPr>
        <p:spPr>
          <a:xfrm>
            <a:off x="742950" y="1289051"/>
            <a:ext cx="10712450" cy="4117450"/>
          </a:xfrm>
        </p:spPr>
        <p:txBody>
          <a:bodyPr/>
          <a:lstStyle/>
          <a:p>
            <a:r>
              <a:rPr lang="en-US" dirty="0"/>
              <a:t>Demonstration</a:t>
            </a:r>
          </a:p>
          <a:p>
            <a:pPr marL="36900" indent="0">
              <a:buNone/>
            </a:pPr>
            <a:r>
              <a:rPr lang="en-US" dirty="0"/>
              <a:t>In the Excel file, complete instructions 1-3 from the Media Posts worksheet</a:t>
            </a:r>
            <a:endParaRPr lang="en-CA" dirty="0"/>
          </a:p>
        </p:txBody>
      </p:sp>
    </p:spTree>
    <p:extLst>
      <p:ext uri="{BB962C8B-B14F-4D97-AF65-F5344CB8AC3E}">
        <p14:creationId xmlns:p14="http://schemas.microsoft.com/office/powerpoint/2010/main" val="131628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Applying Summary IF Functions</a:t>
            </a:r>
            <a:endParaRPr lang="en-IN" dirty="0"/>
          </a:p>
        </p:txBody>
      </p:sp>
      <p:pic>
        <p:nvPicPr>
          <p:cNvPr id="7" name="Picture 6">
            <a:extLst>
              <a:ext uri="{FF2B5EF4-FFF2-40B4-BE49-F238E27FC236}">
                <a16:creationId xmlns:a16="http://schemas.microsoft.com/office/drawing/2014/main" id="{75E782B7-4821-8E31-06C2-385F57C716F3}"/>
              </a:ext>
            </a:extLst>
          </p:cNvPr>
          <p:cNvPicPr>
            <a:picLocks noChangeAspect="1"/>
          </p:cNvPicPr>
          <p:nvPr/>
        </p:nvPicPr>
        <p:blipFill>
          <a:blip r:embed="rId2"/>
          <a:stretch>
            <a:fillRect/>
          </a:stretch>
        </p:blipFill>
        <p:spPr>
          <a:xfrm>
            <a:off x="2304661" y="1353940"/>
            <a:ext cx="7389845" cy="5041377"/>
          </a:xfrm>
          <a:prstGeom prst="rect">
            <a:avLst/>
          </a:prstGeom>
        </p:spPr>
      </p:pic>
    </p:spTree>
    <p:extLst>
      <p:ext uri="{BB962C8B-B14F-4D97-AF65-F5344CB8AC3E}">
        <p14:creationId xmlns:p14="http://schemas.microsoft.com/office/powerpoint/2010/main" val="93403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Applying Summary IF Functions</a:t>
            </a:r>
            <a:endParaRPr lang="en-IN" dirty="0"/>
          </a:p>
        </p:txBody>
      </p:sp>
      <p:sp>
        <p:nvSpPr>
          <p:cNvPr id="4" name="Content Placeholder 3">
            <a:extLst>
              <a:ext uri="{FF2B5EF4-FFF2-40B4-BE49-F238E27FC236}">
                <a16:creationId xmlns:a16="http://schemas.microsoft.com/office/drawing/2014/main" id="{96B86BD2-B0D8-A549-E01D-0AC527DCDD07}"/>
              </a:ext>
            </a:extLst>
          </p:cNvPr>
          <p:cNvSpPr>
            <a:spLocks noGrp="1"/>
          </p:cNvSpPr>
          <p:nvPr>
            <p:ph sz="quarter" idx="16"/>
          </p:nvPr>
        </p:nvSpPr>
        <p:spPr/>
        <p:txBody>
          <a:bodyPr/>
          <a:lstStyle/>
          <a:p>
            <a:r>
              <a:rPr lang="en-US" dirty="0"/>
              <a:t>Demonstration</a:t>
            </a:r>
          </a:p>
          <a:p>
            <a:pPr marL="36900" indent="0">
              <a:buNone/>
            </a:pPr>
            <a:r>
              <a:rPr lang="en-US" dirty="0"/>
              <a:t>In the Excel file, complete instructions 1-8 from the Report worksheet</a:t>
            </a:r>
            <a:endParaRPr lang="en-CA" dirty="0"/>
          </a:p>
          <a:p>
            <a:endParaRPr lang="en-CA" dirty="0"/>
          </a:p>
        </p:txBody>
      </p:sp>
    </p:spTree>
    <p:extLst>
      <p:ext uri="{BB962C8B-B14F-4D97-AF65-F5344CB8AC3E}">
        <p14:creationId xmlns:p14="http://schemas.microsoft.com/office/powerpoint/2010/main" val="20753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Creating PivotTables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Every PivotTable includes the following four primary areas:</a:t>
            </a:r>
          </a:p>
          <a:p>
            <a:pPr lvl="1"/>
            <a:r>
              <a:rPr lang="en-US" dirty="0">
                <a:solidFill>
                  <a:schemeClr val="tx1"/>
                </a:solidFill>
                <a:highlight>
                  <a:srgbClr val="FF0000"/>
                </a:highlight>
              </a:rPr>
              <a:t>Rows area</a:t>
            </a:r>
            <a:r>
              <a:rPr lang="en-US" dirty="0">
                <a:solidFill>
                  <a:schemeClr val="tx1"/>
                </a:solidFill>
              </a:rPr>
              <a:t>—displays category values from one or more fields arranged in separate rows</a:t>
            </a:r>
          </a:p>
          <a:p>
            <a:pPr lvl="1"/>
            <a:r>
              <a:rPr lang="en-US" dirty="0">
                <a:solidFill>
                  <a:schemeClr val="tx1"/>
                </a:solidFill>
                <a:highlight>
                  <a:srgbClr val="FF0000"/>
                </a:highlight>
              </a:rPr>
              <a:t>Columns area</a:t>
            </a:r>
            <a:r>
              <a:rPr lang="en-US" dirty="0">
                <a:solidFill>
                  <a:schemeClr val="tx1"/>
                </a:solidFill>
              </a:rPr>
              <a:t>—displays categories from one or more fields arranged in separate columns</a:t>
            </a:r>
          </a:p>
          <a:p>
            <a:pPr lvl="1"/>
            <a:r>
              <a:rPr lang="en-US" dirty="0">
                <a:solidFill>
                  <a:schemeClr val="tx1"/>
                </a:solidFill>
                <a:highlight>
                  <a:srgbClr val="FF0000"/>
                </a:highlight>
              </a:rPr>
              <a:t>Values area</a:t>
            </a:r>
            <a:r>
              <a:rPr lang="en-US" dirty="0">
                <a:solidFill>
                  <a:schemeClr val="tx1"/>
                </a:solidFill>
              </a:rPr>
              <a:t>—displays summary statistics for one or more fields at each intersection of each row and column category</a:t>
            </a:r>
          </a:p>
          <a:p>
            <a:pPr lvl="1"/>
            <a:r>
              <a:rPr lang="en-US" dirty="0">
                <a:solidFill>
                  <a:schemeClr val="tx1"/>
                </a:solidFill>
                <a:highlight>
                  <a:srgbClr val="FF0000"/>
                </a:highlight>
              </a:rPr>
              <a:t>Filters area</a:t>
            </a:r>
            <a:r>
              <a:rPr lang="en-US" dirty="0">
                <a:solidFill>
                  <a:schemeClr val="tx1"/>
                </a:solidFill>
              </a:rPr>
              <a:t>—contains a filter button that limits the PivotTable to only those values matching specified criteria</a:t>
            </a:r>
          </a:p>
        </p:txBody>
      </p:sp>
    </p:spTree>
    <p:extLst>
      <p:ext uri="{BB962C8B-B14F-4D97-AF65-F5344CB8AC3E}">
        <p14:creationId xmlns:p14="http://schemas.microsoft.com/office/powerpoint/2010/main" val="414557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Creating PivotTables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Inserting a PivotTable</a:t>
            </a:r>
          </a:p>
          <a:p>
            <a:pPr lvl="1"/>
            <a:r>
              <a:rPr lang="en-US" dirty="0">
                <a:solidFill>
                  <a:schemeClr val="tx1"/>
                </a:solidFill>
              </a:rPr>
              <a:t>To create a PivotTable, click in a data range or an Excel table, and then click the PivotTable button in the Tables group on the Insert tab. Excel reserves a space </a:t>
            </a:r>
            <a:r>
              <a:rPr lang="en-US" dirty="0">
                <a:solidFill>
                  <a:schemeClr val="tx1"/>
                </a:solidFill>
                <a:highlight>
                  <a:srgbClr val="FF0000"/>
                </a:highlight>
              </a:rPr>
              <a:t>3 columns wide by 18 rows tall </a:t>
            </a:r>
            <a:r>
              <a:rPr lang="en-US" dirty="0">
                <a:solidFill>
                  <a:schemeClr val="tx1"/>
                </a:solidFill>
              </a:rPr>
              <a:t>for the initial PivotTable report. </a:t>
            </a:r>
          </a:p>
          <a:p>
            <a:pPr lvl="1"/>
            <a:r>
              <a:rPr lang="en-US" dirty="0">
                <a:solidFill>
                  <a:schemeClr val="tx1"/>
                </a:solidFill>
              </a:rPr>
              <a:t>If the worksheet does not have enough empty space, you’ll be prompted to overwrite the cell content</a:t>
            </a:r>
          </a:p>
        </p:txBody>
      </p:sp>
    </p:spTree>
    <p:extLst>
      <p:ext uri="{BB962C8B-B14F-4D97-AF65-F5344CB8AC3E}">
        <p14:creationId xmlns:p14="http://schemas.microsoft.com/office/powerpoint/2010/main" val="121017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Creating PivotTables</a:t>
            </a:r>
            <a:endParaRPr lang="en-IN" dirty="0"/>
          </a:p>
        </p:txBody>
      </p:sp>
      <p:pic>
        <p:nvPicPr>
          <p:cNvPr id="7" name="Picture 6">
            <a:extLst>
              <a:ext uri="{FF2B5EF4-FFF2-40B4-BE49-F238E27FC236}">
                <a16:creationId xmlns:a16="http://schemas.microsoft.com/office/drawing/2014/main" id="{5C8F4E9D-CB5F-F188-98F1-7FC08BDD7EB4}"/>
              </a:ext>
            </a:extLst>
          </p:cNvPr>
          <p:cNvPicPr>
            <a:picLocks noChangeAspect="1"/>
          </p:cNvPicPr>
          <p:nvPr/>
        </p:nvPicPr>
        <p:blipFill>
          <a:blip r:embed="rId2"/>
          <a:stretch>
            <a:fillRect/>
          </a:stretch>
        </p:blipFill>
        <p:spPr>
          <a:xfrm>
            <a:off x="470141" y="1580050"/>
            <a:ext cx="11241069" cy="4029637"/>
          </a:xfrm>
          <a:prstGeom prst="rect">
            <a:avLst/>
          </a:prstGeom>
        </p:spPr>
      </p:pic>
    </p:spTree>
    <p:extLst>
      <p:ext uri="{BB962C8B-B14F-4D97-AF65-F5344CB8AC3E}">
        <p14:creationId xmlns:p14="http://schemas.microsoft.com/office/powerpoint/2010/main" val="2041248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Creating PivotTables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Modifying the PivotTable Layout</a:t>
            </a:r>
          </a:p>
          <a:p>
            <a:pPr lvl="1"/>
            <a:r>
              <a:rPr lang="en-US" dirty="0">
                <a:solidFill>
                  <a:schemeClr val="tx1"/>
                </a:solidFill>
              </a:rPr>
              <a:t>PivotTables are excellent for data exploration because you can quickly change the PivotTable layout to view your data from many different angles. </a:t>
            </a:r>
          </a:p>
          <a:p>
            <a:pPr lvl="1"/>
            <a:r>
              <a:rPr lang="en-US" dirty="0">
                <a:solidFill>
                  <a:schemeClr val="tx1"/>
                </a:solidFill>
              </a:rPr>
              <a:t>To change the content of the PivotTable, drag fields out of any of the four area boxes to remove them from the table and drop new fields into the area boxes to add them.</a:t>
            </a:r>
          </a:p>
          <a:p>
            <a:pPr lvl="1"/>
            <a:r>
              <a:rPr lang="en-US" dirty="0">
                <a:solidFill>
                  <a:schemeClr val="tx1"/>
                </a:solidFill>
              </a:rPr>
              <a:t>PivotTables are not limited to a single field in the Rows or Columns area. You can place additional fields in each area, nesting one field within another.</a:t>
            </a:r>
          </a:p>
          <a:p>
            <a:pPr lvl="1"/>
            <a:endParaRPr lang="en-US" dirty="0">
              <a:solidFill>
                <a:schemeClr val="tx1"/>
              </a:solidFill>
            </a:endParaRPr>
          </a:p>
        </p:txBody>
      </p:sp>
    </p:spTree>
    <p:extLst>
      <p:ext uri="{BB962C8B-B14F-4D97-AF65-F5344CB8AC3E}">
        <p14:creationId xmlns:p14="http://schemas.microsoft.com/office/powerpoint/2010/main" val="370784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Creating PivotTables</a:t>
            </a:r>
            <a:endParaRPr lang="en-IN" dirty="0"/>
          </a:p>
        </p:txBody>
      </p:sp>
      <p:sp>
        <p:nvSpPr>
          <p:cNvPr id="4" name="Content Placeholder 3">
            <a:extLst>
              <a:ext uri="{FF2B5EF4-FFF2-40B4-BE49-F238E27FC236}">
                <a16:creationId xmlns:a16="http://schemas.microsoft.com/office/drawing/2014/main" id="{623F9123-336F-E936-44C7-931C9667A35C}"/>
              </a:ext>
            </a:extLst>
          </p:cNvPr>
          <p:cNvSpPr>
            <a:spLocks noGrp="1"/>
          </p:cNvSpPr>
          <p:nvPr>
            <p:ph sz="quarter" idx="16"/>
          </p:nvPr>
        </p:nvSpPr>
        <p:spPr/>
        <p:txBody>
          <a:bodyPr/>
          <a:lstStyle/>
          <a:p>
            <a:r>
              <a:rPr lang="en-US" dirty="0"/>
              <a:t>Demonstration</a:t>
            </a:r>
          </a:p>
          <a:p>
            <a:pPr marL="36900" indent="0">
              <a:buNone/>
            </a:pPr>
            <a:r>
              <a:rPr lang="en-US" dirty="0"/>
              <a:t>Complete instructions 9 – 15 in the Reports worksheet</a:t>
            </a:r>
            <a:endParaRPr lang="en-CA" dirty="0"/>
          </a:p>
        </p:txBody>
      </p:sp>
    </p:spTree>
    <p:extLst>
      <p:ext uri="{BB962C8B-B14F-4D97-AF65-F5344CB8AC3E}">
        <p14:creationId xmlns:p14="http://schemas.microsoft.com/office/powerpoint/2010/main" val="270015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Formatting a PivotTable</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You can format PivotTables to make them more visually appealing and the results easier to read. You should format a PivotTable after you have decided on its structure, layout, and content.</a:t>
            </a:r>
          </a:p>
          <a:p>
            <a:r>
              <a:rPr lang="en-US" dirty="0">
                <a:solidFill>
                  <a:schemeClr val="tx1"/>
                </a:solidFill>
              </a:rPr>
              <a:t>Changing Labels and Number Formats</a:t>
            </a:r>
          </a:p>
          <a:p>
            <a:r>
              <a:rPr lang="en-US" dirty="0">
                <a:solidFill>
                  <a:schemeClr val="tx1"/>
                </a:solidFill>
              </a:rPr>
              <a:t>Choosing a PivotTable Summary Function</a:t>
            </a:r>
          </a:p>
          <a:p>
            <a:pPr lvl="1"/>
            <a:r>
              <a:rPr lang="en-US" dirty="0">
                <a:solidFill>
                  <a:schemeClr val="tx1"/>
                </a:solidFill>
              </a:rPr>
              <a:t>By default, Excel uses the COUNT function to summarize non-numeric data and the SUM function for numeric data. However, sometimes you’ll want to use different statistics in your analysis.</a:t>
            </a:r>
          </a:p>
        </p:txBody>
      </p:sp>
    </p:spTree>
    <p:extLst>
      <p:ext uri="{BB962C8B-B14F-4D97-AF65-F5344CB8AC3E}">
        <p14:creationId xmlns:p14="http://schemas.microsoft.com/office/powerpoint/2010/main" val="73277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6"/>
            <a:ext cx="9406666" cy="3789117"/>
          </a:xfrm>
        </p:spPr>
        <p:txBody>
          <a:bodyPr>
            <a:normAutofit/>
          </a:bodyPr>
          <a:lstStyle/>
          <a:p>
            <a:pPr marL="0" indent="0">
              <a:buNone/>
            </a:pPr>
            <a:r>
              <a:rPr lang="en-CA" sz="2000" dirty="0">
                <a:solidFill>
                  <a:schemeClr val="bg1"/>
                </a:solidFill>
              </a:rPr>
              <a:t>Lecture 6 Tuesday, February 13, 2024</a:t>
            </a:r>
          </a:p>
          <a:p>
            <a:pPr marL="0" indent="0">
              <a:buNone/>
            </a:pPr>
            <a:r>
              <a:rPr lang="en-CA" sz="2000" dirty="0">
                <a:solidFill>
                  <a:schemeClr val="bg1"/>
                </a:solidFill>
              </a:rPr>
              <a:t>Today:</a:t>
            </a:r>
          </a:p>
          <a:p>
            <a:r>
              <a:rPr lang="en-CA" sz="2000" dirty="0">
                <a:solidFill>
                  <a:schemeClr val="bg1"/>
                </a:solidFill>
              </a:rPr>
              <a:t>Module 7: Summarizing Data with Pivot Tables</a:t>
            </a:r>
          </a:p>
          <a:p>
            <a:r>
              <a:rPr lang="en-CA" sz="2000" dirty="0">
                <a:solidFill>
                  <a:schemeClr val="bg1"/>
                </a:solidFill>
              </a:rPr>
              <a:t>Observe</a:t>
            </a:r>
          </a:p>
          <a:p>
            <a:r>
              <a:rPr lang="en-CA" sz="2000" dirty="0">
                <a:solidFill>
                  <a:schemeClr val="bg1"/>
                </a:solidFill>
              </a:rPr>
              <a:t>Apply</a:t>
            </a:r>
          </a:p>
          <a:p>
            <a:pPr marL="0" indent="0">
              <a:buNone/>
            </a:pPr>
            <a:endParaRPr lang="en-CA" sz="2000" i="1"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936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Formatting a PivotTable</a:t>
            </a:r>
            <a:endParaRPr lang="en-IN" dirty="0"/>
          </a:p>
        </p:txBody>
      </p:sp>
      <p:sp>
        <p:nvSpPr>
          <p:cNvPr id="5" name="Content Placeholder 3">
            <a:extLst>
              <a:ext uri="{FF2B5EF4-FFF2-40B4-BE49-F238E27FC236}">
                <a16:creationId xmlns:a16="http://schemas.microsoft.com/office/drawing/2014/main" id="{677FE753-BCF6-3B21-5F5A-68D019B826CD}"/>
              </a:ext>
            </a:extLst>
          </p:cNvPr>
          <p:cNvSpPr>
            <a:spLocks noGrp="1"/>
          </p:cNvSpPr>
          <p:nvPr>
            <p:ph sz="quarter" idx="16"/>
          </p:nvPr>
        </p:nvSpPr>
        <p:spPr>
          <a:xfrm>
            <a:off x="742950" y="1289050"/>
            <a:ext cx="10712450" cy="1069975"/>
          </a:xfrm>
        </p:spPr>
        <p:txBody>
          <a:bodyPr/>
          <a:lstStyle/>
          <a:p>
            <a:r>
              <a:rPr lang="en-US" dirty="0"/>
              <a:t>Demonstration</a:t>
            </a:r>
          </a:p>
          <a:p>
            <a:pPr marL="36900" indent="0">
              <a:buNone/>
            </a:pPr>
            <a:r>
              <a:rPr lang="en-US" dirty="0"/>
              <a:t>Complete instructions 15 – 20 in the Reports worksheet</a:t>
            </a:r>
            <a:endParaRPr lang="en-CA" dirty="0"/>
          </a:p>
        </p:txBody>
      </p:sp>
    </p:spTree>
    <p:extLst>
      <p:ext uri="{BB962C8B-B14F-4D97-AF65-F5344CB8AC3E}">
        <p14:creationId xmlns:p14="http://schemas.microsoft.com/office/powerpoint/2010/main" val="80691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Introducing </a:t>
            </a:r>
            <a:r>
              <a:rPr lang="en-US" dirty="0" err="1"/>
              <a:t>PivotCharts</a:t>
            </a:r>
            <a:endParaRPr lang="en-IN" dirty="0"/>
          </a:p>
        </p:txBody>
      </p:sp>
      <p:pic>
        <p:nvPicPr>
          <p:cNvPr id="7" name="Picture 6">
            <a:extLst>
              <a:ext uri="{FF2B5EF4-FFF2-40B4-BE49-F238E27FC236}">
                <a16:creationId xmlns:a16="http://schemas.microsoft.com/office/drawing/2014/main" id="{0F07FD2A-AF98-3BE3-90F6-1ED4CA052AC0}"/>
              </a:ext>
            </a:extLst>
          </p:cNvPr>
          <p:cNvPicPr>
            <a:picLocks noChangeAspect="1"/>
          </p:cNvPicPr>
          <p:nvPr/>
        </p:nvPicPr>
        <p:blipFill>
          <a:blip r:embed="rId2"/>
          <a:stretch>
            <a:fillRect/>
          </a:stretch>
        </p:blipFill>
        <p:spPr>
          <a:xfrm>
            <a:off x="761255" y="1823813"/>
            <a:ext cx="10669489" cy="3210373"/>
          </a:xfrm>
          <a:prstGeom prst="rect">
            <a:avLst/>
          </a:prstGeom>
        </p:spPr>
      </p:pic>
    </p:spTree>
    <p:extLst>
      <p:ext uri="{BB962C8B-B14F-4D97-AF65-F5344CB8AC3E}">
        <p14:creationId xmlns:p14="http://schemas.microsoft.com/office/powerpoint/2010/main" val="341034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Introducing </a:t>
            </a:r>
            <a:r>
              <a:rPr lang="en-US" dirty="0" err="1"/>
              <a:t>PivotCharts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Creating a PivotChart</a:t>
            </a:r>
          </a:p>
          <a:p>
            <a:pPr lvl="1"/>
            <a:r>
              <a:rPr lang="en-US" dirty="0">
                <a:solidFill>
                  <a:schemeClr val="tx1"/>
                </a:solidFill>
              </a:rPr>
              <a:t>A PivotChart is created either from an existing PivotTable or created at the same time as its PivotTable. </a:t>
            </a:r>
          </a:p>
          <a:p>
            <a:pPr lvl="1"/>
            <a:r>
              <a:rPr lang="en-US" dirty="0">
                <a:solidFill>
                  <a:schemeClr val="tx1"/>
                </a:solidFill>
              </a:rPr>
              <a:t>The layout of a PivotTable and PivotChart always mirror one another. </a:t>
            </a:r>
          </a:p>
          <a:p>
            <a:pPr lvl="1"/>
            <a:r>
              <a:rPr lang="en-US" dirty="0">
                <a:solidFill>
                  <a:schemeClr val="tx1"/>
                </a:solidFill>
              </a:rPr>
              <a:t>Any changes you make to the structure and layout of a PivotTable affect the PivotChart, and vice versa.</a:t>
            </a:r>
          </a:p>
          <a:p>
            <a:pPr lvl="1"/>
            <a:r>
              <a:rPr lang="en-US" dirty="0">
                <a:solidFill>
                  <a:schemeClr val="tx1"/>
                </a:solidFill>
              </a:rPr>
              <a:t>Not every Excel chart type can be created as a PivotChart.</a:t>
            </a:r>
          </a:p>
        </p:txBody>
      </p:sp>
    </p:spTree>
    <p:extLst>
      <p:ext uri="{BB962C8B-B14F-4D97-AF65-F5344CB8AC3E}">
        <p14:creationId xmlns:p14="http://schemas.microsoft.com/office/powerpoint/2010/main" val="53772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Introducing </a:t>
            </a:r>
            <a:r>
              <a:rPr lang="en-US" dirty="0" err="1"/>
              <a:t>PivotCharts</a:t>
            </a:r>
            <a:endParaRPr lang="en-IN" dirty="0"/>
          </a:p>
        </p:txBody>
      </p:sp>
      <p:pic>
        <p:nvPicPr>
          <p:cNvPr id="7" name="Picture 6">
            <a:extLst>
              <a:ext uri="{FF2B5EF4-FFF2-40B4-BE49-F238E27FC236}">
                <a16:creationId xmlns:a16="http://schemas.microsoft.com/office/drawing/2014/main" id="{90275309-18B7-74EE-3E0D-55AC94F87F4C}"/>
              </a:ext>
            </a:extLst>
          </p:cNvPr>
          <p:cNvPicPr>
            <a:picLocks noChangeAspect="1"/>
          </p:cNvPicPr>
          <p:nvPr/>
        </p:nvPicPr>
        <p:blipFill>
          <a:blip r:embed="rId2"/>
          <a:stretch>
            <a:fillRect/>
          </a:stretch>
        </p:blipFill>
        <p:spPr>
          <a:xfrm>
            <a:off x="1328015" y="1409539"/>
            <a:ext cx="9939542" cy="4630065"/>
          </a:xfrm>
          <a:prstGeom prst="rect">
            <a:avLst/>
          </a:prstGeom>
        </p:spPr>
      </p:pic>
    </p:spTree>
    <p:extLst>
      <p:ext uri="{BB962C8B-B14F-4D97-AF65-F5344CB8AC3E}">
        <p14:creationId xmlns:p14="http://schemas.microsoft.com/office/powerpoint/2010/main" val="1927804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Introducing </a:t>
            </a:r>
            <a:r>
              <a:rPr lang="en-US" dirty="0" err="1"/>
              <a:t>PivotCharts</a:t>
            </a:r>
            <a:endParaRPr lang="en-IN" dirty="0"/>
          </a:p>
        </p:txBody>
      </p:sp>
      <p:sp>
        <p:nvSpPr>
          <p:cNvPr id="4" name="Content Placeholder 3">
            <a:extLst>
              <a:ext uri="{FF2B5EF4-FFF2-40B4-BE49-F238E27FC236}">
                <a16:creationId xmlns:a16="http://schemas.microsoft.com/office/drawing/2014/main" id="{AE244B64-3ED0-8D6C-C0C0-B368316D99B8}"/>
              </a:ext>
            </a:extLst>
          </p:cNvPr>
          <p:cNvSpPr>
            <a:spLocks noGrp="1"/>
          </p:cNvSpPr>
          <p:nvPr>
            <p:ph sz="quarter" idx="16"/>
          </p:nvPr>
        </p:nvSpPr>
        <p:spPr>
          <a:xfrm>
            <a:off x="742950" y="1289051"/>
            <a:ext cx="10712450" cy="2395182"/>
          </a:xfrm>
        </p:spPr>
        <p:txBody>
          <a:bodyPr>
            <a:normAutofit/>
          </a:bodyPr>
          <a:lstStyle/>
          <a:p>
            <a:r>
              <a:rPr lang="en-US" dirty="0"/>
              <a:t>Demonstration:</a:t>
            </a:r>
          </a:p>
          <a:p>
            <a:pPr marL="36900" indent="0">
              <a:buNone/>
            </a:pPr>
            <a:r>
              <a:rPr lang="en-US" dirty="0"/>
              <a:t>Complete instructions 1-10 in the Engagement Types worksheet</a:t>
            </a:r>
          </a:p>
          <a:p>
            <a:pPr marL="36900" indent="0">
              <a:buNone/>
            </a:pPr>
            <a:r>
              <a:rPr lang="en-US" dirty="0"/>
              <a:t>And instructions 1-9 in the Engagement History worksheet</a:t>
            </a:r>
          </a:p>
          <a:p>
            <a:pPr marL="36900" indent="0">
              <a:buNone/>
            </a:pPr>
            <a:endParaRPr lang="en-CA" dirty="0"/>
          </a:p>
        </p:txBody>
      </p:sp>
    </p:spTree>
    <p:extLst>
      <p:ext uri="{BB962C8B-B14F-4D97-AF65-F5344CB8AC3E}">
        <p14:creationId xmlns:p14="http://schemas.microsoft.com/office/powerpoint/2010/main" val="175640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Using Slicers and PivotTables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Another way of filtering PivotTable and PivotCharts is with a slicer. By clicking a slicer button, you can limit the PivotTable and PivotChart to a select group of records.</a:t>
            </a:r>
          </a:p>
          <a:p>
            <a:r>
              <a:rPr lang="en-US" dirty="0">
                <a:solidFill>
                  <a:schemeClr val="tx1"/>
                </a:solidFill>
              </a:rPr>
              <a:t>Applying a Slicer to Multiple PivotTables</a:t>
            </a:r>
          </a:p>
          <a:p>
            <a:pPr lvl="1"/>
            <a:r>
              <a:rPr lang="en-US" dirty="0">
                <a:solidFill>
                  <a:schemeClr val="tx1"/>
                </a:solidFill>
              </a:rPr>
              <a:t>The same slicer can be applied to multiple PivotTables. They do not need to be in the same worksheet but only the same workbook.</a:t>
            </a:r>
          </a:p>
          <a:p>
            <a:pPr lvl="1"/>
            <a:r>
              <a:rPr lang="en-US" dirty="0">
                <a:solidFill>
                  <a:schemeClr val="tx1"/>
                </a:solidFill>
              </a:rPr>
              <a:t>A slicer is not applied directly to a PivotChart, only the PivotTable that PivotChart is based on.</a:t>
            </a:r>
          </a:p>
          <a:p>
            <a:pPr lvl="1"/>
            <a:r>
              <a:rPr lang="en-US" dirty="0">
                <a:solidFill>
                  <a:schemeClr val="tx1"/>
                </a:solidFill>
              </a:rPr>
              <a:t>A timeline slicer filters a PivotTable to include only those records from a specified date interval</a:t>
            </a:r>
          </a:p>
          <a:p>
            <a:pPr lvl="1"/>
            <a:endParaRPr lang="en-US" dirty="0">
              <a:solidFill>
                <a:schemeClr val="tx1"/>
              </a:solidFill>
            </a:endParaRPr>
          </a:p>
        </p:txBody>
      </p:sp>
    </p:spTree>
    <p:extLst>
      <p:ext uri="{BB962C8B-B14F-4D97-AF65-F5344CB8AC3E}">
        <p14:creationId xmlns:p14="http://schemas.microsoft.com/office/powerpoint/2010/main" val="429398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Using Slicers and PivotTables</a:t>
            </a:r>
            <a:endParaRPr lang="en-IN" dirty="0"/>
          </a:p>
        </p:txBody>
      </p:sp>
      <p:pic>
        <p:nvPicPr>
          <p:cNvPr id="7" name="Picture 6">
            <a:extLst>
              <a:ext uri="{FF2B5EF4-FFF2-40B4-BE49-F238E27FC236}">
                <a16:creationId xmlns:a16="http://schemas.microsoft.com/office/drawing/2014/main" id="{0D2E9D8E-DD1D-9A42-49F1-706DDDC1A2DA}"/>
              </a:ext>
            </a:extLst>
          </p:cNvPr>
          <p:cNvPicPr>
            <a:picLocks noChangeAspect="1"/>
          </p:cNvPicPr>
          <p:nvPr/>
        </p:nvPicPr>
        <p:blipFill>
          <a:blip r:embed="rId2"/>
          <a:stretch>
            <a:fillRect/>
          </a:stretch>
        </p:blipFill>
        <p:spPr>
          <a:xfrm>
            <a:off x="446886" y="1752366"/>
            <a:ext cx="11298227" cy="3353268"/>
          </a:xfrm>
          <a:prstGeom prst="rect">
            <a:avLst/>
          </a:prstGeom>
        </p:spPr>
      </p:pic>
    </p:spTree>
    <p:extLst>
      <p:ext uri="{BB962C8B-B14F-4D97-AF65-F5344CB8AC3E}">
        <p14:creationId xmlns:p14="http://schemas.microsoft.com/office/powerpoint/2010/main" val="1140395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Using Slicers and PivotTables</a:t>
            </a:r>
            <a:endParaRPr lang="en-IN" dirty="0"/>
          </a:p>
        </p:txBody>
      </p:sp>
      <p:pic>
        <p:nvPicPr>
          <p:cNvPr id="4" name="Picture 3">
            <a:extLst>
              <a:ext uri="{FF2B5EF4-FFF2-40B4-BE49-F238E27FC236}">
                <a16:creationId xmlns:a16="http://schemas.microsoft.com/office/drawing/2014/main" id="{7624B583-B87E-81AB-6B66-3170480E6BA6}"/>
              </a:ext>
            </a:extLst>
          </p:cNvPr>
          <p:cNvPicPr>
            <a:picLocks noChangeAspect="1"/>
          </p:cNvPicPr>
          <p:nvPr/>
        </p:nvPicPr>
        <p:blipFill>
          <a:blip r:embed="rId2"/>
          <a:stretch>
            <a:fillRect/>
          </a:stretch>
        </p:blipFill>
        <p:spPr>
          <a:xfrm>
            <a:off x="446886" y="1585655"/>
            <a:ext cx="11298227" cy="3686689"/>
          </a:xfrm>
          <a:prstGeom prst="rect">
            <a:avLst/>
          </a:prstGeom>
        </p:spPr>
      </p:pic>
    </p:spTree>
    <p:extLst>
      <p:ext uri="{BB962C8B-B14F-4D97-AF65-F5344CB8AC3E}">
        <p14:creationId xmlns:p14="http://schemas.microsoft.com/office/powerpoint/2010/main" val="392052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Using Slicers and PivotTables</a:t>
            </a:r>
            <a:endParaRPr lang="en-IN" dirty="0"/>
          </a:p>
        </p:txBody>
      </p:sp>
      <p:sp>
        <p:nvSpPr>
          <p:cNvPr id="4" name="Content Placeholder 3">
            <a:extLst>
              <a:ext uri="{FF2B5EF4-FFF2-40B4-BE49-F238E27FC236}">
                <a16:creationId xmlns:a16="http://schemas.microsoft.com/office/drawing/2014/main" id="{5A7B09EB-89F8-D451-FE60-EE493A84925E}"/>
              </a:ext>
            </a:extLst>
          </p:cNvPr>
          <p:cNvSpPr>
            <a:spLocks noGrp="1"/>
          </p:cNvSpPr>
          <p:nvPr>
            <p:ph sz="quarter" idx="16"/>
          </p:nvPr>
        </p:nvSpPr>
        <p:spPr/>
        <p:txBody>
          <a:bodyPr/>
          <a:lstStyle/>
          <a:p>
            <a:r>
              <a:rPr lang="en-US" dirty="0"/>
              <a:t>Demonstration</a:t>
            </a:r>
          </a:p>
          <a:p>
            <a:pPr marL="36900" indent="0">
              <a:buNone/>
            </a:pPr>
            <a:r>
              <a:rPr lang="en-US" dirty="0"/>
              <a:t>Complete instructions 1-10 in the Dashboard worksheet</a:t>
            </a:r>
            <a:endParaRPr lang="en-CA" dirty="0"/>
          </a:p>
        </p:txBody>
      </p:sp>
    </p:spTree>
    <p:extLst>
      <p:ext uri="{BB962C8B-B14F-4D97-AF65-F5344CB8AC3E}">
        <p14:creationId xmlns:p14="http://schemas.microsoft.com/office/powerpoint/2010/main" val="272866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wrap="square" anchor="t">
            <a:normAutofit/>
          </a:bodyPr>
          <a:lstStyle/>
          <a:p>
            <a:r>
              <a:rPr lang="en-US" dirty="0"/>
              <a:t>Objectives, Part 1</a:t>
            </a:r>
            <a:endParaRPr lang="en-IN" dirty="0"/>
          </a:p>
        </p:txBody>
      </p:sp>
      <p:graphicFrame>
        <p:nvGraphicFramePr>
          <p:cNvPr id="7" name="Text Placeholder 4">
            <a:extLst>
              <a:ext uri="{FF2B5EF4-FFF2-40B4-BE49-F238E27FC236}">
                <a16:creationId xmlns:a16="http://schemas.microsoft.com/office/drawing/2014/main" id="{2F4031C4-2379-58E0-7C68-918885F13DC8}"/>
              </a:ext>
            </a:extLst>
          </p:cNvPr>
          <p:cNvGraphicFramePr/>
          <p:nvPr>
            <p:extLst>
              <p:ext uri="{D42A27DB-BD31-4B8C-83A1-F6EECF244321}">
                <p14:modId xmlns:p14="http://schemas.microsoft.com/office/powerpoint/2010/main" val="3246167539"/>
              </p:ext>
            </p:extLst>
          </p:nvPr>
        </p:nvGraphicFramePr>
        <p:xfrm>
          <a:off x="742950" y="1289050"/>
          <a:ext cx="10706100" cy="427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02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Drilling Down a PivotTable,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A PivotTable summarizes data, but sometimes you will want to examine the data records themselves. </a:t>
            </a:r>
          </a:p>
          <a:p>
            <a:r>
              <a:rPr lang="en-US" dirty="0">
                <a:solidFill>
                  <a:schemeClr val="tx1"/>
                </a:solidFill>
              </a:rPr>
              <a:t>You can do this by drilling down the PivotTable to display the records responsible for the PivotTable calculations. </a:t>
            </a:r>
          </a:p>
          <a:p>
            <a:r>
              <a:rPr lang="en-US" dirty="0">
                <a:solidFill>
                  <a:schemeClr val="tx1"/>
                </a:solidFill>
              </a:rPr>
              <a:t>To drill down a PivotTable, double-click any cell within the table. Excel then opens a new sheet displaying the records used to calculate that PivotTable value.</a:t>
            </a:r>
          </a:p>
        </p:txBody>
      </p:sp>
    </p:spTree>
    <p:extLst>
      <p:ext uri="{BB962C8B-B14F-4D97-AF65-F5344CB8AC3E}">
        <p14:creationId xmlns:p14="http://schemas.microsoft.com/office/powerpoint/2010/main" val="2943632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Drilling Down a PivotTable</a:t>
            </a:r>
            <a:endParaRPr lang="en-IN" dirty="0"/>
          </a:p>
        </p:txBody>
      </p:sp>
      <p:sp>
        <p:nvSpPr>
          <p:cNvPr id="4" name="Content Placeholder 3">
            <a:extLst>
              <a:ext uri="{FF2B5EF4-FFF2-40B4-BE49-F238E27FC236}">
                <a16:creationId xmlns:a16="http://schemas.microsoft.com/office/drawing/2014/main" id="{82B7A7A7-A85B-107F-8185-45023007C8DF}"/>
              </a:ext>
            </a:extLst>
          </p:cNvPr>
          <p:cNvSpPr>
            <a:spLocks noGrp="1"/>
          </p:cNvSpPr>
          <p:nvPr>
            <p:ph sz="quarter" idx="16"/>
          </p:nvPr>
        </p:nvSpPr>
        <p:spPr/>
        <p:txBody>
          <a:bodyPr/>
          <a:lstStyle/>
          <a:p>
            <a:r>
              <a:rPr lang="en-US" dirty="0"/>
              <a:t>Demonstration:</a:t>
            </a:r>
          </a:p>
          <a:p>
            <a:pPr marL="36900" indent="0">
              <a:buNone/>
            </a:pPr>
            <a:r>
              <a:rPr lang="en-US" dirty="0"/>
              <a:t>Complete instructions 11-14 in the Drilled Data worksheet</a:t>
            </a:r>
            <a:endParaRPr lang="en-CA" dirty="0"/>
          </a:p>
        </p:txBody>
      </p:sp>
    </p:spTree>
    <p:extLst>
      <p:ext uri="{BB962C8B-B14F-4D97-AF65-F5344CB8AC3E}">
        <p14:creationId xmlns:p14="http://schemas.microsoft.com/office/powerpoint/2010/main" val="3425990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Drilling Down a PivotTable</a:t>
            </a:r>
            <a:endParaRPr lang="en-IN" dirty="0"/>
          </a:p>
        </p:txBody>
      </p:sp>
      <p:pic>
        <p:nvPicPr>
          <p:cNvPr id="5" name="Picture 4">
            <a:extLst>
              <a:ext uri="{FF2B5EF4-FFF2-40B4-BE49-F238E27FC236}">
                <a16:creationId xmlns:a16="http://schemas.microsoft.com/office/drawing/2014/main" id="{9930ECD7-8D1A-E297-F821-12268F4CBF5B}"/>
              </a:ext>
            </a:extLst>
          </p:cNvPr>
          <p:cNvPicPr>
            <a:picLocks noChangeAspect="1"/>
          </p:cNvPicPr>
          <p:nvPr/>
        </p:nvPicPr>
        <p:blipFill>
          <a:blip r:embed="rId2"/>
          <a:stretch>
            <a:fillRect/>
          </a:stretch>
        </p:blipFill>
        <p:spPr>
          <a:xfrm>
            <a:off x="513571" y="1923840"/>
            <a:ext cx="11164858" cy="3010320"/>
          </a:xfrm>
          <a:prstGeom prst="rect">
            <a:avLst/>
          </a:prstGeom>
        </p:spPr>
      </p:pic>
    </p:spTree>
    <p:extLst>
      <p:ext uri="{BB962C8B-B14F-4D97-AF65-F5344CB8AC3E}">
        <p14:creationId xmlns:p14="http://schemas.microsoft.com/office/powerpoint/2010/main" val="95926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01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Using Lookup Functions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Creating Approximate Match Lookups</a:t>
            </a:r>
          </a:p>
          <a:p>
            <a:pPr lvl="1"/>
            <a:r>
              <a:rPr lang="en-US" dirty="0">
                <a:solidFill>
                  <a:schemeClr val="tx1"/>
                </a:solidFill>
              </a:rPr>
              <a:t>An approximate match lookup is a lookup in which the lookup value is compared to ranges of values rather than a single, specific value.</a:t>
            </a:r>
          </a:p>
          <a:p>
            <a:pPr lvl="1"/>
            <a:r>
              <a:rPr lang="en-US" dirty="0">
                <a:solidFill>
                  <a:schemeClr val="tx1"/>
                </a:solidFill>
              </a:rPr>
              <a:t>Approximate match lookups can reference a vertical or horizontal lookup table.</a:t>
            </a:r>
          </a:p>
        </p:txBody>
      </p:sp>
      <p:pic>
        <p:nvPicPr>
          <p:cNvPr id="3" name="Picture 2">
            <a:extLst>
              <a:ext uri="{FF2B5EF4-FFF2-40B4-BE49-F238E27FC236}">
                <a16:creationId xmlns:a16="http://schemas.microsoft.com/office/drawing/2014/main" id="{4865DEA0-DB7C-A4A7-60F3-1E18ADD4B5FB}"/>
              </a:ext>
            </a:extLst>
          </p:cNvPr>
          <p:cNvPicPr>
            <a:picLocks noChangeAspect="1"/>
          </p:cNvPicPr>
          <p:nvPr/>
        </p:nvPicPr>
        <p:blipFill>
          <a:blip r:embed="rId2"/>
          <a:stretch>
            <a:fillRect/>
          </a:stretch>
        </p:blipFill>
        <p:spPr>
          <a:xfrm>
            <a:off x="3025667" y="3021342"/>
            <a:ext cx="5661133" cy="3448406"/>
          </a:xfrm>
          <a:prstGeom prst="rect">
            <a:avLst/>
          </a:prstGeom>
        </p:spPr>
      </p:pic>
    </p:spTree>
    <p:extLst>
      <p:ext uri="{BB962C8B-B14F-4D97-AF65-F5344CB8AC3E}">
        <p14:creationId xmlns:p14="http://schemas.microsoft.com/office/powerpoint/2010/main" val="370298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Using Lookup Functions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solidFill>
                  <a:schemeClr val="tx1"/>
                </a:solidFill>
              </a:rPr>
              <a:t>Creating Approximate Match Lookups</a:t>
            </a:r>
          </a:p>
          <a:p>
            <a:pPr lvl="1"/>
            <a:r>
              <a:rPr lang="en-US" dirty="0">
                <a:solidFill>
                  <a:schemeClr val="tx1"/>
                </a:solidFill>
              </a:rPr>
              <a:t>An approximate match lookup occurs when the lookup value is found within a range of numbers in the first column (or row) of the lookup table</a:t>
            </a:r>
          </a:p>
        </p:txBody>
      </p:sp>
      <p:pic>
        <p:nvPicPr>
          <p:cNvPr id="3" name="Picture 2">
            <a:extLst>
              <a:ext uri="{FF2B5EF4-FFF2-40B4-BE49-F238E27FC236}">
                <a16:creationId xmlns:a16="http://schemas.microsoft.com/office/drawing/2014/main" id="{EE07EC0E-E450-4797-CD9A-2D3CFA3695F6}"/>
              </a:ext>
            </a:extLst>
          </p:cNvPr>
          <p:cNvPicPr>
            <a:picLocks noChangeAspect="1"/>
          </p:cNvPicPr>
          <p:nvPr/>
        </p:nvPicPr>
        <p:blipFill>
          <a:blip r:embed="rId2"/>
          <a:stretch>
            <a:fillRect/>
          </a:stretch>
        </p:blipFill>
        <p:spPr>
          <a:xfrm>
            <a:off x="913795" y="2840131"/>
            <a:ext cx="10440857" cy="2372056"/>
          </a:xfrm>
          <a:prstGeom prst="rect">
            <a:avLst/>
          </a:prstGeom>
        </p:spPr>
      </p:pic>
    </p:spTree>
    <p:extLst>
      <p:ext uri="{BB962C8B-B14F-4D97-AF65-F5344CB8AC3E}">
        <p14:creationId xmlns:p14="http://schemas.microsoft.com/office/powerpoint/2010/main" val="49822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BEBC8-71FA-08D2-5E3A-807D43F09FC9}"/>
              </a:ext>
            </a:extLst>
          </p:cNvPr>
          <p:cNvPicPr>
            <a:picLocks noChangeAspect="1"/>
          </p:cNvPicPr>
          <p:nvPr/>
        </p:nvPicPr>
        <p:blipFill>
          <a:blip r:embed="rId2"/>
          <a:stretch>
            <a:fillRect/>
          </a:stretch>
        </p:blipFill>
        <p:spPr>
          <a:xfrm>
            <a:off x="2211354" y="368081"/>
            <a:ext cx="7016622" cy="5830176"/>
          </a:xfrm>
          <a:prstGeom prst="rect">
            <a:avLst/>
          </a:prstGeom>
        </p:spPr>
      </p:pic>
    </p:spTree>
    <p:extLst>
      <p:ext uri="{BB962C8B-B14F-4D97-AF65-F5344CB8AC3E}">
        <p14:creationId xmlns:p14="http://schemas.microsoft.com/office/powerpoint/2010/main" val="5293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90839"/>
          </a:xfrm>
        </p:spPr>
        <p:txBody>
          <a:bodyPr>
            <a:normAutofit fontScale="90000"/>
          </a:bodyPr>
          <a:lstStyle/>
          <a:p>
            <a:r>
              <a:rPr lang="en-US" dirty="0"/>
              <a:t>Using Lookup Functions</a:t>
            </a:r>
            <a:endParaRPr lang="en-IN" dirty="0"/>
          </a:p>
        </p:txBody>
      </p:sp>
      <p:sp>
        <p:nvSpPr>
          <p:cNvPr id="4" name="Content Placeholder 3">
            <a:extLst>
              <a:ext uri="{FF2B5EF4-FFF2-40B4-BE49-F238E27FC236}">
                <a16:creationId xmlns:a16="http://schemas.microsoft.com/office/drawing/2014/main" id="{52508EFB-2CFC-3A80-AA5A-B6386AC97823}"/>
              </a:ext>
            </a:extLst>
          </p:cNvPr>
          <p:cNvSpPr>
            <a:spLocks noGrp="1"/>
          </p:cNvSpPr>
          <p:nvPr>
            <p:ph sz="quarter" idx="16"/>
          </p:nvPr>
        </p:nvSpPr>
        <p:spPr>
          <a:xfrm>
            <a:off x="742950" y="1289050"/>
            <a:ext cx="10712450" cy="4898685"/>
          </a:xfrm>
        </p:spPr>
        <p:txBody>
          <a:bodyPr/>
          <a:lstStyle/>
          <a:p>
            <a:r>
              <a:rPr lang="en-US" dirty="0"/>
              <a:t>Demonstration:</a:t>
            </a:r>
          </a:p>
          <a:p>
            <a:pPr marL="36900" indent="0">
              <a:buNone/>
            </a:pPr>
            <a:r>
              <a:rPr lang="en-US" dirty="0"/>
              <a:t>Claire continues to analyze social media metrics and needs to evaluate what factors might result in a successful Facebook post. </a:t>
            </a:r>
          </a:p>
          <a:p>
            <a:pPr marL="36900" indent="0">
              <a:buNone/>
            </a:pPr>
            <a:r>
              <a:rPr lang="en-US" dirty="0"/>
              <a:t>Claire has compiled a list of Facebook posts that advertise company specials and business news. </a:t>
            </a:r>
          </a:p>
          <a:p>
            <a:pPr marL="36900" indent="0">
              <a:buNone/>
            </a:pPr>
            <a:r>
              <a:rPr lang="en-US" dirty="0"/>
              <a:t>Claire wants to know whether user engagement is higher when the posts include photos and coupon offers. She also wants to determine whether certain days of the week are better than others to engage the user. Finally, Claire is mindful that users might ignore long posts and wants to examine whether word count has an impact on user engagement.</a:t>
            </a:r>
          </a:p>
          <a:p>
            <a:pPr marL="36900" indent="0">
              <a:buNone/>
            </a:pPr>
            <a:r>
              <a:rPr lang="en-US" dirty="0">
                <a:highlight>
                  <a:srgbClr val="FF0000"/>
                </a:highlight>
              </a:rPr>
              <a:t>Open </a:t>
            </a:r>
            <a:r>
              <a:rPr lang="en-US">
                <a:highlight>
                  <a:srgbClr val="FF0000"/>
                </a:highlight>
              </a:rPr>
              <a:t>the Module_7_observe.</a:t>
            </a:r>
            <a:r>
              <a:rPr lang="en-US" dirty="0">
                <a:highlight>
                  <a:srgbClr val="FF0000"/>
                </a:highlight>
              </a:rPr>
              <a:t>xlsx workbook</a:t>
            </a:r>
          </a:p>
          <a:p>
            <a:endParaRPr lang="en-CA" dirty="0"/>
          </a:p>
        </p:txBody>
      </p:sp>
    </p:spTree>
    <p:extLst>
      <p:ext uri="{BB962C8B-B14F-4D97-AF65-F5344CB8AC3E}">
        <p14:creationId xmlns:p14="http://schemas.microsoft.com/office/powerpoint/2010/main" val="306808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Using Lookup Functions</a:t>
            </a:r>
            <a:endParaRPr lang="en-IN" dirty="0"/>
          </a:p>
        </p:txBody>
      </p:sp>
      <p:pic>
        <p:nvPicPr>
          <p:cNvPr id="7" name="Picture 6">
            <a:extLst>
              <a:ext uri="{FF2B5EF4-FFF2-40B4-BE49-F238E27FC236}">
                <a16:creationId xmlns:a16="http://schemas.microsoft.com/office/drawing/2014/main" id="{61DE58BB-7BCD-018B-B9AE-F0BB35923F91}"/>
              </a:ext>
            </a:extLst>
          </p:cNvPr>
          <p:cNvPicPr>
            <a:picLocks noChangeAspect="1"/>
          </p:cNvPicPr>
          <p:nvPr/>
        </p:nvPicPr>
        <p:blipFill>
          <a:blip r:embed="rId2"/>
          <a:stretch>
            <a:fillRect/>
          </a:stretch>
        </p:blipFill>
        <p:spPr>
          <a:xfrm>
            <a:off x="1493610" y="1393775"/>
            <a:ext cx="8567878" cy="4988094"/>
          </a:xfrm>
          <a:prstGeom prst="rect">
            <a:avLst/>
          </a:prstGeom>
        </p:spPr>
      </p:pic>
    </p:spTree>
    <p:extLst>
      <p:ext uri="{BB962C8B-B14F-4D97-AF65-F5344CB8AC3E}">
        <p14:creationId xmlns:p14="http://schemas.microsoft.com/office/powerpoint/2010/main" val="358617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Using Lookup Functions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normAutofit fontScale="92500" lnSpcReduction="10000"/>
          </a:bodyPr>
          <a:lstStyle/>
          <a:p>
            <a:r>
              <a:rPr lang="en-US" dirty="0">
                <a:solidFill>
                  <a:schemeClr val="tx1"/>
                </a:solidFill>
              </a:rPr>
              <a:t>Retrieving Data with Index Match Lookups</a:t>
            </a:r>
          </a:p>
          <a:p>
            <a:pPr lvl="1"/>
            <a:r>
              <a:rPr lang="en-US" dirty="0">
                <a:solidFill>
                  <a:schemeClr val="tx1"/>
                </a:solidFill>
              </a:rPr>
              <a:t>The VLOOKUP function finds data based on values in the first column. </a:t>
            </a:r>
          </a:p>
          <a:p>
            <a:pPr lvl="1"/>
            <a:r>
              <a:rPr lang="en-US" dirty="0">
                <a:solidFill>
                  <a:schemeClr val="tx1"/>
                </a:solidFill>
              </a:rPr>
              <a:t>The HLOOKUP function finds data based on values in the first row. </a:t>
            </a:r>
          </a:p>
          <a:p>
            <a:pPr lvl="1"/>
            <a:r>
              <a:rPr lang="en-US" dirty="0">
                <a:solidFill>
                  <a:schemeClr val="tx1"/>
                </a:solidFill>
              </a:rPr>
              <a:t>The MATCH function returns the position of a value found within a row or column.</a:t>
            </a:r>
          </a:p>
          <a:p>
            <a:pPr lvl="1"/>
            <a:r>
              <a:rPr lang="en-US" dirty="0">
                <a:solidFill>
                  <a:schemeClr val="tx1"/>
                </a:solidFill>
              </a:rPr>
              <a:t>The syntax of the MATCH function is </a:t>
            </a:r>
          </a:p>
          <a:p>
            <a:pPr marL="301752" lvl="1" indent="0">
              <a:buNone/>
            </a:pPr>
            <a:r>
              <a:rPr lang="en-US" dirty="0">
                <a:solidFill>
                  <a:schemeClr val="tx1"/>
                </a:solidFill>
              </a:rPr>
              <a:t>	</a:t>
            </a:r>
            <a:r>
              <a:rPr lang="en-US" dirty="0">
                <a:solidFill>
                  <a:schemeClr val="tx1"/>
                </a:solidFill>
                <a:highlight>
                  <a:srgbClr val="800080"/>
                </a:highlight>
              </a:rPr>
              <a:t>MATCH(</a:t>
            </a:r>
            <a:r>
              <a:rPr lang="en-US" dirty="0" err="1">
                <a:solidFill>
                  <a:schemeClr val="tx1"/>
                </a:solidFill>
                <a:highlight>
                  <a:srgbClr val="800080"/>
                </a:highlight>
              </a:rPr>
              <a:t>lookup_value</a:t>
            </a:r>
            <a:r>
              <a:rPr lang="en-US" dirty="0">
                <a:solidFill>
                  <a:schemeClr val="tx1"/>
                </a:solidFill>
                <a:highlight>
                  <a:srgbClr val="800080"/>
                </a:highlight>
              </a:rPr>
              <a:t>, </a:t>
            </a:r>
            <a:r>
              <a:rPr lang="en-US" dirty="0" err="1">
                <a:solidFill>
                  <a:schemeClr val="tx1"/>
                </a:solidFill>
                <a:highlight>
                  <a:srgbClr val="800080"/>
                </a:highlight>
              </a:rPr>
              <a:t>lookup_array</a:t>
            </a:r>
            <a:r>
              <a:rPr lang="en-US" dirty="0">
                <a:solidFill>
                  <a:schemeClr val="tx1"/>
                </a:solidFill>
                <a:highlight>
                  <a:srgbClr val="800080"/>
                </a:highlight>
              </a:rPr>
              <a:t>, [</a:t>
            </a:r>
            <a:r>
              <a:rPr lang="en-US" dirty="0" err="1">
                <a:solidFill>
                  <a:schemeClr val="tx1"/>
                </a:solidFill>
                <a:highlight>
                  <a:srgbClr val="800080"/>
                </a:highlight>
              </a:rPr>
              <a:t>match_type</a:t>
            </a:r>
            <a:r>
              <a:rPr lang="en-US" dirty="0">
                <a:solidFill>
                  <a:schemeClr val="tx1"/>
                </a:solidFill>
                <a:highlight>
                  <a:srgbClr val="800080"/>
                </a:highlight>
              </a:rPr>
              <a:t>=1])</a:t>
            </a:r>
          </a:p>
          <a:p>
            <a:pPr lvl="1"/>
            <a:r>
              <a:rPr lang="en-US" dirty="0">
                <a:solidFill>
                  <a:schemeClr val="tx1"/>
                </a:solidFill>
              </a:rPr>
              <a:t>The INDEX function returns the value from a data range at the intersection of a specific row and column, and has the syntax: </a:t>
            </a:r>
          </a:p>
          <a:p>
            <a:pPr marL="301752" lvl="1" indent="0">
              <a:buNone/>
            </a:pPr>
            <a:r>
              <a:rPr lang="en-US" dirty="0">
                <a:solidFill>
                  <a:schemeClr val="tx1"/>
                </a:solidFill>
              </a:rPr>
              <a:t>	</a:t>
            </a:r>
            <a:r>
              <a:rPr lang="en-US" dirty="0">
                <a:solidFill>
                  <a:schemeClr val="tx1"/>
                </a:solidFill>
                <a:highlight>
                  <a:srgbClr val="800080"/>
                </a:highlight>
              </a:rPr>
              <a:t>INDEX(array, </a:t>
            </a:r>
            <a:r>
              <a:rPr lang="en-US" dirty="0" err="1">
                <a:solidFill>
                  <a:schemeClr val="tx1"/>
                </a:solidFill>
                <a:highlight>
                  <a:srgbClr val="800080"/>
                </a:highlight>
              </a:rPr>
              <a:t>row_num</a:t>
            </a:r>
            <a:r>
              <a:rPr lang="en-US" dirty="0">
                <a:solidFill>
                  <a:schemeClr val="tx1"/>
                </a:solidFill>
                <a:highlight>
                  <a:srgbClr val="800080"/>
                </a:highlight>
              </a:rPr>
              <a:t>, </a:t>
            </a:r>
            <a:r>
              <a:rPr lang="en-US" dirty="0" err="1">
                <a:solidFill>
                  <a:schemeClr val="tx1"/>
                </a:solidFill>
                <a:highlight>
                  <a:srgbClr val="800080"/>
                </a:highlight>
              </a:rPr>
              <a:t>col_num</a:t>
            </a:r>
            <a:r>
              <a:rPr lang="en-US" dirty="0">
                <a:solidFill>
                  <a:schemeClr val="tx1"/>
                </a:solidFill>
                <a:highlight>
                  <a:srgbClr val="800080"/>
                </a:highlight>
              </a:rPr>
              <a:t>)</a:t>
            </a:r>
          </a:p>
          <a:p>
            <a:pPr lvl="1"/>
            <a:r>
              <a:rPr lang="en-US" dirty="0">
                <a:solidFill>
                  <a:schemeClr val="tx1"/>
                </a:solidFill>
              </a:rPr>
              <a:t>By nesting MATCH functions within the INDEX function, you can retrieve data from a table by searching through the entries in the table’s first column and row, locating matching values.</a:t>
            </a:r>
          </a:p>
        </p:txBody>
      </p:sp>
    </p:spTree>
    <p:extLst>
      <p:ext uri="{BB962C8B-B14F-4D97-AF65-F5344CB8AC3E}">
        <p14:creationId xmlns:p14="http://schemas.microsoft.com/office/powerpoint/2010/main" val="22299649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192</TotalTime>
  <Words>1168</Words>
  <Application>Microsoft Office PowerPoint</Application>
  <PresentationFormat>Widescreen</PresentationFormat>
  <Paragraphs>114</Paragraphs>
  <Slides>33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Arial</vt:lpstr>
      <vt:lpstr>Arial</vt:lpstr>
      <vt:lpstr>Calibri</vt:lpstr>
      <vt:lpstr>Calibri Light</vt:lpstr>
      <vt:lpstr>Calisto MT</vt:lpstr>
      <vt:lpstr>Courier New</vt:lpstr>
      <vt:lpstr>Helvetica</vt:lpstr>
      <vt:lpstr>LucidaGrande</vt:lpstr>
      <vt:lpstr>Summer Font</vt:lpstr>
      <vt:lpstr>Wingdings 2</vt:lpstr>
      <vt:lpstr>Office Theme</vt:lpstr>
      <vt:lpstr>Slate</vt:lpstr>
      <vt:lpstr>COMP1631 Advanced Spreadsheets – Winter 2024 – Section 06</vt:lpstr>
      <vt:lpstr>COMP1631 Advanced Spreadsheets – Winter 2024 – Section 06</vt:lpstr>
      <vt:lpstr>Objectives, Part 1</vt:lpstr>
      <vt:lpstr>Using Lookup Functions</vt:lpstr>
      <vt:lpstr>Using Lookup Functions</vt:lpstr>
      <vt:lpstr>PowerPoint Presentation</vt:lpstr>
      <vt:lpstr>Using Lookup Functions</vt:lpstr>
      <vt:lpstr>Using Lookup Functions</vt:lpstr>
      <vt:lpstr>Using Lookup Functions</vt:lpstr>
      <vt:lpstr>Exploring Logical Functions</vt:lpstr>
      <vt:lpstr>Exploring Logical Functions</vt:lpstr>
      <vt:lpstr>Applying Summary IF Functions</vt:lpstr>
      <vt:lpstr>Applying Summary IF Functions</vt:lpstr>
      <vt:lpstr>Creating PivotTables</vt:lpstr>
      <vt:lpstr>Creating PivotTables</vt:lpstr>
      <vt:lpstr>Creating PivotTables</vt:lpstr>
      <vt:lpstr>Creating PivotTables</vt:lpstr>
      <vt:lpstr>Creating PivotTables</vt:lpstr>
      <vt:lpstr>Formatting a PivotTable</vt:lpstr>
      <vt:lpstr>Formatting a PivotTable</vt:lpstr>
      <vt:lpstr>COMP1631 Advanced Spreadsheets – Winter 2024 – Section 06</vt:lpstr>
      <vt:lpstr>Introducing PivotCharts</vt:lpstr>
      <vt:lpstr>Introducing PivotCharts</vt:lpstr>
      <vt:lpstr>Introducing PivotCharts</vt:lpstr>
      <vt:lpstr>Introducing PivotCharts</vt:lpstr>
      <vt:lpstr>Using Slicers and PivotTables</vt:lpstr>
      <vt:lpstr>Using Slicers and PivotTables</vt:lpstr>
      <vt:lpstr>Using Slicers and PivotTables</vt:lpstr>
      <vt:lpstr>Using Slicers and PivotTables</vt:lpstr>
      <vt:lpstr>Drilling Down a PivotTable, Part 1</vt:lpstr>
      <vt:lpstr>Drilling Down a PivotTable</vt:lpstr>
      <vt:lpstr>Drilling Down a PivotTable</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17</cp:revision>
  <dcterms:created xsi:type="dcterms:W3CDTF">2024-01-07T03:26:38Z</dcterms:created>
  <dcterms:modified xsi:type="dcterms:W3CDTF">2024-02-13T23:26:45Z</dcterms:modified>
</cp:coreProperties>
</file>