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4"/>
  </p:notesMasterIdLst>
  <p:handoutMasterIdLst>
    <p:handoutMasterId r:id="rId35"/>
  </p:handoutMasterIdLst>
  <p:sldIdLst>
    <p:sldId id="381" r:id="rId6"/>
    <p:sldId id="268" r:id="rId7"/>
    <p:sldId id="269" r:id="rId8"/>
    <p:sldId id="270" r:id="rId9"/>
    <p:sldId id="272" r:id="rId10"/>
    <p:sldId id="273" r:id="rId11"/>
    <p:sldId id="274" r:id="rId12"/>
    <p:sldId id="275" r:id="rId13"/>
    <p:sldId id="276" r:id="rId14"/>
    <p:sldId id="277" r:id="rId15"/>
    <p:sldId id="278" r:id="rId16"/>
    <p:sldId id="279" r:id="rId17"/>
    <p:sldId id="281" r:id="rId18"/>
    <p:sldId id="309" r:id="rId19"/>
    <p:sldId id="310" r:id="rId20"/>
    <p:sldId id="311" r:id="rId21"/>
    <p:sldId id="312" r:id="rId22"/>
    <p:sldId id="313" r:id="rId23"/>
    <p:sldId id="314" r:id="rId24"/>
    <p:sldId id="315" r:id="rId25"/>
    <p:sldId id="316" r:id="rId26"/>
    <p:sldId id="317" r:id="rId27"/>
    <p:sldId id="318" r:id="rId28"/>
    <p:sldId id="319" r:id="rId29"/>
    <p:sldId id="320" r:id="rId30"/>
    <p:sldId id="321" r:id="rId31"/>
    <p:sldId id="322" r:id="rId32"/>
    <p:sldId id="323"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000000"/>
    <a:srgbClr val="004A78"/>
    <a:srgbClr val="A30000"/>
    <a:srgbClr val="0000A3"/>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94243" autoAdjust="0"/>
  </p:normalViewPr>
  <p:slideViewPr>
    <p:cSldViewPr snapToGrid="0" snapToObjects="1">
      <p:cViewPr varScale="1">
        <p:scale>
          <a:sx n="78" d="100"/>
          <a:sy n="78" d="100"/>
        </p:scale>
        <p:origin x="370" y="58"/>
      </p:cViewPr>
      <p:guideLst>
        <p:guide orient="horz" pos="2160"/>
        <p:guide pos="3840"/>
      </p:guideLst>
    </p:cSldViewPr>
  </p:slideViewPr>
  <p:outlineViewPr>
    <p:cViewPr>
      <p:scale>
        <a:sx n="33" d="100"/>
        <a:sy n="33" d="100"/>
      </p:scale>
      <p:origin x="0" y="-13349"/>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8/27/2019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8/27/2019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342900" indent="-3429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
        <p:nvSpPr>
          <p:cNvPr id="4" name="Content Placeholder 3">
            <a:extLst>
              <a:ext uri="{FF2B5EF4-FFF2-40B4-BE49-F238E27FC236}">
                <a16:creationId xmlns:a16="http://schemas.microsoft.com/office/drawing/2014/main" id="{E58BB6E2-842E-46D5-BE0E-2A97BC116EB2}"/>
              </a:ext>
            </a:extLst>
          </p:cNvPr>
          <p:cNvSpPr>
            <a:spLocks noGrp="1"/>
          </p:cNvSpPr>
          <p:nvPr>
            <p:ph sz="quarter" idx="18"/>
          </p:nvPr>
        </p:nvSpPr>
        <p:spPr>
          <a:xfrm>
            <a:off x="665163" y="5846763"/>
            <a:ext cx="10688637" cy="239712"/>
          </a:xfrm>
        </p:spPr>
        <p:txBody>
          <a:bodyPr/>
          <a:lstStyle/>
          <a:p>
            <a:pPr lvl="0"/>
            <a:endParaRPr lang="en-IN" dirty="0"/>
          </a:p>
        </p:txBody>
      </p:sp>
    </p:spTree>
    <p:extLst>
      <p:ext uri="{BB962C8B-B14F-4D97-AF65-F5344CB8AC3E}">
        <p14:creationId xmlns:p14="http://schemas.microsoft.com/office/powerpoint/2010/main" val="9151730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25" r:id="rId5"/>
    <p:sldLayoutId id="2147483726" r:id="rId6"/>
    <p:sldLayoutId id="2147483727" r:id="rId7"/>
    <p:sldLayoutId id="2147483728" r:id="rId8"/>
    <p:sldLayoutId id="2147483718" r:id="rId9"/>
    <p:sldLayoutId id="2147483715" r:id="rId10"/>
    <p:sldLayoutId id="2147483716" r:id="rId11"/>
    <p:sldLayoutId id="2147483719" r:id="rId12"/>
    <p:sldLayoutId id="2147483720" r:id="rId13"/>
    <p:sldLayoutId id="2147483723" r:id="rId14"/>
    <p:sldLayoutId id="2147483724" r:id="rId15"/>
    <p:sldLayoutId id="2147483713" r:id="rId16"/>
    <p:sldLayoutId id="2147483717" r:id="rId17"/>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IN" dirty="0"/>
              <a:t>New Perspectives on Microsoft Excel 2019</a:t>
            </a:r>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a:t>Filling a Series</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Use AutoFill to create a series of numbers, dates, or text based on a pattern</a:t>
            </a:r>
          </a:p>
          <a:p>
            <a:r>
              <a:rPr lang="en-US" dirty="0"/>
              <a:t>To extend a series of data values based on a pattern, enter enough values to establish the pattern, select those cells containing the pattern, and then drag the fill handle extending the pattern into a larger range.</a:t>
            </a:r>
          </a:p>
          <a:p>
            <a:r>
              <a:rPr lang="en-US" dirty="0"/>
              <a:t>Use the Series dialog box for more complex AutoFill patterns</a:t>
            </a:r>
          </a:p>
        </p:txBody>
      </p:sp>
    </p:spTree>
    <p:extLst>
      <p:ext uri="{BB962C8B-B14F-4D97-AF65-F5344CB8AC3E}">
        <p14:creationId xmlns:p14="http://schemas.microsoft.com/office/powerpoint/2010/main" val="2996485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a:t>Applying Excel Functions, Part 1</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Rounding Data Values</a:t>
            </a:r>
          </a:p>
          <a:p>
            <a:pPr lvl="1"/>
            <a:r>
              <a:rPr lang="en-US" dirty="0"/>
              <a:t>ROUNDDOWN</a:t>
            </a:r>
          </a:p>
          <a:p>
            <a:pPr lvl="1"/>
            <a:r>
              <a:rPr lang="en-US" dirty="0"/>
              <a:t>ROUNDUP</a:t>
            </a:r>
          </a:p>
          <a:p>
            <a:r>
              <a:rPr lang="en-US" dirty="0"/>
              <a:t>Calculating Minimums and Maximums</a:t>
            </a:r>
          </a:p>
          <a:p>
            <a:pPr lvl="1"/>
            <a:r>
              <a:rPr lang="en-US" dirty="0"/>
              <a:t>The MIN and MAX functions return the smallest and largest values from a specified set of numbers:</a:t>
            </a:r>
          </a:p>
          <a:p>
            <a:pPr lvl="2"/>
            <a:r>
              <a:rPr lang="en-US" dirty="0"/>
              <a:t>MIN(number1, [number2], …)</a:t>
            </a:r>
          </a:p>
          <a:p>
            <a:pPr lvl="2"/>
            <a:r>
              <a:rPr lang="en-US" dirty="0"/>
              <a:t>MAX(number1, [number2], …)</a:t>
            </a:r>
          </a:p>
        </p:txBody>
      </p:sp>
    </p:spTree>
    <p:extLst>
      <p:ext uri="{BB962C8B-B14F-4D97-AF65-F5344CB8AC3E}">
        <p14:creationId xmlns:p14="http://schemas.microsoft.com/office/powerpoint/2010/main" val="90505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a:t>Applying Excel Functions, Part 2</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Measures of Central Tendency</a:t>
            </a:r>
          </a:p>
          <a:p>
            <a:pPr lvl="1"/>
            <a:r>
              <a:rPr lang="en-US" dirty="0"/>
              <a:t>Mean</a:t>
            </a:r>
          </a:p>
          <a:p>
            <a:pPr lvl="1"/>
            <a:r>
              <a:rPr lang="en-US" dirty="0"/>
              <a:t>Median</a:t>
            </a:r>
          </a:p>
          <a:p>
            <a:pPr lvl="1"/>
            <a:r>
              <a:rPr lang="en-US" dirty="0"/>
              <a:t>Mode</a:t>
            </a:r>
          </a:p>
          <a:p>
            <a:r>
              <a:rPr lang="en-US" dirty="0"/>
              <a:t>Nesting Functions</a:t>
            </a:r>
          </a:p>
          <a:p>
            <a:r>
              <a:rPr lang="en-US" dirty="0"/>
              <a:t>The Role of Blanks and Zeros</a:t>
            </a:r>
          </a:p>
        </p:txBody>
      </p:sp>
    </p:spTree>
    <p:extLst>
      <p:ext uri="{BB962C8B-B14F-4D97-AF65-F5344CB8AC3E}">
        <p14:creationId xmlns:p14="http://schemas.microsoft.com/office/powerpoint/2010/main" val="405708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218AD-9F1D-4D0B-8BA3-1373BE1E9E03}"/>
              </a:ext>
            </a:extLst>
          </p:cNvPr>
          <p:cNvSpPr>
            <a:spLocks noGrp="1"/>
          </p:cNvSpPr>
          <p:nvPr>
            <p:ph type="title"/>
          </p:nvPr>
        </p:nvSpPr>
        <p:spPr/>
        <p:txBody>
          <a:bodyPr/>
          <a:lstStyle/>
          <a:p>
            <a:r>
              <a:rPr lang="en-US" dirty="0"/>
              <a:t>Date and Time Functions, Part 1</a:t>
            </a:r>
          </a:p>
        </p:txBody>
      </p:sp>
      <p:sp>
        <p:nvSpPr>
          <p:cNvPr id="3" name="Content Placeholder 2">
            <a:extLst>
              <a:ext uri="{FF2B5EF4-FFF2-40B4-BE49-F238E27FC236}">
                <a16:creationId xmlns:a16="http://schemas.microsoft.com/office/drawing/2014/main" id="{1D334E13-2E00-4616-83D2-7989E8974AEF}"/>
              </a:ext>
            </a:extLst>
          </p:cNvPr>
          <p:cNvSpPr>
            <a:spLocks noGrp="1"/>
          </p:cNvSpPr>
          <p:nvPr>
            <p:ph sz="quarter" idx="16"/>
          </p:nvPr>
        </p:nvSpPr>
        <p:spPr>
          <a:xfrm>
            <a:off x="742950" y="1289051"/>
            <a:ext cx="10712450" cy="1409904"/>
          </a:xfrm>
        </p:spPr>
        <p:txBody>
          <a:bodyPr/>
          <a:lstStyle/>
          <a:p>
            <a:pPr marL="292608" indent="-292608">
              <a:buClr>
                <a:srgbClr val="004A78"/>
              </a:buClr>
              <a:buFont typeface="Arial" panose="020B0604020202020204" pitchFamily="34" charset="0"/>
              <a:buChar char="•"/>
            </a:pPr>
            <a:r>
              <a:rPr lang="en-US" dirty="0"/>
              <a:t>Many workbooks include the current date</a:t>
            </a:r>
          </a:p>
          <a:p>
            <a:pPr marL="292608" indent="-292608">
              <a:buClr>
                <a:srgbClr val="004A78"/>
              </a:buClr>
              <a:buFont typeface="Arial" panose="020B0604020202020204" pitchFamily="34" charset="0"/>
              <a:buChar char="•"/>
            </a:pPr>
            <a:r>
              <a:rPr lang="en-US" dirty="0"/>
              <a:t>Use the TODAY function to display the current date in a worksheet</a:t>
            </a:r>
          </a:p>
          <a:p>
            <a:pPr marL="292608" indent="-292608">
              <a:buClr>
                <a:srgbClr val="004A78"/>
              </a:buClr>
              <a:buFont typeface="Arial" panose="020B0604020202020204" pitchFamily="34" charset="0"/>
              <a:buChar char="•"/>
            </a:pPr>
            <a:r>
              <a:rPr lang="en-US" dirty="0"/>
              <a:t>The TODAY function has the following syntax:</a:t>
            </a:r>
          </a:p>
        </p:txBody>
      </p:sp>
      <p:sp>
        <p:nvSpPr>
          <p:cNvPr id="4" name="Content Placeholder 3">
            <a:extLst>
              <a:ext uri="{FF2B5EF4-FFF2-40B4-BE49-F238E27FC236}">
                <a16:creationId xmlns:a16="http://schemas.microsoft.com/office/drawing/2014/main" id="{B814EC83-6682-4876-8D85-42014961711B}"/>
              </a:ext>
            </a:extLst>
          </p:cNvPr>
          <p:cNvSpPr>
            <a:spLocks noGrp="1"/>
          </p:cNvSpPr>
          <p:nvPr>
            <p:ph sz="quarter" idx="17"/>
          </p:nvPr>
        </p:nvSpPr>
        <p:spPr>
          <a:xfrm>
            <a:off x="742950" y="2799828"/>
            <a:ext cx="10712450" cy="356326"/>
          </a:xfrm>
        </p:spPr>
        <p:txBody>
          <a:bodyPr/>
          <a:lstStyle/>
          <a:p>
            <a:pPr indent="3024188"/>
            <a:r>
              <a:rPr lang="en-US" dirty="0"/>
              <a:t>=TODAY()</a:t>
            </a:r>
          </a:p>
        </p:txBody>
      </p:sp>
      <p:sp>
        <p:nvSpPr>
          <p:cNvPr id="5" name="Content Placeholder 4">
            <a:extLst>
              <a:ext uri="{FF2B5EF4-FFF2-40B4-BE49-F238E27FC236}">
                <a16:creationId xmlns:a16="http://schemas.microsoft.com/office/drawing/2014/main" id="{514D0C71-E72B-4A42-BBFA-E337D6765539}"/>
              </a:ext>
            </a:extLst>
          </p:cNvPr>
          <p:cNvSpPr>
            <a:spLocks noGrp="1"/>
          </p:cNvSpPr>
          <p:nvPr>
            <p:ph sz="quarter" idx="18"/>
          </p:nvPr>
        </p:nvSpPr>
        <p:spPr>
          <a:xfrm>
            <a:off x="742951" y="3337226"/>
            <a:ext cx="10712450" cy="672105"/>
          </a:xfrm>
        </p:spPr>
        <p:txBody>
          <a:bodyPr/>
          <a:lstStyle/>
          <a:p>
            <a:pPr marL="292608" indent="-292608">
              <a:buClr>
                <a:srgbClr val="004A78"/>
              </a:buClr>
              <a:buFont typeface="Arial" panose="020B0604020202020204" pitchFamily="34" charset="0"/>
              <a:buChar char="•"/>
            </a:pPr>
            <a:r>
              <a:rPr lang="en-US" dirty="0"/>
              <a:t>The date displayed by the TODAY function is updated automatically whenever you reopen the workbook or enter a new calculation</a:t>
            </a:r>
          </a:p>
        </p:txBody>
      </p:sp>
    </p:spTree>
    <p:extLst>
      <p:ext uri="{BB962C8B-B14F-4D97-AF65-F5344CB8AC3E}">
        <p14:creationId xmlns:p14="http://schemas.microsoft.com/office/powerpoint/2010/main" val="350034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B45C-5987-4F8F-8EA6-60B705C5FEC2}"/>
              </a:ext>
            </a:extLst>
          </p:cNvPr>
          <p:cNvSpPr>
            <a:spLocks noGrp="1"/>
          </p:cNvSpPr>
          <p:nvPr>
            <p:ph type="title"/>
          </p:nvPr>
        </p:nvSpPr>
        <p:spPr>
          <a:xfrm>
            <a:off x="838199" y="365125"/>
            <a:ext cx="10916265" cy="1006475"/>
          </a:xfrm>
          <a:solidFill>
            <a:schemeClr val="bg1"/>
          </a:solidFill>
        </p:spPr>
        <p:txBody>
          <a:bodyPr/>
          <a:lstStyle/>
          <a:p>
            <a:r>
              <a:rPr lang="en-US" dirty="0"/>
              <a:t>Date and Time Functions, Part 2: Figure 3-18 Date and time functions</a:t>
            </a:r>
            <a:endParaRPr lang="en-IN" dirty="0"/>
          </a:p>
        </p:txBody>
      </p:sp>
      <p:graphicFrame>
        <p:nvGraphicFramePr>
          <p:cNvPr id="5" name="Content Placeholder 4" descr="Table is accessible to screen readers">
            <a:extLst>
              <a:ext uri="{FF2B5EF4-FFF2-40B4-BE49-F238E27FC236}">
                <a16:creationId xmlns:a16="http://schemas.microsoft.com/office/drawing/2014/main" id="{6C5CBA91-D9DF-4216-8BA3-BFDD52FA8A6D}"/>
              </a:ext>
            </a:extLst>
          </p:cNvPr>
          <p:cNvGraphicFramePr>
            <a:graphicFrameLocks noGrp="1"/>
          </p:cNvGraphicFramePr>
          <p:nvPr>
            <p:ph sz="quarter" idx="16"/>
            <p:extLst>
              <p:ext uri="{D42A27DB-BD31-4B8C-83A1-F6EECF244321}">
                <p14:modId xmlns:p14="http://schemas.microsoft.com/office/powerpoint/2010/main" val="1457023384"/>
              </p:ext>
            </p:extLst>
          </p:nvPr>
        </p:nvGraphicFramePr>
        <p:xfrm>
          <a:off x="654462" y="1569271"/>
          <a:ext cx="10916265" cy="4511040"/>
        </p:xfrm>
        <a:graphic>
          <a:graphicData uri="http://schemas.openxmlformats.org/drawingml/2006/table">
            <a:tbl>
              <a:tblPr firstRow="1" bandRow="1">
                <a:tableStyleId>{5C22544A-7EE6-4342-B048-85BDC9FD1C3A}</a:tableStyleId>
              </a:tblPr>
              <a:tblGrid>
                <a:gridCol w="2634428">
                  <a:extLst>
                    <a:ext uri="{9D8B030D-6E8A-4147-A177-3AD203B41FA5}">
                      <a16:colId xmlns:a16="http://schemas.microsoft.com/office/drawing/2014/main" val="1494837086"/>
                    </a:ext>
                  </a:extLst>
                </a:gridCol>
                <a:gridCol w="8281837">
                  <a:extLst>
                    <a:ext uri="{9D8B030D-6E8A-4147-A177-3AD203B41FA5}">
                      <a16:colId xmlns:a16="http://schemas.microsoft.com/office/drawing/2014/main" val="526918074"/>
                    </a:ext>
                  </a:extLst>
                </a:gridCol>
              </a:tblGrid>
              <a:tr h="370840">
                <a:tc>
                  <a:txBody>
                    <a:bodyPr/>
                    <a:lstStyle/>
                    <a:p>
                      <a:r>
                        <a:rPr lang="en-US" sz="1400" dirty="0">
                          <a:solidFill>
                            <a:srgbClr val="000000"/>
                          </a:solidFill>
                          <a:latin typeface="Arial" panose="020B0604020202020204" pitchFamily="34" charset="0"/>
                          <a:cs typeface="Arial" panose="020B0604020202020204" pitchFamily="34" charset="0"/>
                        </a:rPr>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9865308"/>
                  </a:ext>
                </a:extLst>
              </a:tr>
              <a:tr h="370840">
                <a:tc>
                  <a:txBody>
                    <a:bodyPr/>
                    <a:lstStyle/>
                    <a:p>
                      <a:r>
                        <a:rPr lang="en-US" sz="1400" dirty="0">
                          <a:solidFill>
                            <a:srgbClr val="000000"/>
                          </a:solidFill>
                          <a:latin typeface="Arial" panose="020B0604020202020204" pitchFamily="34" charset="0"/>
                          <a:cs typeface="Arial" panose="020B0604020202020204" pitchFamily="34" charset="0"/>
                        </a:rPr>
                        <a:t>DATE</a:t>
                      </a:r>
                      <a:r>
                        <a:rPr lang="en-US" sz="1400" i="1" dirty="0">
                          <a:solidFill>
                            <a:srgbClr val="000000"/>
                          </a:solidFill>
                          <a:latin typeface="Arial" panose="020B0604020202020204" pitchFamily="34" charset="0"/>
                          <a:cs typeface="Arial" panose="020B0604020202020204" pitchFamily="34" charset="0"/>
                        </a:rPr>
                        <a:t>(year, month, day</a:t>
                      </a:r>
                      <a:r>
                        <a:rPr lang="en-US" sz="1400" dirty="0">
                          <a:solidFill>
                            <a:srgbClr val="000000"/>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Creates a date value for the date represented by the </a:t>
                      </a:r>
                      <a:r>
                        <a:rPr lang="en-US" sz="1400" i="1" dirty="0">
                          <a:solidFill>
                            <a:srgbClr val="000000"/>
                          </a:solidFill>
                          <a:latin typeface="Arial" panose="020B0604020202020204" pitchFamily="34" charset="0"/>
                          <a:cs typeface="Arial" panose="020B0604020202020204" pitchFamily="34" charset="0"/>
                        </a:rPr>
                        <a:t>year, month </a:t>
                      </a:r>
                      <a:r>
                        <a:rPr lang="en-US" sz="1400" dirty="0">
                          <a:solidFill>
                            <a:srgbClr val="000000"/>
                          </a:solidFill>
                          <a:latin typeface="Arial" panose="020B0604020202020204" pitchFamily="34" charset="0"/>
                          <a:cs typeface="Arial" panose="020B0604020202020204" pitchFamily="34" charset="0"/>
                        </a:rPr>
                        <a:t>and </a:t>
                      </a:r>
                      <a:r>
                        <a:rPr lang="en-US" sz="1400" i="1" dirty="0">
                          <a:solidFill>
                            <a:srgbClr val="000000"/>
                          </a:solidFill>
                          <a:latin typeface="Arial" panose="020B0604020202020204" pitchFamily="34" charset="0"/>
                          <a:cs typeface="Arial" panose="020B0604020202020204" pitchFamily="34" charset="0"/>
                        </a:rPr>
                        <a:t>day </a:t>
                      </a:r>
                      <a:r>
                        <a:rPr lang="en-US" sz="1400" dirty="0">
                          <a:solidFill>
                            <a:srgbClr val="000000"/>
                          </a:solidFill>
                          <a:latin typeface="Arial" panose="020B0604020202020204" pitchFamily="34" charset="0"/>
                          <a:cs typeface="Arial" panose="020B0604020202020204" pitchFamily="34" charset="0"/>
                        </a:rPr>
                        <a:t>arguments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98957478"/>
                  </a:ext>
                </a:extLst>
              </a:tr>
              <a:tr h="370840">
                <a:tc>
                  <a:txBody>
                    <a:bodyPr/>
                    <a:lstStyle/>
                    <a:p>
                      <a:r>
                        <a:rPr lang="en-US" sz="1400" dirty="0">
                          <a:solidFill>
                            <a:srgbClr val="000000"/>
                          </a:solidFill>
                          <a:latin typeface="Arial" panose="020B0604020202020204" pitchFamily="34" charset="0"/>
                          <a:cs typeface="Arial" panose="020B0604020202020204" pitchFamily="34" charset="0"/>
                        </a:rPr>
                        <a:t>DAY(</a:t>
                      </a:r>
                      <a:r>
                        <a:rPr lang="en-US" sz="1400" i="1" dirty="0">
                          <a:solidFill>
                            <a:srgbClr val="000000"/>
                          </a:solidFill>
                          <a:latin typeface="Arial" panose="020B0604020202020204" pitchFamily="34" charset="0"/>
                          <a:cs typeface="Arial" panose="020B0604020202020204" pitchFamily="34" charset="0"/>
                        </a:rPr>
                        <a:t>serial_number</a:t>
                      </a:r>
                      <a:r>
                        <a:rPr lang="en-US" sz="1400" dirty="0">
                          <a:solidFill>
                            <a:srgbClr val="000000"/>
                          </a:solidFill>
                          <a:latin typeface="Arial" panose="020B0604020202020204" pitchFamily="34" charset="0"/>
                          <a:cs typeface="Arial" panose="020B0604020202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Extracts the day of the month from a date value stored as </a:t>
                      </a:r>
                      <a:r>
                        <a:rPr lang="en-US" sz="1400" i="1" dirty="0">
                          <a:solidFill>
                            <a:srgbClr val="000000"/>
                          </a:solidFill>
                          <a:latin typeface="Arial" panose="020B0604020202020204" pitchFamily="34" charset="0"/>
                          <a:cs typeface="Arial" panose="020B0604020202020204" pitchFamily="34" charset="0"/>
                        </a:rPr>
                        <a:t>serial_number</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93487638"/>
                  </a:ext>
                </a:extLst>
              </a:tr>
              <a:tr h="370840">
                <a:tc>
                  <a:txBody>
                    <a:bodyPr/>
                    <a:lstStyle/>
                    <a:p>
                      <a:r>
                        <a:rPr lang="en-US" sz="1400" dirty="0">
                          <a:solidFill>
                            <a:srgbClr val="000000"/>
                          </a:solidFill>
                          <a:latin typeface="Arial" panose="020B0604020202020204" pitchFamily="34" charset="0"/>
                          <a:cs typeface="Arial" panose="020B0604020202020204" pitchFamily="34" charset="0"/>
                        </a:rPr>
                        <a:t>MONTH(</a:t>
                      </a:r>
                      <a:r>
                        <a:rPr lang="en-US" sz="1400" i="1" dirty="0">
                          <a:solidFill>
                            <a:srgbClr val="000000"/>
                          </a:solidFill>
                          <a:latin typeface="Arial" panose="020B0604020202020204" pitchFamily="34" charset="0"/>
                          <a:cs typeface="Arial" panose="020B0604020202020204" pitchFamily="34" charset="0"/>
                        </a:rPr>
                        <a:t>serial_number</a:t>
                      </a:r>
                      <a:r>
                        <a:rPr lang="en-US" sz="1400" dirty="0">
                          <a:solidFill>
                            <a:srgbClr val="000000"/>
                          </a:solidFill>
                          <a:latin typeface="Arial" panose="020B0604020202020204" pitchFamily="34" charset="0"/>
                          <a:cs typeface="Arial" panose="020B06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Extracts the month number from a date value stored as serial_number, where 1=January, 2=February, and so 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1865978"/>
                  </a:ext>
                </a:extLst>
              </a:tr>
              <a:tr h="370840">
                <a:tc>
                  <a:txBody>
                    <a:bodyPr/>
                    <a:lstStyle/>
                    <a:p>
                      <a:r>
                        <a:rPr lang="en-US" sz="1400" dirty="0">
                          <a:solidFill>
                            <a:srgbClr val="000000"/>
                          </a:solidFill>
                          <a:latin typeface="Arial" panose="020B0604020202020204" pitchFamily="34" charset="0"/>
                          <a:cs typeface="Arial" panose="020B0604020202020204" pitchFamily="34" charset="0"/>
                        </a:rPr>
                        <a:t>YEAR(</a:t>
                      </a:r>
                      <a:r>
                        <a:rPr lang="en-US" sz="1400" i="1" dirty="0">
                          <a:solidFill>
                            <a:srgbClr val="000000"/>
                          </a:solidFill>
                          <a:latin typeface="Arial" panose="020B0604020202020204" pitchFamily="34" charset="0"/>
                          <a:cs typeface="Arial" panose="020B0604020202020204" pitchFamily="34" charset="0"/>
                        </a:rPr>
                        <a:t>serial_number</a:t>
                      </a:r>
                      <a:r>
                        <a:rPr lang="en-US" sz="1400" dirty="0">
                          <a:solidFill>
                            <a:srgbClr val="000000"/>
                          </a:solidFill>
                          <a:latin typeface="Arial" panose="020B0604020202020204" pitchFamily="34" charset="0"/>
                          <a:cs typeface="Arial" panose="020B060402020202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Extracts the 4-digit year value from a date value stored as </a:t>
                      </a:r>
                      <a:r>
                        <a:rPr lang="en-US" sz="1400" i="1" dirty="0">
                          <a:solidFill>
                            <a:srgbClr val="000000"/>
                          </a:solidFill>
                          <a:latin typeface="Arial" panose="020B0604020202020204" pitchFamily="34" charset="0"/>
                          <a:cs typeface="Arial" panose="020B0604020202020204" pitchFamily="34" charset="0"/>
                        </a:rPr>
                        <a:t>serial_number</a:t>
                      </a:r>
                      <a:endParaRPr lang="en-US" sz="1400" dirty="0">
                        <a:solidFill>
                          <a:srgbClr val="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47593440"/>
                  </a:ext>
                </a:extLst>
              </a:tr>
              <a:tr h="370840">
                <a:tc>
                  <a:txBody>
                    <a:bodyPr/>
                    <a:lstStyle/>
                    <a:p>
                      <a:r>
                        <a:rPr lang="en-US" sz="1400" dirty="0">
                          <a:solidFill>
                            <a:srgbClr val="000000"/>
                          </a:solidFill>
                          <a:latin typeface="Arial" panose="020B0604020202020204" pitchFamily="34" charset="0"/>
                          <a:cs typeface="Arial" panose="020B0604020202020204" pitchFamily="34" charset="0"/>
                        </a:rPr>
                        <a:t>NETWORKDAYS</a:t>
                      </a:r>
                      <a:r>
                        <a:rPr lang="en-US" sz="1400" i="1" dirty="0">
                          <a:solidFill>
                            <a:srgbClr val="000000"/>
                          </a:solidFill>
                          <a:latin typeface="Arial" panose="020B0604020202020204" pitchFamily="34" charset="0"/>
                          <a:cs typeface="Arial" panose="020B0604020202020204" pitchFamily="34" charset="0"/>
                        </a:rPr>
                        <a:t>(state_date, end_date, [</a:t>
                      </a:r>
                      <a:r>
                        <a:rPr lang="en-US" sz="1400" dirty="0">
                          <a:solidFill>
                            <a:srgbClr val="000000"/>
                          </a:solidFill>
                          <a:latin typeface="Arial" panose="020B0604020202020204" pitchFamily="34" charset="0"/>
                          <a:cs typeface="Arial" panose="020B0604020202020204" pitchFamily="34" charset="0"/>
                        </a:rPr>
                        <a:t>holidays])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Calculates the number of whole working days between </a:t>
                      </a:r>
                      <a:r>
                        <a:rPr lang="en-US" sz="1400" i="1" dirty="0">
                          <a:solidFill>
                            <a:srgbClr val="000000"/>
                          </a:solidFill>
                          <a:latin typeface="Arial" panose="020B0604020202020204" pitchFamily="34" charset="0"/>
                          <a:cs typeface="Arial" panose="020B0604020202020204" pitchFamily="34" charset="0"/>
                        </a:rPr>
                        <a:t>state_date </a:t>
                      </a:r>
                      <a:r>
                        <a:rPr lang="en-US" sz="1400" dirty="0">
                          <a:solidFill>
                            <a:srgbClr val="000000"/>
                          </a:solidFill>
                          <a:latin typeface="Arial" panose="020B0604020202020204" pitchFamily="34" charset="0"/>
                          <a:cs typeface="Arial" panose="020B0604020202020204" pitchFamily="34" charset="0"/>
                        </a:rPr>
                        <a:t>and </a:t>
                      </a:r>
                      <a:r>
                        <a:rPr lang="en-US" sz="1400" i="1" dirty="0">
                          <a:solidFill>
                            <a:srgbClr val="000000"/>
                          </a:solidFill>
                          <a:latin typeface="Arial" panose="020B0604020202020204" pitchFamily="34" charset="0"/>
                          <a:cs typeface="Arial" panose="020B0604020202020204" pitchFamily="34" charset="0"/>
                        </a:rPr>
                        <a:t>end_date</a:t>
                      </a:r>
                      <a:r>
                        <a:rPr lang="en-US" sz="1400" dirty="0">
                          <a:solidFill>
                            <a:srgbClr val="000000"/>
                          </a:solidFill>
                          <a:latin typeface="Arial" panose="020B0604020202020204" pitchFamily="34" charset="0"/>
                          <a:cs typeface="Arial" panose="020B0604020202020204" pitchFamily="34" charset="0"/>
                        </a:rPr>
                        <a:t>; to exclude holidays, add the optional holidays argument containing a list of holiday dates to skip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44446971"/>
                  </a:ext>
                </a:extLst>
              </a:tr>
              <a:tr h="370840">
                <a:tc>
                  <a:txBody>
                    <a:bodyPr/>
                    <a:lstStyle/>
                    <a:p>
                      <a:r>
                        <a:rPr lang="en-US" sz="1400" dirty="0">
                          <a:solidFill>
                            <a:srgbClr val="000000"/>
                          </a:solidFill>
                          <a:latin typeface="Arial" panose="020B0604020202020204" pitchFamily="34" charset="0"/>
                          <a:cs typeface="Arial" panose="020B0604020202020204" pitchFamily="34" charset="0"/>
                        </a:rPr>
                        <a:t>WEEKDAY</a:t>
                      </a:r>
                      <a:r>
                        <a:rPr lang="en-US" sz="1400" i="1" dirty="0">
                          <a:solidFill>
                            <a:srgbClr val="000000"/>
                          </a:solidFill>
                          <a:latin typeface="Arial" panose="020B0604020202020204" pitchFamily="34" charset="0"/>
                          <a:cs typeface="Arial" panose="020B0604020202020204" pitchFamily="34" charset="0"/>
                        </a:rPr>
                        <a:t>(serial_number, [</a:t>
                      </a:r>
                      <a:r>
                        <a:rPr lang="en-US" sz="1400" dirty="0">
                          <a:solidFill>
                            <a:srgbClr val="000000"/>
                          </a:solidFill>
                          <a:latin typeface="Arial" panose="020B0604020202020204" pitchFamily="34" charset="0"/>
                          <a:cs typeface="Arial" panose="020B0604020202020204" pitchFamily="34" charset="0"/>
                        </a:rPr>
                        <a:t>return_type])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Calculates the weekday from a date value stored as </a:t>
                      </a:r>
                      <a:r>
                        <a:rPr lang="en-US" sz="1400" i="1" dirty="0">
                          <a:solidFill>
                            <a:srgbClr val="000000"/>
                          </a:solidFill>
                          <a:latin typeface="Arial" panose="020B0604020202020204" pitchFamily="34" charset="0"/>
                          <a:cs typeface="Arial" panose="020B0604020202020204" pitchFamily="34" charset="0"/>
                        </a:rPr>
                        <a:t>serial_number</a:t>
                      </a:r>
                      <a:r>
                        <a:rPr lang="en-US" sz="1400" dirty="0">
                          <a:solidFill>
                            <a:srgbClr val="000000"/>
                          </a:solidFill>
                          <a:latin typeface="Arial" panose="020B0604020202020204" pitchFamily="34" charset="0"/>
                          <a:cs typeface="Arial" panose="020B0604020202020204" pitchFamily="34" charset="0"/>
                        </a:rPr>
                        <a:t>, where 1=Sunday, 2=Monday, and so forth; to choose a different numbering scheme, set return_type to 1 (1=Sunday, 2=Monday, …), 2 (1=Monday, 2=Tuesday, …), or 3 (0=Monday, 1=Tuesday,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2456184"/>
                  </a:ext>
                </a:extLst>
              </a:tr>
              <a:tr h="370840">
                <a:tc>
                  <a:txBody>
                    <a:bodyPr/>
                    <a:lstStyle/>
                    <a:p>
                      <a:r>
                        <a:rPr lang="en-US" sz="1400" dirty="0">
                          <a:solidFill>
                            <a:srgbClr val="000000"/>
                          </a:solidFill>
                          <a:latin typeface="Arial" panose="020B0604020202020204" pitchFamily="34" charset="0"/>
                          <a:cs typeface="Arial" panose="020B0604020202020204" pitchFamily="34" charset="0"/>
                        </a:rPr>
                        <a:t>WORKDAY</a:t>
                      </a:r>
                      <a:r>
                        <a:rPr lang="en-US" sz="1400" i="1" dirty="0">
                          <a:solidFill>
                            <a:srgbClr val="000000"/>
                          </a:solidFill>
                          <a:latin typeface="Arial" panose="020B0604020202020204" pitchFamily="34" charset="0"/>
                          <a:cs typeface="Arial" panose="020B0604020202020204" pitchFamily="34" charset="0"/>
                        </a:rPr>
                        <a:t>(start_date, days, </a:t>
                      </a:r>
                      <a:r>
                        <a:rPr lang="en-US" sz="1400" dirty="0">
                          <a:solidFill>
                            <a:srgbClr val="000000"/>
                          </a:solidFill>
                          <a:latin typeface="Arial" panose="020B0604020202020204" pitchFamily="34" charset="0"/>
                          <a:cs typeface="Arial" panose="020B0604020202020204" pitchFamily="34" charset="0"/>
                        </a:rPr>
                        <a:t>[holidays])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Returns the workday after </a:t>
                      </a:r>
                      <a:r>
                        <a:rPr lang="en-US" sz="1400" i="1" dirty="0">
                          <a:solidFill>
                            <a:srgbClr val="000000"/>
                          </a:solidFill>
                          <a:latin typeface="Arial" panose="020B0604020202020204" pitchFamily="34" charset="0"/>
                          <a:cs typeface="Arial" panose="020B0604020202020204" pitchFamily="34" charset="0"/>
                        </a:rPr>
                        <a:t>days</a:t>
                      </a:r>
                      <a:r>
                        <a:rPr lang="en-US" sz="1400" dirty="0">
                          <a:solidFill>
                            <a:srgbClr val="000000"/>
                          </a:solidFill>
                          <a:latin typeface="Arial" panose="020B0604020202020204" pitchFamily="34" charset="0"/>
                          <a:cs typeface="Arial" panose="020B0604020202020204" pitchFamily="34" charset="0"/>
                        </a:rPr>
                        <a:t> workdays have passed since the </a:t>
                      </a:r>
                      <a:r>
                        <a:rPr lang="en-US" sz="1400" i="1" dirty="0">
                          <a:solidFill>
                            <a:srgbClr val="000000"/>
                          </a:solidFill>
                          <a:latin typeface="Arial" panose="020B0604020202020204" pitchFamily="34" charset="0"/>
                          <a:cs typeface="Arial" panose="020B0604020202020204" pitchFamily="34" charset="0"/>
                        </a:rPr>
                        <a:t>start_date</a:t>
                      </a:r>
                      <a:r>
                        <a:rPr lang="en-US" sz="1400" dirty="0">
                          <a:solidFill>
                            <a:srgbClr val="000000"/>
                          </a:solidFill>
                          <a:latin typeface="Arial" panose="020B0604020202020204" pitchFamily="34" charset="0"/>
                          <a:cs typeface="Arial" panose="020B0604020202020204" pitchFamily="34" charset="0"/>
                        </a:rPr>
                        <a:t>; to exclude holidays, add the optional holidays argument containing a list of holiday dates to skip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91765201"/>
                  </a:ext>
                </a:extLst>
              </a:tr>
              <a:tr h="370840">
                <a:tc>
                  <a:txBody>
                    <a:bodyPr/>
                    <a:lstStyle/>
                    <a:p>
                      <a:r>
                        <a:rPr lang="en-US" sz="1400" dirty="0">
                          <a:solidFill>
                            <a:srgbClr val="000000"/>
                          </a:solidFill>
                          <a:latin typeface="Arial" panose="020B0604020202020204" pitchFamily="34" charset="0"/>
                          <a:cs typeface="Arial" panose="020B0604020202020204" pitchFamily="34" charset="0"/>
                        </a:rPr>
                        <a:t>NOW(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Returns the current date and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5192330"/>
                  </a:ext>
                </a:extLst>
              </a:tr>
              <a:tr h="370840">
                <a:tc>
                  <a:txBody>
                    <a:bodyPr/>
                    <a:lstStyle/>
                    <a:p>
                      <a:r>
                        <a:rPr lang="en-US" sz="1400" dirty="0">
                          <a:solidFill>
                            <a:srgbClr val="000000"/>
                          </a:solidFill>
                          <a:latin typeface="Arial" panose="020B0604020202020204" pitchFamily="34" charset="0"/>
                          <a:cs typeface="Arial" panose="020B0604020202020204" pitchFamily="34" charset="0"/>
                        </a:rPr>
                        <a:t>TODAY(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rgbClr val="000000"/>
                          </a:solidFill>
                          <a:latin typeface="Arial" panose="020B0604020202020204" pitchFamily="34" charset="0"/>
                          <a:cs typeface="Arial" panose="020B0604020202020204" pitchFamily="34" charset="0"/>
                        </a:rPr>
                        <a:t>Returns the current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807288"/>
                  </a:ext>
                </a:extLst>
              </a:tr>
            </a:tbl>
          </a:graphicData>
        </a:graphic>
      </p:graphicFrame>
    </p:spTree>
    <p:extLst>
      <p:ext uri="{BB962C8B-B14F-4D97-AF65-F5344CB8AC3E}">
        <p14:creationId xmlns:p14="http://schemas.microsoft.com/office/powerpoint/2010/main" val="2810824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a:t>Interpreting Error Values, Part 1</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An error value indicates that some part of a formula was entered incorrectly</a:t>
            </a:r>
          </a:p>
          <a:p>
            <a:r>
              <a:rPr lang="en-US" dirty="0"/>
              <a:t>Error values by themselves might not be particularly descriptive or helpful. To help you locate the error, an error indicator appears in the upper-left corner of the cell with the error value</a:t>
            </a:r>
          </a:p>
        </p:txBody>
      </p:sp>
    </p:spTree>
    <p:extLst>
      <p:ext uri="{BB962C8B-B14F-4D97-AF65-F5344CB8AC3E}">
        <p14:creationId xmlns:p14="http://schemas.microsoft.com/office/powerpoint/2010/main" val="139753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B45C-5987-4F8F-8EA6-60B705C5FEC2}"/>
              </a:ext>
            </a:extLst>
          </p:cNvPr>
          <p:cNvSpPr>
            <a:spLocks noGrp="1"/>
          </p:cNvSpPr>
          <p:nvPr>
            <p:ph type="title"/>
          </p:nvPr>
        </p:nvSpPr>
        <p:spPr>
          <a:xfrm>
            <a:off x="838199" y="365125"/>
            <a:ext cx="10916265" cy="1006475"/>
          </a:xfrm>
          <a:solidFill>
            <a:schemeClr val="bg1"/>
          </a:solidFill>
        </p:spPr>
        <p:txBody>
          <a:bodyPr/>
          <a:lstStyle/>
          <a:p>
            <a:r>
              <a:rPr lang="en-US" dirty="0"/>
              <a:t>Interpreting Error Values, Part 2: Figure 3-19 Common error values</a:t>
            </a:r>
            <a:endParaRPr lang="en-IN" dirty="0"/>
          </a:p>
        </p:txBody>
      </p:sp>
      <p:graphicFrame>
        <p:nvGraphicFramePr>
          <p:cNvPr id="5" name="Content Placeholder 4" descr="Table is accessible to screen readers">
            <a:extLst>
              <a:ext uri="{FF2B5EF4-FFF2-40B4-BE49-F238E27FC236}">
                <a16:creationId xmlns:a16="http://schemas.microsoft.com/office/drawing/2014/main" id="{6C5CBA91-D9DF-4216-8BA3-BFDD52FA8A6D}"/>
              </a:ext>
            </a:extLst>
          </p:cNvPr>
          <p:cNvGraphicFramePr>
            <a:graphicFrameLocks noGrp="1"/>
          </p:cNvGraphicFramePr>
          <p:nvPr>
            <p:ph sz="quarter" idx="16"/>
            <p:extLst>
              <p:ext uri="{D42A27DB-BD31-4B8C-83A1-F6EECF244321}">
                <p14:modId xmlns:p14="http://schemas.microsoft.com/office/powerpoint/2010/main" val="1506860178"/>
              </p:ext>
            </p:extLst>
          </p:nvPr>
        </p:nvGraphicFramePr>
        <p:xfrm>
          <a:off x="654462" y="1569271"/>
          <a:ext cx="10916265" cy="4312920"/>
        </p:xfrm>
        <a:graphic>
          <a:graphicData uri="http://schemas.openxmlformats.org/drawingml/2006/table">
            <a:tbl>
              <a:tblPr firstRow="1" bandRow="1">
                <a:tableStyleId>{5C22544A-7EE6-4342-B048-85BDC9FD1C3A}</a:tableStyleId>
              </a:tblPr>
              <a:tblGrid>
                <a:gridCol w="1690532">
                  <a:extLst>
                    <a:ext uri="{9D8B030D-6E8A-4147-A177-3AD203B41FA5}">
                      <a16:colId xmlns:a16="http://schemas.microsoft.com/office/drawing/2014/main" val="1494837086"/>
                    </a:ext>
                  </a:extLst>
                </a:gridCol>
                <a:gridCol w="9225733">
                  <a:extLst>
                    <a:ext uri="{9D8B030D-6E8A-4147-A177-3AD203B41FA5}">
                      <a16:colId xmlns:a16="http://schemas.microsoft.com/office/drawing/2014/main" val="526918074"/>
                    </a:ext>
                  </a:extLst>
                </a:gridCol>
              </a:tblGrid>
              <a:tr h="370840">
                <a:tc>
                  <a:txBody>
                    <a:bodyPr/>
                    <a:lstStyle/>
                    <a:p>
                      <a:r>
                        <a:rPr lang="en-US" sz="1800" dirty="0">
                          <a:solidFill>
                            <a:srgbClr val="000000"/>
                          </a:solidFill>
                          <a:latin typeface="Arial" panose="020B0604020202020204" pitchFamily="34" charset="0"/>
                          <a:cs typeface="Arial" panose="020B0604020202020204" pitchFamily="34" charset="0"/>
                        </a:rPr>
                        <a:t>Error Value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rgbClr val="000000"/>
                          </a:solidFill>
                          <a:latin typeface="Arial" panose="020B0604020202020204" pitchFamily="34" charset="0"/>
                          <a:cs typeface="Arial" panose="020B0604020202020204" pitchFamily="34" charset="0"/>
                        </a:rPr>
                        <a:t>Description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79865308"/>
                  </a:ext>
                </a:extLst>
              </a:tr>
              <a:tr h="370840">
                <a:tc>
                  <a:txBody>
                    <a:bodyPr/>
                    <a:lstStyle/>
                    <a:p>
                      <a:r>
                        <a:rPr lang="en-US" sz="1800" dirty="0">
                          <a:solidFill>
                            <a:srgbClr val="000000"/>
                          </a:solidFill>
                          <a:latin typeface="Arial" panose="020B0604020202020204" pitchFamily="34" charset="0"/>
                          <a:cs typeface="Arial" panose="020B0604020202020204" pitchFamily="34" charset="0"/>
                        </a:rPr>
                        <a:t>#DIV/0!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rgbClr val="000000"/>
                          </a:solidFill>
                          <a:latin typeface="Arial" panose="020B0604020202020204" pitchFamily="34" charset="0"/>
                          <a:cs typeface="Arial" panose="020B0604020202020204" pitchFamily="34" charset="0"/>
                        </a:rPr>
                        <a:t>The formula or function contains a number divided by 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98957478"/>
                  </a:ext>
                </a:extLst>
              </a:tr>
              <a:tr h="370840">
                <a:tc>
                  <a:txBody>
                    <a:bodyPr/>
                    <a:lstStyle/>
                    <a:p>
                      <a:r>
                        <a:rPr lang="en-US" sz="1800" dirty="0">
                          <a:solidFill>
                            <a:srgbClr val="000000"/>
                          </a:solidFill>
                          <a:latin typeface="Arial" panose="020B0604020202020204" pitchFamily="34" charset="0"/>
                          <a:cs typeface="Arial" panose="020B0604020202020204" pitchFamily="34" charset="0"/>
                        </a:rPr>
                        <a:t>#NAME?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rgbClr val="000000"/>
                          </a:solidFill>
                          <a:latin typeface="Arial" panose="020B0604020202020204" pitchFamily="34" charset="0"/>
                          <a:cs typeface="Arial" panose="020B0604020202020204" pitchFamily="34" charset="0"/>
                        </a:rPr>
                        <a:t>Excel doesn’t recognize text in the formula or function, such as when the function name is misspelled.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3487638"/>
                  </a:ext>
                </a:extLst>
              </a:tr>
              <a:tr h="370840">
                <a:tc>
                  <a:txBody>
                    <a:bodyPr/>
                    <a:lstStyle/>
                    <a:p>
                      <a:r>
                        <a:rPr lang="en-US" sz="1800" dirty="0">
                          <a:solidFill>
                            <a:srgbClr val="000000"/>
                          </a:solidFill>
                          <a:latin typeface="Arial" panose="020B0604020202020204" pitchFamily="34" charset="0"/>
                          <a:cs typeface="Arial" panose="020B0604020202020204" pitchFamily="34" charset="0"/>
                        </a:rPr>
                        <a:t>#N/A</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rgbClr val="000000"/>
                          </a:solidFill>
                          <a:latin typeface="Arial" panose="020B0604020202020204" pitchFamily="34" charset="0"/>
                          <a:cs typeface="Arial" panose="020B0604020202020204" pitchFamily="34" charset="0"/>
                        </a:rPr>
                        <a:t>A value is not available to a function or formula, which can occur when a workbook is initially set up prior to entering actual data values.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1865978"/>
                  </a:ext>
                </a:extLst>
              </a:tr>
              <a:tr h="370840">
                <a:tc>
                  <a:txBody>
                    <a:bodyPr/>
                    <a:lstStyle/>
                    <a:p>
                      <a:r>
                        <a:rPr lang="en-US" sz="1800" dirty="0">
                          <a:solidFill>
                            <a:srgbClr val="000000"/>
                          </a:solidFill>
                          <a:latin typeface="Arial" panose="020B0604020202020204" pitchFamily="34" charset="0"/>
                          <a:cs typeface="Arial" panose="020B0604020202020204" pitchFamily="34" charset="0"/>
                        </a:rPr>
                        <a:t>#NULL!</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rgbClr val="000000"/>
                          </a:solidFill>
                          <a:latin typeface="Arial" panose="020B0604020202020204" pitchFamily="34" charset="0"/>
                          <a:cs typeface="Arial" panose="020B0604020202020204" pitchFamily="34" charset="0"/>
                        </a:rPr>
                        <a:t>A formula or function requires two cell ranges to intersect, but they don’t.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47593440"/>
                  </a:ext>
                </a:extLst>
              </a:tr>
              <a:tr h="370840">
                <a:tc>
                  <a:txBody>
                    <a:bodyPr/>
                    <a:lstStyle/>
                    <a:p>
                      <a:r>
                        <a:rPr lang="en-US" sz="1800" dirty="0">
                          <a:solidFill>
                            <a:srgbClr val="000000"/>
                          </a:solidFill>
                          <a:latin typeface="Arial" panose="020B0604020202020204" pitchFamily="34" charset="0"/>
                          <a:cs typeface="Arial" panose="020B0604020202020204" pitchFamily="34" charset="0"/>
                        </a:rPr>
                        <a:t>#NUM!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rgbClr val="000000"/>
                          </a:solidFill>
                          <a:latin typeface="Arial" panose="020B0604020202020204" pitchFamily="34" charset="0"/>
                          <a:cs typeface="Arial" panose="020B0604020202020204" pitchFamily="34" charset="0"/>
                        </a:rPr>
                        <a:t>Invalid numbers are used in a formula or function, such as text entered in a function that requires a number.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44446971"/>
                  </a:ext>
                </a:extLst>
              </a:tr>
              <a:tr h="370840">
                <a:tc>
                  <a:txBody>
                    <a:bodyPr/>
                    <a:lstStyle/>
                    <a:p>
                      <a:r>
                        <a:rPr lang="en-US" sz="1800" dirty="0">
                          <a:solidFill>
                            <a:srgbClr val="000000"/>
                          </a:solidFill>
                          <a:latin typeface="Arial" panose="020B0604020202020204" pitchFamily="34" charset="0"/>
                          <a:cs typeface="Arial" panose="020B0604020202020204" pitchFamily="34" charset="0"/>
                        </a:rPr>
                        <a:t>#REF!</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rgbClr val="000000"/>
                          </a:solidFill>
                          <a:latin typeface="Arial" panose="020B0604020202020204" pitchFamily="34" charset="0"/>
                          <a:cs typeface="Arial" panose="020B0604020202020204" pitchFamily="34" charset="0"/>
                        </a:rPr>
                        <a:t>A cell reference used in a formula or function is no longer valid, which can occur when the cell used by the function was deleted from the worksheet.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52456184"/>
                  </a:ext>
                </a:extLst>
              </a:tr>
              <a:tr h="370840">
                <a:tc>
                  <a:txBody>
                    <a:bodyPr/>
                    <a:lstStyle/>
                    <a:p>
                      <a:r>
                        <a:rPr lang="en-US" sz="1800" dirty="0">
                          <a:solidFill>
                            <a:srgbClr val="000000"/>
                          </a:solidFill>
                          <a:latin typeface="Arial" panose="020B0604020202020204" pitchFamily="34" charset="0"/>
                          <a:cs typeface="Arial" panose="020B0604020202020204" pitchFamily="34" charset="0"/>
                        </a:rPr>
                        <a:t>#VALUE!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800" dirty="0">
                          <a:solidFill>
                            <a:srgbClr val="000000"/>
                          </a:solidFill>
                          <a:latin typeface="Arial" panose="020B0604020202020204" pitchFamily="34" charset="0"/>
                          <a:cs typeface="Arial" panose="020B0604020202020204" pitchFamily="34" charset="0"/>
                        </a:rPr>
                        <a:t>The wrong type of argument is used in a function or formula. This can occur when you reference a text value for an argument that should be strictly numeric.</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91765201"/>
                  </a:ext>
                </a:extLst>
              </a:tr>
            </a:tbl>
          </a:graphicData>
        </a:graphic>
      </p:graphicFrame>
    </p:spTree>
    <p:extLst>
      <p:ext uri="{BB962C8B-B14F-4D97-AF65-F5344CB8AC3E}">
        <p14:creationId xmlns:p14="http://schemas.microsoft.com/office/powerpoint/2010/main" val="3860196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a:xfrm>
            <a:off x="838200" y="365125"/>
            <a:ext cx="10960510" cy="932733"/>
          </a:xfrm>
        </p:spPr>
        <p:txBody>
          <a:bodyPr/>
          <a:lstStyle/>
          <a:p>
            <a:r>
              <a:rPr lang="en-US" dirty="0"/>
              <a:t>Visual Overview: Lookup Tables and Logical Functions</a:t>
            </a:r>
            <a:endParaRPr lang="en-IN" dirty="0"/>
          </a:p>
        </p:txBody>
      </p:sp>
      <p:pic>
        <p:nvPicPr>
          <p:cNvPr id="4" name="Content Placeholder 3" descr="An&#10;Excel workbook titled N P underscore E X underscore 3 underscore Calls dot x l s&#10;x is open in the Excel window. Cells B11 and B12 have numbers filled in them. A&#10;bubble magnifies the formulas for those cells: B11: equals dollar sign B dollar&#10;sign 5 asterisk B dollar sign 8 forward slash 60. B12: equals B11 forward slash&#10;B6. A mixed cell reference is a cell reference that has both absolute and&#10;relative components in the reference. In B 11, B dollar sign 8 is a mixed cell&#10;reference. Note: An absolute cell reference is a cell reference that does not&#10;change when the formula containing that reference is moved to a new location.&#10;Absolute references have a dollar sign before the row and column components. In&#10;B11, dollar sign B dollar sign 5 is an absolute cell reference. Note: A relative&#10;cell reference is a cell reference that changes when the formula containing&#10;that reference is moved to a new location. In the formula for B12, B11 and B6&#10;are both relative cell references. Cells B15 through B17 have numbers filled in&#10;them. A bubble magnifies the formulas for cells B15 and B16, which contain the&#10;V LOOKUP function. The V LOOKUP function returns values from a vertical lookup&#10;table by specifying the value to be matched, the location of the lookup table,&#10;and the column containing the return values. B17 contains a formula containing&#10;the IF function. The IF function is a logical function that tests a condition&#10;and then returns one value if the condition is true and another value if the&#10;condition is false. There is a table in the right part of the sheet. A vertical&#10;lookup table is used to retrieve data based on matching the category values&#10;found in another part of a table. The entries in the first column of a vertical&#10;lookup table are used for matching to a lookup value specified in the V LOOKUP function.&#10;Values in the other columns of the vertical lookup table are returned from the&#10;matching row found with the V LOOKUP function.">
            <a:extLst>
              <a:ext uri="{FF2B5EF4-FFF2-40B4-BE49-F238E27FC236}">
                <a16:creationId xmlns:a16="http://schemas.microsoft.com/office/drawing/2014/main" id="{262D3A79-6085-49C5-A085-E255EE2581BA}"/>
              </a:ext>
            </a:extLst>
          </p:cNvPr>
          <p:cNvPicPr>
            <a:picLocks noGrp="1" noChangeAspect="1"/>
          </p:cNvPicPr>
          <p:nvPr>
            <p:ph sz="quarter" idx="17"/>
          </p:nvPr>
        </p:nvPicPr>
        <p:blipFill>
          <a:blip r:embed="rId2"/>
          <a:stretch>
            <a:fillRect/>
          </a:stretch>
        </p:blipFill>
        <p:spPr>
          <a:xfrm>
            <a:off x="1701889" y="1479859"/>
            <a:ext cx="8794570" cy="4754610"/>
          </a:xfrm>
          <a:prstGeom prst="rect">
            <a:avLst/>
          </a:prstGeom>
        </p:spPr>
      </p:pic>
    </p:spTree>
    <p:extLst>
      <p:ext uri="{BB962C8B-B14F-4D97-AF65-F5344CB8AC3E}">
        <p14:creationId xmlns:p14="http://schemas.microsoft.com/office/powerpoint/2010/main" val="104712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Calculating Running Totals with the Quick Analysis Tool</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The Quick Analysis tool appears whenever you select a range of cells, providing easy access to the most common tools for data analysis, chart creation, and data formatting</a:t>
            </a:r>
          </a:p>
          <a:p>
            <a:r>
              <a:rPr lang="en-US" dirty="0"/>
              <a:t>It is an excellent tool for doing useful calculations and entering Excel functions</a:t>
            </a:r>
          </a:p>
        </p:txBody>
      </p:sp>
    </p:spTree>
    <p:extLst>
      <p:ext uri="{BB962C8B-B14F-4D97-AF65-F5344CB8AC3E}">
        <p14:creationId xmlns:p14="http://schemas.microsoft.com/office/powerpoint/2010/main" val="383463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Exploring Cell References, Part 1</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Relative cell references</a:t>
            </a:r>
          </a:p>
          <a:p>
            <a:pPr lvl="1"/>
            <a:r>
              <a:rPr lang="en-US" dirty="0"/>
              <a:t>Excel interprets a relative cell reference relative to the position of the cell containing the formula. For example, if cell A1 contains the formula =B1+B2, Excel interprets that formula as “Add the value of the cell one column to the right (B1) to the value of the cell one column to the right and one row down (B2)” </a:t>
            </a:r>
          </a:p>
          <a:p>
            <a:r>
              <a:rPr lang="en-US" dirty="0"/>
              <a:t>Absolute cell references</a:t>
            </a:r>
          </a:p>
          <a:p>
            <a:pPr lvl="1"/>
            <a:r>
              <a:rPr lang="en-US" dirty="0"/>
              <a:t>An absolute cell reference remains fixed even when a formula or function is copied to a new location. Absolute references include $ (a dollar sign) before each column and row designation. For example, B8 is a relative reference to cell B8, while $B$8 is an absolute reference to that cell</a:t>
            </a:r>
          </a:p>
        </p:txBody>
      </p:sp>
    </p:spTree>
    <p:extLst>
      <p:ext uri="{BB962C8B-B14F-4D97-AF65-F5344CB8AC3E}">
        <p14:creationId xmlns:p14="http://schemas.microsoft.com/office/powerpoint/2010/main" val="2817275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91D738-1F0A-4850-99A9-8142E360EC6F}"/>
              </a:ext>
            </a:extLst>
          </p:cNvPr>
          <p:cNvSpPr>
            <a:spLocks noGrp="1"/>
          </p:cNvSpPr>
          <p:nvPr>
            <p:ph type="body" sz="quarter" idx="11"/>
          </p:nvPr>
        </p:nvSpPr>
        <p:spPr>
          <a:xfrm>
            <a:off x="600364" y="2218162"/>
            <a:ext cx="10991272" cy="618014"/>
          </a:xfrm>
        </p:spPr>
        <p:txBody>
          <a:bodyPr/>
          <a:lstStyle/>
          <a:p>
            <a:pPr algn="ctr"/>
            <a:r>
              <a:rPr lang="en-US" b="1" dirty="0"/>
              <a:t>Module 3</a:t>
            </a:r>
            <a:endParaRPr lang="en-IN" b="1" dirty="0"/>
          </a:p>
        </p:txBody>
      </p:sp>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600364" y="3140737"/>
            <a:ext cx="10991272" cy="993726"/>
          </a:xfrm>
        </p:spPr>
        <p:txBody>
          <a:bodyPr/>
          <a:lstStyle/>
          <a:p>
            <a:pPr algn="ctr"/>
            <a:r>
              <a:rPr lang="en-US" dirty="0"/>
              <a:t>Performing Calculations with Formulas and Functions</a:t>
            </a:r>
            <a:endParaRPr lang="en-IN" dirty="0"/>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2828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Exploring Cell References, Part 2</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Mixed cell references</a:t>
            </a:r>
          </a:p>
          <a:p>
            <a:pPr lvl="1"/>
            <a:r>
              <a:rPr lang="en-US" dirty="0"/>
              <a:t>A mixed cell reference contains both relative and absolute components. For example, a mixed cell reference for cell A2 can be either $A2 where the column is the absolute component and the row is the relative component, or it can be entered as A$2 with a relative column component and a fixed row component</a:t>
            </a:r>
          </a:p>
        </p:txBody>
      </p:sp>
    </p:spTree>
    <p:extLst>
      <p:ext uri="{BB962C8B-B14F-4D97-AF65-F5344CB8AC3E}">
        <p14:creationId xmlns:p14="http://schemas.microsoft.com/office/powerpoint/2010/main" val="461209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Entering an Absolute Cell Reference</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You can easily cycle between relative, absolute, and mixed cell references in formulas by selecting the cell reference in the formula and pressing F4 while in Edit mode</a:t>
            </a:r>
          </a:p>
        </p:txBody>
      </p:sp>
    </p:spTree>
    <p:extLst>
      <p:ext uri="{BB962C8B-B14F-4D97-AF65-F5344CB8AC3E}">
        <p14:creationId xmlns:p14="http://schemas.microsoft.com/office/powerpoint/2010/main" val="2444581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Working with the IF Logical Function</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Returns one value if a condition is true and returns a different value if that condition is false</a:t>
            </a:r>
          </a:p>
          <a:p>
            <a:pPr lvl="1"/>
            <a:r>
              <a:rPr lang="en-US" dirty="0" err="1"/>
              <a:t>value_if_true</a:t>
            </a:r>
            <a:r>
              <a:rPr lang="en-US" dirty="0"/>
              <a:t> is the value returned by the function if the condition is true, and </a:t>
            </a:r>
            <a:r>
              <a:rPr lang="en-US" dirty="0" err="1"/>
              <a:t>value_if_false</a:t>
            </a:r>
            <a:r>
              <a:rPr lang="en-US" dirty="0"/>
              <a:t> is an optional argument containing the value if the condition is false</a:t>
            </a:r>
          </a:p>
          <a:p>
            <a:r>
              <a:rPr lang="en-US" dirty="0"/>
              <a:t>The = symbol in IF function is a comparison operator, which is an operator expressing the relationship between two values</a:t>
            </a:r>
          </a:p>
        </p:txBody>
      </p:sp>
    </p:spTree>
    <p:extLst>
      <p:ext uri="{BB962C8B-B14F-4D97-AF65-F5344CB8AC3E}">
        <p14:creationId xmlns:p14="http://schemas.microsoft.com/office/powerpoint/2010/main" val="727224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Formatting Input, Calculated, and Output Values</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Formatting cells based on their purpose helps others correctly use and interpret your worksheet</a:t>
            </a:r>
          </a:p>
          <a:p>
            <a:r>
              <a:rPr lang="en-US" dirty="0"/>
              <a:t>The Cell Styles gallery includes cell styles to format cells containing input, calculation, and output values</a:t>
            </a:r>
          </a:p>
        </p:txBody>
      </p:sp>
    </p:spTree>
    <p:extLst>
      <p:ext uri="{BB962C8B-B14F-4D97-AF65-F5344CB8AC3E}">
        <p14:creationId xmlns:p14="http://schemas.microsoft.com/office/powerpoint/2010/main" val="835247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Looking Up Data, Part 1</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Lookup functions find values in tables of data and insert them in another location in the worksheet such as cells or in formulas</a:t>
            </a:r>
          </a:p>
          <a:p>
            <a:pPr lvl="1"/>
            <a:r>
              <a:rPr lang="en-US" dirty="0"/>
              <a:t>An exact match lookup is when the lookup value must match one of the compare values in the first column of the lookup table</a:t>
            </a:r>
          </a:p>
          <a:p>
            <a:pPr lvl="1"/>
            <a:r>
              <a:rPr lang="en-US" dirty="0"/>
              <a:t>An approximate match lookup occurs when the lookup value falls within a range of numbers in the first column of the lookup table</a:t>
            </a:r>
          </a:p>
        </p:txBody>
      </p:sp>
    </p:spTree>
    <p:extLst>
      <p:ext uri="{BB962C8B-B14F-4D97-AF65-F5344CB8AC3E}">
        <p14:creationId xmlns:p14="http://schemas.microsoft.com/office/powerpoint/2010/main" val="20349980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618101"/>
          </a:xfrm>
        </p:spPr>
        <p:txBody>
          <a:bodyPr/>
          <a:lstStyle/>
          <a:p>
            <a:r>
              <a:rPr lang="en-US" dirty="0"/>
              <a:t>Looking Up Data, Part 2</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1208085"/>
          </a:xfrm>
        </p:spPr>
        <p:txBody>
          <a:bodyPr/>
          <a:lstStyle/>
          <a:p>
            <a:r>
              <a:rPr lang="en-US" dirty="0"/>
              <a:t>To retrieve a return value from a vertical lookup table, you use the VLOOKUP function:</a:t>
            </a:r>
          </a:p>
          <a:p>
            <a:pPr marL="0" indent="265113">
              <a:buNone/>
              <a:tabLst>
                <a:tab pos="265113" algn="l"/>
              </a:tabLst>
            </a:pPr>
            <a:r>
              <a:rPr lang="en-US" dirty="0"/>
              <a:t>VLOOKUP(</a:t>
            </a:r>
            <a:r>
              <a:rPr lang="en-US" dirty="0" err="1"/>
              <a:t>lookup_value,table_array,col_index_num</a:t>
            </a:r>
            <a:r>
              <a:rPr lang="en-US" dirty="0"/>
              <a:t>,[</a:t>
            </a:r>
            <a:r>
              <a:rPr lang="en-US" dirty="0" err="1"/>
              <a:t>range_lookup</a:t>
            </a:r>
            <a:r>
              <a:rPr lang="en-US" dirty="0"/>
              <a:t>=TRUE])</a:t>
            </a:r>
          </a:p>
        </p:txBody>
      </p:sp>
      <p:sp>
        <p:nvSpPr>
          <p:cNvPr id="5" name="Content Placeholder 5">
            <a:extLst>
              <a:ext uri="{FF2B5EF4-FFF2-40B4-BE49-F238E27FC236}">
                <a16:creationId xmlns:a16="http://schemas.microsoft.com/office/drawing/2014/main" id="{70F2B479-3679-4FF2-A28C-08BFE60CF3B3}"/>
              </a:ext>
            </a:extLst>
          </p:cNvPr>
          <p:cNvSpPr>
            <a:spLocks noGrp="1"/>
          </p:cNvSpPr>
          <p:nvPr>
            <p:ph sz="quarter" idx="18"/>
          </p:nvPr>
        </p:nvSpPr>
        <p:spPr>
          <a:xfrm>
            <a:off x="665163" y="2969342"/>
            <a:ext cx="10688637" cy="2182761"/>
          </a:xfrm>
        </p:spPr>
        <p:txBody>
          <a:bodyPr/>
          <a:lstStyle/>
          <a:p>
            <a:pPr marL="291600" indent="-291600">
              <a:buClr>
                <a:srgbClr val="004A78"/>
              </a:buClr>
              <a:buFont typeface="Arial" panose="020B0604020202020204" pitchFamily="34" charset="0"/>
              <a:buChar char="•"/>
            </a:pPr>
            <a:r>
              <a:rPr lang="en-US" sz="2400" dirty="0"/>
              <a:t>The lookup table contains the following columns:</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rPr>
              <a:t>Operators</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rPr>
              <a:t>Hold probability</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rPr>
              <a:t>Expected hold (sec)</a:t>
            </a:r>
          </a:p>
          <a:p>
            <a:pPr marL="622800" lvl="1" indent="-320400">
              <a:spcBef>
                <a:spcPts val="1000"/>
              </a:spcBef>
              <a:buClr>
                <a:srgbClr val="004A78"/>
              </a:buClr>
              <a:buFont typeface="Courier New" panose="02070309020205020404" pitchFamily="49" charset="0"/>
              <a:buChar char="o"/>
            </a:pPr>
            <a:r>
              <a:rPr lang="en-US" sz="2200" dirty="0">
                <a:solidFill>
                  <a:srgbClr val="000000"/>
                </a:solidFill>
              </a:rPr>
              <a:t>Failure rate</a:t>
            </a:r>
            <a:endParaRPr lang="en-IN" sz="2200" dirty="0">
              <a:solidFill>
                <a:srgbClr val="000000"/>
              </a:solidFill>
            </a:endParaRPr>
          </a:p>
        </p:txBody>
      </p:sp>
    </p:spTree>
    <p:extLst>
      <p:ext uri="{BB962C8B-B14F-4D97-AF65-F5344CB8AC3E}">
        <p14:creationId xmlns:p14="http://schemas.microsoft.com/office/powerpoint/2010/main" val="3944956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Performing What-If Analyses with Formulas and Functions, Part 1</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A what-if analysis lets you explore the impact that changing input values has on calculated values and output values</a:t>
            </a:r>
          </a:p>
          <a:p>
            <a:r>
              <a:rPr lang="en-US" dirty="0"/>
              <a:t>One way to perform a what-if analysis is by changing one or more of the input values to see how they affect the calculated results</a:t>
            </a:r>
          </a:p>
        </p:txBody>
      </p:sp>
    </p:spTree>
    <p:extLst>
      <p:ext uri="{BB962C8B-B14F-4D97-AF65-F5344CB8AC3E}">
        <p14:creationId xmlns:p14="http://schemas.microsoft.com/office/powerpoint/2010/main" val="662579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Performing What-If Analyses with Formulas and Functions, Part 2</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The trial-and-error method requires some guesswork as you estimate which values to change and by how much</a:t>
            </a:r>
          </a:p>
          <a:p>
            <a:r>
              <a:rPr lang="en-US" dirty="0"/>
              <a:t>To perform a what-if analysis by trial and error:</a:t>
            </a:r>
          </a:p>
          <a:p>
            <a:pPr lvl="1"/>
            <a:r>
              <a:rPr lang="en-US" dirty="0"/>
              <a:t>Change the value of a worksheet cell (the input cell)</a:t>
            </a:r>
          </a:p>
          <a:p>
            <a:pPr lvl="1"/>
            <a:r>
              <a:rPr lang="en-US" dirty="0"/>
              <a:t>Observe its impact on one or more calculated cells (the result cells)</a:t>
            </a:r>
          </a:p>
          <a:p>
            <a:pPr lvl="1"/>
            <a:r>
              <a:rPr lang="en-US" dirty="0"/>
              <a:t>Repeat until the desired results are achieved</a:t>
            </a:r>
          </a:p>
        </p:txBody>
      </p:sp>
    </p:spTree>
    <p:extLst>
      <p:ext uri="{BB962C8B-B14F-4D97-AF65-F5344CB8AC3E}">
        <p14:creationId xmlns:p14="http://schemas.microsoft.com/office/powerpoint/2010/main" val="1245106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a:xfrm>
            <a:off x="838199" y="365125"/>
            <a:ext cx="10711543" cy="947481"/>
          </a:xfrm>
        </p:spPr>
        <p:txBody>
          <a:bodyPr/>
          <a:lstStyle/>
          <a:p>
            <a:r>
              <a:rPr lang="en-US" dirty="0"/>
              <a:t>Using Goal Seek</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a:xfrm>
            <a:off x="743576" y="1584276"/>
            <a:ext cx="10711543" cy="4394200"/>
          </a:xfrm>
        </p:spPr>
        <p:txBody>
          <a:bodyPr/>
          <a:lstStyle/>
          <a:p>
            <a:r>
              <a:rPr lang="en-US" dirty="0"/>
              <a:t>Goal Seek automates the trial-and-error process by specifying a value for a calculated item</a:t>
            </a:r>
          </a:p>
          <a:p>
            <a:r>
              <a:rPr lang="en-US" dirty="0"/>
              <a:t>To perform a what-if analysis using Goal Seek:</a:t>
            </a:r>
          </a:p>
          <a:p>
            <a:pPr lvl="1"/>
            <a:r>
              <a:rPr lang="en-US" dirty="0"/>
              <a:t>On the Data tab, in the Forecast group, click the What-If Analysis button, and then click Goal Seek</a:t>
            </a:r>
          </a:p>
          <a:p>
            <a:pPr lvl="1"/>
            <a:r>
              <a:rPr lang="en-US" dirty="0"/>
              <a:t>Select the result cell in the Set cell box, and then specify its value (goal) in the To value box</a:t>
            </a:r>
          </a:p>
          <a:p>
            <a:pPr lvl="1"/>
            <a:r>
              <a:rPr lang="en-US" dirty="0"/>
              <a:t>In the By changing cell box, specify the input cell</a:t>
            </a:r>
          </a:p>
          <a:p>
            <a:pPr lvl="1"/>
            <a:r>
              <a:rPr lang="en-US" dirty="0"/>
              <a:t>Click OK. The value of the input cell changes to set the value of the result cell</a:t>
            </a:r>
          </a:p>
        </p:txBody>
      </p:sp>
    </p:spTree>
    <p:extLst>
      <p:ext uri="{BB962C8B-B14F-4D97-AF65-F5344CB8AC3E}">
        <p14:creationId xmlns:p14="http://schemas.microsoft.com/office/powerpoint/2010/main" val="4262576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t>Objectives, Part 1</a:t>
            </a:r>
            <a:endParaRPr lang="en-IN" dirty="0"/>
          </a:p>
        </p:txBody>
      </p:sp>
      <p:sp>
        <p:nvSpPr>
          <p:cNvPr id="5" name="Text Placeholder 4">
            <a:extLst>
              <a:ext uri="{FF2B5EF4-FFF2-40B4-BE49-F238E27FC236}">
                <a16:creationId xmlns:a16="http://schemas.microsoft.com/office/drawing/2014/main" id="{8784B7E1-A08D-41CB-AEB1-EF5159B96C12}"/>
              </a:ext>
            </a:extLst>
          </p:cNvPr>
          <p:cNvSpPr>
            <a:spLocks noGrp="1"/>
          </p:cNvSpPr>
          <p:nvPr>
            <p:ph type="body" sz="quarter" idx="17"/>
          </p:nvPr>
        </p:nvSpPr>
        <p:spPr/>
        <p:txBody>
          <a:bodyPr/>
          <a:lstStyle/>
          <a:p>
            <a:r>
              <a:rPr lang="en-US" dirty="0"/>
              <a:t>Translate an equation into a function</a:t>
            </a:r>
          </a:p>
          <a:p>
            <a:r>
              <a:rPr lang="en-US" dirty="0"/>
              <a:t>Do calculations with dates and times</a:t>
            </a:r>
          </a:p>
          <a:p>
            <a:r>
              <a:rPr lang="en-US" dirty="0"/>
              <a:t>Extend data and formulas with AutoFill</a:t>
            </a:r>
          </a:p>
          <a:p>
            <a:r>
              <a:rPr lang="en-US" dirty="0"/>
              <a:t>Use the Function Library</a:t>
            </a:r>
          </a:p>
          <a:p>
            <a:r>
              <a:rPr lang="en-US" dirty="0"/>
              <a:t>Calculate statistics</a:t>
            </a:r>
          </a:p>
        </p:txBody>
      </p:sp>
    </p:spTree>
    <p:extLst>
      <p:ext uri="{BB962C8B-B14F-4D97-AF65-F5344CB8AC3E}">
        <p14:creationId xmlns:p14="http://schemas.microsoft.com/office/powerpoint/2010/main" val="2441027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a:t>Objectives, Part 2</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Using the Quick Analysis toolbar</a:t>
            </a:r>
          </a:p>
          <a:p>
            <a:r>
              <a:rPr lang="en-US" dirty="0"/>
              <a:t>Use absolute and relative cell references</a:t>
            </a:r>
          </a:p>
          <a:p>
            <a:r>
              <a:rPr lang="en-US" dirty="0"/>
              <a:t>Use a logical function</a:t>
            </a:r>
          </a:p>
          <a:p>
            <a:r>
              <a:rPr lang="en-US" dirty="0"/>
              <a:t>Retrieve data with lookup tables</a:t>
            </a:r>
          </a:p>
          <a:p>
            <a:r>
              <a:rPr lang="en-US" dirty="0"/>
              <a:t>Do what-if analysis with Goal Seek</a:t>
            </a:r>
          </a:p>
        </p:txBody>
      </p:sp>
    </p:spTree>
    <p:extLst>
      <p:ext uri="{BB962C8B-B14F-4D97-AF65-F5344CB8AC3E}">
        <p14:creationId xmlns:p14="http://schemas.microsoft.com/office/powerpoint/2010/main" val="349575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6F86-4209-4FA0-BF5C-FAA508E02E90}"/>
              </a:ext>
            </a:extLst>
          </p:cNvPr>
          <p:cNvSpPr>
            <a:spLocks noGrp="1"/>
          </p:cNvSpPr>
          <p:nvPr>
            <p:ph type="title"/>
          </p:nvPr>
        </p:nvSpPr>
        <p:spPr/>
        <p:txBody>
          <a:bodyPr/>
          <a:lstStyle/>
          <a:p>
            <a:r>
              <a:rPr lang="en-US" dirty="0"/>
              <a:t>Visual Overview: Formulas and Functions</a:t>
            </a:r>
            <a:endParaRPr lang="en-IN" dirty="0"/>
          </a:p>
        </p:txBody>
      </p:sp>
      <p:pic>
        <p:nvPicPr>
          <p:cNvPr id="5" name="Content Placeholder 4" descr="An&#10;Excel workbook titled N P underscore E X underscore 3 underscore Calls dot x l s&#10;x is open in the Excel window. Under the Formulas tab, functions are organized&#10;by category in the Function Library group. Note: When you select a function,&#10;the Function Arguments dialog box opens. The Insert Function button on the far&#10;left opens the Insert Function dialog box from which you can select a function.&#10;In the workbook, a table displays examples of possible functions. The AVERAGE&#10;function returns the average of values in a selected range. The MEDIAN function&#10;returns the middle value in a selected range. The MODE dot S N G L function&#10;returns the single value repeated most often in a range. The MIN function&#10;returns the lowest, or minimum, value in a range. The MAX function returns the&#10;highest, or maximum, value in a range. The ROUNDUP function rounds a value to&#10;the next highest digit. Auto Fill is used to enter formulas or data patterns&#10;into a selected range based on the content of the starting cells in the range. Note:&#10;To Auto Fill cells, drag the fill handle over a column or row of cells. Auto Fill&#10;also extends patterns of data. A magnifying bubble shows that a selected column&#10;in the worksheet contains formulas but that those formulas appear as numbers in&#10;the worksheet. To the right of the last row in the selection is the Auto Fill&#10;Options button, which can be clicked to open a set of options for the Auto Fill&#10;selection.">
            <a:extLst>
              <a:ext uri="{FF2B5EF4-FFF2-40B4-BE49-F238E27FC236}">
                <a16:creationId xmlns:a16="http://schemas.microsoft.com/office/drawing/2014/main" id="{58CF300A-1504-493E-A9E2-233656BA62A5}"/>
              </a:ext>
            </a:extLst>
          </p:cNvPr>
          <p:cNvPicPr>
            <a:picLocks noGrp="1" noChangeAspect="1"/>
          </p:cNvPicPr>
          <p:nvPr>
            <p:ph sz="quarter" idx="17"/>
          </p:nvPr>
        </p:nvPicPr>
        <p:blipFill>
          <a:blip r:embed="rId2"/>
          <a:stretch>
            <a:fillRect/>
          </a:stretch>
        </p:blipFill>
        <p:spPr>
          <a:xfrm>
            <a:off x="1609975" y="1193461"/>
            <a:ext cx="8978399" cy="5045910"/>
          </a:xfrm>
          <a:prstGeom prst="rect">
            <a:avLst/>
          </a:prstGeom>
        </p:spPr>
      </p:pic>
    </p:spTree>
    <p:extLst>
      <p:ext uri="{BB962C8B-B14F-4D97-AF65-F5344CB8AC3E}">
        <p14:creationId xmlns:p14="http://schemas.microsoft.com/office/powerpoint/2010/main" val="280798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a:t>Designing a Workbook for Calculations</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A workbook with many calculations can be challenging for the author to write and for others to use </a:t>
            </a:r>
          </a:p>
          <a:p>
            <a:r>
              <a:rPr lang="en-US" dirty="0"/>
              <a:t>To help everyone, it is important to list the formulas used in the workbook and to explain the assumptions behind those formulas </a:t>
            </a:r>
          </a:p>
          <a:p>
            <a:r>
              <a:rPr lang="en-US" dirty="0"/>
              <a:t>The workbook documentation should also include the definitions of key terms to make it clear what is being calculated and why</a:t>
            </a:r>
          </a:p>
          <a:p>
            <a:r>
              <a:rPr lang="en-US" dirty="0"/>
              <a:t>Some equations use constants , which are terms in an equation whose values don’t change</a:t>
            </a:r>
          </a:p>
        </p:txBody>
      </p:sp>
    </p:spTree>
    <p:extLst>
      <p:ext uri="{BB962C8B-B14F-4D97-AF65-F5344CB8AC3E}">
        <p14:creationId xmlns:p14="http://schemas.microsoft.com/office/powerpoint/2010/main" val="963110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a:t>Calculating with Dates and Times</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Excel stores dates and times as the number of days since January 0, 1900. Full days are a whole number and partial days are a fraction such as 0.5 for a half day or 12 hours</a:t>
            </a:r>
          </a:p>
          <a:p>
            <a:r>
              <a:rPr lang="en-US" dirty="0"/>
              <a:t>Storing dates and times as numbers makes it easier to calculate time and date intervals</a:t>
            </a:r>
          </a:p>
        </p:txBody>
      </p:sp>
    </p:spTree>
    <p:extLst>
      <p:ext uri="{BB962C8B-B14F-4D97-AF65-F5344CB8AC3E}">
        <p14:creationId xmlns:p14="http://schemas.microsoft.com/office/powerpoint/2010/main" val="2784661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err="1"/>
              <a:t>AutoFilling</a:t>
            </a:r>
            <a:r>
              <a:rPr lang="en-US" dirty="0"/>
              <a:t> Formulas and Data Patterns</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One way to efficiently enter long columns or rows of formulas and data values is with AutoFill</a:t>
            </a:r>
          </a:p>
          <a:p>
            <a:r>
              <a:rPr lang="en-US" dirty="0"/>
              <a:t>AutoFill extends a formula or a pattern of data values into a selected range and is often faster than copying and pasting, which requires two distinct actions on the part of the user</a:t>
            </a:r>
          </a:p>
        </p:txBody>
      </p:sp>
    </p:spTree>
    <p:extLst>
      <p:ext uri="{BB962C8B-B14F-4D97-AF65-F5344CB8AC3E}">
        <p14:creationId xmlns:p14="http://schemas.microsoft.com/office/powerpoint/2010/main" val="2734136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9087-C6C7-40D6-B95E-4106C6ACE07E}"/>
              </a:ext>
            </a:extLst>
          </p:cNvPr>
          <p:cNvSpPr>
            <a:spLocks noGrp="1"/>
          </p:cNvSpPr>
          <p:nvPr>
            <p:ph type="title"/>
          </p:nvPr>
        </p:nvSpPr>
        <p:spPr/>
        <p:txBody>
          <a:bodyPr/>
          <a:lstStyle/>
          <a:p>
            <a:r>
              <a:rPr lang="en-US" dirty="0"/>
              <a:t>Exploring Auto Fill Options</a:t>
            </a:r>
            <a:endParaRPr lang="en-IN" dirty="0"/>
          </a:p>
        </p:txBody>
      </p:sp>
      <p:sp>
        <p:nvSpPr>
          <p:cNvPr id="3" name="Text Placeholder 2">
            <a:extLst>
              <a:ext uri="{FF2B5EF4-FFF2-40B4-BE49-F238E27FC236}">
                <a16:creationId xmlns:a16="http://schemas.microsoft.com/office/drawing/2014/main" id="{A35BF0A2-9923-4D8B-BB4E-7407EF4942BC}"/>
              </a:ext>
            </a:extLst>
          </p:cNvPr>
          <p:cNvSpPr>
            <a:spLocks noGrp="1"/>
          </p:cNvSpPr>
          <p:nvPr>
            <p:ph type="body" sz="quarter" idx="17"/>
          </p:nvPr>
        </p:nvSpPr>
        <p:spPr/>
        <p:txBody>
          <a:bodyPr/>
          <a:lstStyle/>
          <a:p>
            <a:r>
              <a:rPr lang="en-US" dirty="0"/>
              <a:t>By default, AutoFill extends both the formulas and the formatting of the initial cell or cells</a:t>
            </a:r>
          </a:p>
          <a:p>
            <a:r>
              <a:rPr lang="en-US" dirty="0"/>
              <a:t>However, you might want to extend only the formulas or only the formatting</a:t>
            </a:r>
          </a:p>
        </p:txBody>
      </p:sp>
    </p:spTree>
    <p:extLst>
      <p:ext uri="{BB962C8B-B14F-4D97-AF65-F5344CB8AC3E}">
        <p14:creationId xmlns:p14="http://schemas.microsoft.com/office/powerpoint/2010/main" val="1232557636"/>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0E55FC74928E43B6B0287E1674882B" ma:contentTypeVersion="0" ma:contentTypeDescription="Create a new document." ma:contentTypeScope="" ma:versionID="e07f7b9487d6cbb529ecf6f2f1841676">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573AB3-3480-41D5-83E7-2084EA3F7F11}"/>
</file>

<file path=customXml/itemProps2.xml><?xml version="1.0" encoding="utf-8"?>
<ds:datastoreItem xmlns:ds="http://schemas.openxmlformats.org/officeDocument/2006/customXml" ds:itemID="{E32CFAA7-E308-4DCB-89CD-C84C20E90241}">
  <ds:schemaRefs>
    <ds:schemaRef ds:uri="http://schemas.microsoft.com/sharepoint/v3/contenttype/forms"/>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BA9BA192-EF86-48DF-982C-2C526A268392}">
  <ds:schemaRefs>
    <ds:schemaRef ds:uri="http://schemas.microsoft.com/office/2006/documentManagement/types"/>
    <ds:schemaRef ds:uri="http://purl.org/dc/terms/"/>
    <ds:schemaRef ds:uri="http://purl.org/dc/dcmitype/"/>
    <ds:schemaRef ds:uri="http://www.w3.org/XML/1998/namespace"/>
    <ds:schemaRef ds:uri="http://schemas.openxmlformats.org/package/2006/metadata/core-properties"/>
    <ds:schemaRef ds:uri="f856fc18-c0f7-462c-a53d-fc2610d0c4c8"/>
    <ds:schemaRef ds:uri="http://purl.org/dc/elements/1.1/"/>
    <ds:schemaRef ds:uri="http://schemas.microsoft.com/office/infopath/2007/PartnerControls"/>
    <ds:schemaRef ds:uri="a4d2ff27-a226-42e2-a79e-c1ae662d212e"/>
    <ds:schemaRef ds:uri="a3520c62-91d1-4715-93cb-6b6cc6733a1f"/>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2141</TotalTime>
  <Words>1817</Words>
  <Application>Microsoft Office PowerPoint</Application>
  <PresentationFormat>Widescreen</PresentationFormat>
  <Paragraphs>147</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Arial</vt:lpstr>
      <vt:lpstr>Calibri</vt:lpstr>
      <vt:lpstr>Courier New</vt:lpstr>
      <vt:lpstr>Helvetica</vt:lpstr>
      <vt:lpstr>LucidaGrande</vt:lpstr>
      <vt:lpstr>Open Sans</vt:lpstr>
      <vt:lpstr>Summer Font</vt:lpstr>
      <vt:lpstr>Office Theme</vt:lpstr>
      <vt:lpstr>New Perspectives on Microsoft Excel 2019</vt:lpstr>
      <vt:lpstr>Performing Calculations with Formulas and Functions</vt:lpstr>
      <vt:lpstr>Objectives, Part 1</vt:lpstr>
      <vt:lpstr>Objectives, Part 2</vt:lpstr>
      <vt:lpstr>Visual Overview: Formulas and Functions</vt:lpstr>
      <vt:lpstr>Designing a Workbook for Calculations</vt:lpstr>
      <vt:lpstr>Calculating with Dates and Times</vt:lpstr>
      <vt:lpstr>AutoFilling Formulas and Data Patterns</vt:lpstr>
      <vt:lpstr>Exploring Auto Fill Options</vt:lpstr>
      <vt:lpstr>Filling a Series</vt:lpstr>
      <vt:lpstr>Applying Excel Functions, Part 1</vt:lpstr>
      <vt:lpstr>Applying Excel Functions, Part 2</vt:lpstr>
      <vt:lpstr>Date and Time Functions, Part 1</vt:lpstr>
      <vt:lpstr>Date and Time Functions, Part 2: Figure 3-18 Date and time functions</vt:lpstr>
      <vt:lpstr>Interpreting Error Values, Part 1</vt:lpstr>
      <vt:lpstr>Interpreting Error Values, Part 2: Figure 3-19 Common error values</vt:lpstr>
      <vt:lpstr>Visual Overview: Lookup Tables and Logical Functions</vt:lpstr>
      <vt:lpstr>Calculating Running Totals with the Quick Analysis Tool</vt:lpstr>
      <vt:lpstr>Exploring Cell References, Part 1</vt:lpstr>
      <vt:lpstr>Exploring Cell References, Part 2</vt:lpstr>
      <vt:lpstr>Entering an Absolute Cell Reference</vt:lpstr>
      <vt:lpstr>Working with the IF Logical Function</vt:lpstr>
      <vt:lpstr>Formatting Input, Calculated, and Output Values</vt:lpstr>
      <vt:lpstr>Looking Up Data, Part 1</vt:lpstr>
      <vt:lpstr>Looking Up Data, Part 2</vt:lpstr>
      <vt:lpstr>Performing What-If Analyses with Formulas and Functions, Part 1</vt:lpstr>
      <vt:lpstr>Performing What-If Analyses with Formulas and Functions, Part 2</vt:lpstr>
      <vt:lpstr>Using Goal Seek</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D, Mohanapriya</cp:lastModifiedBy>
  <cp:revision>866</cp:revision>
  <cp:lastPrinted>2016-10-03T15:29:39Z</cp:lastPrinted>
  <dcterms:created xsi:type="dcterms:W3CDTF">2018-11-09T11:15:56Z</dcterms:created>
  <dcterms:modified xsi:type="dcterms:W3CDTF">2019-08-27T04:18:39Z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0x010100F30E55FC74928E43B6B0287E1674882B</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