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5" r:id="rId5"/>
    <p:sldId id="266" r:id="rId6"/>
    <p:sldId id="267" r:id="rId7"/>
    <p:sldId id="264" r:id="rId8"/>
    <p:sldId id="263" r:id="rId9"/>
    <p:sldId id="262" r:id="rId10"/>
    <p:sldId id="268" r:id="rId11"/>
    <p:sldId id="269" r:id="rId12"/>
    <p:sldId id="271" r:id="rId13"/>
    <p:sldId id="272" r:id="rId14"/>
    <p:sldId id="270" r:id="rId15"/>
    <p:sldId id="273" r:id="rId16"/>
    <p:sldId id="274" r:id="rId17"/>
    <p:sldId id="281" r:id="rId18"/>
    <p:sldId id="275" r:id="rId19"/>
    <p:sldId id="277" r:id="rId20"/>
    <p:sldId id="276" r:id="rId21"/>
    <p:sldId id="278" r:id="rId22"/>
    <p:sldId id="279" r:id="rId23"/>
    <p:sldId id="280" r:id="rId24"/>
    <p:sldId id="282" r:id="rId25"/>
    <p:sldId id="283" r:id="rId26"/>
    <p:sldId id="284" r:id="rId27"/>
    <p:sldId id="291" r:id="rId28"/>
    <p:sldId id="285" r:id="rId29"/>
    <p:sldId id="286" r:id="rId30"/>
    <p:sldId id="287" r:id="rId31"/>
    <p:sldId id="288" r:id="rId32"/>
    <p:sldId id="292" r:id="rId33"/>
    <p:sldId id="289" r:id="rId34"/>
    <p:sldId id="295" r:id="rId35"/>
    <p:sldId id="296" r:id="rId36"/>
    <p:sldId id="293" r:id="rId37"/>
    <p:sldId id="294" r:id="rId38"/>
    <p:sldId id="290" r:id="rId39"/>
    <p:sldId id="297" r:id="rId40"/>
    <p:sldId id="300" r:id="rId41"/>
    <p:sldId id="301" r:id="rId42"/>
    <p:sldId id="299" r:id="rId43"/>
    <p:sldId id="261"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5"/>
            <p14:sldId id="266"/>
            <p14:sldId id="267"/>
          </p14:sldIdLst>
        </p14:section>
        <p14:section name="Handling Data in Excel" id="{BE972D0F-A47F-4355-BA80-423ABCB60B6C}">
          <p14:sldIdLst>
            <p14:sldId id="264"/>
            <p14:sldId id="263"/>
            <p14:sldId id="262"/>
            <p14:sldId id="268"/>
            <p14:sldId id="269"/>
            <p14:sldId id="271"/>
            <p14:sldId id="272"/>
            <p14:sldId id="270"/>
            <p14:sldId id="273"/>
            <p14:sldId id="274"/>
            <p14:sldId id="281"/>
            <p14:sldId id="275"/>
            <p14:sldId id="277"/>
            <p14:sldId id="276"/>
            <p14:sldId id="278"/>
            <p14:sldId id="279"/>
            <p14:sldId id="280"/>
            <p14:sldId id="282"/>
            <p14:sldId id="283"/>
            <p14:sldId id="284"/>
            <p14:sldId id="291"/>
            <p14:sldId id="285"/>
            <p14:sldId id="286"/>
            <p14:sldId id="287"/>
            <p14:sldId id="288"/>
            <p14:sldId id="292"/>
            <p14:sldId id="289"/>
            <p14:sldId id="295"/>
            <p14:sldId id="296"/>
            <p14:sldId id="293"/>
            <p14:sldId id="294"/>
            <p14:sldId id="290"/>
            <p14:sldId id="297"/>
            <p14:sldId id="300"/>
            <p14:sldId id="301"/>
            <p14:sldId id="299"/>
            <p14:sldId id="261"/>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custT="1"/>
      <dgm:spPr/>
      <dgm:t>
        <a:bodyPr/>
        <a:lstStyle/>
        <a:p>
          <a:pPr>
            <a:defRPr cap="all"/>
          </a:pPr>
          <a:r>
            <a:rPr lang="en-CA" sz="2400" dirty="0">
              <a:solidFill>
                <a:schemeClr val="accent4">
                  <a:lumMod val="60000"/>
                  <a:lumOff val="40000"/>
                </a:schemeClr>
              </a:solidFill>
            </a:rPr>
            <a:t>Let’s go for a break ~ 10 minutes</a:t>
          </a:r>
          <a:r>
            <a:rPr lang="en-CA" sz="2400" dirty="0"/>
            <a:t>!</a:t>
          </a:r>
          <a:endParaRPr lang="en-US" sz="2400" dirty="0"/>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dirty="0"/>
            <a:t>Return in 15 minutes (or at time specified by your instructor).</a:t>
          </a:r>
          <a:endParaRPr lang="en-US" dirty="0"/>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custScaleX="171039" custLinFactNeighborX="75959" custLinFactNeighborY="-3180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3075863" y="2253476"/>
          <a:ext cx="52915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CA" sz="2400" kern="1200" dirty="0">
              <a:solidFill>
                <a:schemeClr val="accent4">
                  <a:lumMod val="60000"/>
                  <a:lumOff val="40000"/>
                </a:schemeClr>
              </a:solidFill>
            </a:rPr>
            <a:t>Let’s go for a break ~ 10 minutes</a:t>
          </a:r>
          <a:r>
            <a:rPr lang="en-CA" sz="2400" kern="1200" dirty="0"/>
            <a:t>!</a:t>
          </a:r>
          <a:endParaRPr lang="en-US" sz="2400" kern="1200" dirty="0"/>
        </a:p>
      </dsp:txBody>
      <dsp:txXfrm>
        <a:off x="3075863" y="2253476"/>
        <a:ext cx="5291519" cy="720000"/>
      </dsp:txXfrm>
    </dsp:sp>
    <dsp:sp modelId="{4C657228-7255-43C0-8209-F1387ADABBC9}">
      <dsp:nvSpPr>
        <dsp:cNvPr id="0" name=""/>
        <dsp:cNvSpPr/>
      </dsp:nvSpPr>
      <dsp:spPr>
        <a:xfrm>
          <a:off x="716208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7564276"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6558807"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dirty="0"/>
            <a:t>Return in 15 minutes (or at time specified by your instructor).</a:t>
          </a:r>
          <a:endParaRPr lang="en-US" sz="1700" kern="1200" dirty="0"/>
        </a:p>
      </dsp:txBody>
      <dsp:txXfrm>
        <a:off x="6558807"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2024-01-30</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2024-01-30</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400" dirty="0">
                <a:solidFill>
                  <a:schemeClr val="bg2"/>
                </a:solidFill>
              </a:rPr>
              <a:t>With any data range, it’s excellent practice to provide a </a:t>
            </a:r>
            <a:r>
              <a:rPr lang="en-US" sz="2400" dirty="0">
                <a:solidFill>
                  <a:schemeClr val="bg2"/>
                </a:solidFill>
                <a:highlight>
                  <a:srgbClr val="800080"/>
                </a:highlight>
              </a:rPr>
              <a:t>data definition table</a:t>
            </a:r>
            <a:r>
              <a:rPr lang="en-US" sz="2400" dirty="0">
                <a:solidFill>
                  <a:schemeClr val="bg2"/>
                </a:solidFill>
              </a:rPr>
              <a:t>, which lists </a:t>
            </a:r>
          </a:p>
          <a:p>
            <a:r>
              <a:rPr lang="en-US" sz="2400" dirty="0">
                <a:solidFill>
                  <a:schemeClr val="bg2"/>
                </a:solidFill>
              </a:rPr>
              <a:t>the fields included with each record, </a:t>
            </a:r>
          </a:p>
          <a:p>
            <a:r>
              <a:rPr lang="en-US" sz="2400" dirty="0">
                <a:solidFill>
                  <a:schemeClr val="bg2"/>
                </a:solidFill>
              </a:rPr>
              <a:t>the type of data stored in each field (such as numbers, text, or dates),</a:t>
            </a:r>
          </a:p>
          <a:p>
            <a:r>
              <a:rPr lang="en-US" sz="2400" dirty="0">
                <a:solidFill>
                  <a:schemeClr val="bg2"/>
                </a:solidFill>
              </a:rPr>
              <a:t>a short description of each field.</a:t>
            </a:r>
          </a:p>
          <a:p>
            <a:pPr marL="0" indent="0">
              <a:buNone/>
            </a:pPr>
            <a:endParaRPr lang="en-CA" sz="24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856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ontent Placeholder 4" descr="An Excel workbook is open, and an Employees worksheet is selected. Each row of the worksheet is a record. Each column of the worksheet is a field that displays a heading with the field name.">
            <a:extLst>
              <a:ext uri="{FF2B5EF4-FFF2-40B4-BE49-F238E27FC236}">
                <a16:creationId xmlns:a16="http://schemas.microsoft.com/office/drawing/2014/main" id="{AA648EB8-8641-A570-7A43-B97AFF1DD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30" y="2172486"/>
            <a:ext cx="10713104" cy="4218975"/>
          </a:xfrm>
          <a:prstGeom prst="rect">
            <a:avLst/>
          </a:prstGeom>
        </p:spPr>
      </p:pic>
    </p:spTree>
    <p:extLst>
      <p:ext uri="{BB962C8B-B14F-4D97-AF65-F5344CB8AC3E}">
        <p14:creationId xmlns:p14="http://schemas.microsoft.com/office/powerpoint/2010/main" val="228333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2"/>
                </a:solidFill>
                <a:highlight>
                  <a:srgbClr val="FF0000"/>
                </a:highlight>
              </a:rPr>
              <a:t>Quick Quiz 1</a:t>
            </a:r>
          </a:p>
          <a:p>
            <a:pPr marL="0" indent="0">
              <a:buNone/>
            </a:pPr>
            <a:r>
              <a:rPr lang="en-US" sz="2000" dirty="0">
                <a:solidFill>
                  <a:schemeClr val="bg2"/>
                </a:solidFill>
              </a:rPr>
              <a:t>Group Response:</a:t>
            </a:r>
          </a:p>
          <a:p>
            <a:pPr marL="342900" marR="0" lvl="0" indent="-342900">
              <a:spcBef>
                <a:spcPts val="0"/>
              </a:spcBef>
              <a:spcAft>
                <a:spcPts val="0"/>
              </a:spcAft>
              <a:buFont typeface="Symbol" panose="05050102010706020507" pitchFamily="18" charset="2"/>
              <a:buChar char=""/>
            </a:pPr>
            <a:r>
              <a:rPr lang="en-US" sz="1800" dirty="0">
                <a:solidFill>
                  <a:schemeClr val="bg2"/>
                </a:solidFill>
                <a:effectLst/>
                <a:latin typeface="Sylfaen" panose="010A0502050306030303" pitchFamily="18" charset="0"/>
                <a:ea typeface="Times New Roman" panose="02020603050405020304" pitchFamily="18" charset="0"/>
              </a:rPr>
              <a:t>The first row of a data range is known as the ___________ row. </a:t>
            </a:r>
          </a:p>
          <a:p>
            <a:pPr marL="342900" marR="0" lvl="0" indent="-342900">
              <a:spcBef>
                <a:spcPts val="0"/>
              </a:spcBef>
              <a:spcAft>
                <a:spcPts val="0"/>
              </a:spcAft>
              <a:buFont typeface="Symbol" panose="05050102010706020507" pitchFamily="18" charset="2"/>
              <a:buChar char=""/>
            </a:pPr>
            <a:r>
              <a:rPr lang="en-US" sz="1800" dirty="0">
                <a:solidFill>
                  <a:schemeClr val="bg2"/>
                </a:solidFill>
                <a:effectLst/>
                <a:latin typeface="Sylfaen" panose="010A0502050306030303" pitchFamily="18" charset="0"/>
                <a:ea typeface="Times New Roman" panose="02020603050405020304" pitchFamily="18" charset="0"/>
              </a:rPr>
              <a:t>What is a data definition table? </a:t>
            </a:r>
            <a:endParaRPr lang="en-CA" sz="1800" dirty="0">
              <a:solidFill>
                <a:schemeClr val="bg2"/>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chemeClr val="bg2"/>
              </a:solidFill>
              <a:effectLst/>
              <a:latin typeface="Sylfaen" panose="010A0502050306030303" pitchFamily="18" charset="0"/>
              <a:ea typeface="Times New Roman" panose="02020603050405020304" pitchFamily="18" charset="0"/>
            </a:endParaRPr>
          </a:p>
          <a:p>
            <a:pPr marL="0" indent="0">
              <a:buNone/>
            </a:pPr>
            <a:r>
              <a:rPr lang="en-US" sz="1800" dirty="0">
                <a:solidFill>
                  <a:schemeClr val="bg2"/>
                </a:solidFill>
                <a:effectLst/>
                <a:latin typeface="Sylfaen" panose="010A0502050306030303" pitchFamily="18" charset="0"/>
                <a:ea typeface="Times New Roman" panose="02020603050405020304" pitchFamily="18" charset="0"/>
              </a:rPr>
              <a:t>Class Discussion: </a:t>
            </a:r>
          </a:p>
          <a:p>
            <a:pPr marL="0" indent="0">
              <a:buNone/>
            </a:pPr>
            <a:r>
              <a:rPr lang="en-US" sz="1800" dirty="0">
                <a:solidFill>
                  <a:schemeClr val="bg2"/>
                </a:solidFill>
                <a:effectLst/>
                <a:latin typeface="Sylfaen" panose="010A0502050306030303" pitchFamily="18" charset="0"/>
                <a:ea typeface="Times New Roman" panose="02020603050405020304" pitchFamily="18" charset="0"/>
              </a:rPr>
              <a:t>What are the guidelines discussed in this module to keep in mind when you set up your worksheet? </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809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2"/>
                </a:solidFill>
              </a:rPr>
              <a:t>Group Response:</a:t>
            </a:r>
          </a:p>
          <a:p>
            <a:pPr marL="342900" marR="0" lvl="0" indent="-342900">
              <a:spcBef>
                <a:spcPts val="0"/>
              </a:spcBef>
              <a:spcAft>
                <a:spcPts val="0"/>
              </a:spcAft>
              <a:buFont typeface="Symbol" panose="05050102010706020507" pitchFamily="18" charset="2"/>
              <a:buChar char=""/>
            </a:pPr>
            <a:r>
              <a:rPr lang="en-US" sz="1800" dirty="0">
                <a:solidFill>
                  <a:schemeClr val="bg2"/>
                </a:solidFill>
                <a:effectLst/>
                <a:latin typeface="Sylfaen" panose="010A0502050306030303" pitchFamily="18" charset="0"/>
                <a:ea typeface="Times New Roman" panose="02020603050405020304" pitchFamily="18" charset="0"/>
              </a:rPr>
              <a:t>The first row of a data range is known as the ___________ row. (Answer: header)</a:t>
            </a:r>
            <a:endParaRPr lang="en-CA" sz="1800" dirty="0">
              <a:solidFill>
                <a:schemeClr val="bg2"/>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2"/>
                </a:solidFill>
                <a:effectLst/>
                <a:latin typeface="Sylfaen" panose="010A0502050306030303" pitchFamily="18" charset="0"/>
                <a:ea typeface="Times New Roman" panose="02020603050405020304" pitchFamily="18" charset="0"/>
              </a:rPr>
              <a:t>What is a data definition table? (Answer: A data definition table lists the fields included with each record, the type of data stored in each field, and a short description of each field.)</a:t>
            </a:r>
            <a:endParaRPr lang="en-CA" sz="1800" dirty="0">
              <a:solidFill>
                <a:schemeClr val="bg2"/>
              </a:solidFill>
              <a:effectLst/>
              <a:latin typeface="Times New Roman" panose="02020603050405020304" pitchFamily="18" charset="0"/>
              <a:ea typeface="Times New Roman" panose="02020603050405020304" pitchFamily="18" charset="0"/>
            </a:endParaRPr>
          </a:p>
          <a:p>
            <a:pPr marL="0" indent="0">
              <a:buNone/>
            </a:pPr>
            <a:endParaRPr lang="en-US" sz="2000" dirty="0">
              <a:solidFill>
                <a:schemeClr val="bg2"/>
              </a:solidFill>
            </a:endParaRPr>
          </a:p>
          <a:p>
            <a:pPr marL="0" indent="0">
              <a:buNone/>
            </a:pPr>
            <a:r>
              <a:rPr lang="en-US" sz="1800" dirty="0">
                <a:solidFill>
                  <a:schemeClr val="bg2"/>
                </a:solidFill>
                <a:effectLst/>
                <a:latin typeface="Sylfaen" panose="010A0502050306030303" pitchFamily="18" charset="0"/>
                <a:ea typeface="Times New Roman" panose="02020603050405020304" pitchFamily="18" charset="0"/>
              </a:rPr>
              <a:t>Class Discussion: What are the guidelines discussed in this module to keep in mind when you set up your worksheet? </a:t>
            </a:r>
          </a:p>
          <a:p>
            <a:pPr marL="0" indent="0">
              <a:buNone/>
            </a:pPr>
            <a:r>
              <a:rPr lang="en-US" sz="1800" dirty="0">
                <a:solidFill>
                  <a:schemeClr val="bg2"/>
                </a:solidFill>
                <a:effectLst/>
                <a:latin typeface="Sylfaen" panose="010A0502050306030303" pitchFamily="18" charset="0"/>
                <a:ea typeface="Times New Roman" panose="02020603050405020304" pitchFamily="18" charset="0"/>
              </a:rPr>
              <a:t>(Answer: </a:t>
            </a:r>
            <a:r>
              <a:rPr lang="en-US" sz="1800" dirty="0">
                <a:solidFill>
                  <a:schemeClr val="bg2"/>
                </a:solidFill>
                <a:effectLst/>
                <a:latin typeface="Times New Roman" panose="02020603050405020304" pitchFamily="18" charset="0"/>
                <a:ea typeface="Times New Roman" panose="02020603050405020304" pitchFamily="18" charset="0"/>
              </a:rPr>
              <a:t>Use short, descriptive field names that are easy to remember and fit more fields in the window without scrolling. Distinguish field names from the data records with different colors and font styles. Break fields into single units of information, such as one field for the city name and another field for the state name. Separate the data range from other information in the worksheet with at least one blank row and one blank column.)</a:t>
            </a:r>
            <a:endParaRPr lang="en-CA" sz="1800" dirty="0">
              <a:solidFill>
                <a:schemeClr val="bg2"/>
              </a:solidFill>
              <a:effectLst/>
              <a:latin typeface="Times New Roman" panose="02020603050405020304" pitchFamily="18" charset="0"/>
              <a:ea typeface="Times New Roman" panose="02020603050405020304" pitchFamily="18" charset="0"/>
            </a:endParaRPr>
          </a:p>
          <a:p>
            <a:pPr marL="0" indent="0">
              <a:buNone/>
            </a:pP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84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lnSpcReduction="10000"/>
          </a:bodyPr>
          <a:lstStyle/>
          <a:p>
            <a:pPr marL="0" indent="0">
              <a:buNone/>
            </a:pPr>
            <a:r>
              <a:rPr lang="en-US" sz="2800" dirty="0">
                <a:solidFill>
                  <a:schemeClr val="bg1"/>
                </a:solidFill>
                <a:highlight>
                  <a:srgbClr val="800080"/>
                </a:highlight>
              </a:rPr>
              <a:t>Using Panes to View Data</a:t>
            </a:r>
          </a:p>
          <a:p>
            <a:r>
              <a:rPr lang="en-US" dirty="0">
                <a:solidFill>
                  <a:schemeClr val="bg2"/>
                </a:solidFill>
              </a:rPr>
              <a:t>Dividing the Workbook Window into Panes</a:t>
            </a:r>
          </a:p>
          <a:p>
            <a:pPr lvl="1"/>
            <a:r>
              <a:rPr lang="en-US" dirty="0">
                <a:solidFill>
                  <a:schemeClr val="bg2"/>
                </a:solidFill>
              </a:rPr>
              <a:t>Excel can split the workbook window in up to four sections called panes with each pane offering a separate view into the worksheet</a:t>
            </a:r>
          </a:p>
          <a:p>
            <a:r>
              <a:rPr lang="en-US" dirty="0">
                <a:solidFill>
                  <a:schemeClr val="bg2"/>
                </a:solidFill>
              </a:rPr>
              <a:t>Freezing Panes</a:t>
            </a:r>
          </a:p>
          <a:p>
            <a:pPr lvl="1"/>
            <a:r>
              <a:rPr lang="en-US" dirty="0">
                <a:solidFill>
                  <a:schemeClr val="bg2"/>
                </a:solidFill>
              </a:rPr>
              <a:t>When you freeze a pane, its contents are always visible though you cannot scroll within it. You can freeze the panes located to the top and left of a selected cell, allowing scrolling within the lower-right pane</a:t>
            </a:r>
          </a:p>
          <a:p>
            <a:pPr marL="0" indent="0">
              <a:buNone/>
            </a:pPr>
            <a:endParaRPr lang="en-US" sz="2800" dirty="0">
              <a:solidFill>
                <a:schemeClr val="bg1"/>
              </a:solidFill>
              <a:highlight>
                <a:srgbClr val="FF0000"/>
              </a:highlight>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80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ontent Placeholder 5" descr="An Excel worksheet is split into four panes. An Excel workbook titled M P underscore EX underscore 6 underscore Ortho dot x l s x is open in the Excel window. In the View tab, the Split button in the Window group is selected. Note: The split button splits the workbook window into panes. A vertical split bar separates columns C and H. A horizontal split bar separates rows 4 and 70. The workbook has two horizontal and two vertical scroll bars. Row 72 contains employment data about an employee named Sherri Nelson.">
            <a:extLst>
              <a:ext uri="{FF2B5EF4-FFF2-40B4-BE49-F238E27FC236}">
                <a16:creationId xmlns:a16="http://schemas.microsoft.com/office/drawing/2014/main" id="{A82CB90D-AD0A-D652-5B78-16473AC97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471" y="2213699"/>
            <a:ext cx="7801948" cy="4181331"/>
          </a:xfrm>
          <a:prstGeom prst="rect">
            <a:avLst/>
          </a:prstGeom>
        </p:spPr>
      </p:pic>
    </p:spTree>
    <p:extLst>
      <p:ext uri="{BB962C8B-B14F-4D97-AF65-F5344CB8AC3E}">
        <p14:creationId xmlns:p14="http://schemas.microsoft.com/office/powerpoint/2010/main" val="314511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F4178387-7D9F-80D1-EBDC-98F13229A4FD}"/>
              </a:ext>
            </a:extLst>
          </p:cNvPr>
          <p:cNvPicPr>
            <a:picLocks noGrp="1" noChangeAspect="1"/>
          </p:cNvPicPr>
          <p:nvPr>
            <p:ph idx="1"/>
          </p:nvPr>
        </p:nvPicPr>
        <p:blipFill>
          <a:blip r:embed="rId2"/>
          <a:stretch>
            <a:fillRect/>
          </a:stretch>
        </p:blipFill>
        <p:spPr>
          <a:xfrm>
            <a:off x="1392238" y="2620263"/>
            <a:ext cx="9407525" cy="3082736"/>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282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32987EA4-5A2A-F16F-5D89-9817966F015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EF7F2B11-B919-E56A-3524-01D968180E6B}"/>
              </a:ext>
            </a:extLst>
          </p:cNvPr>
          <p:cNvPicPr>
            <a:picLocks noChangeAspect="1"/>
          </p:cNvPicPr>
          <p:nvPr/>
        </p:nvPicPr>
        <p:blipFill>
          <a:blip r:embed="rId2"/>
          <a:stretch>
            <a:fillRect/>
          </a:stretch>
        </p:blipFill>
        <p:spPr>
          <a:xfrm>
            <a:off x="964406" y="2381251"/>
            <a:ext cx="9939017" cy="3826564"/>
          </a:xfrm>
          <a:prstGeom prst="rect">
            <a:avLst/>
          </a:prstGeom>
        </p:spPr>
      </p:pic>
    </p:spTree>
    <p:extLst>
      <p:ext uri="{BB962C8B-B14F-4D97-AF65-F5344CB8AC3E}">
        <p14:creationId xmlns:p14="http://schemas.microsoft.com/office/powerpoint/2010/main" val="336679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marR="0" lvl="0" indent="0">
              <a:spcBef>
                <a:spcPts val="0"/>
              </a:spcBef>
              <a:spcAft>
                <a:spcPts val="0"/>
              </a:spcAft>
              <a:buNone/>
            </a:pPr>
            <a:r>
              <a:rPr lang="en-US" sz="1800" dirty="0">
                <a:solidFill>
                  <a:schemeClr val="bg2"/>
                </a:solidFill>
                <a:effectLst/>
                <a:highlight>
                  <a:srgbClr val="FF0000"/>
                </a:highlight>
                <a:latin typeface="Sylfaen" panose="010A0502050306030303" pitchFamily="18" charset="0"/>
                <a:ea typeface="Times New Roman" panose="02020603050405020304" pitchFamily="18" charset="0"/>
              </a:rPr>
              <a:t>Quick Quiz 2</a:t>
            </a:r>
            <a:endParaRPr lang="en-CA" sz="1800" dirty="0">
              <a:solidFill>
                <a:schemeClr val="bg2"/>
              </a:solidFill>
              <a:effectLst/>
              <a:highlight>
                <a:srgbClr val="FF0000"/>
              </a:highligh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True/False: Excel can split the workbook window into three sections, called panes</a:t>
            </a:r>
            <a:endParaRPr lang="en-CA" sz="2400" dirty="0">
              <a:solidFill>
                <a:schemeClr val="bg2"/>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To split the workbook window, click any cell or range in the worksheet and then on the _____ tab, click the Split button. </a:t>
            </a: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True/False: You can split the window into vertical panes. </a:t>
            </a: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When you ______ a pane, its contents are always visible though you cannot scroll within it. </a:t>
            </a:r>
            <a:endParaRPr lang="en-CA" sz="24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150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True/False: Excel can split the workbook window into three sections, called panes. (Answer: False, four sections)</a:t>
            </a:r>
            <a:endParaRPr lang="en-CA" sz="2400" dirty="0">
              <a:solidFill>
                <a:schemeClr val="bg2"/>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To split the workbook window, click any cell or range in the worksheet and then on the _____ tab, click the Split button. (Answer: View)</a:t>
            </a:r>
            <a:endParaRPr lang="en-CA" sz="2400" dirty="0">
              <a:solidFill>
                <a:schemeClr val="bg2"/>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True/False: You can split the window into vertical panes. (Answer: True)</a:t>
            </a:r>
            <a:endParaRPr lang="en-CA" sz="2400" dirty="0">
              <a:solidFill>
                <a:schemeClr val="bg2"/>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solidFill>
                  <a:schemeClr val="bg2"/>
                </a:solidFill>
                <a:effectLst/>
                <a:latin typeface="Sylfaen" panose="010A0502050306030303" pitchFamily="18" charset="0"/>
                <a:ea typeface="Times New Roman" panose="02020603050405020304" pitchFamily="18" charset="0"/>
              </a:rPr>
              <a:t>When you ______ a pane, its contents are always visible though you cannot scroll within it. (Answer: freeze)</a:t>
            </a:r>
            <a:endParaRPr lang="en-CA" sz="2400" dirty="0">
              <a:solidFill>
                <a:schemeClr val="bg2"/>
              </a:solidFill>
              <a:effectLst/>
              <a:latin typeface="Times New Roman" panose="02020603050405020304" pitchFamily="18" charset="0"/>
              <a:ea typeface="Times New Roman" panose="02020603050405020304" pitchFamily="18" charset="0"/>
            </a:endParaRPr>
          </a:p>
          <a:p>
            <a:pPr marL="0" indent="0">
              <a:buNone/>
            </a:pP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808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6"/>
            <a:ext cx="9406666" cy="3939695"/>
          </a:xfrm>
        </p:spPr>
        <p:txBody>
          <a:bodyPr>
            <a:normAutofit/>
          </a:bodyPr>
          <a:lstStyle/>
          <a:p>
            <a:pPr marL="0" indent="0">
              <a:buNone/>
            </a:pPr>
            <a:r>
              <a:rPr lang="en-CA" sz="2000" dirty="0">
                <a:solidFill>
                  <a:schemeClr val="bg1"/>
                </a:solidFill>
              </a:rPr>
              <a:t>Lecture 4 Tuesday, January 30, 2024</a:t>
            </a:r>
          </a:p>
          <a:p>
            <a:pPr marL="0" indent="0">
              <a:buNone/>
            </a:pPr>
            <a:r>
              <a:rPr lang="en-CA" sz="2000" dirty="0">
                <a:solidFill>
                  <a:schemeClr val="bg1"/>
                </a:solidFill>
              </a:rPr>
              <a:t>Today:</a:t>
            </a:r>
          </a:p>
          <a:p>
            <a:r>
              <a:rPr lang="en-CA" sz="2000" dirty="0">
                <a:solidFill>
                  <a:schemeClr val="bg1"/>
                </a:solidFill>
              </a:rPr>
              <a:t>Module 6 objectives</a:t>
            </a:r>
          </a:p>
          <a:p>
            <a:r>
              <a:rPr lang="en-CA" sz="2000" dirty="0">
                <a:solidFill>
                  <a:schemeClr val="bg1"/>
                </a:solidFill>
              </a:rPr>
              <a:t>Module 6 Case Problem 1 (demo)</a:t>
            </a:r>
          </a:p>
          <a:p>
            <a:r>
              <a:rPr lang="en-CA" sz="2000" dirty="0">
                <a:solidFill>
                  <a:schemeClr val="bg1"/>
                </a:solidFill>
              </a:rPr>
              <a:t>Module 6 Notes</a:t>
            </a:r>
          </a:p>
          <a:p>
            <a:r>
              <a:rPr lang="en-CA" sz="2000" dirty="0">
                <a:solidFill>
                  <a:schemeClr val="bg1"/>
                </a:solidFill>
              </a:rPr>
              <a:t>Excel Module 6 SAM Textbook Project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936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800" dirty="0">
                <a:solidFill>
                  <a:schemeClr val="bg2"/>
                </a:solidFill>
                <a:highlight>
                  <a:srgbClr val="800080"/>
                </a:highlight>
              </a:rPr>
              <a:t>Locating Duplicate Records</a:t>
            </a:r>
          </a:p>
          <a:p>
            <a:r>
              <a:rPr lang="en-US" dirty="0">
                <a:solidFill>
                  <a:schemeClr val="bg2"/>
                </a:solidFill>
              </a:rPr>
              <a:t>When a worksheet has a lot of data, data entry errors are almost sure to occur.</a:t>
            </a:r>
          </a:p>
          <a:p>
            <a:r>
              <a:rPr lang="en-US" dirty="0">
                <a:solidFill>
                  <a:schemeClr val="bg2"/>
                </a:solidFill>
              </a:rPr>
              <a:t>One common error is creating a duplicate record in which the same record appears multiple times in the worksheet.</a:t>
            </a:r>
          </a:p>
          <a:p>
            <a:pPr marL="0" indent="0">
              <a:buNone/>
            </a:pP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8817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10000"/>
          </a:bodyPr>
          <a:lstStyle/>
          <a:p>
            <a:r>
              <a:rPr lang="en-US" dirty="0">
                <a:solidFill>
                  <a:schemeClr val="bg1"/>
                </a:solidFill>
              </a:rPr>
              <a:t>Highlighting Duplicate Values</a:t>
            </a:r>
          </a:p>
          <a:p>
            <a:pPr lvl="1"/>
            <a:r>
              <a:rPr lang="en-US" dirty="0">
                <a:solidFill>
                  <a:schemeClr val="bg1"/>
                </a:solidFill>
              </a:rPr>
              <a:t>You can use conditional formatting to locate a duplicate record by highlighting duplicate values within a selected range</a:t>
            </a:r>
          </a:p>
          <a:p>
            <a:r>
              <a:rPr lang="en-US" dirty="0">
                <a:solidFill>
                  <a:schemeClr val="bg1"/>
                </a:solidFill>
              </a:rPr>
              <a:t>Removing Duplicate Records</a:t>
            </a:r>
          </a:p>
          <a:p>
            <a:pPr lvl="1"/>
            <a:r>
              <a:rPr lang="en-US" dirty="0">
                <a:solidFill>
                  <a:schemeClr val="bg1"/>
                </a:solidFill>
              </a:rPr>
              <a:t>Click any cell in the data range.</a:t>
            </a:r>
          </a:p>
          <a:p>
            <a:pPr lvl="1"/>
            <a:r>
              <a:rPr lang="en-US" dirty="0">
                <a:solidFill>
                  <a:schemeClr val="bg1"/>
                </a:solidFill>
              </a:rPr>
              <a:t>On the Data tab, in the Data Tools group, click the Remove Duplicates button.</a:t>
            </a:r>
          </a:p>
          <a:p>
            <a:pPr lvl="1"/>
            <a:r>
              <a:rPr lang="en-US" dirty="0">
                <a:solidFill>
                  <a:schemeClr val="bg1"/>
                </a:solidFill>
              </a:rPr>
              <a:t>Select the check boxes for the fields that you want to check for duplicates.</a:t>
            </a:r>
          </a:p>
          <a:p>
            <a:pPr lvl="1"/>
            <a:r>
              <a:rPr lang="en-US" dirty="0">
                <a:solidFill>
                  <a:schemeClr val="bg1"/>
                </a:solidFill>
              </a:rPr>
              <a:t>Click OK to remove records containing duplicates of all of the selected fields.</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565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ontent Placeholder 4" descr="An Excel workbook shows conditional formatting. An Excel workbook titled N P underscore E X underscore 6 underscore Ortho is open in the Excel window. In the selected Home tab, the Conditional Formatting button in the Styles group sets highlighting of duplicate values. Cells A38 and A39 contain identical employee I Ds for the employees Emma Melendez and Rachel Munoz.">
            <a:extLst>
              <a:ext uri="{FF2B5EF4-FFF2-40B4-BE49-F238E27FC236}">
                <a16:creationId xmlns:a16="http://schemas.microsoft.com/office/drawing/2014/main" id="{06C72643-48B9-3B80-9AC1-86F493E7C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0" y="2280634"/>
            <a:ext cx="8610600" cy="4133774"/>
          </a:xfrm>
          <a:prstGeom prst="rect">
            <a:avLst/>
          </a:prstGeom>
        </p:spPr>
      </p:pic>
    </p:spTree>
    <p:extLst>
      <p:ext uri="{BB962C8B-B14F-4D97-AF65-F5344CB8AC3E}">
        <p14:creationId xmlns:p14="http://schemas.microsoft.com/office/powerpoint/2010/main" val="972406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863256AC-D5F5-092B-92EF-F5A36118B70D}"/>
              </a:ext>
            </a:extLst>
          </p:cNvPr>
          <p:cNvPicPr>
            <a:picLocks noGrp="1" noChangeAspect="1"/>
          </p:cNvPicPr>
          <p:nvPr>
            <p:ph idx="1"/>
          </p:nvPr>
        </p:nvPicPr>
        <p:blipFill>
          <a:blip r:embed="rId2"/>
          <a:stretch>
            <a:fillRect/>
          </a:stretch>
        </p:blipFill>
        <p:spPr>
          <a:xfrm>
            <a:off x="1392238" y="2703903"/>
            <a:ext cx="9407525" cy="2915456"/>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3957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CA0BEA12-5209-3665-81D1-B0A5000092A6}"/>
              </a:ext>
            </a:extLst>
          </p:cNvPr>
          <p:cNvPicPr>
            <a:picLocks noGrp="1" noChangeAspect="1"/>
          </p:cNvPicPr>
          <p:nvPr>
            <p:ph idx="1"/>
          </p:nvPr>
        </p:nvPicPr>
        <p:blipFill>
          <a:blip r:embed="rId2"/>
          <a:stretch>
            <a:fillRect/>
          </a:stretch>
        </p:blipFill>
        <p:spPr>
          <a:xfrm>
            <a:off x="1392238" y="2812583"/>
            <a:ext cx="9407525" cy="2698097"/>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623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 class Demo:</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26346EB-E6C5-64C5-F590-B199B5F644FB}"/>
              </a:ext>
            </a:extLst>
          </p:cNvPr>
          <p:cNvPicPr>
            <a:picLocks noChangeAspect="1"/>
          </p:cNvPicPr>
          <p:nvPr/>
        </p:nvPicPr>
        <p:blipFill>
          <a:blip r:embed="rId2"/>
          <a:stretch>
            <a:fillRect/>
          </a:stretch>
        </p:blipFill>
        <p:spPr>
          <a:xfrm>
            <a:off x="1392667" y="2896987"/>
            <a:ext cx="9780158" cy="1911681"/>
          </a:xfrm>
          <a:prstGeom prst="rect">
            <a:avLst/>
          </a:prstGeom>
        </p:spPr>
      </p:pic>
    </p:spTree>
    <p:extLst>
      <p:ext uri="{BB962C8B-B14F-4D97-AF65-F5344CB8AC3E}">
        <p14:creationId xmlns:p14="http://schemas.microsoft.com/office/powerpoint/2010/main" val="2654506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 class Demo:</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DF5CB21-F194-7531-4C64-45AE1818EA80}"/>
              </a:ext>
            </a:extLst>
          </p:cNvPr>
          <p:cNvPicPr>
            <a:picLocks noChangeAspect="1"/>
          </p:cNvPicPr>
          <p:nvPr/>
        </p:nvPicPr>
        <p:blipFill>
          <a:blip r:embed="rId2"/>
          <a:stretch>
            <a:fillRect/>
          </a:stretch>
        </p:blipFill>
        <p:spPr>
          <a:xfrm>
            <a:off x="1392667" y="4255189"/>
            <a:ext cx="10383831" cy="943191"/>
          </a:xfrm>
          <a:prstGeom prst="rect">
            <a:avLst/>
          </a:prstGeom>
        </p:spPr>
      </p:pic>
      <p:pic>
        <p:nvPicPr>
          <p:cNvPr id="6" name="Picture 5">
            <a:extLst>
              <a:ext uri="{FF2B5EF4-FFF2-40B4-BE49-F238E27FC236}">
                <a16:creationId xmlns:a16="http://schemas.microsoft.com/office/drawing/2014/main" id="{8EE4AAD1-EEA8-7636-2023-BCE43588FF19}"/>
              </a:ext>
            </a:extLst>
          </p:cNvPr>
          <p:cNvPicPr>
            <a:picLocks noChangeAspect="1"/>
          </p:cNvPicPr>
          <p:nvPr/>
        </p:nvPicPr>
        <p:blipFill>
          <a:blip r:embed="rId3"/>
          <a:stretch>
            <a:fillRect/>
          </a:stretch>
        </p:blipFill>
        <p:spPr>
          <a:xfrm>
            <a:off x="1392667" y="2947964"/>
            <a:ext cx="4467849" cy="333422"/>
          </a:xfrm>
          <a:prstGeom prst="rect">
            <a:avLst/>
          </a:prstGeom>
        </p:spPr>
      </p:pic>
      <p:pic>
        <p:nvPicPr>
          <p:cNvPr id="9" name="Picture 8">
            <a:extLst>
              <a:ext uri="{FF2B5EF4-FFF2-40B4-BE49-F238E27FC236}">
                <a16:creationId xmlns:a16="http://schemas.microsoft.com/office/drawing/2014/main" id="{51B547A1-8DD5-191D-F708-9E0D9BE2DA0E}"/>
              </a:ext>
            </a:extLst>
          </p:cNvPr>
          <p:cNvPicPr>
            <a:picLocks noChangeAspect="1"/>
          </p:cNvPicPr>
          <p:nvPr/>
        </p:nvPicPr>
        <p:blipFill>
          <a:blip r:embed="rId4"/>
          <a:stretch>
            <a:fillRect/>
          </a:stretch>
        </p:blipFill>
        <p:spPr>
          <a:xfrm>
            <a:off x="1392667" y="3563674"/>
            <a:ext cx="5125165" cy="342948"/>
          </a:xfrm>
          <a:prstGeom prst="rect">
            <a:avLst/>
          </a:prstGeom>
        </p:spPr>
      </p:pic>
    </p:spTree>
    <p:extLst>
      <p:ext uri="{BB962C8B-B14F-4D97-AF65-F5344CB8AC3E}">
        <p14:creationId xmlns:p14="http://schemas.microsoft.com/office/powerpoint/2010/main" val="3466478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marR="0" lvl="0" indent="0">
              <a:spcBef>
                <a:spcPts val="0"/>
              </a:spcBef>
              <a:spcAft>
                <a:spcPts val="0"/>
              </a:spcAft>
              <a:buNone/>
            </a:pPr>
            <a:r>
              <a:rPr lang="en-US" sz="1800" dirty="0">
                <a:solidFill>
                  <a:schemeClr val="bg1"/>
                </a:solidFill>
                <a:effectLst/>
                <a:highlight>
                  <a:srgbClr val="FF0000"/>
                </a:highlight>
                <a:latin typeface="Sylfaen" panose="010A0502050306030303" pitchFamily="18" charset="0"/>
                <a:ea typeface="Times New Roman" panose="02020603050405020304" pitchFamily="18" charset="0"/>
              </a:rPr>
              <a:t>Quick Quiz 3</a:t>
            </a:r>
          </a:p>
          <a:p>
            <a:pPr marL="0" marR="0" lvl="0" indent="0">
              <a:spcBef>
                <a:spcPts val="0"/>
              </a:spcBef>
              <a:spcAft>
                <a:spcPts val="0"/>
              </a:spcAft>
              <a:buNone/>
            </a:pPr>
            <a:endParaRPr lang="en-CA" sz="1800" dirty="0">
              <a:solidFill>
                <a:schemeClr val="bg1"/>
              </a:solidFill>
              <a:effectLst/>
              <a:highlight>
                <a:srgbClr val="FF0000"/>
              </a:highligh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You can use ___________ formatting to locate a duplicate record by highlighting duplicate values with a selected range. </a:t>
            </a:r>
          </a:p>
          <a:p>
            <a:pPr marL="342900" marR="0" lvl="0" indent="-342900">
              <a:spcBef>
                <a:spcPts val="0"/>
              </a:spcBef>
              <a:spcAft>
                <a:spcPts val="0"/>
              </a:spcAft>
              <a:buFont typeface="Symbol" panose="05050102010706020507" pitchFamily="18" charset="2"/>
              <a:buChar char=""/>
            </a:pPr>
            <a:endParaRPr lang="en-CA" sz="18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Which tool would you use to locate and delete records that are duplicated across multiple fields? </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557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marR="0" lvl="0" indent="0">
              <a:spcBef>
                <a:spcPts val="0"/>
              </a:spcBef>
              <a:spcAft>
                <a:spcPts val="0"/>
              </a:spcAft>
              <a:buNone/>
            </a:pPr>
            <a:endParaRPr lang="en-CA" sz="1800" dirty="0">
              <a:solidFill>
                <a:schemeClr val="bg1"/>
              </a:solidFill>
              <a:effectLst/>
              <a:highlight>
                <a:srgbClr val="FF0000"/>
              </a:highligh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You can use ___________ formatting to locate a duplicate record by highlighting duplicate values with a selected range. (Answer: conditional)</a:t>
            </a:r>
          </a:p>
          <a:p>
            <a:pPr marL="342900" marR="0" lvl="0" indent="-342900">
              <a:spcBef>
                <a:spcPts val="0"/>
              </a:spcBef>
              <a:spcAft>
                <a:spcPts val="0"/>
              </a:spcAft>
              <a:buFont typeface="Symbol" panose="05050102010706020507" pitchFamily="18" charset="2"/>
              <a:buChar char=""/>
            </a:pPr>
            <a:endParaRPr lang="en-CA" sz="18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Which tool would you use to locate and delete records that are duplicated across multiple fields? (Answer: Remove Duplicates)</a:t>
            </a:r>
            <a:endParaRPr lang="en-CA" sz="18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9784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10000"/>
          </a:bodyPr>
          <a:lstStyle/>
          <a:p>
            <a:pPr marL="0" indent="0">
              <a:buNone/>
            </a:pPr>
            <a:r>
              <a:rPr lang="en-US" sz="2800" dirty="0">
                <a:solidFill>
                  <a:schemeClr val="bg1"/>
                </a:solidFill>
                <a:highlight>
                  <a:srgbClr val="800080"/>
                </a:highlight>
              </a:rPr>
              <a:t>Sorting Records in a Data Range</a:t>
            </a:r>
          </a:p>
          <a:p>
            <a:pPr marL="0" indent="0">
              <a:buNone/>
            </a:pPr>
            <a:r>
              <a:rPr lang="en-US" dirty="0">
                <a:solidFill>
                  <a:schemeClr val="bg1"/>
                </a:solidFill>
              </a:rPr>
              <a:t>Sorting by a Single Field</a:t>
            </a:r>
          </a:p>
          <a:p>
            <a:pPr lvl="1"/>
            <a:r>
              <a:rPr lang="en-US" dirty="0">
                <a:solidFill>
                  <a:schemeClr val="bg1"/>
                </a:solidFill>
              </a:rPr>
              <a:t>The records in an Excel table initially appear in the order they were entered; you can view the same records in a different order</a:t>
            </a:r>
          </a:p>
          <a:p>
            <a:pPr lvl="1"/>
            <a:r>
              <a:rPr lang="en-US" dirty="0">
                <a:solidFill>
                  <a:schemeClr val="bg1"/>
                </a:solidFill>
                <a:highlight>
                  <a:srgbClr val="800080"/>
                </a:highlight>
              </a:rPr>
              <a:t>Ascending order </a:t>
            </a:r>
            <a:r>
              <a:rPr lang="en-US" dirty="0">
                <a:solidFill>
                  <a:schemeClr val="bg1"/>
                </a:solidFill>
              </a:rPr>
              <a:t>arranges text alphabetically from A to Z, numbers from smallest to largest, and dates from oldest to newest</a:t>
            </a:r>
          </a:p>
          <a:p>
            <a:pPr lvl="1"/>
            <a:r>
              <a:rPr lang="en-US" dirty="0">
                <a:solidFill>
                  <a:schemeClr val="bg1"/>
                </a:solidFill>
                <a:highlight>
                  <a:srgbClr val="800080"/>
                </a:highlight>
              </a:rPr>
              <a:t>Descending order </a:t>
            </a:r>
            <a:r>
              <a:rPr lang="en-US" dirty="0">
                <a:solidFill>
                  <a:schemeClr val="bg1"/>
                </a:solidFill>
              </a:rPr>
              <a:t>arranges text in reverse alphabetical order from Z to A, numbers from largest to smallest, and dates from newest to oldest</a:t>
            </a:r>
          </a:p>
          <a:p>
            <a:pPr lvl="1"/>
            <a:r>
              <a:rPr lang="en-US" dirty="0">
                <a:solidFill>
                  <a:schemeClr val="bg1"/>
                </a:solidFill>
              </a:rPr>
              <a:t>Use the </a:t>
            </a:r>
            <a:r>
              <a:rPr lang="en-US" dirty="0">
                <a:solidFill>
                  <a:schemeClr val="bg1"/>
                </a:solidFill>
                <a:highlight>
                  <a:srgbClr val="FF0000"/>
                </a:highlight>
              </a:rPr>
              <a:t>Sort A to Z button</a:t>
            </a:r>
            <a:r>
              <a:rPr lang="en-US" dirty="0">
                <a:solidFill>
                  <a:schemeClr val="bg1"/>
                </a:solidFill>
              </a:rPr>
              <a:t> or the </a:t>
            </a:r>
            <a:r>
              <a:rPr lang="en-US" dirty="0">
                <a:solidFill>
                  <a:schemeClr val="bg1"/>
                </a:solidFill>
                <a:highlight>
                  <a:srgbClr val="FF0000"/>
                </a:highlight>
              </a:rPr>
              <a:t>Sort Z to A button</a:t>
            </a:r>
            <a:r>
              <a:rPr lang="en-US" dirty="0">
                <a:solidFill>
                  <a:schemeClr val="bg1"/>
                </a:solidFill>
              </a:rPr>
              <a:t> to sort data quickly with one sort field</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82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7880"/>
          </a:xfrm>
        </p:spPr>
        <p:txBody>
          <a:bodyPr>
            <a:normAutofit/>
          </a:bodyPr>
          <a:lstStyle/>
          <a:p>
            <a:pPr marL="0" indent="0">
              <a:buNone/>
            </a:pPr>
            <a:r>
              <a:rPr lang="en-US" sz="2000" dirty="0">
                <a:solidFill>
                  <a:schemeClr val="bg1"/>
                </a:solidFill>
              </a:rPr>
              <a:t>Module 6: Managing Data with Data Tools</a:t>
            </a:r>
          </a:p>
          <a:p>
            <a:pPr marL="0" indent="0">
              <a:buNone/>
            </a:pPr>
            <a:r>
              <a:rPr lang="en-US" sz="2000" dirty="0">
                <a:solidFill>
                  <a:schemeClr val="bg1"/>
                </a:solidFill>
              </a:rPr>
              <a:t>Objectives</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144696A-CCC5-6403-D392-30673794DC9C}"/>
              </a:ext>
            </a:extLst>
          </p:cNvPr>
          <p:cNvSpPr txBox="1"/>
          <p:nvPr/>
        </p:nvSpPr>
        <p:spPr>
          <a:xfrm>
            <a:off x="1464815" y="3429000"/>
            <a:ext cx="336463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Split a workbook window into panes</a:t>
            </a:r>
          </a:p>
          <a:p>
            <a:pPr marL="285750" indent="-285750">
              <a:buFont typeface="Arial" panose="020B0604020202020204" pitchFamily="34" charset="0"/>
              <a:buChar char="•"/>
            </a:pPr>
            <a:r>
              <a:rPr lang="en-US" dirty="0">
                <a:solidFill>
                  <a:schemeClr val="bg2"/>
                </a:solidFill>
              </a:rPr>
              <a:t>Highlight and remove duplicate values in a data range</a:t>
            </a:r>
          </a:p>
          <a:p>
            <a:pPr marL="285750" indent="-285750">
              <a:buFont typeface="Arial" panose="020B0604020202020204" pitchFamily="34" charset="0"/>
              <a:buChar char="•"/>
            </a:pPr>
            <a:r>
              <a:rPr lang="en-US" dirty="0">
                <a:solidFill>
                  <a:schemeClr val="bg2"/>
                </a:solidFill>
              </a:rPr>
              <a:t>Sort a data range by one or more fields</a:t>
            </a:r>
          </a:p>
          <a:p>
            <a:pPr marL="285750" indent="-285750">
              <a:buFont typeface="Arial" panose="020B0604020202020204" pitchFamily="34" charset="0"/>
              <a:buChar char="•"/>
            </a:pPr>
            <a:r>
              <a:rPr lang="en-US" dirty="0">
                <a:solidFill>
                  <a:schemeClr val="bg2"/>
                </a:solidFill>
              </a:rPr>
              <a:t>Add subtotals to a data range</a:t>
            </a:r>
          </a:p>
          <a:p>
            <a:pPr marL="285750" indent="-285750">
              <a:buFont typeface="Arial" panose="020B0604020202020204" pitchFamily="34" charset="0"/>
              <a:buChar char="•"/>
            </a:pPr>
            <a:endParaRPr lang="en-CA" dirty="0">
              <a:solidFill>
                <a:schemeClr val="bg2"/>
              </a:solidFill>
            </a:endParaRPr>
          </a:p>
        </p:txBody>
      </p:sp>
      <p:sp>
        <p:nvSpPr>
          <p:cNvPr id="6" name="TextBox 5">
            <a:extLst>
              <a:ext uri="{FF2B5EF4-FFF2-40B4-BE49-F238E27FC236}">
                <a16:creationId xmlns:a16="http://schemas.microsoft.com/office/drawing/2014/main" id="{2A7096A2-4D74-D607-DCB2-540B66553407}"/>
              </a:ext>
            </a:extLst>
          </p:cNvPr>
          <p:cNvSpPr txBox="1"/>
          <p:nvPr/>
        </p:nvSpPr>
        <p:spPr>
          <a:xfrm>
            <a:off x="4829452" y="3429000"/>
            <a:ext cx="336463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Find and select workbook cells</a:t>
            </a:r>
          </a:p>
          <a:p>
            <a:pPr marL="285750" indent="-285750">
              <a:buFont typeface="Arial" panose="020B0604020202020204" pitchFamily="34" charset="0"/>
              <a:buChar char="•"/>
            </a:pPr>
            <a:r>
              <a:rPr lang="en-US" dirty="0">
                <a:solidFill>
                  <a:schemeClr val="bg2"/>
                </a:solidFill>
              </a:rPr>
              <a:t>Filter data based on one or more fields</a:t>
            </a:r>
          </a:p>
          <a:p>
            <a:pPr marL="285750" indent="-285750">
              <a:buFont typeface="Arial" panose="020B0604020202020204" pitchFamily="34" charset="0"/>
              <a:buChar char="•"/>
            </a:pPr>
            <a:r>
              <a:rPr lang="en-US" dirty="0">
                <a:solidFill>
                  <a:schemeClr val="bg2"/>
                </a:solidFill>
              </a:rPr>
              <a:t>Create an advanced filter</a:t>
            </a:r>
          </a:p>
          <a:p>
            <a:pPr marL="285750" indent="-285750">
              <a:buFont typeface="Arial" panose="020B0604020202020204" pitchFamily="34" charset="0"/>
              <a:buChar char="•"/>
            </a:pPr>
            <a:r>
              <a:rPr lang="en-US" dirty="0">
                <a:solidFill>
                  <a:schemeClr val="bg2"/>
                </a:solidFill>
              </a:rPr>
              <a:t>Convert a data range to an Excel table</a:t>
            </a:r>
          </a:p>
          <a:p>
            <a:pPr marL="285750" indent="-285750">
              <a:buFont typeface="Arial" panose="020B0604020202020204" pitchFamily="34" charset="0"/>
              <a:buChar char="•"/>
            </a:pPr>
            <a:r>
              <a:rPr lang="en-US" dirty="0">
                <a:solidFill>
                  <a:schemeClr val="bg2"/>
                </a:solidFill>
              </a:rPr>
              <a:t>Work with table styles and table elements</a:t>
            </a:r>
          </a:p>
        </p:txBody>
      </p:sp>
      <p:sp>
        <p:nvSpPr>
          <p:cNvPr id="7" name="TextBox 6">
            <a:extLst>
              <a:ext uri="{FF2B5EF4-FFF2-40B4-BE49-F238E27FC236}">
                <a16:creationId xmlns:a16="http://schemas.microsoft.com/office/drawing/2014/main" id="{B8F22B18-E712-74F5-A8A4-F8AA812B7C50}"/>
              </a:ext>
            </a:extLst>
          </p:cNvPr>
          <p:cNvSpPr txBox="1"/>
          <p:nvPr/>
        </p:nvSpPr>
        <p:spPr>
          <a:xfrm>
            <a:off x="8194089" y="3401403"/>
            <a:ext cx="33646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Create and apply a slicer</a:t>
            </a:r>
          </a:p>
          <a:p>
            <a:pPr marL="285750" indent="-285750">
              <a:buFont typeface="Arial" panose="020B0604020202020204" pitchFamily="34" charset="0"/>
              <a:buChar char="•"/>
            </a:pPr>
            <a:r>
              <a:rPr lang="en-US" dirty="0">
                <a:solidFill>
                  <a:schemeClr val="bg2"/>
                </a:solidFill>
              </a:rPr>
              <a:t>Calculate summary statistics with the SUBTOTAL function</a:t>
            </a:r>
          </a:p>
          <a:p>
            <a:pPr marL="285750" indent="-285750">
              <a:buFont typeface="Arial" panose="020B0604020202020204" pitchFamily="34" charset="0"/>
              <a:buChar char="•"/>
            </a:pPr>
            <a:r>
              <a:rPr lang="en-US" dirty="0">
                <a:solidFill>
                  <a:schemeClr val="bg2"/>
                </a:solidFill>
              </a:rPr>
              <a:t>Design and create an interactive dashboard</a:t>
            </a:r>
          </a:p>
        </p:txBody>
      </p:sp>
    </p:spTree>
    <p:extLst>
      <p:ext uri="{BB962C8B-B14F-4D97-AF65-F5344CB8AC3E}">
        <p14:creationId xmlns:p14="http://schemas.microsoft.com/office/powerpoint/2010/main" val="3815633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10000"/>
          </a:bodyPr>
          <a:lstStyle/>
          <a:p>
            <a:pPr marL="0" indent="0">
              <a:buNone/>
            </a:pPr>
            <a:r>
              <a:rPr lang="en-US" dirty="0">
                <a:solidFill>
                  <a:schemeClr val="bg1"/>
                </a:solidFill>
              </a:rPr>
              <a:t>Sorting by Multiple Fields</a:t>
            </a:r>
          </a:p>
          <a:p>
            <a:pPr lvl="1"/>
            <a:r>
              <a:rPr lang="en-US" dirty="0">
                <a:solidFill>
                  <a:schemeClr val="bg1"/>
                </a:solidFill>
              </a:rPr>
              <a:t>The first sort field is called the </a:t>
            </a:r>
            <a:r>
              <a:rPr lang="en-US" dirty="0">
                <a:solidFill>
                  <a:schemeClr val="bg1"/>
                </a:solidFill>
                <a:highlight>
                  <a:srgbClr val="800080"/>
                </a:highlight>
              </a:rPr>
              <a:t>primary sort field</a:t>
            </a:r>
          </a:p>
          <a:p>
            <a:pPr lvl="1"/>
            <a:r>
              <a:rPr lang="en-US" dirty="0">
                <a:solidFill>
                  <a:schemeClr val="bg1"/>
                </a:solidFill>
              </a:rPr>
              <a:t>The second sort is called the </a:t>
            </a:r>
            <a:r>
              <a:rPr lang="en-US" dirty="0">
                <a:solidFill>
                  <a:schemeClr val="bg1"/>
                </a:solidFill>
                <a:highlight>
                  <a:srgbClr val="800080"/>
                </a:highlight>
              </a:rPr>
              <a:t>secondary sort field</a:t>
            </a:r>
          </a:p>
          <a:p>
            <a:pPr lvl="1"/>
            <a:r>
              <a:rPr lang="en-US" dirty="0">
                <a:solidFill>
                  <a:schemeClr val="bg1"/>
                </a:solidFill>
              </a:rPr>
              <a:t>Up to 64 sort fields possible</a:t>
            </a:r>
          </a:p>
          <a:p>
            <a:pPr marL="0" indent="0">
              <a:buNone/>
            </a:pPr>
            <a:r>
              <a:rPr lang="en-US" dirty="0">
                <a:solidFill>
                  <a:schemeClr val="bg1"/>
                </a:solidFill>
              </a:rPr>
              <a:t>Sorting with a Custom List</a:t>
            </a:r>
          </a:p>
          <a:p>
            <a:pPr lvl="1"/>
            <a:r>
              <a:rPr lang="en-US" dirty="0">
                <a:solidFill>
                  <a:schemeClr val="bg1"/>
                </a:solidFill>
              </a:rPr>
              <a:t>A </a:t>
            </a:r>
            <a:r>
              <a:rPr lang="en-US" dirty="0">
                <a:solidFill>
                  <a:schemeClr val="bg1"/>
                </a:solidFill>
                <a:highlight>
                  <a:srgbClr val="800080"/>
                </a:highlight>
              </a:rPr>
              <a:t>custom list</a:t>
            </a:r>
            <a:r>
              <a:rPr lang="en-US" dirty="0">
                <a:solidFill>
                  <a:schemeClr val="bg1"/>
                </a:solidFill>
              </a:rPr>
              <a:t> indicates sequence to order data</a:t>
            </a:r>
          </a:p>
          <a:p>
            <a:pPr lvl="1"/>
            <a:r>
              <a:rPr lang="en-US" dirty="0">
                <a:solidFill>
                  <a:schemeClr val="bg1"/>
                </a:solidFill>
              </a:rPr>
              <a:t>Two predefined custom sort lists</a:t>
            </a:r>
          </a:p>
          <a:p>
            <a:pPr lvl="2"/>
            <a:r>
              <a:rPr lang="en-US" dirty="0">
                <a:solidFill>
                  <a:schemeClr val="bg1"/>
                </a:solidFill>
              </a:rPr>
              <a:t>Day-of-the-week custom list</a:t>
            </a:r>
          </a:p>
          <a:p>
            <a:pPr lvl="2"/>
            <a:r>
              <a:rPr lang="en-US" dirty="0">
                <a:solidFill>
                  <a:schemeClr val="bg1"/>
                </a:solidFill>
              </a:rPr>
              <a:t>Month-of-the-year custom lists</a:t>
            </a:r>
          </a:p>
          <a:p>
            <a:pPr lvl="1"/>
            <a:r>
              <a:rPr lang="en-US" dirty="0">
                <a:solidFill>
                  <a:schemeClr val="bg1"/>
                </a:solidFill>
              </a:rPr>
              <a:t>Can create a custom list to sort records in a sequence you define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524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DEB2C226-1774-1ECA-2079-9F0839265C40}"/>
              </a:ext>
            </a:extLst>
          </p:cNvPr>
          <p:cNvPicPr>
            <a:picLocks noGrp="1" noChangeAspect="1"/>
          </p:cNvPicPr>
          <p:nvPr>
            <p:ph idx="1"/>
          </p:nvPr>
        </p:nvPicPr>
        <p:blipFill>
          <a:blip r:embed="rId2"/>
          <a:stretch>
            <a:fillRect/>
          </a:stretch>
        </p:blipFill>
        <p:spPr>
          <a:xfrm>
            <a:off x="1102492" y="2267713"/>
            <a:ext cx="8196956" cy="4134668"/>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409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ontent Placeholder 5" descr="An Excel workbook titled N P underscore E X underscore 6 underscore Ortho dot x l s x is open in the Excel window. In the selected Data tab, the Sort and Filter group contains buttons for sorting data. One button shows A above Z with an arrow pointing down and sorts data in ascending order. The second button shows Z above A and an arrow pointing up and sorts data in descending order. The worksheet displays columns for I D, First name of employee, Last name of employee, Department, Hire Date, Office, State, and Base Salary. The rows of data in this table have been sorted in ascending order of Hire Date.">
            <a:extLst>
              <a:ext uri="{FF2B5EF4-FFF2-40B4-BE49-F238E27FC236}">
                <a16:creationId xmlns:a16="http://schemas.microsoft.com/office/drawing/2014/main" id="{1570B4EC-FD7D-A1B6-CCB5-BA79C72EC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223" y="2141532"/>
            <a:ext cx="6452737" cy="4357627"/>
          </a:xfrm>
          <a:prstGeom prst="rect">
            <a:avLst/>
          </a:prstGeom>
        </p:spPr>
      </p:pic>
    </p:spTree>
    <p:extLst>
      <p:ext uri="{BB962C8B-B14F-4D97-AF65-F5344CB8AC3E}">
        <p14:creationId xmlns:p14="http://schemas.microsoft.com/office/powerpoint/2010/main" val="284405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Demo </a:t>
            </a:r>
            <a:r>
              <a:rPr lang="en-CA" sz="1400" dirty="0">
                <a:solidFill>
                  <a:schemeClr val="bg1"/>
                </a:solidFill>
              </a:rPr>
              <a:t>NP_EX_6_Seacation</a:t>
            </a:r>
            <a:r>
              <a:rPr lang="en-US" sz="2000" dirty="0">
                <a:solidFill>
                  <a:schemeClr val="bg1"/>
                </a:solidFill>
              </a:rPr>
              <a:t>:</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1983556-23DB-2D9A-E2ED-D84D09512EE6}"/>
              </a:ext>
            </a:extLst>
          </p:cNvPr>
          <p:cNvPicPr>
            <a:picLocks noChangeAspect="1"/>
          </p:cNvPicPr>
          <p:nvPr/>
        </p:nvPicPr>
        <p:blipFill>
          <a:blip r:embed="rId2"/>
          <a:stretch>
            <a:fillRect/>
          </a:stretch>
        </p:blipFill>
        <p:spPr>
          <a:xfrm>
            <a:off x="1392667" y="3086052"/>
            <a:ext cx="10238130" cy="634377"/>
          </a:xfrm>
          <a:prstGeom prst="rect">
            <a:avLst/>
          </a:prstGeom>
        </p:spPr>
      </p:pic>
      <p:pic>
        <p:nvPicPr>
          <p:cNvPr id="7" name="Picture 6">
            <a:extLst>
              <a:ext uri="{FF2B5EF4-FFF2-40B4-BE49-F238E27FC236}">
                <a16:creationId xmlns:a16="http://schemas.microsoft.com/office/drawing/2014/main" id="{619D7119-F005-1834-6BB2-585C84FA1900}"/>
              </a:ext>
            </a:extLst>
          </p:cNvPr>
          <p:cNvPicPr>
            <a:picLocks noChangeAspect="1"/>
          </p:cNvPicPr>
          <p:nvPr/>
        </p:nvPicPr>
        <p:blipFill>
          <a:blip r:embed="rId3"/>
          <a:stretch>
            <a:fillRect/>
          </a:stretch>
        </p:blipFill>
        <p:spPr>
          <a:xfrm>
            <a:off x="1392667" y="4033146"/>
            <a:ext cx="10238130" cy="416988"/>
          </a:xfrm>
          <a:prstGeom prst="rect">
            <a:avLst/>
          </a:prstGeom>
        </p:spPr>
      </p:pic>
    </p:spTree>
    <p:extLst>
      <p:ext uri="{BB962C8B-B14F-4D97-AF65-F5344CB8AC3E}">
        <p14:creationId xmlns:p14="http://schemas.microsoft.com/office/powerpoint/2010/main" val="203505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marR="0" lvl="0" indent="0">
              <a:spcBef>
                <a:spcPts val="0"/>
              </a:spcBef>
              <a:spcAft>
                <a:spcPts val="0"/>
              </a:spcAft>
              <a:buNone/>
            </a:pPr>
            <a:r>
              <a:rPr lang="en-US" sz="1800" dirty="0">
                <a:solidFill>
                  <a:schemeClr val="bg1"/>
                </a:solidFill>
                <a:effectLst/>
                <a:highlight>
                  <a:srgbClr val="FF0000"/>
                </a:highlight>
                <a:latin typeface="Sylfaen" panose="010A0502050306030303" pitchFamily="18" charset="0"/>
                <a:ea typeface="Times New Roman" panose="02020603050405020304" pitchFamily="18" charset="0"/>
              </a:rPr>
              <a:t>Quick Quiz 4</a:t>
            </a:r>
          </a:p>
          <a:p>
            <a:pPr marL="0" marR="0" lvl="0" indent="0">
              <a:spcBef>
                <a:spcPts val="0"/>
              </a:spcBef>
              <a:spcAft>
                <a:spcPts val="0"/>
              </a:spcAft>
              <a:buNone/>
            </a:pPr>
            <a:endParaRPr lang="en-CA" sz="1800" dirty="0">
              <a:solidFill>
                <a:schemeClr val="bg1"/>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CA" sz="1800" dirty="0">
                <a:solidFill>
                  <a:schemeClr val="bg1"/>
                </a:solidFill>
                <a:latin typeface="Times New Roman" panose="02020603050405020304" pitchFamily="18" charset="0"/>
                <a:ea typeface="Times New Roman" panose="02020603050405020304" pitchFamily="18" charset="0"/>
              </a:rPr>
              <a:t>Group Work</a:t>
            </a:r>
            <a:endParaRPr lang="en-CA" sz="18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True/False: By default, records appear in ascending order. </a:t>
            </a: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Sorting records from Z to A is _____________ order. </a:t>
            </a: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A _______________ arranges field values in the order you specify. </a:t>
            </a:r>
            <a:endParaRPr lang="en-US" sz="1800" dirty="0">
              <a:solidFill>
                <a:schemeClr val="bg1"/>
              </a:solidFill>
              <a:latin typeface="Sylfaen" panose="010A0502050306030303"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800" dirty="0">
              <a:solidFill>
                <a:schemeClr val="bg1"/>
              </a:solidFill>
              <a:effectLst/>
              <a:latin typeface="Sylfaen" panose="010A0502050306030303"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800" dirty="0">
              <a:solidFill>
                <a:schemeClr val="bg1"/>
              </a:solidFill>
              <a:effectLst/>
              <a:latin typeface="Sylfaen" panose="010A0502050306030303" pitchFamily="18" charset="0"/>
              <a:ea typeface="Times New Roman" panose="02020603050405020304" pitchFamily="18" charset="0"/>
            </a:endParaRPr>
          </a:p>
          <a:p>
            <a:pPr marL="0" marR="0" lvl="0" indent="0">
              <a:spcBef>
                <a:spcPts val="0"/>
              </a:spcBef>
              <a:spcAft>
                <a:spcPts val="0"/>
              </a:spcAft>
              <a:buNone/>
            </a:pPr>
            <a:r>
              <a:rPr lang="en-US" sz="1800" dirty="0">
                <a:solidFill>
                  <a:schemeClr val="bg1"/>
                </a:solidFill>
                <a:effectLst/>
                <a:latin typeface="Sylfaen" panose="010A0502050306030303" pitchFamily="18" charset="0"/>
                <a:ea typeface="Times New Roman" panose="02020603050405020304" pitchFamily="18" charset="0"/>
              </a:rPr>
              <a:t>Class Discussion: What is the difference between primary sort field and secondary sort field? </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348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marR="0" lvl="0" indent="0">
              <a:spcBef>
                <a:spcPts val="0"/>
              </a:spcBef>
              <a:spcAft>
                <a:spcPts val="0"/>
              </a:spcAft>
              <a:buNone/>
            </a:pPr>
            <a:endParaRPr lang="en-CA" sz="1800" dirty="0">
              <a:solidFill>
                <a:schemeClr val="bg1"/>
              </a:solidFill>
              <a:effectLst/>
              <a:highlight>
                <a:srgbClr val="FF0000"/>
              </a:highligh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True/False: By default, records appear in ascending order. (Answer: False)</a:t>
            </a:r>
            <a:endParaRPr lang="en-CA" sz="18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Sorting records from Z to A is _____________ order. (Answer: descending)</a:t>
            </a:r>
            <a:endParaRPr lang="en-CA" sz="1800" dirty="0">
              <a:solidFill>
                <a:schemeClr val="bg1"/>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chemeClr val="bg1"/>
                </a:solidFill>
                <a:effectLst/>
                <a:latin typeface="Sylfaen" panose="010A0502050306030303" pitchFamily="18" charset="0"/>
                <a:ea typeface="Times New Roman" panose="02020603050405020304" pitchFamily="18" charset="0"/>
              </a:rPr>
              <a:t>A _______________ arranges field values in the order you specify. (Answer: custom list)</a:t>
            </a:r>
          </a:p>
          <a:p>
            <a:pPr marL="0" marR="0" lvl="0" indent="0">
              <a:spcBef>
                <a:spcPts val="0"/>
              </a:spcBef>
              <a:spcAft>
                <a:spcPts val="0"/>
              </a:spcAft>
              <a:buNone/>
            </a:pPr>
            <a:endParaRPr lang="en-US" sz="1800" dirty="0">
              <a:solidFill>
                <a:schemeClr val="bg1"/>
              </a:solidFill>
              <a:latin typeface="Sylfaen" panose="010A0502050306030303" pitchFamily="18" charset="0"/>
              <a:ea typeface="Times New Roman" panose="02020603050405020304" pitchFamily="18" charset="0"/>
            </a:endParaRPr>
          </a:p>
          <a:p>
            <a:pPr marL="0" marR="0" lvl="0" indent="0">
              <a:spcBef>
                <a:spcPts val="0"/>
              </a:spcBef>
              <a:spcAft>
                <a:spcPts val="0"/>
              </a:spcAft>
              <a:buNone/>
            </a:pPr>
            <a:endParaRPr lang="en-CA" sz="1800" dirty="0">
              <a:solidFill>
                <a:schemeClr val="bg1"/>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1800" dirty="0">
                <a:solidFill>
                  <a:schemeClr val="bg1"/>
                </a:solidFill>
                <a:effectLst/>
                <a:latin typeface="Sylfaen" panose="010A0502050306030303" pitchFamily="18" charset="0"/>
                <a:ea typeface="Times New Roman" panose="02020603050405020304" pitchFamily="18" charset="0"/>
              </a:rPr>
              <a:t>Class Discussion: What is the difference between primary sort field and secondary sort field? </a:t>
            </a:r>
          </a:p>
          <a:p>
            <a:pPr marL="0" marR="0" lvl="0" indent="0">
              <a:spcBef>
                <a:spcPts val="0"/>
              </a:spcBef>
              <a:spcAft>
                <a:spcPts val="0"/>
              </a:spcAft>
              <a:buNone/>
            </a:pPr>
            <a:endParaRPr lang="en-US" sz="1800" dirty="0">
              <a:solidFill>
                <a:schemeClr val="bg1"/>
              </a:solidFill>
              <a:latin typeface="Sylfaen" panose="010A0502050306030303" pitchFamily="18" charset="0"/>
              <a:ea typeface="Times New Roman" panose="02020603050405020304" pitchFamily="18" charset="0"/>
            </a:endParaRPr>
          </a:p>
          <a:p>
            <a:pPr marL="0" marR="0" lvl="0" indent="0">
              <a:spcBef>
                <a:spcPts val="0"/>
              </a:spcBef>
              <a:spcAft>
                <a:spcPts val="0"/>
              </a:spcAft>
              <a:buNone/>
            </a:pPr>
            <a:r>
              <a:rPr lang="en-US" sz="1800" dirty="0">
                <a:solidFill>
                  <a:schemeClr val="bg1"/>
                </a:solidFill>
                <a:effectLst/>
                <a:latin typeface="Sylfaen" panose="010A0502050306030303" pitchFamily="18" charset="0"/>
                <a:ea typeface="Times New Roman" panose="02020603050405020304" pitchFamily="18" charset="0"/>
              </a:rPr>
              <a:t>(Answer: A </a:t>
            </a:r>
            <a:r>
              <a:rPr lang="en-US" sz="1800" dirty="0">
                <a:solidFill>
                  <a:schemeClr val="bg1"/>
                </a:solidFill>
                <a:effectLst/>
                <a:latin typeface="Times New Roman" panose="02020603050405020304" pitchFamily="18" charset="0"/>
                <a:ea typeface="Times New Roman" panose="02020603050405020304" pitchFamily="18" charset="0"/>
              </a:rPr>
              <a:t>primary sort field initially sorts the data and the secondary sort field sorts data within the primary sort field.)</a:t>
            </a:r>
            <a:endParaRPr lang="en-CA" sz="18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1694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800" dirty="0">
                <a:solidFill>
                  <a:schemeClr val="bg1"/>
                </a:solidFill>
                <a:highlight>
                  <a:srgbClr val="800080"/>
                </a:highlight>
              </a:rPr>
              <a:t>Calculating Subtotals</a:t>
            </a:r>
          </a:p>
          <a:p>
            <a:r>
              <a:rPr lang="en-US" dirty="0">
                <a:solidFill>
                  <a:schemeClr val="bg1"/>
                </a:solidFill>
              </a:rPr>
              <a:t>Creating a Subtotal Row</a:t>
            </a:r>
          </a:p>
          <a:p>
            <a:pPr lvl="1"/>
            <a:r>
              <a:rPr lang="en-US" dirty="0">
                <a:solidFill>
                  <a:schemeClr val="bg1"/>
                </a:solidFill>
              </a:rPr>
              <a:t>Some analysis requires calculations on sections of a data range. To do this, you can add subtotals , which are summary functions that are applied to a part of a data range</a:t>
            </a:r>
          </a:p>
          <a:p>
            <a:r>
              <a:rPr lang="en-US" dirty="0">
                <a:solidFill>
                  <a:schemeClr val="bg1"/>
                </a:solidFill>
              </a:rPr>
              <a:t>Using the Subtotal Outline View</a:t>
            </a:r>
          </a:p>
          <a:p>
            <a:pPr lvl="1"/>
            <a:r>
              <a:rPr lang="en-US" dirty="0">
                <a:solidFill>
                  <a:schemeClr val="bg1"/>
                </a:solidFill>
              </a:rPr>
              <a:t>The outline tool lets you control the level of detail displayed in the worksheet.</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8839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B5CD554A-DC80-6F0A-F98C-4F7B63D07E3C}"/>
              </a:ext>
            </a:extLst>
          </p:cNvPr>
          <p:cNvPicPr>
            <a:picLocks noGrp="1" noChangeAspect="1"/>
          </p:cNvPicPr>
          <p:nvPr>
            <p:ph idx="1"/>
          </p:nvPr>
        </p:nvPicPr>
        <p:blipFill>
          <a:blip r:embed="rId2"/>
          <a:stretch>
            <a:fillRect/>
          </a:stretch>
        </p:blipFill>
        <p:spPr>
          <a:xfrm>
            <a:off x="1850604" y="2398713"/>
            <a:ext cx="8490792" cy="3525837"/>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8886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Content Placeholder 4" descr="A Subtotal dialog box is open. The dialog box contains fields for At each change in, Use function, and Add subtotal to. The At each change in field is filled in with Office and will add a subtotal row at each change in the Office column. The Use function field contains the Sum function and will calculate the sum within each office. The Add subtotal to field contains check boxes for other columns in the worksheet, and the boxes for BASE SALARY, BONUS, and COMMISSION are checked. This will calculate the sum of base salaries, bonuses, and commissions within each office. The dialog box also contains check boxes for Replace current subtotals that replace any precious subtotals in the data range, Page break between groups, and Summary below data that adds a row containing the grand total across all offices. A button for Remove All allows you to remove all subtotal rows from the data range.">
            <a:extLst>
              <a:ext uri="{FF2B5EF4-FFF2-40B4-BE49-F238E27FC236}">
                <a16:creationId xmlns:a16="http://schemas.microsoft.com/office/drawing/2014/main" id="{5374D643-6EAB-8573-D140-6E9AFC2A5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565" y="2321340"/>
            <a:ext cx="10331752" cy="3866734"/>
          </a:xfrm>
          <a:prstGeom prst="rect">
            <a:avLst/>
          </a:prstGeom>
        </p:spPr>
      </p:pic>
    </p:spTree>
    <p:extLst>
      <p:ext uri="{BB962C8B-B14F-4D97-AF65-F5344CB8AC3E}">
        <p14:creationId xmlns:p14="http://schemas.microsoft.com/office/powerpoint/2010/main" val="2895207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3200" dirty="0">
                <a:solidFill>
                  <a:schemeClr val="bg1"/>
                </a:solidFill>
              </a:rPr>
              <a:t>Demo </a:t>
            </a:r>
            <a:r>
              <a:rPr lang="en-CA" sz="2000" dirty="0">
                <a:solidFill>
                  <a:schemeClr val="bg1"/>
                </a:solidFill>
              </a:rPr>
              <a:t>NP_EX_6_Seacation</a:t>
            </a:r>
            <a:r>
              <a:rPr lang="en-US" sz="3200" dirty="0">
                <a:solidFill>
                  <a:schemeClr val="bg1"/>
                </a:solidFill>
              </a:rPr>
              <a:t>:</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7900086-AB44-C74A-5C92-DED214969B03}"/>
              </a:ext>
            </a:extLst>
          </p:cNvPr>
          <p:cNvPicPr>
            <a:picLocks noChangeAspect="1"/>
          </p:cNvPicPr>
          <p:nvPr/>
        </p:nvPicPr>
        <p:blipFill>
          <a:blip r:embed="rId2"/>
          <a:stretch>
            <a:fillRect/>
          </a:stretch>
        </p:blipFill>
        <p:spPr>
          <a:xfrm>
            <a:off x="1472185" y="3125469"/>
            <a:ext cx="10104120" cy="3062605"/>
          </a:xfrm>
          <a:prstGeom prst="rect">
            <a:avLst/>
          </a:prstGeom>
        </p:spPr>
      </p:pic>
      <p:cxnSp>
        <p:nvCxnSpPr>
          <p:cNvPr id="8" name="Straight Connector 7">
            <a:extLst>
              <a:ext uri="{FF2B5EF4-FFF2-40B4-BE49-F238E27FC236}">
                <a16:creationId xmlns:a16="http://schemas.microsoft.com/office/drawing/2014/main" id="{1D6D6AE7-B0C0-C454-583C-A261788B8274}"/>
              </a:ext>
            </a:extLst>
          </p:cNvPr>
          <p:cNvCxnSpPr/>
          <p:nvPr/>
        </p:nvCxnSpPr>
        <p:spPr>
          <a:xfrm>
            <a:off x="1463041" y="4352544"/>
            <a:ext cx="101248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41E4BA6-EA78-9AB6-24C6-A020DAA05D8D}"/>
              </a:ext>
            </a:extLst>
          </p:cNvPr>
          <p:cNvCxnSpPr/>
          <p:nvPr/>
        </p:nvCxnSpPr>
        <p:spPr>
          <a:xfrm>
            <a:off x="1472185" y="5273040"/>
            <a:ext cx="101248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5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7880"/>
          </a:xfrm>
        </p:spPr>
        <p:txBody>
          <a:bodyPr>
            <a:normAutofit/>
          </a:bodyPr>
          <a:lstStyle/>
          <a:p>
            <a:pPr marL="0" indent="0">
              <a:buNone/>
            </a:pPr>
            <a:r>
              <a:rPr lang="en-US" sz="2000" dirty="0">
                <a:solidFill>
                  <a:schemeClr val="bg1"/>
                </a:solidFill>
              </a:rPr>
              <a:t>Module 6: Managing Data with Data Tools</a:t>
            </a:r>
          </a:p>
          <a:p>
            <a:pPr marL="0" indent="0">
              <a:buNone/>
            </a:pPr>
            <a:r>
              <a:rPr lang="en-US" sz="2000" dirty="0">
                <a:solidFill>
                  <a:schemeClr val="bg1"/>
                </a:solidFill>
              </a:rPr>
              <a:t>Objectives</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144696A-CCC5-6403-D392-30673794DC9C}"/>
              </a:ext>
            </a:extLst>
          </p:cNvPr>
          <p:cNvSpPr txBox="1"/>
          <p:nvPr/>
        </p:nvSpPr>
        <p:spPr>
          <a:xfrm>
            <a:off x="1464815" y="3429000"/>
            <a:ext cx="336463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highlight>
                  <a:srgbClr val="800080"/>
                </a:highlight>
              </a:rPr>
              <a:t>Split a workbook window into panes</a:t>
            </a:r>
          </a:p>
          <a:p>
            <a:pPr marL="285750" indent="-285750">
              <a:buFont typeface="Arial" panose="020B0604020202020204" pitchFamily="34" charset="0"/>
              <a:buChar char="•"/>
            </a:pPr>
            <a:r>
              <a:rPr lang="en-US" dirty="0">
                <a:solidFill>
                  <a:schemeClr val="bg2"/>
                </a:solidFill>
                <a:highlight>
                  <a:srgbClr val="800080"/>
                </a:highlight>
              </a:rPr>
              <a:t>Highlight and remove duplicate values in a data range</a:t>
            </a:r>
          </a:p>
          <a:p>
            <a:pPr marL="285750" indent="-285750">
              <a:buFont typeface="Arial" panose="020B0604020202020204" pitchFamily="34" charset="0"/>
              <a:buChar char="•"/>
            </a:pPr>
            <a:r>
              <a:rPr lang="en-US" dirty="0">
                <a:solidFill>
                  <a:schemeClr val="bg2"/>
                </a:solidFill>
                <a:highlight>
                  <a:srgbClr val="800080"/>
                </a:highlight>
              </a:rPr>
              <a:t>Sort a data range by one or more fields</a:t>
            </a:r>
          </a:p>
          <a:p>
            <a:pPr marL="285750" indent="-285750">
              <a:buFont typeface="Arial" panose="020B0604020202020204" pitchFamily="34" charset="0"/>
              <a:buChar char="•"/>
            </a:pPr>
            <a:r>
              <a:rPr lang="en-US" dirty="0">
                <a:solidFill>
                  <a:schemeClr val="bg2"/>
                </a:solidFill>
                <a:highlight>
                  <a:srgbClr val="800080"/>
                </a:highlight>
              </a:rPr>
              <a:t>Add subtotals to a data range</a:t>
            </a:r>
          </a:p>
          <a:p>
            <a:pPr marL="285750" indent="-285750">
              <a:buFont typeface="Arial" panose="020B0604020202020204" pitchFamily="34" charset="0"/>
              <a:buChar char="•"/>
            </a:pPr>
            <a:endParaRPr lang="en-CA" dirty="0">
              <a:solidFill>
                <a:schemeClr val="bg2"/>
              </a:solidFill>
              <a:highlight>
                <a:srgbClr val="800080"/>
              </a:highlight>
            </a:endParaRPr>
          </a:p>
        </p:txBody>
      </p:sp>
      <p:sp>
        <p:nvSpPr>
          <p:cNvPr id="6" name="TextBox 5">
            <a:extLst>
              <a:ext uri="{FF2B5EF4-FFF2-40B4-BE49-F238E27FC236}">
                <a16:creationId xmlns:a16="http://schemas.microsoft.com/office/drawing/2014/main" id="{2A7096A2-4D74-D607-DCB2-540B66553407}"/>
              </a:ext>
            </a:extLst>
          </p:cNvPr>
          <p:cNvSpPr txBox="1"/>
          <p:nvPr/>
        </p:nvSpPr>
        <p:spPr>
          <a:xfrm>
            <a:off x="4829452" y="3429000"/>
            <a:ext cx="336463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Find and select workbook cells</a:t>
            </a:r>
          </a:p>
          <a:p>
            <a:pPr marL="285750" indent="-285750">
              <a:buFont typeface="Arial" panose="020B0604020202020204" pitchFamily="34" charset="0"/>
              <a:buChar char="•"/>
            </a:pPr>
            <a:r>
              <a:rPr lang="en-US" dirty="0">
                <a:solidFill>
                  <a:schemeClr val="bg2"/>
                </a:solidFill>
              </a:rPr>
              <a:t>Filter data based on one or more fields</a:t>
            </a:r>
          </a:p>
          <a:p>
            <a:pPr marL="285750" indent="-285750">
              <a:buFont typeface="Arial" panose="020B0604020202020204" pitchFamily="34" charset="0"/>
              <a:buChar char="•"/>
            </a:pPr>
            <a:r>
              <a:rPr lang="en-US" dirty="0">
                <a:solidFill>
                  <a:schemeClr val="bg2"/>
                </a:solidFill>
              </a:rPr>
              <a:t>Create an advanced filter</a:t>
            </a:r>
          </a:p>
          <a:p>
            <a:pPr marL="285750" indent="-285750">
              <a:buFont typeface="Arial" panose="020B0604020202020204" pitchFamily="34" charset="0"/>
              <a:buChar char="•"/>
            </a:pPr>
            <a:r>
              <a:rPr lang="en-US" dirty="0">
                <a:solidFill>
                  <a:schemeClr val="bg2"/>
                </a:solidFill>
              </a:rPr>
              <a:t>Convert a data range to an Excel table</a:t>
            </a:r>
          </a:p>
          <a:p>
            <a:pPr marL="285750" indent="-285750">
              <a:buFont typeface="Arial" panose="020B0604020202020204" pitchFamily="34" charset="0"/>
              <a:buChar char="•"/>
            </a:pPr>
            <a:r>
              <a:rPr lang="en-US" dirty="0">
                <a:solidFill>
                  <a:schemeClr val="bg2"/>
                </a:solidFill>
              </a:rPr>
              <a:t>Work with table styles and table elements</a:t>
            </a:r>
          </a:p>
        </p:txBody>
      </p:sp>
      <p:sp>
        <p:nvSpPr>
          <p:cNvPr id="7" name="TextBox 6">
            <a:extLst>
              <a:ext uri="{FF2B5EF4-FFF2-40B4-BE49-F238E27FC236}">
                <a16:creationId xmlns:a16="http://schemas.microsoft.com/office/drawing/2014/main" id="{B8F22B18-E712-74F5-A8A4-F8AA812B7C50}"/>
              </a:ext>
            </a:extLst>
          </p:cNvPr>
          <p:cNvSpPr txBox="1"/>
          <p:nvPr/>
        </p:nvSpPr>
        <p:spPr>
          <a:xfrm>
            <a:off x="8194089" y="3401403"/>
            <a:ext cx="33646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Create and apply a slicer</a:t>
            </a:r>
          </a:p>
          <a:p>
            <a:pPr marL="285750" indent="-285750">
              <a:buFont typeface="Arial" panose="020B0604020202020204" pitchFamily="34" charset="0"/>
              <a:buChar char="•"/>
            </a:pPr>
            <a:r>
              <a:rPr lang="en-US" dirty="0">
                <a:solidFill>
                  <a:schemeClr val="bg2"/>
                </a:solidFill>
              </a:rPr>
              <a:t>Calculate summary statistics with the SUBTOTAL function</a:t>
            </a:r>
          </a:p>
          <a:p>
            <a:pPr marL="285750" indent="-285750">
              <a:buFont typeface="Arial" panose="020B0604020202020204" pitchFamily="34" charset="0"/>
              <a:buChar char="•"/>
            </a:pPr>
            <a:r>
              <a:rPr lang="en-US" dirty="0">
                <a:solidFill>
                  <a:schemeClr val="bg2"/>
                </a:solidFill>
              </a:rPr>
              <a:t>Design and create an interactive dashboard</a:t>
            </a:r>
          </a:p>
        </p:txBody>
      </p:sp>
    </p:spTree>
    <p:extLst>
      <p:ext uri="{BB962C8B-B14F-4D97-AF65-F5344CB8AC3E}">
        <p14:creationId xmlns:p14="http://schemas.microsoft.com/office/powerpoint/2010/main" val="1264839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3200" dirty="0">
                <a:solidFill>
                  <a:schemeClr val="bg1"/>
                </a:solidFill>
              </a:rPr>
              <a:t>Demo </a:t>
            </a:r>
            <a:r>
              <a:rPr lang="en-CA" sz="2000" dirty="0">
                <a:solidFill>
                  <a:schemeClr val="bg1"/>
                </a:solidFill>
              </a:rPr>
              <a:t>NP_EX_6_Seacation</a:t>
            </a:r>
            <a:r>
              <a:rPr lang="en-US" sz="3200" dirty="0">
                <a:solidFill>
                  <a:schemeClr val="bg1"/>
                </a:solidFill>
              </a:rPr>
              <a:t>:</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8CED2C6-C4CE-04A4-7825-5EB5BFB16DDA}"/>
              </a:ext>
            </a:extLst>
          </p:cNvPr>
          <p:cNvPicPr>
            <a:picLocks noChangeAspect="1"/>
          </p:cNvPicPr>
          <p:nvPr/>
        </p:nvPicPr>
        <p:blipFill>
          <a:blip r:embed="rId2"/>
          <a:stretch>
            <a:fillRect/>
          </a:stretch>
        </p:blipFill>
        <p:spPr>
          <a:xfrm>
            <a:off x="1392667" y="3141515"/>
            <a:ext cx="10124843" cy="3046559"/>
          </a:xfrm>
          <a:prstGeom prst="rect">
            <a:avLst/>
          </a:prstGeom>
        </p:spPr>
      </p:pic>
      <p:cxnSp>
        <p:nvCxnSpPr>
          <p:cNvPr id="8" name="Straight Connector 7">
            <a:extLst>
              <a:ext uri="{FF2B5EF4-FFF2-40B4-BE49-F238E27FC236}">
                <a16:creationId xmlns:a16="http://schemas.microsoft.com/office/drawing/2014/main" id="{07CF3EE8-76AF-26DB-054D-029F7C62C892}"/>
              </a:ext>
            </a:extLst>
          </p:cNvPr>
          <p:cNvCxnSpPr/>
          <p:nvPr/>
        </p:nvCxnSpPr>
        <p:spPr>
          <a:xfrm>
            <a:off x="1392667" y="4379976"/>
            <a:ext cx="101248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F87EC1-C8FB-841E-9FC9-93D0692F33CB}"/>
              </a:ext>
            </a:extLst>
          </p:cNvPr>
          <p:cNvCxnSpPr/>
          <p:nvPr/>
        </p:nvCxnSpPr>
        <p:spPr>
          <a:xfrm>
            <a:off x="1392667" y="5593080"/>
            <a:ext cx="101248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34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3200" dirty="0">
                <a:solidFill>
                  <a:schemeClr val="bg1"/>
                </a:solidFill>
              </a:rPr>
              <a:t>Demo </a:t>
            </a:r>
            <a:r>
              <a:rPr lang="en-CA" sz="2000" dirty="0">
                <a:solidFill>
                  <a:schemeClr val="bg1"/>
                </a:solidFill>
              </a:rPr>
              <a:t>NP_EX_6_Seacation</a:t>
            </a:r>
            <a:r>
              <a:rPr lang="en-US" sz="3200" dirty="0">
                <a:solidFill>
                  <a:schemeClr val="bg1"/>
                </a:solidFill>
              </a:rPr>
              <a:t>:</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77BD2DE-A307-D1F4-A540-575F67FD3C35}"/>
              </a:ext>
            </a:extLst>
          </p:cNvPr>
          <p:cNvPicPr>
            <a:picLocks noChangeAspect="1"/>
          </p:cNvPicPr>
          <p:nvPr/>
        </p:nvPicPr>
        <p:blipFill>
          <a:blip r:embed="rId2"/>
          <a:stretch>
            <a:fillRect/>
          </a:stretch>
        </p:blipFill>
        <p:spPr>
          <a:xfrm>
            <a:off x="1392667" y="2896822"/>
            <a:ext cx="10188285" cy="1425557"/>
          </a:xfrm>
          <a:prstGeom prst="rect">
            <a:avLst/>
          </a:prstGeom>
        </p:spPr>
      </p:pic>
      <p:cxnSp>
        <p:nvCxnSpPr>
          <p:cNvPr id="8" name="Straight Connector 7">
            <a:extLst>
              <a:ext uri="{FF2B5EF4-FFF2-40B4-BE49-F238E27FC236}">
                <a16:creationId xmlns:a16="http://schemas.microsoft.com/office/drawing/2014/main" id="{07CF3EE8-76AF-26DB-054D-029F7C62C892}"/>
              </a:ext>
            </a:extLst>
          </p:cNvPr>
          <p:cNvCxnSpPr/>
          <p:nvPr/>
        </p:nvCxnSpPr>
        <p:spPr>
          <a:xfrm>
            <a:off x="1428677" y="3573024"/>
            <a:ext cx="101248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F87EC1-C8FB-841E-9FC9-93D0692F33CB}"/>
              </a:ext>
            </a:extLst>
          </p:cNvPr>
          <p:cNvCxnSpPr/>
          <p:nvPr/>
        </p:nvCxnSpPr>
        <p:spPr>
          <a:xfrm>
            <a:off x="1401811" y="3938016"/>
            <a:ext cx="101248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955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Individual Work: https://forms.office.com/r/2W4TCcqKda</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72F3FB3-01B6-CE3B-5999-BB4678013822}"/>
              </a:ext>
            </a:extLst>
          </p:cNvPr>
          <p:cNvPicPr>
            <a:picLocks noChangeAspect="1"/>
          </p:cNvPicPr>
          <p:nvPr/>
        </p:nvPicPr>
        <p:blipFill>
          <a:blip r:embed="rId2"/>
          <a:stretch>
            <a:fillRect/>
          </a:stretch>
        </p:blipFill>
        <p:spPr>
          <a:xfrm>
            <a:off x="1392667" y="2875688"/>
            <a:ext cx="9196085" cy="3543111"/>
          </a:xfrm>
          <a:prstGeom prst="rect">
            <a:avLst/>
          </a:prstGeom>
        </p:spPr>
      </p:pic>
    </p:spTree>
    <p:extLst>
      <p:ext uri="{BB962C8B-B14F-4D97-AF65-F5344CB8AC3E}">
        <p14:creationId xmlns:p14="http://schemas.microsoft.com/office/powerpoint/2010/main" val="1392202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extLst>
              <p:ext uri="{D42A27DB-BD31-4B8C-83A1-F6EECF244321}">
                <p14:modId xmlns:p14="http://schemas.microsoft.com/office/powerpoint/2010/main" val="148356747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576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7880"/>
          </a:xfrm>
        </p:spPr>
        <p:txBody>
          <a:bodyPr>
            <a:normAutofit/>
          </a:bodyPr>
          <a:lstStyle/>
          <a:p>
            <a:pPr marL="0" indent="0">
              <a:buNone/>
            </a:pPr>
            <a:r>
              <a:rPr lang="en-US" sz="2000" dirty="0">
                <a:solidFill>
                  <a:schemeClr val="bg1"/>
                </a:solidFill>
              </a:rPr>
              <a:t>Module 6: Managing Data with Data Tools</a:t>
            </a:r>
          </a:p>
          <a:p>
            <a:pPr marL="0" indent="0">
              <a:buNone/>
            </a:pPr>
            <a:r>
              <a:rPr lang="en-US" sz="2000" dirty="0">
                <a:solidFill>
                  <a:schemeClr val="bg1"/>
                </a:solidFill>
              </a:rPr>
              <a:t>Objectives</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144696A-CCC5-6403-D392-30673794DC9C}"/>
              </a:ext>
            </a:extLst>
          </p:cNvPr>
          <p:cNvSpPr txBox="1"/>
          <p:nvPr/>
        </p:nvSpPr>
        <p:spPr>
          <a:xfrm>
            <a:off x="1464815" y="3429000"/>
            <a:ext cx="336463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Split a workbook window into panes</a:t>
            </a:r>
          </a:p>
          <a:p>
            <a:pPr marL="285750" indent="-285750">
              <a:buFont typeface="Arial" panose="020B0604020202020204" pitchFamily="34" charset="0"/>
              <a:buChar char="•"/>
            </a:pPr>
            <a:r>
              <a:rPr lang="en-US" dirty="0">
                <a:solidFill>
                  <a:schemeClr val="bg2"/>
                </a:solidFill>
              </a:rPr>
              <a:t>Highlight and remove duplicate values in a data range</a:t>
            </a:r>
          </a:p>
          <a:p>
            <a:pPr marL="285750" indent="-285750">
              <a:buFont typeface="Arial" panose="020B0604020202020204" pitchFamily="34" charset="0"/>
              <a:buChar char="•"/>
            </a:pPr>
            <a:r>
              <a:rPr lang="en-US" dirty="0">
                <a:solidFill>
                  <a:schemeClr val="bg2"/>
                </a:solidFill>
              </a:rPr>
              <a:t>Sort a data range by one or more fields</a:t>
            </a:r>
          </a:p>
          <a:p>
            <a:pPr marL="285750" indent="-285750">
              <a:buFont typeface="Arial" panose="020B0604020202020204" pitchFamily="34" charset="0"/>
              <a:buChar char="•"/>
            </a:pPr>
            <a:r>
              <a:rPr lang="en-US" dirty="0">
                <a:solidFill>
                  <a:schemeClr val="bg2"/>
                </a:solidFill>
              </a:rPr>
              <a:t>Add subtotals to a data range</a:t>
            </a:r>
          </a:p>
          <a:p>
            <a:pPr marL="285750" indent="-285750">
              <a:buFont typeface="Arial" panose="020B0604020202020204" pitchFamily="34" charset="0"/>
              <a:buChar char="•"/>
            </a:pPr>
            <a:endParaRPr lang="en-CA" dirty="0">
              <a:solidFill>
                <a:schemeClr val="bg2"/>
              </a:solidFill>
            </a:endParaRPr>
          </a:p>
        </p:txBody>
      </p:sp>
      <p:sp>
        <p:nvSpPr>
          <p:cNvPr id="6" name="TextBox 5">
            <a:extLst>
              <a:ext uri="{FF2B5EF4-FFF2-40B4-BE49-F238E27FC236}">
                <a16:creationId xmlns:a16="http://schemas.microsoft.com/office/drawing/2014/main" id="{2A7096A2-4D74-D607-DCB2-540B66553407}"/>
              </a:ext>
            </a:extLst>
          </p:cNvPr>
          <p:cNvSpPr txBox="1"/>
          <p:nvPr/>
        </p:nvSpPr>
        <p:spPr>
          <a:xfrm>
            <a:off x="4829452" y="3429000"/>
            <a:ext cx="336463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highlight>
                  <a:srgbClr val="800080"/>
                </a:highlight>
              </a:rPr>
              <a:t>Find and select workbook cells</a:t>
            </a:r>
          </a:p>
          <a:p>
            <a:pPr marL="285750" indent="-285750">
              <a:buFont typeface="Arial" panose="020B0604020202020204" pitchFamily="34" charset="0"/>
              <a:buChar char="•"/>
            </a:pPr>
            <a:r>
              <a:rPr lang="en-US" dirty="0">
                <a:solidFill>
                  <a:schemeClr val="bg2"/>
                </a:solidFill>
                <a:highlight>
                  <a:srgbClr val="800080"/>
                </a:highlight>
              </a:rPr>
              <a:t>Filter data based on one or more fields</a:t>
            </a:r>
          </a:p>
          <a:p>
            <a:pPr marL="285750" indent="-285750">
              <a:buFont typeface="Arial" panose="020B0604020202020204" pitchFamily="34" charset="0"/>
              <a:buChar char="•"/>
            </a:pPr>
            <a:r>
              <a:rPr lang="en-US" dirty="0">
                <a:solidFill>
                  <a:schemeClr val="bg2"/>
                </a:solidFill>
                <a:highlight>
                  <a:srgbClr val="800080"/>
                </a:highlight>
              </a:rPr>
              <a:t>Create an advanced filter</a:t>
            </a:r>
          </a:p>
          <a:p>
            <a:pPr marL="285750" indent="-285750">
              <a:buFont typeface="Arial" panose="020B0604020202020204" pitchFamily="34" charset="0"/>
              <a:buChar char="•"/>
            </a:pPr>
            <a:r>
              <a:rPr lang="en-US" dirty="0">
                <a:solidFill>
                  <a:schemeClr val="bg2"/>
                </a:solidFill>
                <a:highlight>
                  <a:srgbClr val="800080"/>
                </a:highlight>
              </a:rPr>
              <a:t>Convert a data range to an Excel table</a:t>
            </a:r>
          </a:p>
          <a:p>
            <a:pPr marL="285750" indent="-285750">
              <a:buFont typeface="Arial" panose="020B0604020202020204" pitchFamily="34" charset="0"/>
              <a:buChar char="•"/>
            </a:pPr>
            <a:r>
              <a:rPr lang="en-US" dirty="0">
                <a:solidFill>
                  <a:schemeClr val="bg2"/>
                </a:solidFill>
                <a:highlight>
                  <a:srgbClr val="800080"/>
                </a:highlight>
              </a:rPr>
              <a:t>Work with table styles and table elements</a:t>
            </a:r>
          </a:p>
        </p:txBody>
      </p:sp>
      <p:sp>
        <p:nvSpPr>
          <p:cNvPr id="7" name="TextBox 6">
            <a:extLst>
              <a:ext uri="{FF2B5EF4-FFF2-40B4-BE49-F238E27FC236}">
                <a16:creationId xmlns:a16="http://schemas.microsoft.com/office/drawing/2014/main" id="{B8F22B18-E712-74F5-A8A4-F8AA812B7C50}"/>
              </a:ext>
            </a:extLst>
          </p:cNvPr>
          <p:cNvSpPr txBox="1"/>
          <p:nvPr/>
        </p:nvSpPr>
        <p:spPr>
          <a:xfrm>
            <a:off x="8194089" y="3401403"/>
            <a:ext cx="33646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Create and apply a slicer</a:t>
            </a:r>
          </a:p>
          <a:p>
            <a:pPr marL="285750" indent="-285750">
              <a:buFont typeface="Arial" panose="020B0604020202020204" pitchFamily="34" charset="0"/>
              <a:buChar char="•"/>
            </a:pPr>
            <a:r>
              <a:rPr lang="en-US" dirty="0">
                <a:solidFill>
                  <a:schemeClr val="bg2"/>
                </a:solidFill>
              </a:rPr>
              <a:t>Calculate summary statistics with the SUBTOTAL function</a:t>
            </a:r>
          </a:p>
          <a:p>
            <a:pPr marL="285750" indent="-285750">
              <a:buFont typeface="Arial" panose="020B0604020202020204" pitchFamily="34" charset="0"/>
              <a:buChar char="•"/>
            </a:pPr>
            <a:r>
              <a:rPr lang="en-US" dirty="0">
                <a:solidFill>
                  <a:schemeClr val="bg2"/>
                </a:solidFill>
              </a:rPr>
              <a:t>Design and create an interactive dashboard</a:t>
            </a:r>
          </a:p>
        </p:txBody>
      </p:sp>
    </p:spTree>
    <p:extLst>
      <p:ext uri="{BB962C8B-B14F-4D97-AF65-F5344CB8AC3E}">
        <p14:creationId xmlns:p14="http://schemas.microsoft.com/office/powerpoint/2010/main" val="320661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7880"/>
          </a:xfrm>
        </p:spPr>
        <p:txBody>
          <a:bodyPr>
            <a:normAutofit/>
          </a:bodyPr>
          <a:lstStyle/>
          <a:p>
            <a:pPr marL="0" indent="0">
              <a:buNone/>
            </a:pPr>
            <a:r>
              <a:rPr lang="en-US" sz="2000" dirty="0">
                <a:solidFill>
                  <a:schemeClr val="bg1"/>
                </a:solidFill>
              </a:rPr>
              <a:t>Module 6: Managing Data with Data Tools</a:t>
            </a:r>
          </a:p>
          <a:p>
            <a:pPr marL="0" indent="0">
              <a:buNone/>
            </a:pPr>
            <a:r>
              <a:rPr lang="en-US" sz="2000" dirty="0">
                <a:solidFill>
                  <a:schemeClr val="bg1"/>
                </a:solidFill>
              </a:rPr>
              <a:t>Objectives</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144696A-CCC5-6403-D392-30673794DC9C}"/>
              </a:ext>
            </a:extLst>
          </p:cNvPr>
          <p:cNvSpPr txBox="1"/>
          <p:nvPr/>
        </p:nvSpPr>
        <p:spPr>
          <a:xfrm>
            <a:off x="1464815" y="3429000"/>
            <a:ext cx="336463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Split a workbook window into panes</a:t>
            </a:r>
          </a:p>
          <a:p>
            <a:pPr marL="285750" indent="-285750">
              <a:buFont typeface="Arial" panose="020B0604020202020204" pitchFamily="34" charset="0"/>
              <a:buChar char="•"/>
            </a:pPr>
            <a:r>
              <a:rPr lang="en-US" dirty="0">
                <a:solidFill>
                  <a:schemeClr val="bg2"/>
                </a:solidFill>
              </a:rPr>
              <a:t>Highlight and remove duplicate values in a data range</a:t>
            </a:r>
          </a:p>
          <a:p>
            <a:pPr marL="285750" indent="-285750">
              <a:buFont typeface="Arial" panose="020B0604020202020204" pitchFamily="34" charset="0"/>
              <a:buChar char="•"/>
            </a:pPr>
            <a:r>
              <a:rPr lang="en-US" dirty="0">
                <a:solidFill>
                  <a:schemeClr val="bg2"/>
                </a:solidFill>
              </a:rPr>
              <a:t>Sort a data range by one or more fields</a:t>
            </a:r>
          </a:p>
          <a:p>
            <a:pPr marL="285750" indent="-285750">
              <a:buFont typeface="Arial" panose="020B0604020202020204" pitchFamily="34" charset="0"/>
              <a:buChar char="•"/>
            </a:pPr>
            <a:r>
              <a:rPr lang="en-US" dirty="0">
                <a:solidFill>
                  <a:schemeClr val="bg2"/>
                </a:solidFill>
              </a:rPr>
              <a:t>Add subtotals to a data range</a:t>
            </a:r>
          </a:p>
          <a:p>
            <a:pPr marL="285750" indent="-285750">
              <a:buFont typeface="Arial" panose="020B0604020202020204" pitchFamily="34" charset="0"/>
              <a:buChar char="•"/>
            </a:pPr>
            <a:endParaRPr lang="en-CA" dirty="0">
              <a:solidFill>
                <a:schemeClr val="bg2"/>
              </a:solidFill>
            </a:endParaRPr>
          </a:p>
        </p:txBody>
      </p:sp>
      <p:sp>
        <p:nvSpPr>
          <p:cNvPr id="6" name="TextBox 5">
            <a:extLst>
              <a:ext uri="{FF2B5EF4-FFF2-40B4-BE49-F238E27FC236}">
                <a16:creationId xmlns:a16="http://schemas.microsoft.com/office/drawing/2014/main" id="{2A7096A2-4D74-D607-DCB2-540B66553407}"/>
              </a:ext>
            </a:extLst>
          </p:cNvPr>
          <p:cNvSpPr txBox="1"/>
          <p:nvPr/>
        </p:nvSpPr>
        <p:spPr>
          <a:xfrm>
            <a:off x="4829452" y="3429000"/>
            <a:ext cx="336463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Find and select workbook cells</a:t>
            </a:r>
          </a:p>
          <a:p>
            <a:pPr marL="285750" indent="-285750">
              <a:buFont typeface="Arial" panose="020B0604020202020204" pitchFamily="34" charset="0"/>
              <a:buChar char="•"/>
            </a:pPr>
            <a:r>
              <a:rPr lang="en-US" dirty="0">
                <a:solidFill>
                  <a:schemeClr val="bg2"/>
                </a:solidFill>
              </a:rPr>
              <a:t>Filter data based on one or more fields</a:t>
            </a:r>
          </a:p>
          <a:p>
            <a:pPr marL="285750" indent="-285750">
              <a:buFont typeface="Arial" panose="020B0604020202020204" pitchFamily="34" charset="0"/>
              <a:buChar char="•"/>
            </a:pPr>
            <a:r>
              <a:rPr lang="en-US" dirty="0">
                <a:solidFill>
                  <a:schemeClr val="bg2"/>
                </a:solidFill>
              </a:rPr>
              <a:t>Create an advanced filter</a:t>
            </a:r>
          </a:p>
          <a:p>
            <a:pPr marL="285750" indent="-285750">
              <a:buFont typeface="Arial" panose="020B0604020202020204" pitchFamily="34" charset="0"/>
              <a:buChar char="•"/>
            </a:pPr>
            <a:r>
              <a:rPr lang="en-US" dirty="0">
                <a:solidFill>
                  <a:schemeClr val="bg2"/>
                </a:solidFill>
              </a:rPr>
              <a:t>Convert a data range to an Excel table</a:t>
            </a:r>
          </a:p>
          <a:p>
            <a:pPr marL="285750" indent="-285750">
              <a:buFont typeface="Arial" panose="020B0604020202020204" pitchFamily="34" charset="0"/>
              <a:buChar char="•"/>
            </a:pPr>
            <a:r>
              <a:rPr lang="en-US" dirty="0">
                <a:solidFill>
                  <a:schemeClr val="bg2"/>
                </a:solidFill>
              </a:rPr>
              <a:t>Work with table styles and table elements</a:t>
            </a:r>
          </a:p>
        </p:txBody>
      </p:sp>
      <p:sp>
        <p:nvSpPr>
          <p:cNvPr id="7" name="TextBox 6">
            <a:extLst>
              <a:ext uri="{FF2B5EF4-FFF2-40B4-BE49-F238E27FC236}">
                <a16:creationId xmlns:a16="http://schemas.microsoft.com/office/drawing/2014/main" id="{B8F22B18-E712-74F5-A8A4-F8AA812B7C50}"/>
              </a:ext>
            </a:extLst>
          </p:cNvPr>
          <p:cNvSpPr txBox="1"/>
          <p:nvPr/>
        </p:nvSpPr>
        <p:spPr>
          <a:xfrm>
            <a:off x="8194089" y="3401403"/>
            <a:ext cx="33646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highlight>
                  <a:srgbClr val="800080"/>
                </a:highlight>
              </a:rPr>
              <a:t>Create and apply a slicer</a:t>
            </a:r>
          </a:p>
          <a:p>
            <a:pPr marL="285750" indent="-285750">
              <a:buFont typeface="Arial" panose="020B0604020202020204" pitchFamily="34" charset="0"/>
              <a:buChar char="•"/>
            </a:pPr>
            <a:r>
              <a:rPr lang="en-US" dirty="0">
                <a:solidFill>
                  <a:schemeClr val="bg2"/>
                </a:solidFill>
                <a:highlight>
                  <a:srgbClr val="800080"/>
                </a:highlight>
              </a:rPr>
              <a:t>Calculate summary statistics with the SUBTOTAL function</a:t>
            </a:r>
          </a:p>
          <a:p>
            <a:pPr marL="285750" indent="-285750">
              <a:buFont typeface="Arial" panose="020B0604020202020204" pitchFamily="34" charset="0"/>
              <a:buChar char="•"/>
            </a:pPr>
            <a:r>
              <a:rPr lang="en-US" dirty="0">
                <a:solidFill>
                  <a:schemeClr val="bg2"/>
                </a:solidFill>
                <a:highlight>
                  <a:srgbClr val="800080"/>
                </a:highlight>
              </a:rPr>
              <a:t>Design and create an interactive dashboard</a:t>
            </a:r>
          </a:p>
        </p:txBody>
      </p:sp>
    </p:spTree>
    <p:extLst>
      <p:ext uri="{BB962C8B-B14F-4D97-AF65-F5344CB8AC3E}">
        <p14:creationId xmlns:p14="http://schemas.microsoft.com/office/powerpoint/2010/main" val="177737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6.1 </a:t>
            </a:r>
            <a:r>
              <a:rPr lang="en-US" sz="2800" dirty="0">
                <a:solidFill>
                  <a:schemeClr val="bg1"/>
                </a:solidFill>
              </a:rPr>
              <a:t>Data Ranges, Workbook Panes, and Subtotals</a:t>
            </a:r>
          </a:p>
          <a:p>
            <a:pPr marL="0" indent="0">
              <a:buNone/>
            </a:pPr>
            <a:r>
              <a:rPr lang="en-US" sz="2800" dirty="0">
                <a:solidFill>
                  <a:schemeClr val="bg2"/>
                </a:solidFill>
                <a:highlight>
                  <a:srgbClr val="800080"/>
                </a:highlight>
              </a:rPr>
              <a:t>Handling Data in Excel</a:t>
            </a:r>
            <a:endParaRPr lang="en-US" dirty="0">
              <a:solidFill>
                <a:schemeClr val="bg2"/>
              </a:solidFill>
              <a:highlight>
                <a:srgbClr val="800080"/>
              </a:highlight>
            </a:endParaRPr>
          </a:p>
          <a:p>
            <a:r>
              <a:rPr lang="en-US" sz="1800" dirty="0">
                <a:solidFill>
                  <a:schemeClr val="bg2"/>
                </a:solidFill>
              </a:rPr>
              <a:t>Excel is a popular application for storing data and includes tools for managing and exploring that data.</a:t>
            </a:r>
          </a:p>
          <a:p>
            <a:r>
              <a:rPr lang="en-US" sz="1800" dirty="0">
                <a:solidFill>
                  <a:schemeClr val="bg2"/>
                </a:solidFill>
              </a:rPr>
              <a:t>In a data range, each column stores information known as a </a:t>
            </a:r>
            <a:r>
              <a:rPr lang="en-US" sz="1800" dirty="0">
                <a:solidFill>
                  <a:schemeClr val="bg2"/>
                </a:solidFill>
                <a:highlight>
                  <a:srgbClr val="800080"/>
                </a:highlight>
              </a:rPr>
              <a:t>field</a:t>
            </a:r>
            <a:r>
              <a:rPr lang="en-US" sz="1800" dirty="0">
                <a:solidFill>
                  <a:schemeClr val="bg2"/>
                </a:solidFill>
              </a:rPr>
              <a:t> describing a characteristic of a person, place, or thing and each row stores a </a:t>
            </a:r>
            <a:r>
              <a:rPr lang="en-US" sz="1800" dirty="0">
                <a:solidFill>
                  <a:schemeClr val="bg2"/>
                </a:solidFill>
                <a:highlight>
                  <a:srgbClr val="800080"/>
                </a:highlight>
              </a:rPr>
              <a:t>record</a:t>
            </a:r>
            <a:r>
              <a:rPr lang="en-US" sz="1800" dirty="0">
                <a:solidFill>
                  <a:schemeClr val="bg2"/>
                </a:solidFill>
              </a:rPr>
              <a:t> containing a group of related field values.</a:t>
            </a:r>
          </a:p>
          <a:p>
            <a:r>
              <a:rPr lang="en-US" sz="1800" dirty="0">
                <a:solidFill>
                  <a:schemeClr val="bg2"/>
                </a:solidFill>
              </a:rPr>
              <a:t>The first row of a data range, known as the </a:t>
            </a:r>
            <a:r>
              <a:rPr lang="en-US" sz="1800" dirty="0">
                <a:solidFill>
                  <a:schemeClr val="bg2"/>
                </a:solidFill>
                <a:highlight>
                  <a:srgbClr val="800080"/>
                </a:highlight>
              </a:rPr>
              <a:t>header row </a:t>
            </a:r>
            <a:r>
              <a:rPr lang="en-US" sz="1800" dirty="0">
                <a:solidFill>
                  <a:schemeClr val="bg2"/>
                </a:solidFill>
              </a:rPr>
              <a:t>, typically contains the field names.</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712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6D0C84E3-90C1-26B9-72F9-0BD5B8058AE2}"/>
              </a:ext>
            </a:extLst>
          </p:cNvPr>
          <p:cNvPicPr>
            <a:picLocks noGrp="1" noChangeAspect="1"/>
          </p:cNvPicPr>
          <p:nvPr>
            <p:ph idx="1"/>
          </p:nvPr>
        </p:nvPicPr>
        <p:blipFill>
          <a:blip r:embed="rId2"/>
          <a:stretch>
            <a:fillRect/>
          </a:stretch>
        </p:blipFill>
        <p:spPr>
          <a:xfrm>
            <a:off x="989045" y="2125115"/>
            <a:ext cx="10776858" cy="4297520"/>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779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93DD8F24-B684-9A4D-113D-B43213BE73EB}"/>
              </a:ext>
            </a:extLst>
          </p:cNvPr>
          <p:cNvPicPr>
            <a:picLocks noGrp="1" noChangeAspect="1"/>
          </p:cNvPicPr>
          <p:nvPr>
            <p:ph idx="1"/>
          </p:nvPr>
        </p:nvPicPr>
        <p:blipFill>
          <a:blip r:embed="rId2"/>
          <a:stretch>
            <a:fillRect/>
          </a:stretch>
        </p:blipFill>
        <p:spPr>
          <a:xfrm>
            <a:off x="1026367" y="2107202"/>
            <a:ext cx="10664166" cy="4321567"/>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07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162</TotalTime>
  <Words>2045</Words>
  <Application>Microsoft Office PowerPoint</Application>
  <PresentationFormat>Widescreen</PresentationFormat>
  <Paragraphs>209</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Sylfaen</vt:lpstr>
      <vt:lpstr>Symbol</vt:lpstr>
      <vt:lpstr>Times New Roman</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42</cp:revision>
  <dcterms:created xsi:type="dcterms:W3CDTF">2024-01-07T03:26:38Z</dcterms:created>
  <dcterms:modified xsi:type="dcterms:W3CDTF">2024-01-30T11:37:37Z</dcterms:modified>
</cp:coreProperties>
</file>