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" userId="d09e23ed-d367-4fe5-ba64-bda023d1e1e3" providerId="ADAL" clId="{451D07D3-ABEB-44DC-ACC6-592F03A92C2D}"/>
    <pc:docChg chg="custSel modSld">
      <pc:chgData name="Trevor" userId="d09e23ed-d367-4fe5-ba64-bda023d1e1e3" providerId="ADAL" clId="{451D07D3-ABEB-44DC-ACC6-592F03A92C2D}" dt="2021-04-26T14:03:16.044" v="0" actId="26606"/>
      <pc:docMkLst>
        <pc:docMk/>
      </pc:docMkLst>
      <pc:sldChg chg="addSp modSp mod setBg">
        <pc:chgData name="Trevor" userId="d09e23ed-d367-4fe5-ba64-bda023d1e1e3" providerId="ADAL" clId="{451D07D3-ABEB-44DC-ACC6-592F03A92C2D}" dt="2021-04-26T14:03:16.044" v="0" actId="26606"/>
        <pc:sldMkLst>
          <pc:docMk/>
          <pc:sldMk cId="777439192" sldId="271"/>
        </pc:sldMkLst>
        <pc:spChg chg="mod">
          <ac:chgData name="Trevor" userId="d09e23ed-d367-4fe5-ba64-bda023d1e1e3" providerId="ADAL" clId="{451D07D3-ABEB-44DC-ACC6-592F03A92C2D}" dt="2021-04-26T14:03:16.044" v="0" actId="26606"/>
          <ac:spMkLst>
            <pc:docMk/>
            <pc:sldMk cId="777439192" sldId="271"/>
            <ac:spMk id="2" creationId="{00000000-0000-0000-0000-000000000000}"/>
          </ac:spMkLst>
        </pc:spChg>
        <pc:spChg chg="mod">
          <ac:chgData name="Trevor" userId="d09e23ed-d367-4fe5-ba64-bda023d1e1e3" providerId="ADAL" clId="{451D07D3-ABEB-44DC-ACC6-592F03A92C2D}" dt="2021-04-26T14:03:16.044" v="0" actId="26606"/>
          <ac:spMkLst>
            <pc:docMk/>
            <pc:sldMk cId="777439192" sldId="271"/>
            <ac:spMk id="3" creationId="{00000000-0000-0000-0000-000000000000}"/>
          </ac:spMkLst>
        </pc:spChg>
        <pc:spChg chg="add">
          <ac:chgData name="Trevor" userId="d09e23ed-d367-4fe5-ba64-bda023d1e1e3" providerId="ADAL" clId="{451D07D3-ABEB-44DC-ACC6-592F03A92C2D}" dt="2021-04-26T14:03:16.044" v="0" actId="26606"/>
          <ac:spMkLst>
            <pc:docMk/>
            <pc:sldMk cId="777439192" sldId="271"/>
            <ac:spMk id="9" creationId="{EFB0C39A-F8CA-4A79-AFFC-E9780FB1991A}"/>
          </ac:spMkLst>
        </pc:spChg>
        <pc:picChg chg="add">
          <ac:chgData name="Trevor" userId="d09e23ed-d367-4fe5-ba64-bda023d1e1e3" providerId="ADAL" clId="{451D07D3-ABEB-44DC-ACC6-592F03A92C2D}" dt="2021-04-26T14:03:16.044" v="0" actId="26606"/>
          <ac:picMkLst>
            <pc:docMk/>
            <pc:sldMk cId="777439192" sldId="271"/>
            <ac:picMk id="5" creationId="{7400DBD3-048B-41F6-9974-E1640A8A7813}"/>
          </ac:picMkLst>
        </pc:picChg>
      </pc:sldChg>
    </pc:docChg>
  </pc:docChgLst>
  <pc:docChgLst>
    <pc:chgData name="Trevor Hibbs" userId="d09e23ed-d367-4fe5-ba64-bda023d1e1e3" providerId="ADAL" clId="{7EDC844D-1FD3-4A04-B6E4-B41738E8A4D7}"/>
    <pc:docChg chg="modSld">
      <pc:chgData name="Trevor Hibbs" userId="d09e23ed-d367-4fe5-ba64-bda023d1e1e3" providerId="ADAL" clId="{7EDC844D-1FD3-4A04-B6E4-B41738E8A4D7}" dt="2021-04-26T19:00:22.694" v="62" actId="6549"/>
      <pc:docMkLst>
        <pc:docMk/>
      </pc:docMkLst>
      <pc:sldChg chg="modSp mod">
        <pc:chgData name="Trevor Hibbs" userId="d09e23ed-d367-4fe5-ba64-bda023d1e1e3" providerId="ADAL" clId="{7EDC844D-1FD3-4A04-B6E4-B41738E8A4D7}" dt="2021-04-26T18:59:47.167" v="49" actId="6549"/>
        <pc:sldMkLst>
          <pc:docMk/>
          <pc:sldMk cId="4157018020" sldId="259"/>
        </pc:sldMkLst>
        <pc:spChg chg="mod">
          <ac:chgData name="Trevor Hibbs" userId="d09e23ed-d367-4fe5-ba64-bda023d1e1e3" providerId="ADAL" clId="{7EDC844D-1FD3-4A04-B6E4-B41738E8A4D7}" dt="2021-04-26T18:59:47.167" v="49" actId="6549"/>
          <ac:spMkLst>
            <pc:docMk/>
            <pc:sldMk cId="4157018020" sldId="259"/>
            <ac:spMk id="2" creationId="{00000000-0000-0000-0000-000000000000}"/>
          </ac:spMkLst>
        </pc:spChg>
      </pc:sldChg>
      <pc:sldChg chg="modSp mod">
        <pc:chgData name="Trevor Hibbs" userId="d09e23ed-d367-4fe5-ba64-bda023d1e1e3" providerId="ADAL" clId="{7EDC844D-1FD3-4A04-B6E4-B41738E8A4D7}" dt="2021-04-26T19:00:02.580" v="56" actId="20577"/>
        <pc:sldMkLst>
          <pc:docMk/>
          <pc:sldMk cId="4133395879" sldId="260"/>
        </pc:sldMkLst>
        <pc:spChg chg="mod">
          <ac:chgData name="Trevor Hibbs" userId="d09e23ed-d367-4fe5-ba64-bda023d1e1e3" providerId="ADAL" clId="{7EDC844D-1FD3-4A04-B6E4-B41738E8A4D7}" dt="2021-04-26T19:00:02.580" v="56" actId="20577"/>
          <ac:spMkLst>
            <pc:docMk/>
            <pc:sldMk cId="4133395879" sldId="260"/>
            <ac:spMk id="2" creationId="{00000000-0000-0000-0000-000000000000}"/>
          </ac:spMkLst>
        </pc:spChg>
      </pc:sldChg>
      <pc:sldChg chg="modSp mod">
        <pc:chgData name="Trevor Hibbs" userId="d09e23ed-d367-4fe5-ba64-bda023d1e1e3" providerId="ADAL" clId="{7EDC844D-1FD3-4A04-B6E4-B41738E8A4D7}" dt="2021-04-26T19:00:10.356" v="59" actId="6549"/>
        <pc:sldMkLst>
          <pc:docMk/>
          <pc:sldMk cId="50709044" sldId="261"/>
        </pc:sldMkLst>
        <pc:spChg chg="mod">
          <ac:chgData name="Trevor Hibbs" userId="d09e23ed-d367-4fe5-ba64-bda023d1e1e3" providerId="ADAL" clId="{7EDC844D-1FD3-4A04-B6E4-B41738E8A4D7}" dt="2021-04-26T19:00:10.356" v="59" actId="6549"/>
          <ac:spMkLst>
            <pc:docMk/>
            <pc:sldMk cId="50709044" sldId="261"/>
            <ac:spMk id="2" creationId="{00000000-0000-0000-0000-000000000000}"/>
          </ac:spMkLst>
        </pc:spChg>
      </pc:sldChg>
      <pc:sldChg chg="modSp mod">
        <pc:chgData name="Trevor Hibbs" userId="d09e23ed-d367-4fe5-ba64-bda023d1e1e3" providerId="ADAL" clId="{7EDC844D-1FD3-4A04-B6E4-B41738E8A4D7}" dt="2021-04-26T19:00:22.694" v="62" actId="6549"/>
        <pc:sldMkLst>
          <pc:docMk/>
          <pc:sldMk cId="427960467" sldId="264"/>
        </pc:sldMkLst>
        <pc:spChg chg="mod">
          <ac:chgData name="Trevor Hibbs" userId="d09e23ed-d367-4fe5-ba64-bda023d1e1e3" providerId="ADAL" clId="{7EDC844D-1FD3-4A04-B6E4-B41738E8A4D7}" dt="2021-04-26T19:00:22.694" v="62" actId="6549"/>
          <ac:spMkLst>
            <pc:docMk/>
            <pc:sldMk cId="427960467" sldId="264"/>
            <ac:spMk id="2" creationId="{00000000-0000-0000-0000-000000000000}"/>
          </ac:spMkLst>
        </pc:spChg>
      </pc:sldChg>
      <pc:sldChg chg="modSp mod">
        <pc:chgData name="Trevor Hibbs" userId="d09e23ed-d367-4fe5-ba64-bda023d1e1e3" providerId="ADAL" clId="{7EDC844D-1FD3-4A04-B6E4-B41738E8A4D7}" dt="2021-04-26T18:58:34.238" v="48" actId="6549"/>
        <pc:sldMkLst>
          <pc:docMk/>
          <pc:sldMk cId="777439192" sldId="271"/>
        </pc:sldMkLst>
        <pc:spChg chg="mod">
          <ac:chgData name="Trevor Hibbs" userId="d09e23ed-d367-4fe5-ba64-bda023d1e1e3" providerId="ADAL" clId="{7EDC844D-1FD3-4A04-B6E4-B41738E8A4D7}" dt="2021-04-26T18:58:34.238" v="48" actId="6549"/>
          <ac:spMkLst>
            <pc:docMk/>
            <pc:sldMk cId="777439192" sldId="27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9E9190B-B1DC-44A7-A434-A16E8090B2AA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25DF9E5-5178-44F2-8E0C-88B3C3F96E30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1760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190B-B1DC-44A7-A434-A16E8090B2AA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F9E5-5178-44F2-8E0C-88B3C3F96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12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190B-B1DC-44A7-A434-A16E8090B2AA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F9E5-5178-44F2-8E0C-88B3C3F96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549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190B-B1DC-44A7-A434-A16E8090B2AA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F9E5-5178-44F2-8E0C-88B3C3F96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280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190B-B1DC-44A7-A434-A16E8090B2AA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F9E5-5178-44F2-8E0C-88B3C3F96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08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190B-B1DC-44A7-A434-A16E8090B2AA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F9E5-5178-44F2-8E0C-88B3C3F96E30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847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190B-B1DC-44A7-A434-A16E8090B2AA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F9E5-5178-44F2-8E0C-88B3C3F96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17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190B-B1DC-44A7-A434-A16E8090B2AA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F9E5-5178-44F2-8E0C-88B3C3F96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12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190B-B1DC-44A7-A434-A16E8090B2AA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F9E5-5178-44F2-8E0C-88B3C3F96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78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190B-B1DC-44A7-A434-A16E8090B2AA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F9E5-5178-44F2-8E0C-88B3C3F96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6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190B-B1DC-44A7-A434-A16E8090B2AA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F9E5-5178-44F2-8E0C-88B3C3F96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82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190B-B1DC-44A7-A434-A16E8090B2AA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DF9E5-5178-44F2-8E0C-88B3C3F96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00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9E9190B-B1DC-44A7-A434-A16E8090B2AA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DF9E5-5178-44F2-8E0C-88B3C3F96E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39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7400DBD3-048B-41F6-9974-E1640A8A78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208" b="4737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CA" dirty="0"/>
              <a:t>Fractions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Math 1435 Math Fundamentals</a:t>
            </a:r>
          </a:p>
        </p:txBody>
      </p:sp>
    </p:spTree>
    <p:extLst>
      <p:ext uri="{BB962C8B-B14F-4D97-AF65-F5344CB8AC3E}">
        <p14:creationId xmlns:p14="http://schemas.microsoft.com/office/powerpoint/2010/main" val="77743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Converting Between Decimals and Fractions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Fractions to decimals</a:t>
            </a:r>
          </a:p>
          <a:p>
            <a:pPr marL="285750" indent="-285750"/>
            <a:r>
              <a:rPr lang="en-CA" dirty="0"/>
              <a:t>Simply divide the numerator (top number) by the denominator (bottom number).</a:t>
            </a:r>
          </a:p>
          <a:p>
            <a:pPr marL="285750" indent="-285750"/>
            <a:r>
              <a:rPr lang="en-CA" dirty="0"/>
              <a:t>Change 5/8 into a decimal.</a:t>
            </a:r>
          </a:p>
          <a:p>
            <a:pPr marL="457200" lvl="1" indent="-285750"/>
            <a:r>
              <a:rPr lang="en-CA" dirty="0"/>
              <a:t>5 ÷ 8 = .625</a:t>
            </a:r>
          </a:p>
          <a:p>
            <a:pPr lvl="1" indent="0">
              <a:buNone/>
            </a:pPr>
            <a:endParaRPr lang="en-CA" dirty="0"/>
          </a:p>
          <a:p>
            <a:pPr lvl="1" indent="0">
              <a:buNone/>
            </a:pPr>
            <a:r>
              <a:rPr lang="en-CA" dirty="0"/>
              <a:t>Mixed fraction to a decimal</a:t>
            </a:r>
          </a:p>
          <a:p>
            <a:pPr marL="457200" lvl="1" indent="-285750"/>
            <a:r>
              <a:rPr lang="en-CA" dirty="0"/>
              <a:t>When dealing with a mixed fraction, the whole number does not change, we divide the numerator of the fraction by the denominator to find the decimal.</a:t>
            </a:r>
          </a:p>
          <a:p>
            <a:pPr marL="457200" lvl="1" indent="-285750"/>
            <a:r>
              <a:rPr lang="en-CA" dirty="0"/>
              <a:t>Change 2-3/4 into a decimal.</a:t>
            </a:r>
          </a:p>
          <a:p>
            <a:pPr marL="457200" lvl="1" indent="-285750"/>
            <a:r>
              <a:rPr lang="en-CA" dirty="0"/>
              <a:t>The 2 remains the on the left side of the decimal and the ¾ is changed into a decimal.</a:t>
            </a:r>
          </a:p>
          <a:p>
            <a:pPr marL="457200" lvl="1" indent="-285750"/>
            <a:r>
              <a:rPr lang="en-CA" dirty="0"/>
              <a:t>2 + (3 ÷ 4) = 2.75</a:t>
            </a:r>
          </a:p>
          <a:p>
            <a:pPr lvl="2" indent="0">
              <a:buNone/>
            </a:pPr>
            <a:endParaRPr lang="en-CA" dirty="0"/>
          </a:p>
          <a:p>
            <a:pPr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549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Converting Between fractions </a:t>
            </a:r>
            <a:r>
              <a:rPr lang="en-CA"/>
              <a:t>and Decimals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Changing from a decimal to a fraction</a:t>
            </a:r>
          </a:p>
          <a:p>
            <a:pPr marL="285750" indent="-285750"/>
            <a:r>
              <a:rPr lang="en-CA" dirty="0"/>
              <a:t>The key to changing a decimal to a fraction is to understand the columns to the right of the decimal.</a:t>
            </a:r>
          </a:p>
          <a:p>
            <a:pPr marL="285750" indent="-285750"/>
            <a:r>
              <a:rPr lang="en-CA" dirty="0"/>
              <a:t>.625 – the 6 is in the tenths column, the 2 is in the hundredths column and the 5 is in the thousandths column. Since the last number is in the thousandths column, we simply write the fraction as follows: </a:t>
            </a:r>
            <a:r>
              <a:rPr lang="en-CA" u="sng" dirty="0"/>
              <a:t>625</a:t>
            </a:r>
            <a:endParaRPr lang="en-CA" dirty="0"/>
          </a:p>
          <a:p>
            <a:pPr>
              <a:spcBef>
                <a:spcPts val="0"/>
              </a:spcBef>
            </a:pPr>
            <a:r>
              <a:rPr lang="en-CA" dirty="0"/>
              <a:t>		          				            1000</a:t>
            </a:r>
          </a:p>
          <a:p>
            <a:pPr marL="285750" indent="-285750">
              <a:spcBef>
                <a:spcPts val="0"/>
              </a:spcBef>
            </a:pPr>
            <a:r>
              <a:rPr lang="en-CA" dirty="0"/>
              <a:t>Now we have to reduce the fraction to its lowest terms.</a:t>
            </a:r>
          </a:p>
          <a:p>
            <a:pPr>
              <a:spcBef>
                <a:spcPts val="0"/>
              </a:spcBef>
            </a:pPr>
            <a:r>
              <a:rPr lang="en-CA" dirty="0"/>
              <a:t>		</a:t>
            </a:r>
            <a:r>
              <a:rPr lang="en-CA" u="sng" dirty="0"/>
              <a:t>625 ÷ 25</a:t>
            </a:r>
            <a:r>
              <a:rPr lang="en-CA" dirty="0"/>
              <a:t>  =  </a:t>
            </a:r>
            <a:r>
              <a:rPr lang="en-CA" u="sng" dirty="0"/>
              <a:t>25</a:t>
            </a:r>
            <a:r>
              <a:rPr lang="en-CA" dirty="0"/>
              <a:t>     =   </a:t>
            </a:r>
            <a:r>
              <a:rPr lang="en-CA" u="sng" dirty="0"/>
              <a:t>25 ÷ 5</a:t>
            </a:r>
            <a:r>
              <a:rPr lang="en-CA" dirty="0"/>
              <a:t>   =   </a:t>
            </a:r>
            <a:r>
              <a:rPr lang="en-CA" u="sng" dirty="0"/>
              <a:t>5</a:t>
            </a:r>
            <a:endParaRPr lang="en-CA" dirty="0"/>
          </a:p>
          <a:p>
            <a:pPr>
              <a:spcBef>
                <a:spcPts val="0"/>
              </a:spcBef>
            </a:pPr>
            <a:r>
              <a:rPr lang="en-CA" dirty="0"/>
              <a:t>		1000 ÷ 25    400        400   5         8</a:t>
            </a:r>
          </a:p>
          <a:p>
            <a:pPr>
              <a:spcBef>
                <a:spcPts val="0"/>
              </a:spcBef>
            </a:pPr>
            <a:endParaRPr lang="en-CA" dirty="0"/>
          </a:p>
          <a:p>
            <a:pPr>
              <a:spcBef>
                <a:spcPts val="0"/>
              </a:spcBef>
            </a:pPr>
            <a:r>
              <a:rPr lang="en-CA" dirty="0"/>
              <a:t>Changing from a decimal with whole number to a fraction</a:t>
            </a:r>
          </a:p>
          <a:p>
            <a:pPr marL="285750" indent="-285750">
              <a:spcBef>
                <a:spcPts val="0"/>
              </a:spcBef>
            </a:pPr>
            <a:r>
              <a:rPr lang="en-CA" dirty="0"/>
              <a:t>The whole number (the number to the left of the decimal) remains a whole number. The decimal is treated as above.</a:t>
            </a:r>
          </a:p>
          <a:p>
            <a:pPr marL="285750" indent="-285750">
              <a:spcBef>
                <a:spcPts val="0"/>
              </a:spcBef>
            </a:pPr>
            <a:r>
              <a:rPr lang="en-CA" dirty="0"/>
              <a:t>4.625 = 4-5/8</a:t>
            </a:r>
          </a:p>
        </p:txBody>
      </p:sp>
    </p:spTree>
    <p:extLst>
      <p:ext uri="{BB962C8B-B14F-4D97-AF65-F5344CB8AC3E}">
        <p14:creationId xmlns:p14="http://schemas.microsoft.com/office/powerpoint/2010/main" val="108339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Fractions - Review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Review:</a:t>
            </a:r>
          </a:p>
          <a:p>
            <a:r>
              <a:rPr lang="en-CA" dirty="0"/>
              <a:t>Addition of fractions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CA" dirty="0"/>
              <a:t>Find the common denominator.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CA" dirty="0"/>
              <a:t>Convert fractions to equivalent fractions with the common denominator.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CA" dirty="0"/>
              <a:t>Add the numerators.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CA" dirty="0"/>
              <a:t>Reduce the product to its lowest terms.</a:t>
            </a:r>
          </a:p>
          <a:p>
            <a:pPr lvl="1" indent="0">
              <a:buNone/>
            </a:pPr>
            <a:endParaRPr lang="en-CA" dirty="0"/>
          </a:p>
          <a:p>
            <a:pPr lvl="1" indent="0">
              <a:buNone/>
            </a:pPr>
            <a:r>
              <a:rPr lang="en-CA" dirty="0"/>
              <a:t>Subtraction of fractions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CA" dirty="0"/>
              <a:t>Find the common denominator.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CA" dirty="0"/>
              <a:t>Convert fractions to equivalent fractions with the common denominator.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CA" dirty="0"/>
              <a:t>Subtract the numerators.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CA" dirty="0"/>
              <a:t>Reduce the product to its lowest terms.</a:t>
            </a:r>
          </a:p>
          <a:p>
            <a:pPr lvl="1" indent="0">
              <a:buNone/>
            </a:pPr>
            <a:endParaRPr lang="en-CA" dirty="0"/>
          </a:p>
          <a:p>
            <a:pPr marL="514350" lvl="1" indent="-342900">
              <a:buFont typeface="+mj-lt"/>
              <a:buAutoNum type="arabicPeriod"/>
            </a:pPr>
            <a:endParaRPr lang="en-CA" dirty="0"/>
          </a:p>
          <a:p>
            <a:pPr marL="514350" lvl="1" indent="-3429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264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Fractions – review page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dirty="0"/>
              <a:t>Review:</a:t>
            </a:r>
          </a:p>
          <a:p>
            <a:pPr lvl="1" indent="0">
              <a:buNone/>
            </a:pPr>
            <a:r>
              <a:rPr lang="en-CA" dirty="0"/>
              <a:t>Multiplication of fractions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CA" dirty="0"/>
              <a:t>Multiply the numerators.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CA" dirty="0"/>
              <a:t>Multiply the denominators.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CA" dirty="0"/>
              <a:t>Reduce the product to its lowest terms.</a:t>
            </a:r>
          </a:p>
          <a:p>
            <a:pPr lvl="1" indent="0">
              <a:buNone/>
            </a:pPr>
            <a:endParaRPr lang="en-CA" dirty="0"/>
          </a:p>
          <a:p>
            <a:pPr lvl="1" indent="0">
              <a:buNone/>
            </a:pPr>
            <a:r>
              <a:rPr lang="en-CA" dirty="0"/>
              <a:t>Division of fractions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CA" dirty="0"/>
              <a:t>Invert the fraction you are dividing by and change the division symbol to a multiplication symbol.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CA" dirty="0"/>
              <a:t>Multiply the numerators.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CA" dirty="0"/>
              <a:t>Multiply the denominators.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CA" dirty="0"/>
              <a:t>Reduce the product to its lowest terms.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694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Fractions- explanation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/>
            <a:r>
              <a:rPr lang="en-CA" sz="2400" dirty="0"/>
              <a:t>A fraction is a part of a whole number. Take 1 piece of a pie that has been divided equally into 8 parts. You now have 1/8</a:t>
            </a:r>
            <a:r>
              <a:rPr lang="en-CA" sz="2400" baseline="30000" dirty="0"/>
              <a:t>th</a:t>
            </a:r>
            <a:r>
              <a:rPr lang="en-CA" sz="2400" dirty="0"/>
              <a:t> of the pie!</a:t>
            </a:r>
          </a:p>
          <a:p>
            <a:pPr marL="285750" indent="-285750"/>
            <a:r>
              <a:rPr lang="en-CA" sz="2400" dirty="0"/>
              <a:t>Imperial measurements work the same way. ¾” = (1” equally divided into 4 parts – 3 of those parts represents ¾”)</a:t>
            </a:r>
          </a:p>
          <a:p>
            <a:pPr marL="285750" indent="-285750"/>
            <a:r>
              <a:rPr lang="en-CA" sz="2400" dirty="0"/>
              <a:t>Some terminology</a:t>
            </a:r>
          </a:p>
          <a:p>
            <a:pPr marL="457200" lvl="1" indent="-285750"/>
            <a:r>
              <a:rPr lang="en-CA" sz="2400" dirty="0"/>
              <a:t>Numerator – the number on top of the line.</a:t>
            </a:r>
          </a:p>
          <a:p>
            <a:pPr marL="457200" lvl="1" indent="-285750"/>
            <a:r>
              <a:rPr lang="en-CA" sz="2400" dirty="0"/>
              <a:t>Denominator – the number below the line.</a:t>
            </a:r>
          </a:p>
          <a:p>
            <a:pPr marL="457200" lvl="1" indent="-285750"/>
            <a:r>
              <a:rPr lang="en-CA" sz="2400" dirty="0"/>
              <a:t>Common denominator – A number in which all of the denominators of a group of fractions will divide evenly.</a:t>
            </a:r>
          </a:p>
          <a:p>
            <a:pPr marL="285750" indent="-28575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364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Fractions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Add the fractions ½ + 3/7</a:t>
            </a:r>
          </a:p>
          <a:p>
            <a:r>
              <a:rPr lang="en-CA" dirty="0"/>
              <a:t>   Step 1 -Find a common denominator.</a:t>
            </a:r>
          </a:p>
          <a:p>
            <a:pPr lvl="3" indent="0">
              <a:buNone/>
            </a:pPr>
            <a:r>
              <a:rPr lang="en-CA" dirty="0"/>
              <a:t>½  and 3/7  have a common denominator of 14 (2x7=14) or (7x2=14).</a:t>
            </a:r>
          </a:p>
          <a:p>
            <a:pPr lvl="1" indent="0">
              <a:buNone/>
            </a:pPr>
            <a:r>
              <a:rPr lang="en-CA" dirty="0"/>
              <a:t>Step 2 - What you do to the bottom (denominator), you must do to the top (numerator).</a:t>
            </a:r>
          </a:p>
          <a:p>
            <a:pPr lvl="1" indent="0">
              <a:buNone/>
            </a:pPr>
            <a:r>
              <a:rPr lang="en-CA" dirty="0"/>
              <a:t>	</a:t>
            </a:r>
            <a:r>
              <a:rPr lang="en-CA" u="sng" dirty="0"/>
              <a:t>1 x 7 </a:t>
            </a:r>
            <a:r>
              <a:rPr lang="en-CA" dirty="0"/>
              <a:t>= </a:t>
            </a:r>
            <a:r>
              <a:rPr lang="en-CA" u="sng" dirty="0"/>
              <a:t>7</a:t>
            </a:r>
            <a:r>
              <a:rPr lang="en-CA" dirty="0"/>
              <a:t>	+	</a:t>
            </a:r>
            <a:r>
              <a:rPr lang="en-CA" u="sng" dirty="0"/>
              <a:t>3x2</a:t>
            </a:r>
            <a:r>
              <a:rPr lang="en-CA" dirty="0"/>
              <a:t> = </a:t>
            </a:r>
            <a:r>
              <a:rPr lang="en-CA" u="sng" dirty="0"/>
              <a:t>6</a:t>
            </a:r>
            <a:r>
              <a:rPr lang="en-CA" dirty="0"/>
              <a:t>		</a:t>
            </a:r>
            <a:r>
              <a:rPr lang="en-CA" u="sng" dirty="0"/>
              <a:t>7 </a:t>
            </a:r>
            <a:r>
              <a:rPr lang="en-CA" dirty="0"/>
              <a:t>  +  </a:t>
            </a:r>
            <a:r>
              <a:rPr lang="en-CA" u="sng" dirty="0"/>
              <a:t>6</a:t>
            </a:r>
            <a:r>
              <a:rPr lang="en-CA" dirty="0"/>
              <a:t> = </a:t>
            </a:r>
            <a:r>
              <a:rPr lang="en-CA" u="sng" dirty="0"/>
              <a:t>13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CA" dirty="0"/>
              <a:t>    	 2x7    14		7x2    14		14    14   14</a:t>
            </a:r>
          </a:p>
          <a:p>
            <a:pPr marL="457200" lvl="1" indent="-285750"/>
            <a:endParaRPr lang="en-CA" dirty="0"/>
          </a:p>
          <a:p>
            <a:pPr lvl="1" indent="0">
              <a:buNone/>
            </a:pPr>
            <a:r>
              <a:rPr lang="en-CA" dirty="0"/>
              <a:t>What do you do if you have more than  2 fractions?</a:t>
            </a:r>
          </a:p>
          <a:p>
            <a:pPr marL="457200" lvl="1" indent="-285750"/>
            <a:r>
              <a:rPr lang="en-CA" dirty="0"/>
              <a:t>Add the following fractions;  ¼ + 1/2 + 1/7</a:t>
            </a:r>
          </a:p>
          <a:p>
            <a:pPr marL="457200" lvl="1" indent="-285750"/>
            <a:r>
              <a:rPr lang="en-CA" dirty="0"/>
              <a:t>The common denominator is 28.</a:t>
            </a:r>
          </a:p>
          <a:p>
            <a:pPr marL="457200" lvl="1" indent="-285750"/>
            <a:r>
              <a:rPr lang="en-CA" u="sng" dirty="0"/>
              <a:t>1 x 7</a:t>
            </a:r>
            <a:r>
              <a:rPr lang="en-CA" dirty="0"/>
              <a:t>  =  </a:t>
            </a:r>
            <a:r>
              <a:rPr lang="en-CA" u="sng" dirty="0"/>
              <a:t>7</a:t>
            </a:r>
            <a:r>
              <a:rPr lang="en-CA" dirty="0"/>
              <a:t>	+    </a:t>
            </a:r>
            <a:r>
              <a:rPr lang="en-CA" u="sng" dirty="0"/>
              <a:t>1 x 14 </a:t>
            </a:r>
            <a:r>
              <a:rPr lang="en-CA" dirty="0"/>
              <a:t>= </a:t>
            </a:r>
            <a:r>
              <a:rPr lang="en-CA" u="sng" dirty="0"/>
              <a:t>14</a:t>
            </a:r>
            <a:r>
              <a:rPr lang="en-CA" dirty="0"/>
              <a:t>	+   </a:t>
            </a:r>
            <a:r>
              <a:rPr lang="en-CA" u="sng" dirty="0"/>
              <a:t>1 x 4 </a:t>
            </a:r>
            <a:r>
              <a:rPr lang="en-CA" dirty="0"/>
              <a:t>= </a:t>
            </a:r>
            <a:r>
              <a:rPr lang="en-CA" u="sng" dirty="0"/>
              <a:t>4</a:t>
            </a:r>
          </a:p>
          <a:p>
            <a:pPr marL="171450" lvl="1" indent="0">
              <a:buNone/>
            </a:pPr>
            <a:r>
              <a:rPr lang="en-CA" dirty="0"/>
              <a:t>      4 x 7      28	       2 x 14    28	      7 x 4    28</a:t>
            </a:r>
          </a:p>
          <a:p>
            <a:pPr lvl="1" indent="0">
              <a:spcBef>
                <a:spcPts val="0"/>
              </a:spcBef>
              <a:buNone/>
            </a:pPr>
            <a:r>
              <a:rPr lang="en-CA" dirty="0"/>
              <a:t>Therefore ; 7/28 + 14/28 + 4/28 = 25/28  </a:t>
            </a:r>
          </a:p>
          <a:p>
            <a:pPr marL="285750" indent="-28575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345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Subtracting Fractions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CA" dirty="0"/>
              <a:t>Same rules apply for subtracting fractions as for adding fractions.</a:t>
            </a:r>
          </a:p>
          <a:p>
            <a:pPr marL="285750" indent="-285750"/>
            <a:r>
              <a:rPr lang="en-CA" dirty="0"/>
              <a:t>First find the lowest common denominator.</a:t>
            </a:r>
          </a:p>
          <a:p>
            <a:pPr marL="285750" indent="-285750"/>
            <a:r>
              <a:rPr lang="en-CA" dirty="0"/>
              <a:t>Second, do to the numerator what you did to the denominator.</a:t>
            </a:r>
          </a:p>
          <a:p>
            <a:pPr marL="285750" indent="-285750"/>
            <a:r>
              <a:rPr lang="en-CA" dirty="0"/>
              <a:t>Third, subtract the numerators.</a:t>
            </a:r>
          </a:p>
          <a:p>
            <a:pPr marL="285750" indent="-285750"/>
            <a:r>
              <a:rPr lang="en-CA" dirty="0"/>
              <a:t>Consider this problem. ½ - 3/7 =</a:t>
            </a:r>
          </a:p>
          <a:p>
            <a:pPr marL="457200" lvl="1" indent="-285750"/>
            <a:r>
              <a:rPr lang="en-CA" dirty="0"/>
              <a:t>The common denominator will be 14</a:t>
            </a:r>
          </a:p>
          <a:p>
            <a:pPr marL="457200" lvl="1" indent="-285750"/>
            <a:r>
              <a:rPr lang="en-CA" u="sng" dirty="0"/>
              <a:t>1 x 7</a:t>
            </a:r>
            <a:r>
              <a:rPr lang="en-CA" dirty="0"/>
              <a:t> = </a:t>
            </a:r>
            <a:r>
              <a:rPr lang="en-CA" u="sng" dirty="0"/>
              <a:t>7</a:t>
            </a:r>
            <a:r>
              <a:rPr lang="en-CA" dirty="0"/>
              <a:t>	-	</a:t>
            </a:r>
            <a:r>
              <a:rPr lang="en-CA" u="sng" dirty="0"/>
              <a:t>3 x 2</a:t>
            </a:r>
            <a:r>
              <a:rPr lang="en-CA" dirty="0"/>
              <a:t> = </a:t>
            </a:r>
            <a:r>
              <a:rPr lang="en-CA" u="sng" dirty="0"/>
              <a:t>6</a:t>
            </a:r>
          </a:p>
          <a:p>
            <a:pPr marL="171450" lvl="1" indent="0">
              <a:buNone/>
            </a:pPr>
            <a:r>
              <a:rPr lang="en-CA" dirty="0"/>
              <a:t>     2 x 7    14		7 x 2    14</a:t>
            </a:r>
          </a:p>
          <a:p>
            <a:pPr marL="457200" lvl="1" indent="-285750">
              <a:spcBef>
                <a:spcPts val="0"/>
              </a:spcBef>
            </a:pPr>
            <a:r>
              <a:rPr lang="en-CA" dirty="0"/>
              <a:t>Therefore 7/14 - 6/14 = 1/14</a:t>
            </a:r>
          </a:p>
        </p:txBody>
      </p:sp>
    </p:spTree>
    <p:extLst>
      <p:ext uri="{BB962C8B-B14F-4D97-AF65-F5344CB8AC3E}">
        <p14:creationId xmlns:p14="http://schemas.microsoft.com/office/powerpoint/2010/main" val="415701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Adding &amp; Subtracting mixed fractions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CA" sz="1600" dirty="0"/>
              <a:t>In order to add or subtract mixed fractions ( 2-3/4). We must first change the mixed fraction into an “Improper fraction”.</a:t>
            </a:r>
          </a:p>
          <a:p>
            <a:pPr marL="285750" indent="-285750"/>
            <a:r>
              <a:rPr lang="en-CA" sz="1600" b="1" dirty="0"/>
              <a:t>Improper fraction </a:t>
            </a:r>
            <a:r>
              <a:rPr lang="en-CA" sz="1600" dirty="0"/>
              <a:t>– A fraction where the numerator is the same or larger than the denominator.</a:t>
            </a:r>
          </a:p>
          <a:p>
            <a:pPr marL="285750" indent="-285750"/>
            <a:r>
              <a:rPr lang="en-CA" sz="1600" dirty="0"/>
              <a:t>To change a mixed fraction into an improper fraction, we must first multiply the whole number by the denominator, then add the product to the numerator. 2-3/4 becomes </a:t>
            </a:r>
            <a:r>
              <a:rPr lang="en-CA" sz="1600" u="sng" dirty="0"/>
              <a:t>(2 x 4) + 3</a:t>
            </a:r>
            <a:r>
              <a:rPr lang="en-CA" sz="1600" dirty="0"/>
              <a:t>= </a:t>
            </a:r>
            <a:r>
              <a:rPr lang="en-CA" sz="1600" u="sng" dirty="0"/>
              <a:t>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							           4	           4</a:t>
            </a:r>
          </a:p>
          <a:p>
            <a:pPr>
              <a:spcBef>
                <a:spcPts val="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339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Multiplying Fractions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sz="2400" b="1" dirty="0"/>
              <a:t>Multiplying a fraction by a fraction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Multiply the numerators to find its product.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Multiply the denominators to find its product.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Reduce the answer to its lowest terms.</a:t>
            </a:r>
          </a:p>
          <a:p>
            <a:r>
              <a:rPr lang="en-CA" dirty="0"/>
              <a:t>	</a:t>
            </a:r>
            <a:r>
              <a:rPr lang="en-CA" u="sng" dirty="0"/>
              <a:t>4 x 3 </a:t>
            </a:r>
            <a:r>
              <a:rPr lang="en-CA" dirty="0"/>
              <a:t> =   </a:t>
            </a:r>
            <a:r>
              <a:rPr lang="en-CA" u="sng" dirty="0"/>
              <a:t>12 </a:t>
            </a:r>
            <a:r>
              <a:rPr lang="en-CA" dirty="0"/>
              <a:t>	reduced to;  </a:t>
            </a:r>
            <a:r>
              <a:rPr lang="en-CA" u="sng" dirty="0"/>
              <a:t>3</a:t>
            </a:r>
            <a:r>
              <a:rPr lang="en-CA" dirty="0"/>
              <a:t>  (12/4)</a:t>
            </a:r>
            <a:endParaRPr lang="en-CA" u="sng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	5 x 4       20		      5  (20/4)</a:t>
            </a:r>
          </a:p>
          <a:p>
            <a:pPr>
              <a:spcBef>
                <a:spcPts val="0"/>
              </a:spcBef>
            </a:pPr>
            <a:endParaRPr lang="en-CA" dirty="0"/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70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Multiplying Fractions -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Cancellation: simplifies the multiplication process by dividing any one denominator and any one numerator evenly by the same number.</a:t>
            </a:r>
          </a:p>
          <a:p>
            <a:r>
              <a:rPr lang="en-CA" dirty="0"/>
              <a:t>Example:</a:t>
            </a:r>
          </a:p>
          <a:p>
            <a:r>
              <a:rPr lang="en-CA" dirty="0"/>
              <a:t>	</a:t>
            </a:r>
            <a:r>
              <a:rPr lang="en-CA" u="sng" dirty="0"/>
              <a:t>3</a:t>
            </a:r>
            <a:r>
              <a:rPr lang="en-CA" dirty="0"/>
              <a:t> x </a:t>
            </a:r>
            <a:r>
              <a:rPr lang="en-CA" u="sng" dirty="0"/>
              <a:t>5</a:t>
            </a:r>
            <a:r>
              <a:rPr lang="en-CA" dirty="0"/>
              <a:t> x </a:t>
            </a:r>
            <a:r>
              <a:rPr lang="en-CA" u="sng" dirty="0"/>
              <a:t>1</a:t>
            </a:r>
            <a:r>
              <a:rPr lang="en-CA" dirty="0"/>
              <a:t> =</a:t>
            </a:r>
          </a:p>
          <a:p>
            <a:pPr>
              <a:spcBef>
                <a:spcPts val="0"/>
              </a:spcBef>
            </a:pPr>
            <a:r>
              <a:rPr lang="en-CA" dirty="0"/>
              <a:t>	4    6    10</a:t>
            </a:r>
          </a:p>
          <a:p>
            <a:pPr>
              <a:spcBef>
                <a:spcPts val="0"/>
              </a:spcBef>
            </a:pPr>
            <a:r>
              <a:rPr lang="en-CA" dirty="0"/>
              <a:t>1.    The 6 and 3 can be divided by 3 evenly.</a:t>
            </a:r>
          </a:p>
          <a:p>
            <a:r>
              <a:rPr lang="en-CA" dirty="0"/>
              <a:t>	</a:t>
            </a:r>
            <a:r>
              <a:rPr lang="en-CA" u="sng" dirty="0"/>
              <a:t>1</a:t>
            </a:r>
            <a:r>
              <a:rPr lang="en-CA" dirty="0"/>
              <a:t> x </a:t>
            </a:r>
            <a:r>
              <a:rPr lang="en-CA" u="sng" dirty="0"/>
              <a:t>5</a:t>
            </a:r>
            <a:r>
              <a:rPr lang="en-CA" dirty="0"/>
              <a:t> x </a:t>
            </a:r>
            <a:r>
              <a:rPr lang="en-CA" u="sng" dirty="0"/>
              <a:t>1</a:t>
            </a:r>
            <a:r>
              <a:rPr lang="en-CA" dirty="0"/>
              <a:t> =</a:t>
            </a:r>
          </a:p>
          <a:p>
            <a:pPr>
              <a:spcBef>
                <a:spcPts val="0"/>
              </a:spcBef>
            </a:pPr>
            <a:r>
              <a:rPr lang="en-CA" dirty="0"/>
              <a:t>	4    2    10</a:t>
            </a:r>
          </a:p>
          <a:p>
            <a:pPr>
              <a:spcBef>
                <a:spcPts val="0"/>
              </a:spcBef>
            </a:pPr>
            <a:r>
              <a:rPr lang="en-CA" dirty="0"/>
              <a:t>2.   The 5 and 10 can be divided by 5 evenly.</a:t>
            </a:r>
          </a:p>
          <a:p>
            <a:r>
              <a:rPr lang="en-CA" dirty="0"/>
              <a:t>	</a:t>
            </a:r>
            <a:r>
              <a:rPr lang="en-CA" u="sng" dirty="0"/>
              <a:t>1</a:t>
            </a:r>
            <a:r>
              <a:rPr lang="en-CA" dirty="0"/>
              <a:t> x </a:t>
            </a:r>
            <a:r>
              <a:rPr lang="en-CA" u="sng" dirty="0"/>
              <a:t>1</a:t>
            </a:r>
            <a:r>
              <a:rPr lang="en-CA" dirty="0"/>
              <a:t> x </a:t>
            </a:r>
            <a:r>
              <a:rPr lang="en-CA" u="sng" dirty="0"/>
              <a:t>1</a:t>
            </a:r>
            <a:r>
              <a:rPr lang="en-CA" dirty="0"/>
              <a:t> =       </a:t>
            </a:r>
            <a:r>
              <a:rPr lang="en-CA" u="sng" dirty="0"/>
              <a:t>1</a:t>
            </a:r>
            <a:endParaRPr lang="en-CA" dirty="0"/>
          </a:p>
          <a:p>
            <a:pPr>
              <a:spcBef>
                <a:spcPts val="0"/>
              </a:spcBef>
            </a:pPr>
            <a:r>
              <a:rPr lang="en-CA" dirty="0"/>
              <a:t>	4    2    2          16</a:t>
            </a:r>
          </a:p>
          <a:p>
            <a:pPr>
              <a:spcBef>
                <a:spcPts val="0"/>
              </a:spcBef>
            </a:pPr>
            <a:endParaRPr lang="en-CA" dirty="0"/>
          </a:p>
          <a:p>
            <a:pPr>
              <a:spcBef>
                <a:spcPts val="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057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Multiplying fractions by a whole number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CA" sz="2400" b="1" dirty="0"/>
              <a:t>Multiply a fraction by a whole number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CA" dirty="0"/>
              <a:t>First change the whole number into a improper fraction (2= 2/1).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CA" dirty="0"/>
              <a:t>Change any mixed fractions into improper fractions.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CA" dirty="0"/>
              <a:t>Multiply the numerators to find its product.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CA" dirty="0"/>
              <a:t>Multiply the denominators to find its product.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CA" dirty="0"/>
              <a:t>Reduce the answer to its lowest terms.</a:t>
            </a:r>
          </a:p>
          <a:p>
            <a:r>
              <a:rPr lang="en-CA" dirty="0"/>
              <a:t>Consider this:</a:t>
            </a:r>
          </a:p>
          <a:p>
            <a:r>
              <a:rPr lang="en-CA" dirty="0"/>
              <a:t>	3 x ¼ = 	</a:t>
            </a:r>
            <a:r>
              <a:rPr lang="en-CA" u="sng" dirty="0"/>
              <a:t>3 x 1</a:t>
            </a:r>
            <a:r>
              <a:rPr lang="en-CA" dirty="0"/>
              <a:t> =  </a:t>
            </a:r>
            <a:r>
              <a:rPr lang="en-CA" u="sng" dirty="0"/>
              <a:t>3</a:t>
            </a:r>
            <a:endParaRPr lang="en-CA" dirty="0"/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		1 x 4     4</a:t>
            </a:r>
          </a:p>
          <a:p>
            <a:pPr>
              <a:spcBef>
                <a:spcPts val="0"/>
              </a:spcBef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033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Dividing Fractions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209332" y="1676403"/>
            <a:ext cx="7772868" cy="4495799"/>
          </a:xfrm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CA" dirty="0"/>
              <a:t>The division of fractions requires us to use the reciprocal of a fraction than multiply the inverted fraction by the unchanged fraction.</a:t>
            </a:r>
          </a:p>
          <a:p>
            <a:pPr marL="285750" indent="-285750"/>
            <a:r>
              <a:rPr lang="en-CA" dirty="0"/>
              <a:t>To invert a fraction, simply exchange the numerator for the denominator in one of the fractions of the problem.</a:t>
            </a:r>
          </a:p>
          <a:p>
            <a:pPr marL="457200" lvl="1" indent="-285750"/>
            <a:r>
              <a:rPr lang="en-CA" dirty="0"/>
              <a:t>When inverting ½  changes to 2/1, 1/3 changes to 3/1 etc.</a:t>
            </a:r>
          </a:p>
          <a:p>
            <a:pPr lvl="1" indent="0">
              <a:buNone/>
            </a:pPr>
            <a:r>
              <a:rPr lang="en-CA" dirty="0"/>
              <a:t>Example:</a:t>
            </a:r>
          </a:p>
          <a:p>
            <a:pPr lvl="1" indent="0">
              <a:buNone/>
            </a:pPr>
            <a:r>
              <a:rPr lang="en-CA" dirty="0"/>
              <a:t>	2-3/4 ÷ 1/3</a:t>
            </a:r>
          </a:p>
          <a:p>
            <a:pPr lvl="1" indent="0">
              <a:buNone/>
            </a:pPr>
            <a:r>
              <a:rPr lang="en-CA" dirty="0"/>
              <a:t>1. All mixed fractions and whole numbers are changed to improper fractions</a:t>
            </a:r>
          </a:p>
          <a:p>
            <a:pPr lvl="2" indent="0">
              <a:buNone/>
            </a:pPr>
            <a:r>
              <a:rPr lang="en-CA" dirty="0"/>
              <a:t>	</a:t>
            </a:r>
            <a:r>
              <a:rPr lang="en-CA" u="sng" dirty="0"/>
              <a:t>11</a:t>
            </a:r>
            <a:r>
              <a:rPr lang="en-CA" dirty="0"/>
              <a:t> ÷ </a:t>
            </a:r>
            <a:r>
              <a:rPr lang="en-CA" u="sng" dirty="0"/>
              <a:t>1</a:t>
            </a:r>
          </a:p>
          <a:p>
            <a:pPr lvl="2" indent="0">
              <a:spcBef>
                <a:spcPts val="0"/>
              </a:spcBef>
              <a:buNone/>
            </a:pPr>
            <a:r>
              <a:rPr lang="en-CA" dirty="0"/>
              <a:t>   	 4      3</a:t>
            </a:r>
          </a:p>
          <a:p>
            <a:r>
              <a:rPr lang="en-CA" sz="1600" dirty="0"/>
              <a:t>    2. Change the ÷ sign to a x sign and invert the second number.</a:t>
            </a:r>
          </a:p>
          <a:p>
            <a:r>
              <a:rPr lang="en-CA" sz="1600" dirty="0"/>
              <a:t>	</a:t>
            </a:r>
            <a:r>
              <a:rPr lang="en-CA" sz="1600" u="sng" dirty="0"/>
              <a:t>11</a:t>
            </a:r>
            <a:r>
              <a:rPr lang="en-CA" sz="1600" dirty="0"/>
              <a:t>  x  </a:t>
            </a:r>
            <a:r>
              <a:rPr lang="en-CA" sz="1600" u="sng" dirty="0"/>
              <a:t>3 </a:t>
            </a:r>
            <a:r>
              <a:rPr lang="en-CA" sz="1600" dirty="0"/>
              <a:t>  = </a:t>
            </a:r>
            <a:r>
              <a:rPr lang="en-CA" sz="1600" u="sng" dirty="0"/>
              <a:t>33</a:t>
            </a:r>
            <a:endParaRPr lang="en-CA" sz="1600" dirty="0"/>
          </a:p>
          <a:p>
            <a:pPr>
              <a:spcBef>
                <a:spcPts val="0"/>
              </a:spcBef>
            </a:pPr>
            <a:r>
              <a:rPr lang="en-CA" sz="1600" dirty="0"/>
              <a:t>	4        1        4</a:t>
            </a:r>
          </a:p>
          <a:p>
            <a:pPr>
              <a:spcBef>
                <a:spcPts val="0"/>
              </a:spcBef>
            </a:pPr>
            <a:r>
              <a:rPr lang="en-CA" sz="1600" dirty="0"/>
              <a:t>    3. Reduce the improper fraction to its lowest terms</a:t>
            </a:r>
          </a:p>
          <a:p>
            <a:pPr>
              <a:spcBef>
                <a:spcPts val="0"/>
              </a:spcBef>
            </a:pPr>
            <a:r>
              <a:rPr lang="en-CA" sz="1600" dirty="0"/>
              <a:t>	</a:t>
            </a:r>
            <a:r>
              <a:rPr lang="en-CA" sz="1600" u="sng" dirty="0"/>
              <a:t>33</a:t>
            </a:r>
            <a:r>
              <a:rPr lang="en-CA" sz="1600" dirty="0"/>
              <a:t>   =   8-1/4</a:t>
            </a:r>
          </a:p>
          <a:p>
            <a:pPr>
              <a:spcBef>
                <a:spcPts val="0"/>
              </a:spcBef>
            </a:pPr>
            <a:r>
              <a:rPr lang="en-CA" sz="1600" dirty="0"/>
              <a:t>	 4</a:t>
            </a:r>
          </a:p>
        </p:txBody>
      </p:sp>
    </p:spTree>
    <p:extLst>
      <p:ext uri="{BB962C8B-B14F-4D97-AF65-F5344CB8AC3E}">
        <p14:creationId xmlns:p14="http://schemas.microsoft.com/office/powerpoint/2010/main" val="4279604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8CF051DBFEC7438D930F02B6EB7E5F" ma:contentTypeVersion="12" ma:contentTypeDescription="Create a new document." ma:contentTypeScope="" ma:versionID="8c71fafa9af69ea387b115580b0e6c94">
  <xsd:schema xmlns:xsd="http://www.w3.org/2001/XMLSchema" xmlns:xs="http://www.w3.org/2001/XMLSchema" xmlns:p="http://schemas.microsoft.com/office/2006/metadata/properties" xmlns:ns2="2fe2d530-9e09-4c4f-8606-4dd83cd2f29a" xmlns:ns3="339cbbd7-b9fb-47bb-84ca-31c7daaf7272" targetNamespace="http://schemas.microsoft.com/office/2006/metadata/properties" ma:root="true" ma:fieldsID="c94f792ee0d0bcc7a11d3274dd92958d" ns2:_="" ns3:_="">
    <xsd:import namespace="2fe2d530-9e09-4c4f-8606-4dd83cd2f29a"/>
    <xsd:import namespace="339cbbd7-b9fb-47bb-84ca-31c7daaf72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e2d530-9e09-4c4f-8606-4dd83cd2f2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cbbd7-b9fb-47bb-84ca-31c7daaf727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0FFFF5-6D04-4E9F-BDD1-5771B18C76B2}"/>
</file>

<file path=customXml/itemProps2.xml><?xml version="1.0" encoding="utf-8"?>
<ds:datastoreItem xmlns:ds="http://schemas.openxmlformats.org/officeDocument/2006/customXml" ds:itemID="{E4D39116-7153-4583-AD10-9BDE03E72FD4}"/>
</file>

<file path=customXml/itemProps3.xml><?xml version="1.0" encoding="utf-8"?>
<ds:datastoreItem xmlns:ds="http://schemas.openxmlformats.org/officeDocument/2006/customXml" ds:itemID="{35D589D0-87DF-4EC3-A30F-9BB6B9053D8A}"/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280</TotalTime>
  <Words>1193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Fractions</vt:lpstr>
      <vt:lpstr>Fractions- explanation</vt:lpstr>
      <vt:lpstr>Adding Fractions</vt:lpstr>
      <vt:lpstr>Subtracting Fractions</vt:lpstr>
      <vt:lpstr>Adding &amp; Subtracting mixed fractions</vt:lpstr>
      <vt:lpstr>Multiplying Fractions</vt:lpstr>
      <vt:lpstr>Multiplying Fractions - example</vt:lpstr>
      <vt:lpstr>Multiplying fractions by a whole number</vt:lpstr>
      <vt:lpstr>Dividing Fractions</vt:lpstr>
      <vt:lpstr>Converting Between Decimals and Fractions</vt:lpstr>
      <vt:lpstr>Converting Between fractions and Decimals</vt:lpstr>
      <vt:lpstr>Fractions - Review</vt:lpstr>
      <vt:lpstr>Fractions – review page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Fractions</dc:title>
  <dc:creator>trevorh</dc:creator>
  <cp:lastModifiedBy>Trevor Hibbs</cp:lastModifiedBy>
  <cp:revision>48</cp:revision>
  <dcterms:created xsi:type="dcterms:W3CDTF">2015-12-26T17:27:47Z</dcterms:created>
  <dcterms:modified xsi:type="dcterms:W3CDTF">2021-04-26T19:00:41Z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0x010100798CF051DBFEC7438D930F02B6EB7E5F</vt:lpwstr>
  </property>
</Properties>
</file>