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8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63BCF-E118-4AF1-BE55-CBFBA529A03B}" v="3" dt="2021-04-26T14:25:37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6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evor Hibbs" userId="d09e23ed-d367-4fe5-ba64-bda023d1e1e3" providerId="ADAL" clId="{FA19B4C4-23FB-4896-93EE-1612868DE63D}"/>
    <pc:docChg chg="delSld">
      <pc:chgData name="Trevor Hibbs" userId="d09e23ed-d367-4fe5-ba64-bda023d1e1e3" providerId="ADAL" clId="{FA19B4C4-23FB-4896-93EE-1612868DE63D}" dt="2021-02-09T21:38:19.131" v="0" actId="2696"/>
      <pc:docMkLst>
        <pc:docMk/>
      </pc:docMkLst>
      <pc:sldChg chg="del">
        <pc:chgData name="Trevor Hibbs" userId="d09e23ed-d367-4fe5-ba64-bda023d1e1e3" providerId="ADAL" clId="{FA19B4C4-23FB-4896-93EE-1612868DE63D}" dt="2021-02-09T21:38:19.131" v="0" actId="2696"/>
        <pc:sldMkLst>
          <pc:docMk/>
          <pc:sldMk cId="127618622" sldId="268"/>
        </pc:sldMkLst>
      </pc:sldChg>
    </pc:docChg>
  </pc:docChgLst>
  <pc:docChgLst>
    <pc:chgData name="Trevor Hibbs" userId="d09e23ed-d367-4fe5-ba64-bda023d1e1e3" providerId="ADAL" clId="{A8B148A4-82D9-47D7-A81E-E74F7A4A90A5}"/>
    <pc:docChg chg="modSld">
      <pc:chgData name="Trevor Hibbs" userId="d09e23ed-d367-4fe5-ba64-bda023d1e1e3" providerId="ADAL" clId="{A8B148A4-82D9-47D7-A81E-E74F7A4A90A5}" dt="2021-04-26T19:14:23.769" v="60" actId="6549"/>
      <pc:docMkLst>
        <pc:docMk/>
      </pc:docMkLst>
      <pc:sldChg chg="modSp mod">
        <pc:chgData name="Trevor Hibbs" userId="d09e23ed-d367-4fe5-ba64-bda023d1e1e3" providerId="ADAL" clId="{A8B148A4-82D9-47D7-A81E-E74F7A4A90A5}" dt="2021-04-26T19:14:23.769" v="60" actId="6549"/>
        <pc:sldMkLst>
          <pc:docMk/>
          <pc:sldMk cId="3388715968" sldId="256"/>
        </pc:sldMkLst>
        <pc:spChg chg="mod">
          <ac:chgData name="Trevor Hibbs" userId="d09e23ed-d367-4fe5-ba64-bda023d1e1e3" providerId="ADAL" clId="{A8B148A4-82D9-47D7-A81E-E74F7A4A90A5}" dt="2021-04-26T19:14:23.769" v="60" actId="6549"/>
          <ac:spMkLst>
            <pc:docMk/>
            <pc:sldMk cId="3388715968" sldId="256"/>
            <ac:spMk id="3" creationId="{00000000-0000-0000-0000-000000000000}"/>
          </ac:spMkLst>
        </pc:spChg>
      </pc:sldChg>
    </pc:docChg>
  </pc:docChgLst>
  <pc:docChgLst>
    <pc:chgData name="Trevor" userId="d09e23ed-d367-4fe5-ba64-bda023d1e1e3" providerId="ADAL" clId="{0DD63BCF-E118-4AF1-BE55-CBFBA529A03B}"/>
    <pc:docChg chg="custSel modSld">
      <pc:chgData name="Trevor" userId="d09e23ed-d367-4fe5-ba64-bda023d1e1e3" providerId="ADAL" clId="{0DD63BCF-E118-4AF1-BE55-CBFBA529A03B}" dt="2021-04-26T14:25:37.853" v="3"/>
      <pc:docMkLst>
        <pc:docMk/>
      </pc:docMkLst>
      <pc:sldChg chg="addSp modSp mod setBg">
        <pc:chgData name="Trevor" userId="d09e23ed-d367-4fe5-ba64-bda023d1e1e3" providerId="ADAL" clId="{0DD63BCF-E118-4AF1-BE55-CBFBA529A03B}" dt="2021-04-26T14:25:37.853" v="3"/>
        <pc:sldMkLst>
          <pc:docMk/>
          <pc:sldMk cId="3388715968" sldId="256"/>
        </pc:sldMkLst>
        <pc:spChg chg="mod">
          <ac:chgData name="Trevor" userId="d09e23ed-d367-4fe5-ba64-bda023d1e1e3" providerId="ADAL" clId="{0DD63BCF-E118-4AF1-BE55-CBFBA529A03B}" dt="2021-04-26T14:23:00.913" v="2" actId="26606"/>
          <ac:spMkLst>
            <pc:docMk/>
            <pc:sldMk cId="3388715968" sldId="256"/>
            <ac:spMk id="2" creationId="{00000000-0000-0000-0000-000000000000}"/>
          </ac:spMkLst>
        </pc:spChg>
        <pc:spChg chg="mod">
          <ac:chgData name="Trevor" userId="d09e23ed-d367-4fe5-ba64-bda023d1e1e3" providerId="ADAL" clId="{0DD63BCF-E118-4AF1-BE55-CBFBA529A03B}" dt="2021-04-26T14:23:00.913" v="2" actId="26606"/>
          <ac:spMkLst>
            <pc:docMk/>
            <pc:sldMk cId="3388715968" sldId="256"/>
            <ac:spMk id="3" creationId="{00000000-0000-0000-0000-000000000000}"/>
          </ac:spMkLst>
        </pc:spChg>
        <pc:spChg chg="add">
          <ac:chgData name="Trevor" userId="d09e23ed-d367-4fe5-ba64-bda023d1e1e3" providerId="ADAL" clId="{0DD63BCF-E118-4AF1-BE55-CBFBA529A03B}" dt="2021-04-26T14:23:00.913" v="2" actId="26606"/>
          <ac:spMkLst>
            <pc:docMk/>
            <pc:sldMk cId="3388715968" sldId="256"/>
            <ac:spMk id="10" creationId="{EFB0C39A-F8CA-4A79-AFFC-E9780FB1991A}"/>
          </ac:spMkLst>
        </pc:spChg>
        <pc:picChg chg="add mod ord">
          <ac:chgData name="Trevor" userId="d09e23ed-d367-4fe5-ba64-bda023d1e1e3" providerId="ADAL" clId="{0DD63BCF-E118-4AF1-BE55-CBFBA529A03B}" dt="2021-04-26T14:25:37.853" v="3"/>
          <ac:picMkLst>
            <pc:docMk/>
            <pc:sldMk cId="3388715968" sldId="256"/>
            <ac:picMk id="5" creationId="{B6779C37-E66A-4EE1-B8A4-C9852CD364E9}"/>
          </ac:picMkLst>
        </pc:picChg>
      </pc:sldChg>
      <pc:sldChg chg="modSp">
        <pc:chgData name="Trevor" userId="d09e23ed-d367-4fe5-ba64-bda023d1e1e3" providerId="ADAL" clId="{0DD63BCF-E118-4AF1-BE55-CBFBA529A03B}" dt="2021-04-26T14:15:20.519" v="0"/>
        <pc:sldMkLst>
          <pc:docMk/>
          <pc:sldMk cId="639099480" sldId="257"/>
        </pc:sldMkLst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639099480" sldId="257"/>
            <ac:spMk id="2" creationId="{00000000-0000-0000-0000-000000000000}"/>
          </ac:spMkLst>
        </pc:spChg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639099480" sldId="257"/>
            <ac:spMk id="3" creationId="{00000000-0000-0000-0000-000000000000}"/>
          </ac:spMkLst>
        </pc:spChg>
      </pc:sldChg>
      <pc:sldChg chg="modSp">
        <pc:chgData name="Trevor" userId="d09e23ed-d367-4fe5-ba64-bda023d1e1e3" providerId="ADAL" clId="{0DD63BCF-E118-4AF1-BE55-CBFBA529A03B}" dt="2021-04-26T14:15:20.519" v="0"/>
        <pc:sldMkLst>
          <pc:docMk/>
          <pc:sldMk cId="4214373935" sldId="258"/>
        </pc:sldMkLst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4214373935" sldId="258"/>
            <ac:spMk id="3" creationId="{00000000-0000-0000-0000-000000000000}"/>
          </ac:spMkLst>
        </pc:spChg>
      </pc:sldChg>
      <pc:sldChg chg="modSp">
        <pc:chgData name="Trevor" userId="d09e23ed-d367-4fe5-ba64-bda023d1e1e3" providerId="ADAL" clId="{0DD63BCF-E118-4AF1-BE55-CBFBA529A03B}" dt="2021-04-26T14:15:20.519" v="0"/>
        <pc:sldMkLst>
          <pc:docMk/>
          <pc:sldMk cId="4237315325" sldId="259"/>
        </pc:sldMkLst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4237315325" sldId="259"/>
            <ac:spMk id="2" creationId="{00000000-0000-0000-0000-000000000000}"/>
          </ac:spMkLst>
        </pc:spChg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4237315325" sldId="259"/>
            <ac:spMk id="3" creationId="{00000000-0000-0000-0000-000000000000}"/>
          </ac:spMkLst>
        </pc:spChg>
      </pc:sldChg>
      <pc:sldChg chg="modSp">
        <pc:chgData name="Trevor" userId="d09e23ed-d367-4fe5-ba64-bda023d1e1e3" providerId="ADAL" clId="{0DD63BCF-E118-4AF1-BE55-CBFBA529A03B}" dt="2021-04-26T14:15:20.519" v="0"/>
        <pc:sldMkLst>
          <pc:docMk/>
          <pc:sldMk cId="3276291118" sldId="260"/>
        </pc:sldMkLst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3276291118" sldId="260"/>
            <ac:spMk id="2" creationId="{00000000-0000-0000-0000-000000000000}"/>
          </ac:spMkLst>
        </pc:spChg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3276291118" sldId="260"/>
            <ac:spMk id="3" creationId="{00000000-0000-0000-0000-000000000000}"/>
          </ac:spMkLst>
        </pc:spChg>
      </pc:sldChg>
      <pc:sldChg chg="modSp">
        <pc:chgData name="Trevor" userId="d09e23ed-d367-4fe5-ba64-bda023d1e1e3" providerId="ADAL" clId="{0DD63BCF-E118-4AF1-BE55-CBFBA529A03B}" dt="2021-04-26T14:15:20.519" v="0"/>
        <pc:sldMkLst>
          <pc:docMk/>
          <pc:sldMk cId="449498707" sldId="261"/>
        </pc:sldMkLst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449498707" sldId="261"/>
            <ac:spMk id="2" creationId="{00000000-0000-0000-0000-000000000000}"/>
          </ac:spMkLst>
        </pc:spChg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449498707" sldId="261"/>
            <ac:spMk id="3" creationId="{00000000-0000-0000-0000-000000000000}"/>
          </ac:spMkLst>
        </pc:spChg>
      </pc:sldChg>
      <pc:sldChg chg="modSp">
        <pc:chgData name="Trevor" userId="d09e23ed-d367-4fe5-ba64-bda023d1e1e3" providerId="ADAL" clId="{0DD63BCF-E118-4AF1-BE55-CBFBA529A03B}" dt="2021-04-26T14:15:20.519" v="0"/>
        <pc:sldMkLst>
          <pc:docMk/>
          <pc:sldMk cId="916242053" sldId="262"/>
        </pc:sldMkLst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916242053" sldId="262"/>
            <ac:spMk id="2" creationId="{00000000-0000-0000-0000-000000000000}"/>
          </ac:spMkLst>
        </pc:spChg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916242053" sldId="262"/>
            <ac:spMk id="3" creationId="{00000000-0000-0000-0000-000000000000}"/>
          </ac:spMkLst>
        </pc:spChg>
      </pc:sldChg>
      <pc:sldChg chg="modSp">
        <pc:chgData name="Trevor" userId="d09e23ed-d367-4fe5-ba64-bda023d1e1e3" providerId="ADAL" clId="{0DD63BCF-E118-4AF1-BE55-CBFBA529A03B}" dt="2021-04-26T14:15:20.519" v="0"/>
        <pc:sldMkLst>
          <pc:docMk/>
          <pc:sldMk cId="3707767881" sldId="263"/>
        </pc:sldMkLst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3707767881" sldId="263"/>
            <ac:spMk id="2" creationId="{00000000-0000-0000-0000-000000000000}"/>
          </ac:spMkLst>
        </pc:spChg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3707767881" sldId="263"/>
            <ac:spMk id="3" creationId="{00000000-0000-0000-0000-000000000000}"/>
          </ac:spMkLst>
        </pc:spChg>
      </pc:sldChg>
      <pc:sldChg chg="modSp">
        <pc:chgData name="Trevor" userId="d09e23ed-d367-4fe5-ba64-bda023d1e1e3" providerId="ADAL" clId="{0DD63BCF-E118-4AF1-BE55-CBFBA529A03B}" dt="2021-04-26T14:15:20.519" v="0"/>
        <pc:sldMkLst>
          <pc:docMk/>
          <pc:sldMk cId="3398442842" sldId="264"/>
        </pc:sldMkLst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3398442842" sldId="264"/>
            <ac:spMk id="2" creationId="{00000000-0000-0000-0000-000000000000}"/>
          </ac:spMkLst>
        </pc:spChg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3398442842" sldId="264"/>
            <ac:spMk id="3" creationId="{00000000-0000-0000-0000-000000000000}"/>
          </ac:spMkLst>
        </pc:spChg>
      </pc:sldChg>
      <pc:sldChg chg="modSp">
        <pc:chgData name="Trevor" userId="d09e23ed-d367-4fe5-ba64-bda023d1e1e3" providerId="ADAL" clId="{0DD63BCF-E118-4AF1-BE55-CBFBA529A03B}" dt="2021-04-26T14:15:20.519" v="0"/>
        <pc:sldMkLst>
          <pc:docMk/>
          <pc:sldMk cId="2645317710" sldId="265"/>
        </pc:sldMkLst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2645317710" sldId="265"/>
            <ac:spMk id="2" creationId="{00000000-0000-0000-0000-000000000000}"/>
          </ac:spMkLst>
        </pc:spChg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2645317710" sldId="265"/>
            <ac:spMk id="3" creationId="{00000000-0000-0000-0000-000000000000}"/>
          </ac:spMkLst>
        </pc:spChg>
      </pc:sldChg>
      <pc:sldChg chg="modSp">
        <pc:chgData name="Trevor" userId="d09e23ed-d367-4fe5-ba64-bda023d1e1e3" providerId="ADAL" clId="{0DD63BCF-E118-4AF1-BE55-CBFBA529A03B}" dt="2021-04-26T14:15:20.519" v="0"/>
        <pc:sldMkLst>
          <pc:docMk/>
          <pc:sldMk cId="1837880708" sldId="266"/>
        </pc:sldMkLst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1837880708" sldId="266"/>
            <ac:spMk id="2" creationId="{00000000-0000-0000-0000-000000000000}"/>
          </ac:spMkLst>
        </pc:spChg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1837880708" sldId="266"/>
            <ac:spMk id="3" creationId="{00000000-0000-0000-0000-000000000000}"/>
          </ac:spMkLst>
        </pc:spChg>
      </pc:sldChg>
      <pc:sldChg chg="modSp">
        <pc:chgData name="Trevor" userId="d09e23ed-d367-4fe5-ba64-bda023d1e1e3" providerId="ADAL" clId="{0DD63BCF-E118-4AF1-BE55-CBFBA529A03B}" dt="2021-04-26T14:15:20.519" v="0"/>
        <pc:sldMkLst>
          <pc:docMk/>
          <pc:sldMk cId="3777053642" sldId="267"/>
        </pc:sldMkLst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3777053642" sldId="267"/>
            <ac:spMk id="2" creationId="{00000000-0000-0000-0000-000000000000}"/>
          </ac:spMkLst>
        </pc:spChg>
        <pc:spChg chg="mod">
          <ac:chgData name="Trevor" userId="d09e23ed-d367-4fe5-ba64-bda023d1e1e3" providerId="ADAL" clId="{0DD63BCF-E118-4AF1-BE55-CBFBA529A03B}" dt="2021-04-26T14:15:20.519" v="0"/>
          <ac:spMkLst>
            <pc:docMk/>
            <pc:sldMk cId="3777053642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1810CC4-C81F-4AA1-A67D-461A4CC1BCAE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42A1E61-55F9-4A64-B887-FCF82440926B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4758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CC4-C81F-4AA1-A67D-461A4CC1BCAE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E61-55F9-4A64-B887-FCF8244092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85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CC4-C81F-4AA1-A67D-461A4CC1BCAE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E61-55F9-4A64-B887-FCF8244092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39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CC4-C81F-4AA1-A67D-461A4CC1BCAE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E61-55F9-4A64-B887-FCF8244092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71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CC4-C81F-4AA1-A67D-461A4CC1BCAE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E61-55F9-4A64-B887-FCF82440926B}" type="slidenum">
              <a:rPr lang="en-CA" smtClean="0"/>
              <a:t>‹#›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298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CC4-C81F-4AA1-A67D-461A4CC1BCAE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E61-55F9-4A64-B887-FCF8244092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68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CC4-C81F-4AA1-A67D-461A4CC1BCAE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E61-55F9-4A64-B887-FCF8244092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6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CC4-C81F-4AA1-A67D-461A4CC1BCAE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E61-55F9-4A64-B887-FCF8244092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20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CC4-C81F-4AA1-A67D-461A4CC1BCAE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E61-55F9-4A64-B887-FCF8244092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9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CC4-C81F-4AA1-A67D-461A4CC1BCAE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E61-55F9-4A64-B887-FCF8244092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698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10CC4-C81F-4AA1-A67D-461A4CC1BCAE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A1E61-55F9-4A64-B887-FCF8244092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704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1810CC4-C81F-4AA1-A67D-461A4CC1BCAE}" type="datetimeFigureOut">
              <a:rPr lang="en-CA" smtClean="0"/>
              <a:t>2021-04-26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42A1E61-55F9-4A64-B887-FCF8244092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064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ing of a yellow sphere balancing on the edge of a blue cube">
            <a:extLst>
              <a:ext uri="{FF2B5EF4-FFF2-40B4-BE49-F238E27FC236}">
                <a16:creationId xmlns:a16="http://schemas.microsoft.com/office/drawing/2014/main" id="{B6779C37-E66A-4EE1-B8A4-C9852CD364E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045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CA" dirty="0"/>
              <a:t>Volume &amp; glue calculations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tx1"/>
                </a:solidFill>
              </a:rPr>
              <a:t>MATH 1435 Math Fundamentals</a:t>
            </a:r>
          </a:p>
        </p:txBody>
      </p:sp>
    </p:spTree>
    <p:extLst>
      <p:ext uri="{BB962C8B-B14F-4D97-AF65-F5344CB8AC3E}">
        <p14:creationId xmlns:p14="http://schemas.microsoft.com/office/powerpoint/2010/main" val="338871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Through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Calculate the square foot of 1 glue line.</a:t>
            </a:r>
          </a:p>
          <a:p>
            <a:pPr lvl="1"/>
            <a:r>
              <a:rPr lang="en-CA" dirty="0"/>
              <a:t>Panel size 36” x 24” (convert to feet)</a:t>
            </a:r>
          </a:p>
          <a:p>
            <a:pPr lvl="1"/>
            <a:r>
              <a:rPr lang="en-CA" dirty="0"/>
              <a:t>(36/12) x (24/12) = 6 </a:t>
            </a:r>
            <a:r>
              <a:rPr lang="en-CA" dirty="0" err="1"/>
              <a:t>sqft</a:t>
            </a:r>
            <a:r>
              <a:rPr lang="en-CA" dirty="0"/>
              <a:t> (one glue line)</a:t>
            </a:r>
          </a:p>
          <a:p>
            <a:r>
              <a:rPr lang="en-CA" dirty="0"/>
              <a:t>Multiply by the number of glue lines for 1 panel.</a:t>
            </a:r>
          </a:p>
          <a:p>
            <a:pPr lvl="1"/>
            <a:r>
              <a:rPr lang="en-CA" dirty="0"/>
              <a:t>6 </a:t>
            </a:r>
            <a:r>
              <a:rPr lang="en-CA" dirty="0" err="1"/>
              <a:t>sqft</a:t>
            </a:r>
            <a:r>
              <a:rPr lang="en-CA" dirty="0"/>
              <a:t> per glue line x 2 glue lines per panel (3 ply).</a:t>
            </a:r>
          </a:p>
          <a:p>
            <a:pPr lvl="1"/>
            <a:r>
              <a:rPr lang="en-CA" dirty="0"/>
              <a:t>12 </a:t>
            </a:r>
            <a:r>
              <a:rPr lang="en-CA" dirty="0" err="1"/>
              <a:t>sqft</a:t>
            </a:r>
            <a:r>
              <a:rPr lang="en-CA" dirty="0"/>
              <a:t> of glue lines per panel.</a:t>
            </a:r>
          </a:p>
          <a:p>
            <a:r>
              <a:rPr lang="en-CA" dirty="0"/>
              <a:t>Multiply by the number of panels needed.</a:t>
            </a:r>
          </a:p>
          <a:p>
            <a:pPr lvl="1"/>
            <a:r>
              <a:rPr lang="en-CA" dirty="0"/>
              <a:t>12 </a:t>
            </a:r>
            <a:r>
              <a:rPr lang="en-CA" dirty="0" err="1"/>
              <a:t>sqft</a:t>
            </a:r>
            <a:r>
              <a:rPr lang="en-CA" dirty="0"/>
              <a:t> of glue lines per panel x 42 panels</a:t>
            </a:r>
          </a:p>
          <a:p>
            <a:pPr lvl="1"/>
            <a:r>
              <a:rPr lang="en-CA" dirty="0"/>
              <a:t>504 </a:t>
            </a:r>
            <a:r>
              <a:rPr lang="en-CA" dirty="0" err="1"/>
              <a:t>sqft</a:t>
            </a:r>
            <a:r>
              <a:rPr lang="en-CA" dirty="0"/>
              <a:t> of glue for the whole job.</a:t>
            </a:r>
          </a:p>
        </p:txBody>
      </p:sp>
    </p:spTree>
    <p:extLst>
      <p:ext uri="{BB962C8B-B14F-4D97-AF65-F5344CB8AC3E}">
        <p14:creationId xmlns:p14="http://schemas.microsoft.com/office/powerpoint/2010/main" val="264531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Through cont.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Calculate the weight of glue required.</a:t>
            </a:r>
          </a:p>
          <a:p>
            <a:pPr lvl="1"/>
            <a:r>
              <a:rPr lang="en-CA" dirty="0"/>
              <a:t>504 </a:t>
            </a:r>
            <a:r>
              <a:rPr lang="en-CA" dirty="0" err="1"/>
              <a:t>sqft</a:t>
            </a:r>
            <a:r>
              <a:rPr lang="en-CA" dirty="0"/>
              <a:t> x 20 g per </a:t>
            </a:r>
            <a:r>
              <a:rPr lang="en-CA" dirty="0" err="1"/>
              <a:t>sqft</a:t>
            </a:r>
            <a:r>
              <a:rPr lang="en-CA" dirty="0"/>
              <a:t> =</a:t>
            </a:r>
          </a:p>
          <a:p>
            <a:pPr lvl="1"/>
            <a:r>
              <a:rPr lang="en-CA" dirty="0"/>
              <a:t>10,080 g of glue required.</a:t>
            </a:r>
          </a:p>
          <a:p>
            <a:r>
              <a:rPr lang="en-CA" dirty="0"/>
              <a:t>Add the waste to the glue.</a:t>
            </a:r>
          </a:p>
          <a:p>
            <a:pPr lvl="1"/>
            <a:r>
              <a:rPr lang="en-CA" dirty="0"/>
              <a:t>10,080 g of glue + 10% =</a:t>
            </a:r>
          </a:p>
          <a:p>
            <a:pPr lvl="1"/>
            <a:r>
              <a:rPr lang="en-CA" dirty="0"/>
              <a:t>(10,080 x 1.1) = 11, 088 g of glue with waste added.</a:t>
            </a:r>
          </a:p>
        </p:txBody>
      </p:sp>
    </p:spTree>
    <p:extLst>
      <p:ext uri="{BB962C8B-B14F-4D97-AF65-F5344CB8AC3E}">
        <p14:creationId xmlns:p14="http://schemas.microsoft.com/office/powerpoint/2010/main" val="18378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 </a:t>
            </a:r>
            <a:r>
              <a:rPr lang="en-CA"/>
              <a:t>Through cont. </a:t>
            </a:r>
            <a:r>
              <a:rPr lang="en-CA" dirty="0"/>
              <a:t>– 2</a:t>
            </a:r>
            <a:r>
              <a:rPr lang="en-CA" baseline="30000" dirty="0"/>
              <a:t>nd</a:t>
            </a:r>
            <a:r>
              <a:rPr lang="en-CA" dirty="0"/>
              <a:t> page.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Now that we have the total amount of glue required, we need to calculate the amount of each of the parts of the glue mix.</a:t>
            </a:r>
          </a:p>
          <a:p>
            <a:pPr lvl="1"/>
            <a:r>
              <a:rPr lang="en-CA" dirty="0"/>
              <a:t>Glue specs – 20 parts resin, 4 parts catalyst, 1 part water.</a:t>
            </a:r>
          </a:p>
          <a:p>
            <a:pPr lvl="1"/>
            <a:r>
              <a:rPr lang="en-CA" dirty="0"/>
              <a:t>A total of 25 parts.</a:t>
            </a:r>
          </a:p>
          <a:p>
            <a:pPr lvl="1"/>
            <a:r>
              <a:rPr lang="en-CA" dirty="0"/>
              <a:t>11,088 g / 25 parts =  443.52 g per part.</a:t>
            </a:r>
          </a:p>
          <a:p>
            <a:pPr lvl="2"/>
            <a:r>
              <a:rPr lang="en-CA" dirty="0"/>
              <a:t>Therefore:</a:t>
            </a:r>
          </a:p>
          <a:p>
            <a:pPr lvl="2"/>
            <a:r>
              <a:rPr lang="en-CA" dirty="0"/>
              <a:t>20 parts resin x 443.52 g per part = </a:t>
            </a:r>
            <a:r>
              <a:rPr lang="en-CA" sz="2400" b="1" dirty="0"/>
              <a:t>8,870.4 g Resin</a:t>
            </a:r>
          </a:p>
          <a:p>
            <a:pPr lvl="2"/>
            <a:r>
              <a:rPr lang="en-CA" dirty="0"/>
              <a:t>4 part catalyst x 443.52 g per part = </a:t>
            </a:r>
            <a:r>
              <a:rPr lang="en-CA" sz="2400" b="1" dirty="0"/>
              <a:t>1,774.08 g Catalyst</a:t>
            </a:r>
          </a:p>
          <a:p>
            <a:pPr lvl="2"/>
            <a:r>
              <a:rPr lang="en-CA" dirty="0"/>
              <a:t>1 part water x 443.52 g per part = </a:t>
            </a:r>
            <a:r>
              <a:rPr lang="en-CA" sz="2400" b="1" dirty="0"/>
              <a:t>443.52 g Water</a:t>
            </a:r>
          </a:p>
        </p:txBody>
      </p:sp>
    </p:spTree>
    <p:extLst>
      <p:ext uri="{BB962C8B-B14F-4D97-AF65-F5344CB8AC3E}">
        <p14:creationId xmlns:p14="http://schemas.microsoft.com/office/powerpoint/2010/main" val="3777053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Volume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Volume is a 3 dimensional measurement of an object. We measure the objects length, width and depth. </a:t>
            </a:r>
          </a:p>
          <a:p>
            <a:r>
              <a:rPr lang="en-CA" dirty="0"/>
              <a:t>Volume is expressed in cubic units ( m³, ft³), also as millilitres, Litres, ounces, pint, quart and gallon.</a:t>
            </a:r>
          </a:p>
          <a:p>
            <a:r>
              <a:rPr lang="en-CA" dirty="0"/>
              <a:t>Typically liquids are measured in millilitres, litres, ounces, pint, quart and gallon. Solid objects are measured in cubic centimetres, cubic metres, cubic yards, cubic feet, and  cubic inches etc.</a:t>
            </a:r>
          </a:p>
          <a:p>
            <a:r>
              <a:rPr lang="en-CA" dirty="0"/>
              <a:t>Volume is generally used to calculate volume of cabinets for shipping.</a:t>
            </a:r>
          </a:p>
        </p:txBody>
      </p:sp>
    </p:spTree>
    <p:extLst>
      <p:ext uri="{BB962C8B-B14F-4D97-AF65-F5344CB8AC3E}">
        <p14:creationId xmlns:p14="http://schemas.microsoft.com/office/powerpoint/2010/main" val="63909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Volume – cube, cylinder &amp; prisms</a:t>
            </a:r>
          </a:p>
        </p:txBody>
      </p:sp>
      <p:pic>
        <p:nvPicPr>
          <p:cNvPr id="1026" name="Picture 2" descr="C:\Users\trevorh\AppData\Local\Microsoft\Windows\INetCache\IE\4N7HP9RS\1300839508[1].png" title="picture of a cub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514600"/>
            <a:ext cx="146244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62947" y="2166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44019" y="223118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9646" y="284975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8761" y="4187644"/>
            <a:ext cx="215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Volume = L x W x D</a:t>
            </a:r>
          </a:p>
        </p:txBody>
      </p:sp>
      <p:pic>
        <p:nvPicPr>
          <p:cNvPr id="1027" name="Picture 3" descr="C:\Users\trevorh\AppData\Local\Microsoft\Windows\INetCache\IE\4N7HP9RS\Circular_cylinder_rh.svg[1].png" title="Picture of a cylind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2133600"/>
            <a:ext cx="1821359" cy="205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12333" y="4556976"/>
                <a:ext cx="2085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/>
                        </a:rPr>
                        <m:t>𝑉𝑜𝑙𝑢𝑚𝑒</m:t>
                      </m:r>
                      <m:r>
                        <a:rPr lang="en-CA" i="1">
                          <a:latin typeface="Cambria Math"/>
                        </a:rPr>
                        <m:t>= 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² 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333" y="4556976"/>
                <a:ext cx="208582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 descr="C:\Users\trevorh\AppData\Local\Microsoft\Windows\INetCache\IE\S7E5FN57\Triangular_prism_wedge[1].png" title="Picture of a triangular prism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264097"/>
            <a:ext cx="2133600" cy="19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93430" y="4556976"/>
                <a:ext cx="1976310" cy="533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Volume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000" i="1">
                            <a:latin typeface="Cambria Math"/>
                          </a:rPr>
                          <m:t>𝑏𝑥h</m:t>
                        </m:r>
                      </m:num>
                      <m:den>
                        <m:r>
                          <a:rPr lang="en-CA" sz="20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CA" sz="2000" i="1">
                        <a:latin typeface="Cambria Math"/>
                      </a:rPr>
                      <m:t> </m:t>
                    </m:r>
                    <m:r>
                      <a:rPr lang="en-CA" sz="2000" i="1">
                        <a:latin typeface="Cambria Math"/>
                      </a:rPr>
                      <m:t>𝑥</m:t>
                    </m:r>
                    <m:r>
                      <a:rPr lang="en-CA" sz="2000" i="1">
                        <a:latin typeface="Cambria Math"/>
                      </a:rPr>
                      <m:t> </m:t>
                    </m:r>
                    <m:r>
                      <a:rPr lang="en-CA" sz="2000" i="1">
                        <a:latin typeface="Cambria Math"/>
                      </a:rPr>
                      <m:t>𝐿</m:t>
                    </m:r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430" y="4556976"/>
                <a:ext cx="1976310" cy="533992"/>
              </a:xfrm>
              <a:prstGeom prst="rect">
                <a:avLst/>
              </a:prstGeom>
              <a:blipFill>
                <a:blip r:embed="rId6"/>
                <a:stretch>
                  <a:fillRect l="-2462" b="-57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37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Volume - cones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Cones, square base pyramids and octagonal base pyramids</a:t>
                </a:r>
              </a:p>
              <a:p>
                <a:pPr marL="0" indent="0">
                  <a:buNone/>
                </a:pPr>
                <a:r>
                  <a:rPr lang="en-CA" dirty="0"/>
                  <a:t>The volume of any symmetrical object that comes to a point is 1/3 the volume of an object with the same end shape and dimension.</a:t>
                </a:r>
              </a:p>
              <a:p>
                <a:r>
                  <a:rPr lang="en-CA" dirty="0"/>
                  <a:t>The formula is as follows:</a:t>
                </a:r>
              </a:p>
              <a:p>
                <a:pPr marL="0" indent="0">
                  <a:buNone/>
                </a:pPr>
                <a:r>
                  <a:rPr lang="en-CA" dirty="0"/>
                  <a:t>	Volume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/>
                          </a:rPr>
                          <m:t>𝑒𝑛𝑑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𝑎𝑟𝑒𝑎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𝑥</m:t>
                        </m:r>
                        <m:r>
                          <a:rPr lang="en-CA" b="0" i="1" smtClean="0">
                            <a:latin typeface="Cambria Math"/>
                          </a:rPr>
                          <m:t> </m:t>
                        </m:r>
                        <m:r>
                          <a:rPr lang="en-CA" b="0" i="1" smtClean="0">
                            <a:latin typeface="Cambria Math"/>
                          </a:rPr>
                          <m:t>h𝑒𝑖𝑔h𝑡</m:t>
                        </m:r>
                      </m:num>
                      <m:den>
                        <m:r>
                          <a:rPr lang="en-CA" b="0" i="1" smtClean="0">
                            <a:latin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0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C:\Users\trevorh\AppData\Local\Microsoft\Windows\INetCache\IE\RO5YL795\1283113094[1].png" title="picture of a round based co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95801"/>
            <a:ext cx="1146506" cy="158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revorh\AppData\Local\Microsoft\Windows\INetCache\IE\V5K7A8DN\120px-Square_pyramid[1].png" title="picture of a square based cone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4768297"/>
            <a:ext cx="2131397" cy="131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trevorh\AppData\Local\Microsoft\Windows\INetCache\IE\V5K7A8DN\Heptagonal_pyramid[1].png" title="picture of a hexagonal based co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348769"/>
            <a:ext cx="1660446" cy="174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31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Chemical mixes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Mixing glue and finishes to their correct proportions is required in order to maintain the properties of the glue or finishing materials.</a:t>
            </a:r>
          </a:p>
          <a:p>
            <a:r>
              <a:rPr lang="en-CA" dirty="0"/>
              <a:t>The bond, strength and cure time of glue can be affected if too much water or catalyst is added.</a:t>
            </a:r>
          </a:p>
          <a:p>
            <a:r>
              <a:rPr lang="en-CA" dirty="0"/>
              <a:t>Cure time, curing properties, durability and adhesion between coats can be affected if the finish/ catalyst ratio is not correct.</a:t>
            </a:r>
          </a:p>
          <a:p>
            <a:r>
              <a:rPr lang="en-CA" dirty="0"/>
              <a:t>Mixes can be in  parts, weight or volume.</a:t>
            </a:r>
          </a:p>
        </p:txBody>
      </p:sp>
    </p:spTree>
    <p:extLst>
      <p:ext uri="{BB962C8B-B14F-4D97-AF65-F5344CB8AC3E}">
        <p14:creationId xmlns:p14="http://schemas.microsoft.com/office/powerpoint/2010/main" val="327629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Chemical mixes -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Lets look at an example:</a:t>
            </a:r>
          </a:p>
          <a:p>
            <a:pPr marL="0" indent="0">
              <a:buNone/>
            </a:pPr>
            <a:r>
              <a:rPr lang="en-CA" dirty="0"/>
              <a:t>	We have a recipe for an oil rubbed finish. The recipe calls for:</a:t>
            </a:r>
          </a:p>
          <a:p>
            <a:pPr marL="0" indent="0">
              <a:buNone/>
            </a:pPr>
            <a:r>
              <a:rPr lang="en-CA" dirty="0"/>
              <a:t>	1/3 Boiled Linseed oil</a:t>
            </a:r>
          </a:p>
          <a:p>
            <a:pPr marL="0" indent="0">
              <a:buNone/>
            </a:pPr>
            <a:r>
              <a:rPr lang="en-CA" dirty="0"/>
              <a:t>	1/3 varnish</a:t>
            </a:r>
          </a:p>
          <a:p>
            <a:pPr marL="0" indent="0">
              <a:buNone/>
            </a:pPr>
            <a:r>
              <a:rPr lang="en-CA" dirty="0"/>
              <a:t>	1/3 mineral spirits</a:t>
            </a:r>
          </a:p>
          <a:p>
            <a:pPr marL="0" indent="0">
              <a:buNone/>
            </a:pPr>
            <a:r>
              <a:rPr lang="en-CA" dirty="0"/>
              <a:t>If we wanted a total of 15L of finish. How much of each item do we need?</a:t>
            </a:r>
          </a:p>
          <a:p>
            <a:pPr marL="0" indent="0">
              <a:buNone/>
            </a:pPr>
            <a:r>
              <a:rPr lang="en-CA" dirty="0"/>
              <a:t>1/3= 0.3333 		</a:t>
            </a:r>
          </a:p>
          <a:p>
            <a:pPr marL="0" indent="0">
              <a:buNone/>
            </a:pPr>
            <a:r>
              <a:rPr lang="en-CA" dirty="0"/>
              <a:t>0.3333 x 15 = 5L</a:t>
            </a:r>
          </a:p>
          <a:p>
            <a:pPr marL="0" indent="0">
              <a:buNone/>
            </a:pPr>
            <a:r>
              <a:rPr lang="en-CA" dirty="0"/>
              <a:t>Therefore, you would need 5L of each.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624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Chemical mixes – example 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You have just bought a new glue for your veneer </a:t>
            </a:r>
            <a:r>
              <a:rPr lang="en-CA" dirty="0" err="1"/>
              <a:t>stitcher</a:t>
            </a:r>
            <a:r>
              <a:rPr lang="en-CA" dirty="0"/>
              <a:t>, it requires the following mixture:</a:t>
            </a:r>
          </a:p>
          <a:p>
            <a:pPr marL="0" indent="0">
              <a:buNone/>
            </a:pPr>
            <a:r>
              <a:rPr lang="en-CA" dirty="0"/>
              <a:t>	13 parts resin</a:t>
            </a:r>
          </a:p>
          <a:p>
            <a:pPr marL="0" indent="0">
              <a:buNone/>
            </a:pPr>
            <a:r>
              <a:rPr lang="en-CA" dirty="0"/>
              <a:t>	3  parts catalyst</a:t>
            </a:r>
          </a:p>
          <a:p>
            <a:pPr marL="0" indent="0">
              <a:buNone/>
            </a:pPr>
            <a:r>
              <a:rPr lang="en-CA" dirty="0"/>
              <a:t>	1  part water</a:t>
            </a:r>
          </a:p>
          <a:p>
            <a:pPr marL="0" indent="0">
              <a:buNone/>
            </a:pPr>
            <a:r>
              <a:rPr lang="en-CA" dirty="0"/>
              <a:t>If the veneer </a:t>
            </a:r>
            <a:r>
              <a:rPr lang="en-CA" dirty="0" err="1"/>
              <a:t>stitcher</a:t>
            </a:r>
            <a:r>
              <a:rPr lang="en-CA" dirty="0"/>
              <a:t> glue reserve holds 500ml. How much of each item do you need?</a:t>
            </a:r>
          </a:p>
          <a:p>
            <a:pPr marL="0" indent="0">
              <a:buNone/>
            </a:pPr>
            <a:r>
              <a:rPr lang="en-CA" dirty="0"/>
              <a:t>Answer:</a:t>
            </a:r>
          </a:p>
          <a:p>
            <a:pPr marL="0" indent="0">
              <a:buNone/>
            </a:pPr>
            <a:r>
              <a:rPr lang="en-CA" dirty="0"/>
              <a:t>13 + 3 + 1 = 17 parts total</a:t>
            </a:r>
          </a:p>
          <a:p>
            <a:pPr marL="0" indent="0">
              <a:buNone/>
            </a:pPr>
            <a:r>
              <a:rPr lang="en-CA" dirty="0"/>
              <a:t>500ml ÷ 17 parts = 29.41 ml/ part</a:t>
            </a:r>
          </a:p>
          <a:p>
            <a:pPr marL="0" indent="0">
              <a:buNone/>
            </a:pPr>
            <a:r>
              <a:rPr lang="en-CA" dirty="0"/>
              <a:t>	Resin – (29.41 x 13) = 382.33ml</a:t>
            </a:r>
          </a:p>
          <a:p>
            <a:pPr marL="0" indent="0">
              <a:buNone/>
            </a:pPr>
            <a:r>
              <a:rPr lang="en-CA" dirty="0"/>
              <a:t>	Catalyst – (29.41 x 3) = 88.23ml</a:t>
            </a:r>
          </a:p>
          <a:p>
            <a:pPr marL="0" indent="0">
              <a:buNone/>
            </a:pPr>
            <a:r>
              <a:rPr lang="en-CA" dirty="0"/>
              <a:t>	Water – (29.41 x 1) = 29.41ml</a:t>
            </a:r>
          </a:p>
        </p:txBody>
      </p:sp>
    </p:spTree>
    <p:extLst>
      <p:ext uri="{BB962C8B-B14F-4D97-AF65-F5344CB8AC3E}">
        <p14:creationId xmlns:p14="http://schemas.microsoft.com/office/powerpoint/2010/main" val="370776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Panel Chemical mixes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Things to keep in mind when mixing a batch.</a:t>
            </a:r>
          </a:p>
          <a:p>
            <a:r>
              <a:rPr lang="en-CA" dirty="0"/>
              <a:t>The total amount of units or panels needed.</a:t>
            </a:r>
          </a:p>
          <a:p>
            <a:r>
              <a:rPr lang="en-CA" dirty="0"/>
              <a:t>Number of coats (finishing) or plies (glue </a:t>
            </a:r>
            <a:r>
              <a:rPr lang="en-CA" dirty="0" err="1"/>
              <a:t>calc</a:t>
            </a:r>
            <a:r>
              <a:rPr lang="en-CA" dirty="0"/>
              <a:t>).</a:t>
            </a:r>
          </a:p>
          <a:p>
            <a:r>
              <a:rPr lang="en-CA" dirty="0"/>
              <a:t>The proper mix ratio.</a:t>
            </a:r>
          </a:p>
          <a:p>
            <a:r>
              <a:rPr lang="en-CA" dirty="0"/>
              <a:t>Waste factor.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49498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Panel Calculations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Calculate the following glue requirements:</a:t>
            </a:r>
          </a:p>
          <a:p>
            <a:pPr lvl="1"/>
            <a:r>
              <a:rPr lang="en-CA" dirty="0"/>
              <a:t>42 pcs – 3 ply panels 36” x 24”</a:t>
            </a:r>
          </a:p>
          <a:p>
            <a:pPr lvl="1"/>
            <a:r>
              <a:rPr lang="en-CA" dirty="0"/>
              <a:t>Glue specs </a:t>
            </a:r>
          </a:p>
          <a:p>
            <a:pPr lvl="2"/>
            <a:r>
              <a:rPr lang="en-CA" dirty="0"/>
              <a:t>20 parts resin</a:t>
            </a:r>
          </a:p>
          <a:p>
            <a:pPr lvl="2"/>
            <a:r>
              <a:rPr lang="en-CA" dirty="0"/>
              <a:t>4 parts catalyst</a:t>
            </a:r>
          </a:p>
          <a:p>
            <a:pPr lvl="2"/>
            <a:r>
              <a:rPr lang="en-CA" dirty="0"/>
              <a:t>1 part water</a:t>
            </a:r>
          </a:p>
          <a:p>
            <a:pPr lvl="2"/>
            <a:r>
              <a:rPr lang="en-CA" dirty="0"/>
              <a:t>Coverage 20 g/</a:t>
            </a:r>
            <a:r>
              <a:rPr lang="en-CA" dirty="0" err="1"/>
              <a:t>sqft</a:t>
            </a:r>
            <a:endParaRPr lang="en-CA" dirty="0"/>
          </a:p>
          <a:p>
            <a:pPr lvl="2"/>
            <a:r>
              <a:rPr lang="en-CA" dirty="0"/>
              <a:t>Waste 10%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348A4-B86B-490F-BA95-DDBC853A5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83" t="20119" r="22245" b="22038"/>
          <a:stretch/>
        </p:blipFill>
        <p:spPr>
          <a:xfrm>
            <a:off x="6324600" y="2590800"/>
            <a:ext cx="3170581" cy="251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4284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8CF051DBFEC7438D930F02B6EB7E5F" ma:contentTypeVersion="12" ma:contentTypeDescription="Create a new document." ma:contentTypeScope="" ma:versionID="8c71fafa9af69ea387b115580b0e6c94">
  <xsd:schema xmlns:xsd="http://www.w3.org/2001/XMLSchema" xmlns:xs="http://www.w3.org/2001/XMLSchema" xmlns:p="http://schemas.microsoft.com/office/2006/metadata/properties" xmlns:ns2="2fe2d530-9e09-4c4f-8606-4dd83cd2f29a" xmlns:ns3="339cbbd7-b9fb-47bb-84ca-31c7daaf7272" targetNamespace="http://schemas.microsoft.com/office/2006/metadata/properties" ma:root="true" ma:fieldsID="c94f792ee0d0bcc7a11d3274dd92958d" ns2:_="" ns3:_="">
    <xsd:import namespace="2fe2d530-9e09-4c4f-8606-4dd83cd2f29a"/>
    <xsd:import namespace="339cbbd7-b9fb-47bb-84ca-31c7daaf72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2d530-9e09-4c4f-8606-4dd83cd2f2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9cbbd7-b9fb-47bb-84ca-31c7daaf727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F2D402-BA13-4EC8-8C54-E903B839509E}"/>
</file>

<file path=customXml/itemProps2.xml><?xml version="1.0" encoding="utf-8"?>
<ds:datastoreItem xmlns:ds="http://schemas.openxmlformats.org/officeDocument/2006/customXml" ds:itemID="{E8DD1D4F-A2CE-48EC-9367-010F14C704A2}"/>
</file>

<file path=customXml/itemProps3.xml><?xml version="1.0" encoding="utf-8"?>
<ds:datastoreItem xmlns:ds="http://schemas.openxmlformats.org/officeDocument/2006/customXml" ds:itemID="{7B6FF6F7-9E24-43D2-ABF4-1E34EE630E96}"/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342</TotalTime>
  <Words>783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Century Schoolbook</vt:lpstr>
      <vt:lpstr>Wingdings 2</vt:lpstr>
      <vt:lpstr>View</vt:lpstr>
      <vt:lpstr>Volume &amp; glue calculations</vt:lpstr>
      <vt:lpstr>Volume</vt:lpstr>
      <vt:lpstr>Volume – cube, cylinder &amp; prisms</vt:lpstr>
      <vt:lpstr>Volume - cones</vt:lpstr>
      <vt:lpstr>Chemical mixes </vt:lpstr>
      <vt:lpstr>Chemical mixes - example</vt:lpstr>
      <vt:lpstr>Chemical mixes – example 2</vt:lpstr>
      <vt:lpstr>Multiple Panel Chemical mixes</vt:lpstr>
      <vt:lpstr>Multiple Panel Calculations Example</vt:lpstr>
      <vt:lpstr>Step Through</vt:lpstr>
      <vt:lpstr>Step Through cont.</vt:lpstr>
      <vt:lpstr>Step Through cont. – 2nd page.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Volume of chemical mixes &amp; glue</dc:title>
  <dc:creator>trevorh</dc:creator>
  <cp:lastModifiedBy>Trevor Hibbs</cp:lastModifiedBy>
  <cp:revision>28</cp:revision>
  <cp:lastPrinted>2018-10-08T18:02:48Z</cp:lastPrinted>
  <dcterms:created xsi:type="dcterms:W3CDTF">2015-12-31T17:40:59Z</dcterms:created>
  <dcterms:modified xsi:type="dcterms:W3CDTF">2021-04-26T19:14:47Z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0x010100798CF051DBFEC7438D930F02B6EB7E5F</vt:lpwstr>
  </property>
</Properties>
</file>