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handoutMasterIdLst>
    <p:handoutMasterId r:id="rId18"/>
  </p:handout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68" r:id="rId15"/>
    <p:sldId id="269" r:id="rId16"/>
    <p:sldId id="270" r:id="rId17"/>
  </p:sldIdLst>
  <p:sldSz cx="12192000" cy="6858000"/>
  <p:notesSz cx="6858000" cy="9239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C3CCA2-B433-42FE-A96A-88679776F4BD}" v="2" dt="2021-04-26T14:36:44.1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09" d="100"/>
          <a:sy n="109" d="100"/>
        </p:scale>
        <p:origin x="4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 Id="rId27"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evor Hibbs" userId="d09e23ed-d367-4fe5-ba64-bda023d1e1e3" providerId="ADAL" clId="{8EC3CCA2-B433-42FE-A96A-88679776F4BD}"/>
    <pc:docChg chg="custSel modSld">
      <pc:chgData name="Trevor Hibbs" userId="d09e23ed-d367-4fe5-ba64-bda023d1e1e3" providerId="ADAL" clId="{8EC3CCA2-B433-42FE-A96A-88679776F4BD}" dt="2021-04-26T14:36:49.428" v="5" actId="26606"/>
      <pc:docMkLst>
        <pc:docMk/>
      </pc:docMkLst>
      <pc:sldChg chg="addSp modSp mod setBg">
        <pc:chgData name="Trevor Hibbs" userId="d09e23ed-d367-4fe5-ba64-bda023d1e1e3" providerId="ADAL" clId="{8EC3CCA2-B433-42FE-A96A-88679776F4BD}" dt="2021-04-26T14:36:49.428" v="5" actId="26606"/>
        <pc:sldMkLst>
          <pc:docMk/>
          <pc:sldMk cId="4174238384" sldId="256"/>
        </pc:sldMkLst>
        <pc:spChg chg="mod">
          <ac:chgData name="Trevor Hibbs" userId="d09e23ed-d367-4fe5-ba64-bda023d1e1e3" providerId="ADAL" clId="{8EC3CCA2-B433-42FE-A96A-88679776F4BD}" dt="2021-04-26T14:36:49.428" v="5" actId="26606"/>
          <ac:spMkLst>
            <pc:docMk/>
            <pc:sldMk cId="4174238384" sldId="256"/>
            <ac:spMk id="2" creationId="{00000000-0000-0000-0000-000000000000}"/>
          </ac:spMkLst>
        </pc:spChg>
        <pc:spChg chg="mod">
          <ac:chgData name="Trevor Hibbs" userId="d09e23ed-d367-4fe5-ba64-bda023d1e1e3" providerId="ADAL" clId="{8EC3CCA2-B433-42FE-A96A-88679776F4BD}" dt="2021-04-26T14:36:49.428" v="5" actId="26606"/>
          <ac:spMkLst>
            <pc:docMk/>
            <pc:sldMk cId="4174238384" sldId="256"/>
            <ac:spMk id="3" creationId="{00000000-0000-0000-0000-000000000000}"/>
          </ac:spMkLst>
        </pc:spChg>
        <pc:spChg chg="add mod">
          <ac:chgData name="Trevor Hibbs" userId="d09e23ed-d367-4fe5-ba64-bda023d1e1e3" providerId="ADAL" clId="{8EC3CCA2-B433-42FE-A96A-88679776F4BD}" dt="2021-04-26T14:36:49.428" v="5" actId="26606"/>
          <ac:spMkLst>
            <pc:docMk/>
            <pc:sldMk cId="4174238384" sldId="256"/>
            <ac:spMk id="6" creationId="{015003FE-8909-4A26-A2AA-5566886C83A5}"/>
          </ac:spMkLst>
        </pc:spChg>
        <pc:spChg chg="add">
          <ac:chgData name="Trevor Hibbs" userId="d09e23ed-d367-4fe5-ba64-bda023d1e1e3" providerId="ADAL" clId="{8EC3CCA2-B433-42FE-A96A-88679776F4BD}" dt="2021-04-26T14:36:49.428" v="5" actId="26606"/>
          <ac:spMkLst>
            <pc:docMk/>
            <pc:sldMk cId="4174238384" sldId="256"/>
            <ac:spMk id="11" creationId="{EFB0C39A-F8CA-4A79-AFFC-E9780FB1991A}"/>
          </ac:spMkLst>
        </pc:spChg>
        <pc:picChg chg="add mod ord">
          <ac:chgData name="Trevor Hibbs" userId="d09e23ed-d367-4fe5-ba64-bda023d1e1e3" providerId="ADAL" clId="{8EC3CCA2-B433-42FE-A96A-88679776F4BD}" dt="2021-04-26T14:36:49.428" v="5" actId="26606"/>
          <ac:picMkLst>
            <pc:docMk/>
            <pc:sldMk cId="4174238384" sldId="256"/>
            <ac:picMk id="5" creationId="{EB6F12AE-7C25-43A9-9678-F48C258E457B}"/>
          </ac:picMkLst>
        </pc:picChg>
      </pc:sldChg>
      <pc:sldChg chg="modSp">
        <pc:chgData name="Trevor Hibbs" userId="d09e23ed-d367-4fe5-ba64-bda023d1e1e3" providerId="ADAL" clId="{8EC3CCA2-B433-42FE-A96A-88679776F4BD}" dt="2021-04-26T14:33:07.738" v="0"/>
        <pc:sldMkLst>
          <pc:docMk/>
          <pc:sldMk cId="937027125" sldId="257"/>
        </pc:sldMkLst>
        <pc:spChg chg="mod">
          <ac:chgData name="Trevor Hibbs" userId="d09e23ed-d367-4fe5-ba64-bda023d1e1e3" providerId="ADAL" clId="{8EC3CCA2-B433-42FE-A96A-88679776F4BD}" dt="2021-04-26T14:33:07.738" v="0"/>
          <ac:spMkLst>
            <pc:docMk/>
            <pc:sldMk cId="937027125" sldId="257"/>
            <ac:spMk id="2" creationId="{00000000-0000-0000-0000-000000000000}"/>
          </ac:spMkLst>
        </pc:spChg>
        <pc:spChg chg="mod">
          <ac:chgData name="Trevor Hibbs" userId="d09e23ed-d367-4fe5-ba64-bda023d1e1e3" providerId="ADAL" clId="{8EC3CCA2-B433-42FE-A96A-88679776F4BD}" dt="2021-04-26T14:33:07.738" v="0"/>
          <ac:spMkLst>
            <pc:docMk/>
            <pc:sldMk cId="937027125" sldId="257"/>
            <ac:spMk id="3" creationId="{00000000-0000-0000-0000-000000000000}"/>
          </ac:spMkLst>
        </pc:spChg>
      </pc:sldChg>
      <pc:sldChg chg="modSp">
        <pc:chgData name="Trevor Hibbs" userId="d09e23ed-d367-4fe5-ba64-bda023d1e1e3" providerId="ADAL" clId="{8EC3CCA2-B433-42FE-A96A-88679776F4BD}" dt="2021-04-26T14:33:07.738" v="0"/>
        <pc:sldMkLst>
          <pc:docMk/>
          <pc:sldMk cId="4234448119" sldId="258"/>
        </pc:sldMkLst>
        <pc:spChg chg="mod">
          <ac:chgData name="Trevor Hibbs" userId="d09e23ed-d367-4fe5-ba64-bda023d1e1e3" providerId="ADAL" clId="{8EC3CCA2-B433-42FE-A96A-88679776F4BD}" dt="2021-04-26T14:33:07.738" v="0"/>
          <ac:spMkLst>
            <pc:docMk/>
            <pc:sldMk cId="4234448119" sldId="258"/>
            <ac:spMk id="2" creationId="{00000000-0000-0000-0000-000000000000}"/>
          </ac:spMkLst>
        </pc:spChg>
        <pc:spChg chg="mod">
          <ac:chgData name="Trevor Hibbs" userId="d09e23ed-d367-4fe5-ba64-bda023d1e1e3" providerId="ADAL" clId="{8EC3CCA2-B433-42FE-A96A-88679776F4BD}" dt="2021-04-26T14:33:07.738" v="0"/>
          <ac:spMkLst>
            <pc:docMk/>
            <pc:sldMk cId="4234448119" sldId="258"/>
            <ac:spMk id="3" creationId="{00000000-0000-0000-0000-000000000000}"/>
          </ac:spMkLst>
        </pc:spChg>
      </pc:sldChg>
      <pc:sldChg chg="modSp mod">
        <pc:chgData name="Trevor Hibbs" userId="d09e23ed-d367-4fe5-ba64-bda023d1e1e3" providerId="ADAL" clId="{8EC3CCA2-B433-42FE-A96A-88679776F4BD}" dt="2021-04-26T14:33:07.870" v="1" actId="27636"/>
        <pc:sldMkLst>
          <pc:docMk/>
          <pc:sldMk cId="2140663380" sldId="259"/>
        </pc:sldMkLst>
        <pc:spChg chg="mod">
          <ac:chgData name="Trevor Hibbs" userId="d09e23ed-d367-4fe5-ba64-bda023d1e1e3" providerId="ADAL" clId="{8EC3CCA2-B433-42FE-A96A-88679776F4BD}" dt="2021-04-26T14:33:07.738" v="0"/>
          <ac:spMkLst>
            <pc:docMk/>
            <pc:sldMk cId="2140663380" sldId="259"/>
            <ac:spMk id="2" creationId="{00000000-0000-0000-0000-000000000000}"/>
          </ac:spMkLst>
        </pc:spChg>
        <pc:spChg chg="mod">
          <ac:chgData name="Trevor Hibbs" userId="d09e23ed-d367-4fe5-ba64-bda023d1e1e3" providerId="ADAL" clId="{8EC3CCA2-B433-42FE-A96A-88679776F4BD}" dt="2021-04-26T14:33:07.870" v="1" actId="27636"/>
          <ac:spMkLst>
            <pc:docMk/>
            <pc:sldMk cId="2140663380" sldId="259"/>
            <ac:spMk id="3" creationId="{00000000-0000-0000-0000-000000000000}"/>
          </ac:spMkLst>
        </pc:spChg>
      </pc:sldChg>
      <pc:sldChg chg="modSp">
        <pc:chgData name="Trevor Hibbs" userId="d09e23ed-d367-4fe5-ba64-bda023d1e1e3" providerId="ADAL" clId="{8EC3CCA2-B433-42FE-A96A-88679776F4BD}" dt="2021-04-26T14:33:07.738" v="0"/>
        <pc:sldMkLst>
          <pc:docMk/>
          <pc:sldMk cId="4161270337" sldId="260"/>
        </pc:sldMkLst>
        <pc:spChg chg="mod">
          <ac:chgData name="Trevor Hibbs" userId="d09e23ed-d367-4fe5-ba64-bda023d1e1e3" providerId="ADAL" clId="{8EC3CCA2-B433-42FE-A96A-88679776F4BD}" dt="2021-04-26T14:33:07.738" v="0"/>
          <ac:spMkLst>
            <pc:docMk/>
            <pc:sldMk cId="4161270337" sldId="260"/>
            <ac:spMk id="2" creationId="{00000000-0000-0000-0000-000000000000}"/>
          </ac:spMkLst>
        </pc:spChg>
        <pc:picChg chg="mod">
          <ac:chgData name="Trevor Hibbs" userId="d09e23ed-d367-4fe5-ba64-bda023d1e1e3" providerId="ADAL" clId="{8EC3CCA2-B433-42FE-A96A-88679776F4BD}" dt="2021-04-26T14:33:07.738" v="0"/>
          <ac:picMkLst>
            <pc:docMk/>
            <pc:sldMk cId="4161270337" sldId="260"/>
            <ac:picMk id="4" creationId="{00000000-0000-0000-0000-000000000000}"/>
          </ac:picMkLst>
        </pc:picChg>
      </pc:sldChg>
      <pc:sldChg chg="modSp">
        <pc:chgData name="Trevor Hibbs" userId="d09e23ed-d367-4fe5-ba64-bda023d1e1e3" providerId="ADAL" clId="{8EC3CCA2-B433-42FE-A96A-88679776F4BD}" dt="2021-04-26T14:33:07.738" v="0"/>
        <pc:sldMkLst>
          <pc:docMk/>
          <pc:sldMk cId="2584830853" sldId="261"/>
        </pc:sldMkLst>
        <pc:spChg chg="mod">
          <ac:chgData name="Trevor Hibbs" userId="d09e23ed-d367-4fe5-ba64-bda023d1e1e3" providerId="ADAL" clId="{8EC3CCA2-B433-42FE-A96A-88679776F4BD}" dt="2021-04-26T14:33:07.738" v="0"/>
          <ac:spMkLst>
            <pc:docMk/>
            <pc:sldMk cId="2584830853" sldId="261"/>
            <ac:spMk id="2" creationId="{00000000-0000-0000-0000-000000000000}"/>
          </ac:spMkLst>
        </pc:spChg>
        <pc:spChg chg="mod">
          <ac:chgData name="Trevor Hibbs" userId="d09e23ed-d367-4fe5-ba64-bda023d1e1e3" providerId="ADAL" clId="{8EC3CCA2-B433-42FE-A96A-88679776F4BD}" dt="2021-04-26T14:33:07.738" v="0"/>
          <ac:spMkLst>
            <pc:docMk/>
            <pc:sldMk cId="2584830853" sldId="261"/>
            <ac:spMk id="3" creationId="{00000000-0000-0000-0000-000000000000}"/>
          </ac:spMkLst>
        </pc:spChg>
      </pc:sldChg>
      <pc:sldChg chg="modSp">
        <pc:chgData name="Trevor Hibbs" userId="d09e23ed-d367-4fe5-ba64-bda023d1e1e3" providerId="ADAL" clId="{8EC3CCA2-B433-42FE-A96A-88679776F4BD}" dt="2021-04-26T14:33:07.738" v="0"/>
        <pc:sldMkLst>
          <pc:docMk/>
          <pc:sldMk cId="3152692560" sldId="262"/>
        </pc:sldMkLst>
        <pc:spChg chg="mod">
          <ac:chgData name="Trevor Hibbs" userId="d09e23ed-d367-4fe5-ba64-bda023d1e1e3" providerId="ADAL" clId="{8EC3CCA2-B433-42FE-A96A-88679776F4BD}" dt="2021-04-26T14:33:07.738" v="0"/>
          <ac:spMkLst>
            <pc:docMk/>
            <pc:sldMk cId="3152692560" sldId="262"/>
            <ac:spMk id="2" creationId="{00000000-0000-0000-0000-000000000000}"/>
          </ac:spMkLst>
        </pc:spChg>
        <pc:spChg chg="mod">
          <ac:chgData name="Trevor Hibbs" userId="d09e23ed-d367-4fe5-ba64-bda023d1e1e3" providerId="ADAL" clId="{8EC3CCA2-B433-42FE-A96A-88679776F4BD}" dt="2021-04-26T14:33:07.738" v="0"/>
          <ac:spMkLst>
            <pc:docMk/>
            <pc:sldMk cId="3152692560" sldId="262"/>
            <ac:spMk id="3" creationId="{00000000-0000-0000-0000-000000000000}"/>
          </ac:spMkLst>
        </pc:spChg>
      </pc:sldChg>
      <pc:sldChg chg="modSp">
        <pc:chgData name="Trevor Hibbs" userId="d09e23ed-d367-4fe5-ba64-bda023d1e1e3" providerId="ADAL" clId="{8EC3CCA2-B433-42FE-A96A-88679776F4BD}" dt="2021-04-26T14:33:07.738" v="0"/>
        <pc:sldMkLst>
          <pc:docMk/>
          <pc:sldMk cId="157224386" sldId="263"/>
        </pc:sldMkLst>
        <pc:spChg chg="mod">
          <ac:chgData name="Trevor Hibbs" userId="d09e23ed-d367-4fe5-ba64-bda023d1e1e3" providerId="ADAL" clId="{8EC3CCA2-B433-42FE-A96A-88679776F4BD}" dt="2021-04-26T14:33:07.738" v="0"/>
          <ac:spMkLst>
            <pc:docMk/>
            <pc:sldMk cId="157224386" sldId="263"/>
            <ac:spMk id="2" creationId="{00000000-0000-0000-0000-000000000000}"/>
          </ac:spMkLst>
        </pc:spChg>
        <pc:spChg chg="mod">
          <ac:chgData name="Trevor Hibbs" userId="d09e23ed-d367-4fe5-ba64-bda023d1e1e3" providerId="ADAL" clId="{8EC3CCA2-B433-42FE-A96A-88679776F4BD}" dt="2021-04-26T14:33:07.738" v="0"/>
          <ac:spMkLst>
            <pc:docMk/>
            <pc:sldMk cId="157224386" sldId="263"/>
            <ac:spMk id="3" creationId="{00000000-0000-0000-0000-000000000000}"/>
          </ac:spMkLst>
        </pc:spChg>
      </pc:sldChg>
      <pc:sldChg chg="modSp">
        <pc:chgData name="Trevor Hibbs" userId="d09e23ed-d367-4fe5-ba64-bda023d1e1e3" providerId="ADAL" clId="{8EC3CCA2-B433-42FE-A96A-88679776F4BD}" dt="2021-04-26T14:33:07.738" v="0"/>
        <pc:sldMkLst>
          <pc:docMk/>
          <pc:sldMk cId="6531075" sldId="264"/>
        </pc:sldMkLst>
        <pc:spChg chg="mod">
          <ac:chgData name="Trevor Hibbs" userId="d09e23ed-d367-4fe5-ba64-bda023d1e1e3" providerId="ADAL" clId="{8EC3CCA2-B433-42FE-A96A-88679776F4BD}" dt="2021-04-26T14:33:07.738" v="0"/>
          <ac:spMkLst>
            <pc:docMk/>
            <pc:sldMk cId="6531075" sldId="264"/>
            <ac:spMk id="2" creationId="{00000000-0000-0000-0000-000000000000}"/>
          </ac:spMkLst>
        </pc:spChg>
        <pc:spChg chg="mod">
          <ac:chgData name="Trevor Hibbs" userId="d09e23ed-d367-4fe5-ba64-bda023d1e1e3" providerId="ADAL" clId="{8EC3CCA2-B433-42FE-A96A-88679776F4BD}" dt="2021-04-26T14:33:07.738" v="0"/>
          <ac:spMkLst>
            <pc:docMk/>
            <pc:sldMk cId="6531075" sldId="264"/>
            <ac:spMk id="3" creationId="{00000000-0000-0000-0000-000000000000}"/>
          </ac:spMkLst>
        </pc:spChg>
      </pc:sldChg>
      <pc:sldChg chg="modSp">
        <pc:chgData name="Trevor Hibbs" userId="d09e23ed-d367-4fe5-ba64-bda023d1e1e3" providerId="ADAL" clId="{8EC3CCA2-B433-42FE-A96A-88679776F4BD}" dt="2021-04-26T14:33:07.738" v="0"/>
        <pc:sldMkLst>
          <pc:docMk/>
          <pc:sldMk cId="1411514142" sldId="265"/>
        </pc:sldMkLst>
        <pc:spChg chg="mod">
          <ac:chgData name="Trevor Hibbs" userId="d09e23ed-d367-4fe5-ba64-bda023d1e1e3" providerId="ADAL" clId="{8EC3CCA2-B433-42FE-A96A-88679776F4BD}" dt="2021-04-26T14:33:07.738" v="0"/>
          <ac:spMkLst>
            <pc:docMk/>
            <pc:sldMk cId="1411514142" sldId="265"/>
            <ac:spMk id="2" creationId="{00000000-0000-0000-0000-000000000000}"/>
          </ac:spMkLst>
        </pc:spChg>
        <pc:spChg chg="mod">
          <ac:chgData name="Trevor Hibbs" userId="d09e23ed-d367-4fe5-ba64-bda023d1e1e3" providerId="ADAL" clId="{8EC3CCA2-B433-42FE-A96A-88679776F4BD}" dt="2021-04-26T14:33:07.738" v="0"/>
          <ac:spMkLst>
            <pc:docMk/>
            <pc:sldMk cId="1411514142" sldId="265"/>
            <ac:spMk id="3" creationId="{00000000-0000-0000-0000-000000000000}"/>
          </ac:spMkLst>
        </pc:spChg>
      </pc:sldChg>
      <pc:sldChg chg="modSp">
        <pc:chgData name="Trevor Hibbs" userId="d09e23ed-d367-4fe5-ba64-bda023d1e1e3" providerId="ADAL" clId="{8EC3CCA2-B433-42FE-A96A-88679776F4BD}" dt="2021-04-26T14:33:07.738" v="0"/>
        <pc:sldMkLst>
          <pc:docMk/>
          <pc:sldMk cId="4245759424" sldId="266"/>
        </pc:sldMkLst>
        <pc:spChg chg="mod">
          <ac:chgData name="Trevor Hibbs" userId="d09e23ed-d367-4fe5-ba64-bda023d1e1e3" providerId="ADAL" clId="{8EC3CCA2-B433-42FE-A96A-88679776F4BD}" dt="2021-04-26T14:33:07.738" v="0"/>
          <ac:spMkLst>
            <pc:docMk/>
            <pc:sldMk cId="4245759424" sldId="266"/>
            <ac:spMk id="2" creationId="{00000000-0000-0000-0000-000000000000}"/>
          </ac:spMkLst>
        </pc:spChg>
        <pc:spChg chg="mod">
          <ac:chgData name="Trevor Hibbs" userId="d09e23ed-d367-4fe5-ba64-bda023d1e1e3" providerId="ADAL" clId="{8EC3CCA2-B433-42FE-A96A-88679776F4BD}" dt="2021-04-26T14:33:07.738" v="0"/>
          <ac:spMkLst>
            <pc:docMk/>
            <pc:sldMk cId="4245759424" sldId="266"/>
            <ac:spMk id="3" creationId="{00000000-0000-0000-0000-000000000000}"/>
          </ac:spMkLst>
        </pc:spChg>
      </pc:sldChg>
      <pc:sldChg chg="modSp">
        <pc:chgData name="Trevor Hibbs" userId="d09e23ed-d367-4fe5-ba64-bda023d1e1e3" providerId="ADAL" clId="{8EC3CCA2-B433-42FE-A96A-88679776F4BD}" dt="2021-04-26T14:33:07.738" v="0"/>
        <pc:sldMkLst>
          <pc:docMk/>
          <pc:sldMk cId="3376671476" sldId="267"/>
        </pc:sldMkLst>
        <pc:spChg chg="mod">
          <ac:chgData name="Trevor Hibbs" userId="d09e23ed-d367-4fe5-ba64-bda023d1e1e3" providerId="ADAL" clId="{8EC3CCA2-B433-42FE-A96A-88679776F4BD}" dt="2021-04-26T14:33:07.738" v="0"/>
          <ac:spMkLst>
            <pc:docMk/>
            <pc:sldMk cId="3376671476" sldId="267"/>
            <ac:spMk id="2" creationId="{00000000-0000-0000-0000-000000000000}"/>
          </ac:spMkLst>
        </pc:spChg>
        <pc:spChg chg="mod">
          <ac:chgData name="Trevor Hibbs" userId="d09e23ed-d367-4fe5-ba64-bda023d1e1e3" providerId="ADAL" clId="{8EC3CCA2-B433-42FE-A96A-88679776F4BD}" dt="2021-04-26T14:33:07.738" v="0"/>
          <ac:spMkLst>
            <pc:docMk/>
            <pc:sldMk cId="3376671476" sldId="267"/>
            <ac:spMk id="3" creationId="{00000000-0000-0000-0000-000000000000}"/>
          </ac:spMkLst>
        </pc:spChg>
      </pc:sldChg>
      <pc:sldChg chg="modSp">
        <pc:chgData name="Trevor Hibbs" userId="d09e23ed-d367-4fe5-ba64-bda023d1e1e3" providerId="ADAL" clId="{8EC3CCA2-B433-42FE-A96A-88679776F4BD}" dt="2021-04-26T14:33:07.738" v="0"/>
        <pc:sldMkLst>
          <pc:docMk/>
          <pc:sldMk cId="4214333777" sldId="268"/>
        </pc:sldMkLst>
        <pc:spChg chg="mod">
          <ac:chgData name="Trevor Hibbs" userId="d09e23ed-d367-4fe5-ba64-bda023d1e1e3" providerId="ADAL" clId="{8EC3CCA2-B433-42FE-A96A-88679776F4BD}" dt="2021-04-26T14:33:07.738" v="0"/>
          <ac:spMkLst>
            <pc:docMk/>
            <pc:sldMk cId="4214333777" sldId="268"/>
            <ac:spMk id="2" creationId="{00000000-0000-0000-0000-000000000000}"/>
          </ac:spMkLst>
        </pc:spChg>
        <pc:spChg chg="mod">
          <ac:chgData name="Trevor Hibbs" userId="d09e23ed-d367-4fe5-ba64-bda023d1e1e3" providerId="ADAL" clId="{8EC3CCA2-B433-42FE-A96A-88679776F4BD}" dt="2021-04-26T14:33:07.738" v="0"/>
          <ac:spMkLst>
            <pc:docMk/>
            <pc:sldMk cId="4214333777" sldId="268"/>
            <ac:spMk id="3" creationId="{00000000-0000-0000-0000-000000000000}"/>
          </ac:spMkLst>
        </pc:spChg>
      </pc:sldChg>
      <pc:sldChg chg="modSp">
        <pc:chgData name="Trevor Hibbs" userId="d09e23ed-d367-4fe5-ba64-bda023d1e1e3" providerId="ADAL" clId="{8EC3CCA2-B433-42FE-A96A-88679776F4BD}" dt="2021-04-26T14:33:07.738" v="0"/>
        <pc:sldMkLst>
          <pc:docMk/>
          <pc:sldMk cId="3620607468" sldId="269"/>
        </pc:sldMkLst>
        <pc:spChg chg="mod">
          <ac:chgData name="Trevor Hibbs" userId="d09e23ed-d367-4fe5-ba64-bda023d1e1e3" providerId="ADAL" clId="{8EC3CCA2-B433-42FE-A96A-88679776F4BD}" dt="2021-04-26T14:33:07.738" v="0"/>
          <ac:spMkLst>
            <pc:docMk/>
            <pc:sldMk cId="3620607468" sldId="269"/>
            <ac:spMk id="2" creationId="{00000000-0000-0000-0000-000000000000}"/>
          </ac:spMkLst>
        </pc:spChg>
        <pc:spChg chg="mod">
          <ac:chgData name="Trevor Hibbs" userId="d09e23ed-d367-4fe5-ba64-bda023d1e1e3" providerId="ADAL" clId="{8EC3CCA2-B433-42FE-A96A-88679776F4BD}" dt="2021-04-26T14:33:07.738" v="0"/>
          <ac:spMkLst>
            <pc:docMk/>
            <pc:sldMk cId="3620607468" sldId="269"/>
            <ac:spMk id="3" creationId="{00000000-0000-0000-0000-000000000000}"/>
          </ac:spMkLst>
        </pc:spChg>
      </pc:sldChg>
      <pc:sldChg chg="modSp">
        <pc:chgData name="Trevor Hibbs" userId="d09e23ed-d367-4fe5-ba64-bda023d1e1e3" providerId="ADAL" clId="{8EC3CCA2-B433-42FE-A96A-88679776F4BD}" dt="2021-04-26T14:33:07.738" v="0"/>
        <pc:sldMkLst>
          <pc:docMk/>
          <pc:sldMk cId="1595564483" sldId="270"/>
        </pc:sldMkLst>
        <pc:spChg chg="mod">
          <ac:chgData name="Trevor Hibbs" userId="d09e23ed-d367-4fe5-ba64-bda023d1e1e3" providerId="ADAL" clId="{8EC3CCA2-B433-42FE-A96A-88679776F4BD}" dt="2021-04-26T14:33:07.738" v="0"/>
          <ac:spMkLst>
            <pc:docMk/>
            <pc:sldMk cId="1595564483" sldId="270"/>
            <ac:spMk id="2" creationId="{00000000-0000-0000-0000-000000000000}"/>
          </ac:spMkLst>
        </pc:spChg>
        <pc:spChg chg="mod">
          <ac:chgData name="Trevor Hibbs" userId="d09e23ed-d367-4fe5-ba64-bda023d1e1e3" providerId="ADAL" clId="{8EC3CCA2-B433-42FE-A96A-88679776F4BD}" dt="2021-04-26T14:33:07.738" v="0"/>
          <ac:spMkLst>
            <pc:docMk/>
            <pc:sldMk cId="1595564483" sldId="270"/>
            <ac:spMk id="3" creationId="{00000000-0000-0000-0000-000000000000}"/>
          </ac:spMkLst>
        </pc:spChg>
      </pc:sldChg>
      <pc:sldChg chg="modSp">
        <pc:chgData name="Trevor Hibbs" userId="d09e23ed-d367-4fe5-ba64-bda023d1e1e3" providerId="ADAL" clId="{8EC3CCA2-B433-42FE-A96A-88679776F4BD}" dt="2021-04-26T14:33:07.738" v="0"/>
        <pc:sldMkLst>
          <pc:docMk/>
          <pc:sldMk cId="4173212168" sldId="271"/>
        </pc:sldMkLst>
        <pc:spChg chg="mod">
          <ac:chgData name="Trevor Hibbs" userId="d09e23ed-d367-4fe5-ba64-bda023d1e1e3" providerId="ADAL" clId="{8EC3CCA2-B433-42FE-A96A-88679776F4BD}" dt="2021-04-26T14:33:07.738" v="0"/>
          <ac:spMkLst>
            <pc:docMk/>
            <pc:sldMk cId="4173212168" sldId="271"/>
            <ac:spMk id="2" creationId="{00000000-0000-0000-0000-000000000000}"/>
          </ac:spMkLst>
        </pc:spChg>
        <pc:spChg chg="mod">
          <ac:chgData name="Trevor Hibbs" userId="d09e23ed-d367-4fe5-ba64-bda023d1e1e3" providerId="ADAL" clId="{8EC3CCA2-B433-42FE-A96A-88679776F4BD}" dt="2021-04-26T14:33:07.738" v="0"/>
          <ac:spMkLst>
            <pc:docMk/>
            <pc:sldMk cId="4173212168" sldId="271"/>
            <ac:spMk id="3" creationId="{00000000-0000-0000-0000-000000000000}"/>
          </ac:spMkLst>
        </pc:spChg>
      </pc:sldChg>
    </pc:docChg>
  </pc:docChgLst>
  <pc:docChgLst>
    <pc:chgData name="Trevor Hibbs" userId="d09e23ed-d367-4fe5-ba64-bda023d1e1e3" providerId="ADAL" clId="{8B70C845-3E98-4696-9A39-B33F6ABBB2AE}"/>
    <pc:docChg chg="modSld">
      <pc:chgData name="Trevor Hibbs" userId="d09e23ed-d367-4fe5-ba64-bda023d1e1e3" providerId="ADAL" clId="{8B70C845-3E98-4696-9A39-B33F6ABBB2AE}" dt="2021-04-26T19:15:29.438" v="29" actId="20577"/>
      <pc:docMkLst>
        <pc:docMk/>
      </pc:docMkLst>
      <pc:sldChg chg="modSp mod">
        <pc:chgData name="Trevor Hibbs" userId="d09e23ed-d367-4fe5-ba64-bda023d1e1e3" providerId="ADAL" clId="{8B70C845-3E98-4696-9A39-B33F6ABBB2AE}" dt="2021-04-26T19:15:29.438" v="29" actId="20577"/>
        <pc:sldMkLst>
          <pc:docMk/>
          <pc:sldMk cId="4174238384" sldId="256"/>
        </pc:sldMkLst>
        <pc:spChg chg="mod">
          <ac:chgData name="Trevor Hibbs" userId="d09e23ed-d367-4fe5-ba64-bda023d1e1e3" providerId="ADAL" clId="{8B70C845-3E98-4696-9A39-B33F6ABBB2AE}" dt="2021-04-26T19:15:29.438" v="29" actId="20577"/>
          <ac:spMkLst>
            <pc:docMk/>
            <pc:sldMk cId="4174238384" sldId="256"/>
            <ac:spMk id="3" creationId="{00000000-0000-0000-0000-000000000000}"/>
          </ac:spMkLst>
        </pc:spChg>
      </pc:sldChg>
    </pc:docChg>
  </pc:docChgLst>
  <pc:docChgLst>
    <pc:chgData name="Trevor Hibbs" userId="d09e23ed-d367-4fe5-ba64-bda023d1e1e3" providerId="ADAL" clId="{81CC97E1-7769-4B98-B5CC-00B54D3B29DE}"/>
    <pc:docChg chg="modSld">
      <pc:chgData name="Trevor Hibbs" userId="d09e23ed-d367-4fe5-ba64-bda023d1e1e3" providerId="ADAL" clId="{81CC97E1-7769-4B98-B5CC-00B54D3B29DE}" dt="2020-02-07T00:27:50.642" v="25" actId="6549"/>
      <pc:docMkLst>
        <pc:docMk/>
      </pc:docMkLst>
      <pc:sldChg chg="modSp">
        <pc:chgData name="Trevor Hibbs" userId="d09e23ed-d367-4fe5-ba64-bda023d1e1e3" providerId="ADAL" clId="{81CC97E1-7769-4B98-B5CC-00B54D3B29DE}" dt="2020-02-07T00:27:50.642" v="25" actId="6549"/>
        <pc:sldMkLst>
          <pc:docMk/>
          <pc:sldMk cId="4245759424" sldId="266"/>
        </pc:sldMkLst>
        <pc:spChg chg="mod">
          <ac:chgData name="Trevor Hibbs" userId="d09e23ed-d367-4fe5-ba64-bda023d1e1e3" providerId="ADAL" clId="{81CC97E1-7769-4B98-B5CC-00B54D3B29DE}" dt="2020-02-07T00:27:50.642" v="25" actId="6549"/>
          <ac:spMkLst>
            <pc:docMk/>
            <pc:sldMk cId="4245759424" sldId="26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3567"/>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63567"/>
          </a:xfrm>
          <a:prstGeom prst="rect">
            <a:avLst/>
          </a:prstGeom>
        </p:spPr>
        <p:txBody>
          <a:bodyPr vert="horz" lIns="91440" tIns="45720" rIns="91440" bIns="45720" rtlCol="0"/>
          <a:lstStyle>
            <a:lvl1pPr algn="r">
              <a:defRPr sz="1200"/>
            </a:lvl1pPr>
          </a:lstStyle>
          <a:p>
            <a:fld id="{23E8BD6B-28C8-44D2-B63E-B696CD81E473}" type="datetimeFigureOut">
              <a:rPr lang="en-CA" smtClean="0"/>
              <a:t>2021-04-26</a:t>
            </a:fld>
            <a:endParaRPr lang="en-CA"/>
          </a:p>
        </p:txBody>
      </p:sp>
      <p:sp>
        <p:nvSpPr>
          <p:cNvPr id="4" name="Footer Placeholder 3"/>
          <p:cNvSpPr>
            <a:spLocks noGrp="1"/>
          </p:cNvSpPr>
          <p:nvPr>
            <p:ph type="ftr" sz="quarter" idx="2"/>
          </p:nvPr>
        </p:nvSpPr>
        <p:spPr>
          <a:xfrm>
            <a:off x="0" y="8775684"/>
            <a:ext cx="2971800" cy="463566"/>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775684"/>
            <a:ext cx="2971800" cy="463566"/>
          </a:xfrm>
          <a:prstGeom prst="rect">
            <a:avLst/>
          </a:prstGeom>
        </p:spPr>
        <p:txBody>
          <a:bodyPr vert="horz" lIns="91440" tIns="45720" rIns="91440" bIns="45720" rtlCol="0" anchor="b"/>
          <a:lstStyle>
            <a:lvl1pPr algn="r">
              <a:defRPr sz="1200"/>
            </a:lvl1pPr>
          </a:lstStyle>
          <a:p>
            <a:fld id="{FA7672E3-8681-402A-9E51-FC15E3DFB2C5}" type="slidenum">
              <a:rPr lang="en-CA" smtClean="0"/>
              <a:t>‹#›</a:t>
            </a:fld>
            <a:endParaRPr lang="en-CA"/>
          </a:p>
        </p:txBody>
      </p:sp>
    </p:spTree>
    <p:extLst>
      <p:ext uri="{BB962C8B-B14F-4D97-AF65-F5344CB8AC3E}">
        <p14:creationId xmlns:p14="http://schemas.microsoft.com/office/powerpoint/2010/main" val="315443386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91B805F-FF0F-4BAA-A3A3-E4F945D687F8}" type="datetimeFigureOut">
              <a:rPr lang="en-US" smtClean="0"/>
              <a:t>4/26/2021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9884586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0B5C51-60B3-48EF-AA78-DB950F30DBA2}" type="datetimeFigureOut">
              <a:rPr lang="en-US" smtClean="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32067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D676B-6E73-4E3B-A9B3-4966DB9B52A5}" type="datetimeFigureOut">
              <a:rPr lang="en-US" smtClean="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68560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61F3A6-CC5D-4649-8527-DB0C21FDDFD9}" type="datetimeFigureOut">
              <a:rPr lang="en-US" smtClean="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7824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6F927C-B73E-4F9D-ADFE-F6E23BD7CEE8}" type="datetimeFigureOut">
              <a:rPr lang="en-US" smtClean="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632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B1FFFF-984A-4EE5-9BF2-EC9310C878F1}" type="datetimeFigureOut">
              <a:rPr lang="en-US" smtClean="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01377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271C1-B42E-4A60-A25F-0185B888604B}" type="datetimeFigureOut">
              <a:rPr lang="en-US" smtClean="0"/>
              <a:t>4/26/2021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8476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16292-3725-4763-8973-4C59F0403D99}" type="datetimeFigureOut">
              <a:rPr lang="en-US" smtClean="0"/>
              <a:t>4/26/2021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91887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996D1-8909-469F-911A-4C12C68BF5D9}" type="datetimeFigureOut">
              <a:rPr lang="en-US" smtClean="0"/>
              <a:t>4/26/2021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06241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6A73BC-5D11-4675-B334-102E1E8C9B50}" type="datetimeFigureOut">
              <a:rPr lang="en-US" smtClean="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1935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B8E45F-652B-4E89-8925-000B0AB8FD98}" type="datetimeFigureOut">
              <a:rPr lang="en-US" smtClean="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3345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4A3462A-2D5B-48AF-A3D4-EF8A90A50A80}" type="datetimeFigureOut">
              <a:rPr lang="en-US" smtClean="0"/>
              <a:t>4/26/2021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65644315"/>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tech.texasdi.org/gearsandpulleys" TargetMode="External"/><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 engineering drawing&#10;&#10;Description automatically generated">
            <a:extLst>
              <a:ext uri="{FF2B5EF4-FFF2-40B4-BE49-F238E27FC236}">
                <a16:creationId xmlns:a16="http://schemas.microsoft.com/office/drawing/2014/main" id="{EB6F12AE-7C25-43A9-9678-F48C258E457B}"/>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r="13956" b="1"/>
          <a:stretch/>
        </p:blipFill>
        <p:spPr>
          <a:xfrm>
            <a:off x="20" y="-2"/>
            <a:ext cx="12191980" cy="6858000"/>
          </a:xfrm>
          <a:prstGeom prst="rect">
            <a:avLst/>
          </a:prstGeom>
        </p:spPr>
      </p:pic>
      <p:sp>
        <p:nvSpPr>
          <p:cNvPr id="2" name="Title 1"/>
          <p:cNvSpPr>
            <a:spLocks noGrp="1"/>
          </p:cNvSpPr>
          <p:nvPr>
            <p:ph type="ctrTitle"/>
          </p:nvPr>
        </p:nvSpPr>
        <p:spPr>
          <a:xfrm>
            <a:off x="1261872" y="758952"/>
            <a:ext cx="9418320" cy="4041648"/>
          </a:xfrm>
        </p:spPr>
        <p:txBody>
          <a:bodyPr>
            <a:normAutofit/>
          </a:bodyPr>
          <a:lstStyle/>
          <a:p>
            <a:r>
              <a:rPr lang="en-CA" dirty="0"/>
              <a:t>Trade related Calculations</a:t>
            </a:r>
          </a:p>
        </p:txBody>
      </p:sp>
      <p:sp>
        <p:nvSpPr>
          <p:cNvPr id="3" name="Subtitle 2"/>
          <p:cNvSpPr>
            <a:spLocks noGrp="1"/>
          </p:cNvSpPr>
          <p:nvPr>
            <p:ph type="subTitle" idx="1"/>
          </p:nvPr>
        </p:nvSpPr>
        <p:spPr>
          <a:xfrm>
            <a:off x="1261872" y="4800600"/>
            <a:ext cx="9418320" cy="1691640"/>
          </a:xfrm>
        </p:spPr>
        <p:txBody>
          <a:bodyPr>
            <a:normAutofit/>
          </a:bodyPr>
          <a:lstStyle/>
          <a:p>
            <a:r>
              <a:rPr lang="en-CA" dirty="0">
                <a:solidFill>
                  <a:schemeClr val="tx1"/>
                </a:solidFill>
              </a:rPr>
              <a:t>Rim speed, pulleys &amp; Band saw blade lengths</a:t>
            </a:r>
          </a:p>
          <a:p>
            <a:r>
              <a:rPr lang="en-CA" dirty="0">
                <a:solidFill>
                  <a:schemeClr val="tx1"/>
                </a:solidFill>
              </a:rPr>
              <a:t>Math 1435 </a:t>
            </a:r>
            <a:r>
              <a:rPr lang="en-CA">
                <a:solidFill>
                  <a:schemeClr val="tx1"/>
                </a:solidFill>
              </a:rPr>
              <a:t>Math Fundamentals</a:t>
            </a:r>
          </a:p>
        </p:txBody>
      </p:sp>
      <p:sp>
        <p:nvSpPr>
          <p:cNvPr id="6" name="TextBox 5">
            <a:extLst>
              <a:ext uri="{FF2B5EF4-FFF2-40B4-BE49-F238E27FC236}">
                <a16:creationId xmlns:a16="http://schemas.microsoft.com/office/drawing/2014/main" id="{015003FE-8909-4A26-A2AA-5566886C83A5}"/>
              </a:ext>
            </a:extLst>
          </p:cNvPr>
          <p:cNvSpPr txBox="1"/>
          <p:nvPr/>
        </p:nvSpPr>
        <p:spPr>
          <a:xfrm>
            <a:off x="9331923" y="6657943"/>
            <a:ext cx="2860077"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tech.texasdi.org/gearsandpulleys">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CA" sz="700">
              <a:solidFill>
                <a:srgbClr val="FFFFFF"/>
              </a:solidFill>
            </a:endParaRPr>
          </a:p>
        </p:txBody>
      </p:sp>
    </p:spTree>
    <p:extLst>
      <p:ext uri="{BB962C8B-B14F-4D97-AF65-F5344CB8AC3E}">
        <p14:creationId xmlns:p14="http://schemas.microsoft.com/office/powerpoint/2010/main" val="4174238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Pulley calculation example B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a:t>The equation for rim speed is as follows:</a:t>
                </a:r>
              </a:p>
              <a:p>
                <a:pPr marL="182880" lvl="1">
                  <a:spcBef>
                    <a:spcPts val="1200"/>
                  </a:spcBef>
                  <a:spcAft>
                    <a:spcPts val="0"/>
                  </a:spcAft>
                </a:pPr>
                <a14:m>
                  <m:oMath xmlns:m="http://schemas.openxmlformats.org/officeDocument/2006/math">
                    <m:f>
                      <m:fPr>
                        <m:ctrlPr>
                          <a:rPr lang="en-CA" sz="1900" b="1" i="1">
                            <a:latin typeface="Cambria Math" panose="02040503050406030204" pitchFamily="18" charset="0"/>
                          </a:rPr>
                        </m:ctrlPr>
                      </m:fPr>
                      <m:num>
                        <m:r>
                          <a:rPr lang="el-GR" sz="1900" i="1">
                            <a:latin typeface="Cambria Math" panose="02040503050406030204" pitchFamily="18" charset="0"/>
                          </a:rPr>
                          <m:t>𝜋</m:t>
                        </m:r>
                        <m:r>
                          <a:rPr lang="en-CA" sz="1900" b="1" i="1">
                            <a:latin typeface="Cambria Math" panose="02040503050406030204" pitchFamily="18" charset="0"/>
                          </a:rPr>
                          <m:t> </m:t>
                        </m:r>
                        <m:r>
                          <a:rPr lang="en-CA" sz="1900" b="1" i="1">
                            <a:latin typeface="Cambria Math" panose="02040503050406030204" pitchFamily="18" charset="0"/>
                          </a:rPr>
                          <m:t>𝒙</m:t>
                        </m:r>
                        <m:r>
                          <a:rPr lang="en-CA" sz="1900" b="1" i="1">
                            <a:latin typeface="Cambria Math" panose="02040503050406030204" pitchFamily="18" charset="0"/>
                          </a:rPr>
                          <m:t> </m:t>
                        </m:r>
                        <m:r>
                          <a:rPr lang="en-CA" sz="1900" b="1" i="1">
                            <a:latin typeface="Cambria Math" panose="02040503050406030204" pitchFamily="18" charset="0"/>
                          </a:rPr>
                          <m:t>𝒅</m:t>
                        </m:r>
                      </m:num>
                      <m:den>
                        <m:r>
                          <a:rPr lang="en-CA" sz="1900" b="1" i="1">
                            <a:latin typeface="Cambria Math" panose="02040503050406030204" pitchFamily="18" charset="0"/>
                          </a:rPr>
                          <m:t>𝟏𝟐</m:t>
                        </m:r>
                      </m:den>
                    </m:f>
                    <m:r>
                      <a:rPr lang="en-CA" sz="1900" b="1" i="1">
                        <a:latin typeface="Cambria Math" panose="02040503050406030204" pitchFamily="18" charset="0"/>
                      </a:rPr>
                      <m:t>𝒙</m:t>
                    </m:r>
                  </m:oMath>
                </a14:m>
                <a:r>
                  <a:rPr lang="en-CA" sz="1900" b="1" dirty="0"/>
                  <a:t> rpm = LFM</a:t>
                </a:r>
              </a:p>
              <a:p>
                <a:pPr marL="182880" lvl="1">
                  <a:spcBef>
                    <a:spcPts val="1200"/>
                  </a:spcBef>
                  <a:spcAft>
                    <a:spcPts val="0"/>
                  </a:spcAft>
                </a:pPr>
                <a:r>
                  <a:rPr lang="en-CA" sz="1900" dirty="0"/>
                  <a:t>We need to figure out the rpm of the arbor first.</a:t>
                </a:r>
              </a:p>
              <a:p>
                <a:pPr marL="182880" lvl="1">
                  <a:spcBef>
                    <a:spcPts val="1200"/>
                  </a:spcBef>
                  <a:spcAft>
                    <a:spcPts val="0"/>
                  </a:spcAft>
                </a:pPr>
                <a14:m>
                  <m:oMath xmlns:m="http://schemas.openxmlformats.org/officeDocument/2006/math">
                    <m:f>
                      <m:fPr>
                        <m:ctrlPr>
                          <a:rPr lang="en-CA" sz="1900" i="1">
                            <a:latin typeface="Cambria Math" panose="02040503050406030204" pitchFamily="18" charset="0"/>
                          </a:rPr>
                        </m:ctrlPr>
                      </m:fPr>
                      <m:num>
                        <m:r>
                          <a:rPr lang="en-CA" sz="1900" b="0" i="1" smtClean="0">
                            <a:latin typeface="Cambria Math" panose="02040503050406030204" pitchFamily="18" charset="0"/>
                          </a:rPr>
                          <m:t>3.14159</m:t>
                        </m:r>
                        <m:r>
                          <a:rPr lang="en-CA" sz="1900" b="0" i="1">
                            <a:latin typeface="Cambria Math" panose="02040503050406030204" pitchFamily="18" charset="0"/>
                          </a:rPr>
                          <m:t> </m:t>
                        </m:r>
                        <m:r>
                          <a:rPr lang="en-CA" sz="1900" b="0" i="1">
                            <a:latin typeface="Cambria Math" panose="02040503050406030204" pitchFamily="18" charset="0"/>
                          </a:rPr>
                          <m:t>𝑥</m:t>
                        </m:r>
                        <m:r>
                          <a:rPr lang="en-CA" sz="1900" b="0" i="1">
                            <a:latin typeface="Cambria Math" panose="02040503050406030204" pitchFamily="18" charset="0"/>
                          </a:rPr>
                          <m:t> 12</m:t>
                        </m:r>
                      </m:num>
                      <m:den>
                        <m:r>
                          <a:rPr lang="en-CA" sz="1900" b="0" i="1">
                            <a:latin typeface="Cambria Math" panose="02040503050406030204" pitchFamily="18" charset="0"/>
                          </a:rPr>
                          <m:t>12</m:t>
                        </m:r>
                      </m:den>
                    </m:f>
                    <m:r>
                      <a:rPr lang="en-CA" sz="1900" b="0" i="1">
                        <a:latin typeface="Cambria Math" panose="02040503050406030204" pitchFamily="18" charset="0"/>
                      </a:rPr>
                      <m:t>𝑥</m:t>
                    </m:r>
                  </m:oMath>
                </a14:m>
                <a:r>
                  <a:rPr lang="en-CA" sz="1900" dirty="0"/>
                  <a:t> rpm = 14,000</a:t>
                </a:r>
              </a:p>
              <a:p>
                <a:pPr marL="182880" lvl="1">
                  <a:spcBef>
                    <a:spcPts val="1200"/>
                  </a:spcBef>
                  <a:spcAft>
                    <a:spcPts val="0"/>
                  </a:spcAft>
                </a:pPr>
                <a:r>
                  <a:rPr lang="en-CA" sz="1900" dirty="0"/>
                  <a:t>3.14159 x rpm = 14,000</a:t>
                </a:r>
              </a:p>
              <a:p>
                <a:pPr marL="182880" lvl="1">
                  <a:spcBef>
                    <a:spcPts val="1200"/>
                  </a:spcBef>
                  <a:spcAft>
                    <a:spcPts val="0"/>
                  </a:spcAft>
                </a:pPr>
                <a:r>
                  <a:rPr lang="en-CA" sz="1900" dirty="0"/>
                  <a:t>Find rpm: rpm = </a:t>
                </a:r>
                <a14:m>
                  <m:oMath xmlns:m="http://schemas.openxmlformats.org/officeDocument/2006/math">
                    <m:f>
                      <m:fPr>
                        <m:ctrlPr>
                          <a:rPr lang="en-CA" sz="1900" i="1" smtClean="0">
                            <a:latin typeface="Cambria Math" panose="02040503050406030204" pitchFamily="18" charset="0"/>
                          </a:rPr>
                        </m:ctrlPr>
                      </m:fPr>
                      <m:num>
                        <m:r>
                          <a:rPr lang="en-CA" sz="1900" b="0" i="1" smtClean="0">
                            <a:latin typeface="Cambria Math" panose="02040503050406030204" pitchFamily="18" charset="0"/>
                          </a:rPr>
                          <m:t>14000</m:t>
                        </m:r>
                      </m:num>
                      <m:den>
                        <m:r>
                          <a:rPr lang="en-CA" sz="1900" b="0" i="1" smtClean="0">
                            <a:latin typeface="Cambria Math" panose="02040503050406030204" pitchFamily="18" charset="0"/>
                          </a:rPr>
                          <m:t>3.14159</m:t>
                        </m:r>
                      </m:den>
                    </m:f>
                  </m:oMath>
                </a14:m>
                <a:endParaRPr lang="en-CA" sz="1900" dirty="0"/>
              </a:p>
              <a:p>
                <a:pPr marL="182880" lvl="1">
                  <a:spcBef>
                    <a:spcPts val="1200"/>
                  </a:spcBef>
                  <a:spcAft>
                    <a:spcPts val="0"/>
                  </a:spcAft>
                </a:pPr>
                <a:r>
                  <a:rPr lang="en-CA" sz="1900" dirty="0"/>
                  <a:t>Rpm of the arbor = 4,456 (the rpm of the arbor to give the rim speed of 14,000 </a:t>
                </a:r>
                <a:r>
                  <a:rPr lang="en-CA" sz="1900" dirty="0" err="1"/>
                  <a:t>lfm</a:t>
                </a:r>
                <a:r>
                  <a:rPr lang="en-CA" sz="1900" dirty="0"/>
                  <a:t> for a 12” blade.</a:t>
                </a:r>
              </a:p>
              <a:p>
                <a:pPr marL="182880" lvl="1">
                  <a:spcBef>
                    <a:spcPts val="1200"/>
                  </a:spcBef>
                  <a:spcAft>
                    <a:spcPts val="0"/>
                  </a:spcAft>
                </a:pPr>
                <a:endParaRPr lang="en-CA" sz="1900" dirty="0"/>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03" t="-1504"/>
                </a:stretch>
              </a:blipFill>
            </p:spPr>
            <p:txBody>
              <a:bodyPr/>
              <a:lstStyle/>
              <a:p>
                <a:r>
                  <a:rPr lang="en-CA">
                    <a:noFill/>
                  </a:rPr>
                  <a:t> </a:t>
                </a:r>
              </a:p>
            </p:txBody>
          </p:sp>
        </mc:Fallback>
      </mc:AlternateContent>
    </p:spTree>
    <p:extLst>
      <p:ext uri="{BB962C8B-B14F-4D97-AF65-F5344CB8AC3E}">
        <p14:creationId xmlns:p14="http://schemas.microsoft.com/office/powerpoint/2010/main" val="141151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3">
                                            <p:txEl>
                                              <p:pRg st="3" end="3"/>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wipe(down)">
                                      <p:cBhvr>
                                        <p:cTn id="14" dur="5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Pulley calculation example B cont. page 3</a:t>
            </a:r>
          </a:p>
        </p:txBody>
      </p:sp>
      <p:sp>
        <p:nvSpPr>
          <p:cNvPr id="3" name="Content Placeholder 2"/>
          <p:cNvSpPr>
            <a:spLocks noGrp="1"/>
          </p:cNvSpPr>
          <p:nvPr>
            <p:ph idx="1"/>
          </p:nvPr>
        </p:nvSpPr>
        <p:spPr/>
        <p:txBody>
          <a:bodyPr>
            <a:normAutofit lnSpcReduction="10000"/>
          </a:bodyPr>
          <a:lstStyle/>
          <a:p>
            <a:r>
              <a:rPr lang="en-CA" dirty="0"/>
              <a:t>Now we know the rpm’s of the motor (1750 rpm) and the rpm’s of the arbor (4456 rpm) to reach the required rim speed.</a:t>
            </a:r>
          </a:p>
          <a:p>
            <a:r>
              <a:rPr lang="en-CA" dirty="0"/>
              <a:t>Now we must find the pulley ratio value. To do so, we must use Pulley Ratio = Drive/ driven.</a:t>
            </a:r>
          </a:p>
          <a:p>
            <a:r>
              <a:rPr lang="en-CA" dirty="0"/>
              <a:t>Divide the Drive rpm by </a:t>
            </a:r>
            <a:r>
              <a:rPr lang="en-CA"/>
              <a:t>the Driven rpm</a:t>
            </a:r>
            <a:r>
              <a:rPr lang="en-CA" dirty="0"/>
              <a:t>, this will show the missing part of the ratio</a:t>
            </a:r>
          </a:p>
          <a:p>
            <a:pPr lvl="1"/>
            <a:r>
              <a:rPr lang="en-CA" dirty="0"/>
              <a:t>1750 ÷  4456 = 0.3927289048473968</a:t>
            </a:r>
          </a:p>
          <a:p>
            <a:pPr lvl="1"/>
            <a:r>
              <a:rPr lang="en-CA" dirty="0"/>
              <a:t>Pulley ratio = 1 (motor) to 0.3927--- (arbor)</a:t>
            </a:r>
          </a:p>
          <a:p>
            <a:r>
              <a:rPr lang="en-CA" dirty="0"/>
              <a:t>Now find the 2 pulley sizes where 1 pulley is 0.3927--- x’s smaller than the other.</a:t>
            </a:r>
          </a:p>
          <a:p>
            <a:pPr lvl="1"/>
            <a:r>
              <a:rPr lang="en-CA" dirty="0"/>
              <a:t>5” x 0.3927--- = 1.963644----” (or 2”)</a:t>
            </a:r>
          </a:p>
          <a:p>
            <a:r>
              <a:rPr lang="en-CA" dirty="0"/>
              <a:t>Therefore, if we use a 5” pulley (motor) and a 2” pulley (arbor) with a 1750 rpm motor the rim speed of the 12” blade would be very close to14,000 </a:t>
            </a:r>
            <a:r>
              <a:rPr lang="en-CA" dirty="0" err="1"/>
              <a:t>lfm</a:t>
            </a:r>
            <a:r>
              <a:rPr lang="en-CA" dirty="0"/>
              <a:t>.</a:t>
            </a:r>
          </a:p>
          <a:p>
            <a:endParaRPr lang="en-CA" dirty="0"/>
          </a:p>
        </p:txBody>
      </p:sp>
    </p:spTree>
    <p:extLst>
      <p:ext uri="{BB962C8B-B14F-4D97-AF65-F5344CB8AC3E}">
        <p14:creationId xmlns:p14="http://schemas.microsoft.com/office/powerpoint/2010/main" val="4245759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Pulley formulas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182880" lvl="1">
                  <a:spcBef>
                    <a:spcPts val="1200"/>
                  </a:spcBef>
                  <a:spcAft>
                    <a:spcPts val="0"/>
                  </a:spcAft>
                </a:pPr>
                <a:r>
                  <a:rPr lang="en-CA" sz="1900" dirty="0"/>
                  <a:t>Rim speed (LFM) = </a:t>
                </a:r>
                <a14:m>
                  <m:oMath xmlns:m="http://schemas.openxmlformats.org/officeDocument/2006/math">
                    <m:f>
                      <m:fPr>
                        <m:ctrlPr>
                          <a:rPr lang="en-CA" sz="1900" b="1" i="1">
                            <a:latin typeface="Cambria Math" panose="02040503050406030204" pitchFamily="18" charset="0"/>
                          </a:rPr>
                        </m:ctrlPr>
                      </m:fPr>
                      <m:num>
                        <m:r>
                          <a:rPr lang="el-GR" sz="1900" i="1">
                            <a:latin typeface="Cambria Math" panose="02040503050406030204" pitchFamily="18" charset="0"/>
                          </a:rPr>
                          <m:t>𝜋</m:t>
                        </m:r>
                        <m:r>
                          <a:rPr lang="en-CA" sz="1900" b="1" i="1">
                            <a:latin typeface="Cambria Math" panose="02040503050406030204" pitchFamily="18" charset="0"/>
                          </a:rPr>
                          <m:t> </m:t>
                        </m:r>
                        <m:r>
                          <a:rPr lang="en-CA" sz="1900" b="1" i="1">
                            <a:latin typeface="Cambria Math" panose="02040503050406030204" pitchFamily="18" charset="0"/>
                          </a:rPr>
                          <m:t>𝒙</m:t>
                        </m:r>
                        <m:r>
                          <a:rPr lang="en-CA" sz="1900" b="1" i="1">
                            <a:latin typeface="Cambria Math" panose="02040503050406030204" pitchFamily="18" charset="0"/>
                          </a:rPr>
                          <m:t> </m:t>
                        </m:r>
                        <m:r>
                          <a:rPr lang="en-CA" sz="1900" b="1" i="1">
                            <a:latin typeface="Cambria Math" panose="02040503050406030204" pitchFamily="18" charset="0"/>
                          </a:rPr>
                          <m:t>𝒅</m:t>
                        </m:r>
                      </m:num>
                      <m:den>
                        <m:r>
                          <a:rPr lang="en-CA" sz="1900" b="1" i="1">
                            <a:latin typeface="Cambria Math" panose="02040503050406030204" pitchFamily="18" charset="0"/>
                          </a:rPr>
                          <m:t>𝟏𝟐</m:t>
                        </m:r>
                      </m:den>
                    </m:f>
                    <m:r>
                      <a:rPr lang="en-CA" sz="1900" b="1" i="1">
                        <a:latin typeface="Cambria Math" panose="02040503050406030204" pitchFamily="18" charset="0"/>
                      </a:rPr>
                      <m:t>𝒙</m:t>
                    </m:r>
                  </m:oMath>
                </a14:m>
                <a:r>
                  <a:rPr lang="en-CA" sz="1900" b="1" dirty="0"/>
                  <a:t> rpm </a:t>
                </a:r>
                <a:endParaRPr lang="en-CA" dirty="0"/>
              </a:p>
              <a:p>
                <a:r>
                  <a:rPr lang="en-CA" dirty="0"/>
                  <a:t>Rpm of driven pulley = </a:t>
                </a:r>
                <a14:m>
                  <m:oMath xmlns:m="http://schemas.openxmlformats.org/officeDocument/2006/math">
                    <m:f>
                      <m:fPr>
                        <m:ctrlPr>
                          <a:rPr lang="en-CA" i="1" smtClean="0">
                            <a:latin typeface="Cambria Math" panose="02040503050406030204" pitchFamily="18" charset="0"/>
                          </a:rPr>
                        </m:ctrlPr>
                      </m:fPr>
                      <m:num>
                        <m:r>
                          <a:rPr lang="en-CA" b="0" i="1" smtClean="0">
                            <a:latin typeface="Cambria Math" panose="02040503050406030204" pitchFamily="18" charset="0"/>
                          </a:rPr>
                          <m:t>𝑑𝑖𝑎</m:t>
                        </m:r>
                        <m:r>
                          <a:rPr lang="en-CA" b="0" i="1" smtClean="0">
                            <a:latin typeface="Cambria Math" panose="02040503050406030204" pitchFamily="18" charset="0"/>
                          </a:rPr>
                          <m:t>. </m:t>
                        </m:r>
                        <m:r>
                          <a:rPr lang="en-CA" b="0" i="1" smtClean="0">
                            <a:latin typeface="Cambria Math" panose="02040503050406030204" pitchFamily="18" charset="0"/>
                          </a:rPr>
                          <m:t>𝑜𝑓</m:t>
                        </m:r>
                        <m:r>
                          <a:rPr lang="en-CA" b="0" i="1" smtClean="0">
                            <a:latin typeface="Cambria Math" panose="02040503050406030204" pitchFamily="18" charset="0"/>
                          </a:rPr>
                          <m:t> </m:t>
                        </m:r>
                        <m:r>
                          <a:rPr lang="en-CA" b="0" i="1" smtClean="0">
                            <a:latin typeface="Cambria Math" panose="02040503050406030204" pitchFamily="18" charset="0"/>
                          </a:rPr>
                          <m:t>𝑑𝑟𝑖𝑣𝑖𝑛𝑔</m:t>
                        </m:r>
                        <m:r>
                          <a:rPr lang="en-CA" b="0" i="1" smtClean="0">
                            <a:latin typeface="Cambria Math" panose="02040503050406030204" pitchFamily="18" charset="0"/>
                          </a:rPr>
                          <m:t> </m:t>
                        </m:r>
                        <m:r>
                          <a:rPr lang="en-CA" b="0" i="1" smtClean="0">
                            <a:latin typeface="Cambria Math" panose="02040503050406030204" pitchFamily="18" charset="0"/>
                          </a:rPr>
                          <m:t>𝑝𝑢𝑙𝑙𝑒𝑦</m:t>
                        </m:r>
                        <m:r>
                          <a:rPr lang="en-CA" b="0" i="1" smtClean="0">
                            <a:latin typeface="Cambria Math" panose="02040503050406030204" pitchFamily="18" charset="0"/>
                          </a:rPr>
                          <m:t> </m:t>
                        </m:r>
                        <m:r>
                          <a:rPr lang="en-CA" b="0" i="1" smtClean="0">
                            <a:latin typeface="Cambria Math" panose="02040503050406030204" pitchFamily="18" charset="0"/>
                          </a:rPr>
                          <m:t>𝑥</m:t>
                        </m:r>
                        <m:r>
                          <a:rPr lang="en-CA" b="0" i="1" smtClean="0">
                            <a:latin typeface="Cambria Math" panose="02040503050406030204" pitchFamily="18" charset="0"/>
                          </a:rPr>
                          <m:t> </m:t>
                        </m:r>
                        <m:r>
                          <a:rPr lang="en-CA" b="0" i="1" smtClean="0">
                            <a:latin typeface="Cambria Math" panose="02040503050406030204" pitchFamily="18" charset="0"/>
                          </a:rPr>
                          <m:t>𝑖𝑡𝑠</m:t>
                        </m:r>
                        <m:r>
                          <a:rPr lang="en-CA" b="0" i="1" smtClean="0">
                            <a:latin typeface="Cambria Math" panose="02040503050406030204" pitchFamily="18" charset="0"/>
                          </a:rPr>
                          <m:t> </m:t>
                        </m:r>
                        <m:r>
                          <a:rPr lang="en-CA" b="0" i="1" smtClean="0">
                            <a:latin typeface="Cambria Math" panose="02040503050406030204" pitchFamily="18" charset="0"/>
                          </a:rPr>
                          <m:t>𝑟𝑝𝑚</m:t>
                        </m:r>
                      </m:num>
                      <m:den>
                        <m:r>
                          <a:rPr lang="en-CA" b="0" i="1" smtClean="0">
                            <a:latin typeface="Cambria Math" panose="02040503050406030204" pitchFamily="18" charset="0"/>
                          </a:rPr>
                          <m:t>𝑑𝑖𝑎</m:t>
                        </m:r>
                        <m:r>
                          <a:rPr lang="en-CA" b="0" i="1" smtClean="0">
                            <a:latin typeface="Cambria Math" panose="02040503050406030204" pitchFamily="18" charset="0"/>
                          </a:rPr>
                          <m:t>. </m:t>
                        </m:r>
                        <m:r>
                          <a:rPr lang="en-CA" b="0" i="1" smtClean="0">
                            <a:latin typeface="Cambria Math" panose="02040503050406030204" pitchFamily="18" charset="0"/>
                          </a:rPr>
                          <m:t>𝑜𝑓</m:t>
                        </m:r>
                        <m:r>
                          <a:rPr lang="en-CA" b="0" i="1" smtClean="0">
                            <a:latin typeface="Cambria Math" panose="02040503050406030204" pitchFamily="18" charset="0"/>
                          </a:rPr>
                          <m:t> </m:t>
                        </m:r>
                        <m:r>
                          <a:rPr lang="en-CA" b="0" i="1" smtClean="0">
                            <a:latin typeface="Cambria Math" panose="02040503050406030204" pitchFamily="18" charset="0"/>
                          </a:rPr>
                          <m:t>𝑑𝑟𝑖𝑣𝑒𝑛</m:t>
                        </m:r>
                        <m:r>
                          <a:rPr lang="en-CA" b="0" i="1" smtClean="0">
                            <a:latin typeface="Cambria Math" panose="02040503050406030204" pitchFamily="18" charset="0"/>
                          </a:rPr>
                          <m:t> </m:t>
                        </m:r>
                        <m:r>
                          <a:rPr lang="en-CA" b="0" i="1" smtClean="0">
                            <a:latin typeface="Cambria Math" panose="02040503050406030204" pitchFamily="18" charset="0"/>
                          </a:rPr>
                          <m:t>𝑝𝑢𝑙𝑙𝑒𝑦</m:t>
                        </m:r>
                      </m:den>
                    </m:f>
                  </m:oMath>
                </a14:m>
                <a:endParaRPr lang="en-CA" dirty="0"/>
              </a:p>
              <a:p>
                <a:r>
                  <a:rPr lang="en-CA" dirty="0"/>
                  <a:t>Dia. Of driven pulley = </a:t>
                </a:r>
                <a14:m>
                  <m:oMath xmlns:m="http://schemas.openxmlformats.org/officeDocument/2006/math">
                    <m:f>
                      <m:fPr>
                        <m:ctrlPr>
                          <a:rPr lang="en-CA" i="1" smtClean="0">
                            <a:latin typeface="Cambria Math" panose="02040503050406030204" pitchFamily="18" charset="0"/>
                          </a:rPr>
                        </m:ctrlPr>
                      </m:fPr>
                      <m:num>
                        <m:r>
                          <a:rPr lang="en-CA" b="0" i="1" smtClean="0">
                            <a:latin typeface="Cambria Math" panose="02040503050406030204" pitchFamily="18" charset="0"/>
                          </a:rPr>
                          <m:t>𝑑𝑖𝑎</m:t>
                        </m:r>
                        <m:r>
                          <a:rPr lang="en-CA" b="0" i="1" smtClean="0">
                            <a:latin typeface="Cambria Math" panose="02040503050406030204" pitchFamily="18" charset="0"/>
                          </a:rPr>
                          <m:t>. </m:t>
                        </m:r>
                        <m:r>
                          <a:rPr lang="en-CA" b="0" i="1" smtClean="0">
                            <a:latin typeface="Cambria Math" panose="02040503050406030204" pitchFamily="18" charset="0"/>
                          </a:rPr>
                          <m:t>𝑜𝑓</m:t>
                        </m:r>
                        <m:r>
                          <a:rPr lang="en-CA" b="0" i="1" smtClean="0">
                            <a:latin typeface="Cambria Math" panose="02040503050406030204" pitchFamily="18" charset="0"/>
                          </a:rPr>
                          <m:t> </m:t>
                        </m:r>
                        <m:r>
                          <a:rPr lang="en-CA" b="0" i="1" smtClean="0">
                            <a:latin typeface="Cambria Math" panose="02040503050406030204" pitchFamily="18" charset="0"/>
                          </a:rPr>
                          <m:t>𝑑𝑟𝑖𝑣𝑖𝑛𝑔</m:t>
                        </m:r>
                        <m:r>
                          <a:rPr lang="en-CA" b="0" i="1" smtClean="0">
                            <a:latin typeface="Cambria Math" panose="02040503050406030204" pitchFamily="18" charset="0"/>
                          </a:rPr>
                          <m:t> </m:t>
                        </m:r>
                        <m:r>
                          <a:rPr lang="en-CA" b="0" i="1" smtClean="0">
                            <a:latin typeface="Cambria Math" panose="02040503050406030204" pitchFamily="18" charset="0"/>
                          </a:rPr>
                          <m:t>𝑝𝑢𝑙𝑙𝑒𝑦</m:t>
                        </m:r>
                        <m:r>
                          <a:rPr lang="en-CA" b="0" i="1" smtClean="0">
                            <a:latin typeface="Cambria Math" panose="02040503050406030204" pitchFamily="18" charset="0"/>
                          </a:rPr>
                          <m:t> </m:t>
                        </m:r>
                        <m:r>
                          <a:rPr lang="en-CA" b="0" i="1" smtClean="0">
                            <a:latin typeface="Cambria Math" panose="02040503050406030204" pitchFamily="18" charset="0"/>
                          </a:rPr>
                          <m:t>𝑥</m:t>
                        </m:r>
                        <m:r>
                          <a:rPr lang="en-CA" b="0" i="1" smtClean="0">
                            <a:latin typeface="Cambria Math" panose="02040503050406030204" pitchFamily="18" charset="0"/>
                          </a:rPr>
                          <m:t> </m:t>
                        </m:r>
                        <m:r>
                          <a:rPr lang="en-CA" b="0" i="1" smtClean="0">
                            <a:latin typeface="Cambria Math" panose="02040503050406030204" pitchFamily="18" charset="0"/>
                          </a:rPr>
                          <m:t>𝑖𝑡𝑠</m:t>
                        </m:r>
                        <m:r>
                          <a:rPr lang="en-CA" b="0" i="1" smtClean="0">
                            <a:latin typeface="Cambria Math" panose="02040503050406030204" pitchFamily="18" charset="0"/>
                          </a:rPr>
                          <m:t> </m:t>
                        </m:r>
                        <m:r>
                          <a:rPr lang="en-CA" b="0" i="1" smtClean="0">
                            <a:latin typeface="Cambria Math" panose="02040503050406030204" pitchFamily="18" charset="0"/>
                          </a:rPr>
                          <m:t>𝑟𝑝𝑚</m:t>
                        </m:r>
                      </m:num>
                      <m:den>
                        <m:r>
                          <a:rPr lang="en-CA" b="0" i="1" smtClean="0">
                            <a:latin typeface="Cambria Math" panose="02040503050406030204" pitchFamily="18" charset="0"/>
                          </a:rPr>
                          <m:t>𝑟𝑝𝑚</m:t>
                        </m:r>
                        <m:r>
                          <a:rPr lang="en-CA" b="0" i="1" smtClean="0">
                            <a:latin typeface="Cambria Math" panose="02040503050406030204" pitchFamily="18" charset="0"/>
                          </a:rPr>
                          <m:t> </m:t>
                        </m:r>
                        <m:r>
                          <a:rPr lang="en-CA" b="0" i="1" smtClean="0">
                            <a:latin typeface="Cambria Math" panose="02040503050406030204" pitchFamily="18" charset="0"/>
                          </a:rPr>
                          <m:t>𝑜𝑓</m:t>
                        </m:r>
                        <m:r>
                          <a:rPr lang="en-CA" b="0" i="1" smtClean="0">
                            <a:latin typeface="Cambria Math" panose="02040503050406030204" pitchFamily="18" charset="0"/>
                          </a:rPr>
                          <m:t> </m:t>
                        </m:r>
                        <m:r>
                          <a:rPr lang="en-CA" b="0" i="1" smtClean="0">
                            <a:latin typeface="Cambria Math" panose="02040503050406030204" pitchFamily="18" charset="0"/>
                          </a:rPr>
                          <m:t>𝑑𝑟𝑖𝑣𝑒𝑛</m:t>
                        </m:r>
                        <m:r>
                          <a:rPr lang="en-US" b="0" i="1" smtClean="0">
                            <a:latin typeface="Cambria Math" panose="02040503050406030204" pitchFamily="18" charset="0"/>
                          </a:rPr>
                          <m:t> </m:t>
                        </m:r>
                        <m:r>
                          <a:rPr lang="en-CA" b="0" i="1" smtClean="0">
                            <a:latin typeface="Cambria Math" panose="02040503050406030204" pitchFamily="18" charset="0"/>
                          </a:rPr>
                          <m:t>𝑝𝑢𝑙𝑙𝑒𝑦</m:t>
                        </m:r>
                      </m:den>
                    </m:f>
                  </m:oMath>
                </a14:m>
                <a:endParaRPr lang="en-CA" dirty="0"/>
              </a:p>
              <a:p>
                <a:r>
                  <a:rPr lang="en-CA" dirty="0"/>
                  <a:t>Rpm of driving pulley = </a:t>
                </a:r>
                <a14:m>
                  <m:oMath xmlns:m="http://schemas.openxmlformats.org/officeDocument/2006/math">
                    <m:f>
                      <m:fPr>
                        <m:ctrlPr>
                          <a:rPr lang="en-CA" i="1" smtClean="0">
                            <a:latin typeface="Cambria Math" panose="02040503050406030204" pitchFamily="18" charset="0"/>
                          </a:rPr>
                        </m:ctrlPr>
                      </m:fPr>
                      <m:num>
                        <m:r>
                          <a:rPr lang="en-CA" b="0" i="1" smtClean="0">
                            <a:latin typeface="Cambria Math" panose="02040503050406030204" pitchFamily="18" charset="0"/>
                          </a:rPr>
                          <m:t>𝑑𝑖𝑎</m:t>
                        </m:r>
                        <m:r>
                          <a:rPr lang="en-CA" b="0" i="1" smtClean="0">
                            <a:latin typeface="Cambria Math" panose="02040503050406030204" pitchFamily="18" charset="0"/>
                          </a:rPr>
                          <m:t>. </m:t>
                        </m:r>
                        <m:r>
                          <a:rPr lang="en-CA" b="0" i="1" smtClean="0">
                            <a:latin typeface="Cambria Math" panose="02040503050406030204" pitchFamily="18" charset="0"/>
                          </a:rPr>
                          <m:t>𝑜𝑓</m:t>
                        </m:r>
                        <m:r>
                          <a:rPr lang="en-CA" b="0" i="1" smtClean="0">
                            <a:latin typeface="Cambria Math" panose="02040503050406030204" pitchFamily="18" charset="0"/>
                          </a:rPr>
                          <m:t> </m:t>
                        </m:r>
                        <m:r>
                          <a:rPr lang="en-CA" b="0" i="1" smtClean="0">
                            <a:latin typeface="Cambria Math" panose="02040503050406030204" pitchFamily="18" charset="0"/>
                          </a:rPr>
                          <m:t>𝑑𝑟𝑖𝑣𝑖𝑛𝑔</m:t>
                        </m:r>
                        <m:r>
                          <a:rPr lang="en-CA" b="0" i="1" smtClean="0">
                            <a:latin typeface="Cambria Math" panose="02040503050406030204" pitchFamily="18" charset="0"/>
                          </a:rPr>
                          <m:t> </m:t>
                        </m:r>
                        <m:r>
                          <a:rPr lang="en-CA" b="0" i="1" smtClean="0">
                            <a:latin typeface="Cambria Math" panose="02040503050406030204" pitchFamily="18" charset="0"/>
                          </a:rPr>
                          <m:t>𝑝𝑢𝑙𝑙𝑒𝑦</m:t>
                        </m:r>
                        <m:r>
                          <a:rPr lang="en-CA" b="0" i="1" smtClean="0">
                            <a:latin typeface="Cambria Math" panose="02040503050406030204" pitchFamily="18" charset="0"/>
                          </a:rPr>
                          <m:t> </m:t>
                        </m:r>
                        <m:r>
                          <a:rPr lang="en-CA" b="0" i="1" smtClean="0">
                            <a:latin typeface="Cambria Math" panose="02040503050406030204" pitchFamily="18" charset="0"/>
                          </a:rPr>
                          <m:t>𝑥</m:t>
                        </m:r>
                        <m:r>
                          <a:rPr lang="en-CA" b="0" i="1" smtClean="0">
                            <a:latin typeface="Cambria Math" panose="02040503050406030204" pitchFamily="18" charset="0"/>
                          </a:rPr>
                          <m:t> </m:t>
                        </m:r>
                        <m:r>
                          <a:rPr lang="en-CA" b="0" i="1" smtClean="0">
                            <a:latin typeface="Cambria Math" panose="02040503050406030204" pitchFamily="18" charset="0"/>
                          </a:rPr>
                          <m:t>𝑖𝑡𝑠</m:t>
                        </m:r>
                        <m:r>
                          <a:rPr lang="en-CA" b="0" i="1" smtClean="0">
                            <a:latin typeface="Cambria Math" panose="02040503050406030204" pitchFamily="18" charset="0"/>
                          </a:rPr>
                          <m:t> </m:t>
                        </m:r>
                        <m:r>
                          <a:rPr lang="en-CA" b="0" i="1" smtClean="0">
                            <a:latin typeface="Cambria Math" panose="02040503050406030204" pitchFamily="18" charset="0"/>
                          </a:rPr>
                          <m:t>𝑟𝑝𝑚</m:t>
                        </m:r>
                      </m:num>
                      <m:den>
                        <m:r>
                          <a:rPr lang="en-CA" b="0" i="1" smtClean="0">
                            <a:latin typeface="Cambria Math" panose="02040503050406030204" pitchFamily="18" charset="0"/>
                          </a:rPr>
                          <m:t>𝑑𝑖𝑎</m:t>
                        </m:r>
                        <m:r>
                          <a:rPr lang="en-CA" b="0" i="1" smtClean="0">
                            <a:latin typeface="Cambria Math" panose="02040503050406030204" pitchFamily="18" charset="0"/>
                          </a:rPr>
                          <m:t>. </m:t>
                        </m:r>
                        <m:r>
                          <a:rPr lang="en-CA" b="0" i="1" smtClean="0">
                            <a:latin typeface="Cambria Math" panose="02040503050406030204" pitchFamily="18" charset="0"/>
                          </a:rPr>
                          <m:t>𝑜𝑓</m:t>
                        </m:r>
                        <m:r>
                          <a:rPr lang="en-CA" b="0" i="1" smtClean="0">
                            <a:latin typeface="Cambria Math" panose="02040503050406030204" pitchFamily="18" charset="0"/>
                          </a:rPr>
                          <m:t> </m:t>
                        </m:r>
                        <m:r>
                          <a:rPr lang="en-CA" b="0" i="1" smtClean="0">
                            <a:latin typeface="Cambria Math" panose="02040503050406030204" pitchFamily="18" charset="0"/>
                          </a:rPr>
                          <m:t>𝑑𝑟𝑖𝑣𝑒𝑛</m:t>
                        </m:r>
                        <m:r>
                          <a:rPr lang="en-CA" b="0" i="1" smtClean="0">
                            <a:latin typeface="Cambria Math" panose="02040503050406030204" pitchFamily="18" charset="0"/>
                          </a:rPr>
                          <m:t> </m:t>
                        </m:r>
                        <m:r>
                          <a:rPr lang="en-CA" b="0" i="1" smtClean="0">
                            <a:latin typeface="Cambria Math" panose="02040503050406030204" pitchFamily="18" charset="0"/>
                          </a:rPr>
                          <m:t>𝑝𝑢𝑙𝑙𝑒𝑦</m:t>
                        </m:r>
                      </m:den>
                    </m:f>
                  </m:oMath>
                </a14:m>
                <a:endParaRPr lang="en-CA" dirty="0"/>
              </a:p>
              <a:p>
                <a:r>
                  <a:rPr lang="en-CA" dirty="0"/>
                  <a:t>Dia. Of driving pulley = </a:t>
                </a:r>
                <a14:m>
                  <m:oMath xmlns:m="http://schemas.openxmlformats.org/officeDocument/2006/math">
                    <m:f>
                      <m:fPr>
                        <m:ctrlPr>
                          <a:rPr lang="en-CA" i="1" smtClean="0">
                            <a:latin typeface="Cambria Math" panose="02040503050406030204" pitchFamily="18" charset="0"/>
                          </a:rPr>
                        </m:ctrlPr>
                      </m:fPr>
                      <m:num>
                        <m:r>
                          <a:rPr lang="en-CA" b="0" i="1" smtClean="0">
                            <a:latin typeface="Cambria Math" panose="02040503050406030204" pitchFamily="18" charset="0"/>
                          </a:rPr>
                          <m:t>𝑑𝑖𝑎</m:t>
                        </m:r>
                        <m:r>
                          <a:rPr lang="en-CA" b="0" i="1" smtClean="0">
                            <a:latin typeface="Cambria Math" panose="02040503050406030204" pitchFamily="18" charset="0"/>
                          </a:rPr>
                          <m:t>. </m:t>
                        </m:r>
                        <m:r>
                          <a:rPr lang="en-CA" b="0" i="1" smtClean="0">
                            <a:latin typeface="Cambria Math" panose="02040503050406030204" pitchFamily="18" charset="0"/>
                          </a:rPr>
                          <m:t>𝑜𝑓</m:t>
                        </m:r>
                        <m:r>
                          <a:rPr lang="en-CA" b="0" i="1" smtClean="0">
                            <a:latin typeface="Cambria Math" panose="02040503050406030204" pitchFamily="18" charset="0"/>
                          </a:rPr>
                          <m:t> </m:t>
                        </m:r>
                        <m:r>
                          <a:rPr lang="en-CA" b="0" i="1" smtClean="0">
                            <a:latin typeface="Cambria Math" panose="02040503050406030204" pitchFamily="18" charset="0"/>
                          </a:rPr>
                          <m:t>𝑑𝑟𝑖𝑣𝑒𝑛</m:t>
                        </m:r>
                        <m:r>
                          <a:rPr lang="en-CA" b="0" i="1" smtClean="0">
                            <a:latin typeface="Cambria Math" panose="02040503050406030204" pitchFamily="18" charset="0"/>
                          </a:rPr>
                          <m:t> </m:t>
                        </m:r>
                        <m:r>
                          <a:rPr lang="en-CA" b="0" i="1" smtClean="0">
                            <a:latin typeface="Cambria Math" panose="02040503050406030204" pitchFamily="18" charset="0"/>
                          </a:rPr>
                          <m:t>𝑝𝑢𝑙𝑙𝑒𝑦</m:t>
                        </m:r>
                        <m:r>
                          <a:rPr lang="en-CA" b="0" i="1" smtClean="0">
                            <a:latin typeface="Cambria Math" panose="02040503050406030204" pitchFamily="18" charset="0"/>
                          </a:rPr>
                          <m:t> </m:t>
                        </m:r>
                        <m:r>
                          <a:rPr lang="en-CA" b="0" i="1" smtClean="0">
                            <a:latin typeface="Cambria Math" panose="02040503050406030204" pitchFamily="18" charset="0"/>
                          </a:rPr>
                          <m:t>𝑥</m:t>
                        </m:r>
                        <m:r>
                          <a:rPr lang="en-CA" b="0" i="1" smtClean="0">
                            <a:latin typeface="Cambria Math" panose="02040503050406030204" pitchFamily="18" charset="0"/>
                          </a:rPr>
                          <m:t> </m:t>
                        </m:r>
                        <m:r>
                          <a:rPr lang="en-CA" b="0" i="1" smtClean="0">
                            <a:latin typeface="Cambria Math" panose="02040503050406030204" pitchFamily="18" charset="0"/>
                          </a:rPr>
                          <m:t>𝑖𝑡𝑠</m:t>
                        </m:r>
                        <m:r>
                          <a:rPr lang="en-CA" b="0" i="1" smtClean="0">
                            <a:latin typeface="Cambria Math" panose="02040503050406030204" pitchFamily="18" charset="0"/>
                          </a:rPr>
                          <m:t> </m:t>
                        </m:r>
                        <m:r>
                          <a:rPr lang="en-CA" b="0" i="1" smtClean="0">
                            <a:latin typeface="Cambria Math" panose="02040503050406030204" pitchFamily="18" charset="0"/>
                          </a:rPr>
                          <m:t>𝑟𝑝𝑚</m:t>
                        </m:r>
                      </m:num>
                      <m:den>
                        <m:r>
                          <a:rPr lang="en-CA" b="0" i="1" smtClean="0">
                            <a:latin typeface="Cambria Math" panose="02040503050406030204" pitchFamily="18" charset="0"/>
                          </a:rPr>
                          <m:t>𝑟𝑝𝑚</m:t>
                        </m:r>
                        <m:r>
                          <a:rPr lang="en-CA" b="0" i="1" smtClean="0">
                            <a:latin typeface="Cambria Math" panose="02040503050406030204" pitchFamily="18" charset="0"/>
                          </a:rPr>
                          <m:t> </m:t>
                        </m:r>
                        <m:r>
                          <a:rPr lang="en-CA" b="0" i="1" smtClean="0">
                            <a:latin typeface="Cambria Math" panose="02040503050406030204" pitchFamily="18" charset="0"/>
                          </a:rPr>
                          <m:t>𝑜𝑓</m:t>
                        </m:r>
                        <m:r>
                          <a:rPr lang="en-CA" b="0" i="1" smtClean="0">
                            <a:latin typeface="Cambria Math" panose="02040503050406030204" pitchFamily="18" charset="0"/>
                          </a:rPr>
                          <m:t> </m:t>
                        </m:r>
                        <m:r>
                          <a:rPr lang="en-CA" b="0" i="1" smtClean="0">
                            <a:latin typeface="Cambria Math" panose="02040503050406030204" pitchFamily="18" charset="0"/>
                          </a:rPr>
                          <m:t>𝑑𝑟𝑖𝑣𝑖𝑛𝑔</m:t>
                        </m:r>
                        <m:r>
                          <a:rPr lang="en-CA" b="0" i="1" smtClean="0">
                            <a:latin typeface="Cambria Math" panose="02040503050406030204" pitchFamily="18" charset="0"/>
                          </a:rPr>
                          <m:t> </m:t>
                        </m:r>
                        <m:r>
                          <a:rPr lang="en-CA" b="0" i="1" smtClean="0">
                            <a:latin typeface="Cambria Math" panose="02040503050406030204" pitchFamily="18" charset="0"/>
                          </a:rPr>
                          <m:t>𝑝𝑢𝑙𝑙𝑒𝑦</m:t>
                        </m:r>
                      </m:den>
                    </m:f>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03"/>
                </a:stretch>
              </a:blipFill>
            </p:spPr>
            <p:txBody>
              <a:bodyPr/>
              <a:lstStyle/>
              <a:p>
                <a:r>
                  <a:rPr lang="en-US">
                    <a:noFill/>
                  </a:rPr>
                  <a:t> </a:t>
                </a:r>
              </a:p>
            </p:txBody>
          </p:sp>
        </mc:Fallback>
      </mc:AlternateContent>
    </p:spTree>
    <p:extLst>
      <p:ext uri="{BB962C8B-B14F-4D97-AF65-F5344CB8AC3E}">
        <p14:creationId xmlns:p14="http://schemas.microsoft.com/office/powerpoint/2010/main" val="4173212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Bandsaw</a:t>
            </a:r>
            <a:r>
              <a:rPr lang="en-CA" dirty="0"/>
              <a:t> blade length calculations</a:t>
            </a:r>
          </a:p>
        </p:txBody>
      </p:sp>
      <p:sp>
        <p:nvSpPr>
          <p:cNvPr id="3" name="Content Placeholder 2"/>
          <p:cNvSpPr>
            <a:spLocks noGrp="1"/>
          </p:cNvSpPr>
          <p:nvPr>
            <p:ph idx="1"/>
          </p:nvPr>
        </p:nvSpPr>
        <p:spPr/>
        <p:txBody>
          <a:bodyPr/>
          <a:lstStyle/>
          <a:p>
            <a:r>
              <a:rPr lang="en-CA" dirty="0"/>
              <a:t>To calculate the required length of a two wheel band saw blade, we must have the following information:</a:t>
            </a:r>
          </a:p>
          <a:p>
            <a:pPr lvl="1"/>
            <a:r>
              <a:rPr lang="en-CA" dirty="0"/>
              <a:t>Diameter of wheels</a:t>
            </a:r>
          </a:p>
          <a:p>
            <a:pPr lvl="1"/>
            <a:r>
              <a:rPr lang="en-CA" dirty="0"/>
              <a:t>Length between the centers of the band saw wheels</a:t>
            </a:r>
          </a:p>
          <a:p>
            <a:pPr lvl="1"/>
            <a:r>
              <a:rPr lang="en-CA" dirty="0"/>
              <a:t>Value of  (3.14159)</a:t>
            </a:r>
          </a:p>
          <a:p>
            <a:r>
              <a:rPr lang="en-CA" dirty="0"/>
              <a:t>The formula is : ( x d) + (2 x center to center dist.)</a:t>
            </a:r>
          </a:p>
          <a:p>
            <a:endParaRPr lang="en-CA" dirty="0"/>
          </a:p>
        </p:txBody>
      </p:sp>
      <p:pic>
        <p:nvPicPr>
          <p:cNvPr id="4" name="Picture 3" title="Inside view of a bandsaw"/>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8815" y="2515605"/>
            <a:ext cx="2859433" cy="3812578"/>
          </a:xfrm>
          <a:prstGeom prst="rect">
            <a:avLst/>
          </a:prstGeom>
        </p:spPr>
      </p:pic>
    </p:spTree>
    <p:extLst>
      <p:ext uri="{BB962C8B-B14F-4D97-AF65-F5344CB8AC3E}">
        <p14:creationId xmlns:p14="http://schemas.microsoft.com/office/powerpoint/2010/main" val="3376671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Bandsaw</a:t>
            </a:r>
            <a:r>
              <a:rPr lang="en-CA" dirty="0"/>
              <a:t> example</a:t>
            </a:r>
          </a:p>
        </p:txBody>
      </p:sp>
      <p:sp>
        <p:nvSpPr>
          <p:cNvPr id="3" name="Content Placeholder 2"/>
          <p:cNvSpPr>
            <a:spLocks noGrp="1"/>
          </p:cNvSpPr>
          <p:nvPr>
            <p:ph idx="1"/>
          </p:nvPr>
        </p:nvSpPr>
        <p:spPr/>
        <p:txBody>
          <a:bodyPr/>
          <a:lstStyle/>
          <a:p>
            <a:r>
              <a:rPr lang="en-CA" dirty="0"/>
              <a:t>A </a:t>
            </a:r>
            <a:r>
              <a:rPr lang="en-CA" dirty="0" err="1"/>
              <a:t>bandsaw</a:t>
            </a:r>
            <a:r>
              <a:rPr lang="en-CA" dirty="0"/>
              <a:t> has 18” diameter wheels and a center-to-center distance of 50”. What length of blade is required.</a:t>
            </a:r>
          </a:p>
          <a:p>
            <a:pPr lvl="1"/>
            <a:r>
              <a:rPr lang="en-CA" dirty="0"/>
              <a:t>= ( x d) + (2 x center to center dist.)</a:t>
            </a:r>
          </a:p>
          <a:p>
            <a:pPr lvl="1"/>
            <a:r>
              <a:rPr lang="en-CA" dirty="0"/>
              <a:t>= (3.14159 x 18) + (2 x 50)</a:t>
            </a:r>
          </a:p>
          <a:p>
            <a:pPr lvl="1"/>
            <a:r>
              <a:rPr lang="en-CA" dirty="0"/>
              <a:t>= (56.5486) + (100)</a:t>
            </a:r>
          </a:p>
          <a:p>
            <a:pPr lvl="1"/>
            <a:r>
              <a:rPr lang="en-CA" dirty="0"/>
              <a:t>= 156.5486”</a:t>
            </a:r>
          </a:p>
          <a:p>
            <a:pPr lvl="1"/>
            <a:r>
              <a:rPr lang="en-CA" dirty="0"/>
              <a:t>Or 156-½” length blade is required. (calculate to the nearest ¼”)</a:t>
            </a:r>
          </a:p>
          <a:p>
            <a:pPr lvl="1"/>
            <a:endParaRPr lang="en-CA" dirty="0"/>
          </a:p>
        </p:txBody>
      </p:sp>
    </p:spTree>
    <p:extLst>
      <p:ext uri="{BB962C8B-B14F-4D97-AF65-F5344CB8AC3E}">
        <p14:creationId xmlns:p14="http://schemas.microsoft.com/office/powerpoint/2010/main" val="4214333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Sanding belt calculations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a:t>Most edge sanders have two different size wheels, the drive wheel is generally larger than the idle wheel. So how do we find the proper size belt?</a:t>
                </a:r>
              </a:p>
              <a:p>
                <a:r>
                  <a:rPr lang="en-CA" dirty="0"/>
                  <a:t>With the </a:t>
                </a:r>
                <a:r>
                  <a:rPr lang="en-CA" dirty="0" err="1"/>
                  <a:t>bandsaw</a:t>
                </a:r>
                <a:r>
                  <a:rPr lang="en-CA" dirty="0"/>
                  <a:t>, both wheels were the same size, thus  x d finds the circumference of 1 wheel. The blade only sits on ½ of the upper wheel and ½ of the lower wheel (½+ ½ = 1 whole wheel).</a:t>
                </a:r>
              </a:p>
              <a:p>
                <a:r>
                  <a:rPr lang="en-CA" dirty="0"/>
                  <a:t>With a edge sander, since there are two different sized wheels, we need to find ½ the circumference of each wheel plus the center to center measurement.</a:t>
                </a:r>
              </a:p>
              <a:p>
                <a:r>
                  <a:rPr lang="en-CA" dirty="0"/>
                  <a:t>The altered formula is as follows:</a:t>
                </a:r>
              </a:p>
              <a:p>
                <a:pPr lvl="1"/>
                <a:r>
                  <a:rPr lang="en-CA" dirty="0"/>
                  <a:t>( x d) + (2 x center to center dist.)</a:t>
                </a:r>
              </a:p>
              <a:p>
                <a:pPr lvl="1"/>
                <a:r>
                  <a:rPr lang="en-CA" dirty="0"/>
                  <a:t>(</a:t>
                </a:r>
                <a14:m>
                  <m:oMath xmlns:m="http://schemas.openxmlformats.org/officeDocument/2006/math">
                    <m:f>
                      <m:fPr>
                        <m:ctrlPr>
                          <a:rPr lang="en-CA" i="1" smtClean="0">
                            <a:latin typeface="Cambria Math" panose="02040503050406030204" pitchFamily="18" charset="0"/>
                          </a:rPr>
                        </m:ctrlPr>
                      </m:fPr>
                      <m:num>
                        <m:r>
                          <a:rPr lang="en-CA" i="1" smtClean="0">
                            <a:latin typeface="Cambria Math" panose="02040503050406030204" pitchFamily="18" charset="0"/>
                            <a:ea typeface="Cambria Math" panose="02040503050406030204" pitchFamily="18" charset="0"/>
                          </a:rPr>
                          <m:t>𝜋</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𝑥</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𝑑</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𝑤h𝑒𝑒𝑙</m:t>
                        </m:r>
                        <m:r>
                          <a:rPr lang="en-CA" b="0" i="1" smtClean="0">
                            <a:latin typeface="Cambria Math" panose="02040503050406030204" pitchFamily="18" charset="0"/>
                            <a:ea typeface="Cambria Math" panose="02040503050406030204" pitchFamily="18" charset="0"/>
                          </a:rPr>
                          <m:t> 1)</m:t>
                        </m:r>
                      </m:num>
                      <m:den>
                        <m:r>
                          <a:rPr lang="en-CA" b="0" i="1" smtClean="0">
                            <a:latin typeface="Cambria Math" panose="02040503050406030204" pitchFamily="18" charset="0"/>
                          </a:rPr>
                          <m:t>2</m:t>
                        </m:r>
                      </m:den>
                    </m:f>
                  </m:oMath>
                </a14:m>
                <a:r>
                  <a:rPr lang="en-CA" dirty="0"/>
                  <a:t>) + (</a:t>
                </a:r>
                <a14:m>
                  <m:oMath xmlns:m="http://schemas.openxmlformats.org/officeDocument/2006/math">
                    <m:f>
                      <m:fPr>
                        <m:ctrlPr>
                          <a:rPr lang="en-CA" i="1">
                            <a:latin typeface="Cambria Math" panose="02040503050406030204" pitchFamily="18" charset="0"/>
                          </a:rPr>
                        </m:ctrlPr>
                      </m:fPr>
                      <m:num>
                        <m:r>
                          <a:rPr lang="en-CA" i="1">
                            <a:latin typeface="Cambria Math" panose="02040503050406030204" pitchFamily="18" charset="0"/>
                            <a:ea typeface="Cambria Math" panose="02040503050406030204" pitchFamily="18" charset="0"/>
                          </a:rPr>
                          <m:t>𝜋</m:t>
                        </m:r>
                        <m:r>
                          <a:rPr lang="en-CA" i="1">
                            <a:latin typeface="Cambria Math" panose="02040503050406030204" pitchFamily="18" charset="0"/>
                            <a:ea typeface="Cambria Math" panose="02040503050406030204" pitchFamily="18" charset="0"/>
                          </a:rPr>
                          <m:t> </m:t>
                        </m:r>
                        <m:r>
                          <a:rPr lang="en-CA" i="1">
                            <a:latin typeface="Cambria Math" panose="02040503050406030204" pitchFamily="18" charset="0"/>
                            <a:ea typeface="Cambria Math" panose="02040503050406030204" pitchFamily="18" charset="0"/>
                          </a:rPr>
                          <m:t>𝑥</m:t>
                        </m:r>
                        <m:r>
                          <a:rPr lang="en-CA" i="1">
                            <a:latin typeface="Cambria Math" panose="02040503050406030204" pitchFamily="18" charset="0"/>
                            <a:ea typeface="Cambria Math" panose="02040503050406030204" pitchFamily="18" charset="0"/>
                          </a:rPr>
                          <m:t> </m:t>
                        </m:r>
                        <m:r>
                          <a:rPr lang="en-CA" i="1">
                            <a:latin typeface="Cambria Math" panose="02040503050406030204" pitchFamily="18" charset="0"/>
                            <a:ea typeface="Cambria Math" panose="02040503050406030204" pitchFamily="18" charset="0"/>
                          </a:rPr>
                          <m:t>𝑑</m:t>
                        </m:r>
                        <m:r>
                          <a:rPr lang="en-CA" i="1">
                            <a:latin typeface="Cambria Math" panose="02040503050406030204" pitchFamily="18" charset="0"/>
                            <a:ea typeface="Cambria Math" panose="02040503050406030204" pitchFamily="18" charset="0"/>
                          </a:rPr>
                          <m:t> (</m:t>
                        </m:r>
                        <m:r>
                          <a:rPr lang="en-CA" i="1">
                            <a:latin typeface="Cambria Math" panose="02040503050406030204" pitchFamily="18" charset="0"/>
                            <a:ea typeface="Cambria Math" panose="02040503050406030204" pitchFamily="18" charset="0"/>
                          </a:rPr>
                          <m:t>𝑤h𝑒𝑒𝑙</m:t>
                        </m:r>
                        <m:r>
                          <a:rPr lang="en-CA" i="1">
                            <a:latin typeface="Cambria Math" panose="02040503050406030204" pitchFamily="18" charset="0"/>
                            <a:ea typeface="Cambria Math" panose="02040503050406030204" pitchFamily="18" charset="0"/>
                          </a:rPr>
                          <m:t> 2)</m:t>
                        </m:r>
                      </m:num>
                      <m:den>
                        <m:r>
                          <a:rPr lang="en-CA" i="1">
                            <a:latin typeface="Cambria Math" panose="02040503050406030204" pitchFamily="18" charset="0"/>
                          </a:rPr>
                          <m:t>2</m:t>
                        </m:r>
                      </m:den>
                    </m:f>
                  </m:oMath>
                </a14:m>
                <a:r>
                  <a:rPr lang="en-CA" dirty="0"/>
                  <a:t>) + ( 2 x center to center distance)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03" t="-1504" r="-1273"/>
                </a:stretch>
              </a:blipFill>
            </p:spPr>
            <p:txBody>
              <a:bodyPr/>
              <a:lstStyle/>
              <a:p>
                <a:r>
                  <a:rPr lang="en-CA">
                    <a:noFill/>
                  </a:rPr>
                  <a:t> </a:t>
                </a:r>
              </a:p>
            </p:txBody>
          </p:sp>
        </mc:Fallback>
      </mc:AlternateContent>
    </p:spTree>
    <p:extLst>
      <p:ext uri="{BB962C8B-B14F-4D97-AF65-F5344CB8AC3E}">
        <p14:creationId xmlns:p14="http://schemas.microsoft.com/office/powerpoint/2010/main" val="3620607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Edge sander calculation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a:t>Edge sander example</a:t>
                </a:r>
              </a:p>
              <a:p>
                <a:pPr lvl="1"/>
                <a:r>
                  <a:rPr lang="en-CA" dirty="0"/>
                  <a:t>Assume an edge sander has a 8” dia. Drive wheel and a 4” idle wheel, the center to center measures at 66”. What size of belt is needed?</a:t>
                </a:r>
              </a:p>
              <a:p>
                <a:pPr lvl="1"/>
                <a:r>
                  <a:rPr lang="en-CA" dirty="0"/>
                  <a:t>(</a:t>
                </a:r>
                <a14:m>
                  <m:oMath xmlns:m="http://schemas.openxmlformats.org/officeDocument/2006/math">
                    <m:f>
                      <m:fPr>
                        <m:ctrlPr>
                          <a:rPr lang="en-CA" i="1">
                            <a:latin typeface="Cambria Math" panose="02040503050406030204" pitchFamily="18" charset="0"/>
                          </a:rPr>
                        </m:ctrlPr>
                      </m:fPr>
                      <m:num>
                        <m:r>
                          <a:rPr lang="en-CA" i="1">
                            <a:latin typeface="Cambria Math" panose="02040503050406030204" pitchFamily="18" charset="0"/>
                            <a:ea typeface="Cambria Math" panose="02040503050406030204" pitchFamily="18" charset="0"/>
                          </a:rPr>
                          <m:t>𝜋</m:t>
                        </m:r>
                        <m:r>
                          <a:rPr lang="en-CA" i="1">
                            <a:latin typeface="Cambria Math" panose="02040503050406030204" pitchFamily="18" charset="0"/>
                            <a:ea typeface="Cambria Math" panose="02040503050406030204" pitchFamily="18" charset="0"/>
                          </a:rPr>
                          <m:t> </m:t>
                        </m:r>
                        <m:r>
                          <a:rPr lang="en-CA" i="1">
                            <a:latin typeface="Cambria Math" panose="02040503050406030204" pitchFamily="18" charset="0"/>
                            <a:ea typeface="Cambria Math" panose="02040503050406030204" pitchFamily="18" charset="0"/>
                          </a:rPr>
                          <m:t>𝑥</m:t>
                        </m:r>
                        <m:r>
                          <a:rPr lang="en-CA" i="1">
                            <a:latin typeface="Cambria Math" panose="02040503050406030204" pitchFamily="18" charset="0"/>
                            <a:ea typeface="Cambria Math" panose="02040503050406030204" pitchFamily="18" charset="0"/>
                          </a:rPr>
                          <m:t> </m:t>
                        </m:r>
                        <m:r>
                          <a:rPr lang="en-CA" i="1">
                            <a:latin typeface="Cambria Math" panose="02040503050406030204" pitchFamily="18" charset="0"/>
                            <a:ea typeface="Cambria Math" panose="02040503050406030204" pitchFamily="18" charset="0"/>
                          </a:rPr>
                          <m:t>𝑑</m:t>
                        </m:r>
                        <m:r>
                          <a:rPr lang="en-CA" i="1">
                            <a:latin typeface="Cambria Math" panose="02040503050406030204" pitchFamily="18" charset="0"/>
                            <a:ea typeface="Cambria Math" panose="02040503050406030204" pitchFamily="18" charset="0"/>
                          </a:rPr>
                          <m:t> (</m:t>
                        </m:r>
                        <m:r>
                          <a:rPr lang="en-CA" i="1">
                            <a:latin typeface="Cambria Math" panose="02040503050406030204" pitchFamily="18" charset="0"/>
                            <a:ea typeface="Cambria Math" panose="02040503050406030204" pitchFamily="18" charset="0"/>
                          </a:rPr>
                          <m:t>𝑤h𝑒𝑒𝑙</m:t>
                        </m:r>
                        <m:r>
                          <a:rPr lang="en-CA" i="1">
                            <a:latin typeface="Cambria Math" panose="02040503050406030204" pitchFamily="18" charset="0"/>
                            <a:ea typeface="Cambria Math" panose="02040503050406030204" pitchFamily="18" charset="0"/>
                          </a:rPr>
                          <m:t> 1)</m:t>
                        </m:r>
                      </m:num>
                      <m:den>
                        <m:r>
                          <a:rPr lang="en-CA" i="1">
                            <a:latin typeface="Cambria Math" panose="02040503050406030204" pitchFamily="18" charset="0"/>
                          </a:rPr>
                          <m:t>2</m:t>
                        </m:r>
                      </m:den>
                    </m:f>
                  </m:oMath>
                </a14:m>
                <a:r>
                  <a:rPr lang="en-CA" dirty="0"/>
                  <a:t>) + (</a:t>
                </a:r>
                <a14:m>
                  <m:oMath xmlns:m="http://schemas.openxmlformats.org/officeDocument/2006/math">
                    <m:f>
                      <m:fPr>
                        <m:ctrlPr>
                          <a:rPr lang="en-CA" i="1">
                            <a:latin typeface="Cambria Math" panose="02040503050406030204" pitchFamily="18" charset="0"/>
                          </a:rPr>
                        </m:ctrlPr>
                      </m:fPr>
                      <m:num>
                        <m:r>
                          <a:rPr lang="en-CA" i="1">
                            <a:latin typeface="Cambria Math" panose="02040503050406030204" pitchFamily="18" charset="0"/>
                            <a:ea typeface="Cambria Math" panose="02040503050406030204" pitchFamily="18" charset="0"/>
                          </a:rPr>
                          <m:t>𝜋</m:t>
                        </m:r>
                        <m:r>
                          <a:rPr lang="en-CA" i="1">
                            <a:latin typeface="Cambria Math" panose="02040503050406030204" pitchFamily="18" charset="0"/>
                            <a:ea typeface="Cambria Math" panose="02040503050406030204" pitchFamily="18" charset="0"/>
                          </a:rPr>
                          <m:t> </m:t>
                        </m:r>
                        <m:r>
                          <a:rPr lang="en-CA" i="1">
                            <a:latin typeface="Cambria Math" panose="02040503050406030204" pitchFamily="18" charset="0"/>
                            <a:ea typeface="Cambria Math" panose="02040503050406030204" pitchFamily="18" charset="0"/>
                          </a:rPr>
                          <m:t>𝑥</m:t>
                        </m:r>
                        <m:r>
                          <a:rPr lang="en-CA" i="1">
                            <a:latin typeface="Cambria Math" panose="02040503050406030204" pitchFamily="18" charset="0"/>
                            <a:ea typeface="Cambria Math" panose="02040503050406030204" pitchFamily="18" charset="0"/>
                          </a:rPr>
                          <m:t> </m:t>
                        </m:r>
                        <m:r>
                          <a:rPr lang="en-CA" i="1">
                            <a:latin typeface="Cambria Math" panose="02040503050406030204" pitchFamily="18" charset="0"/>
                            <a:ea typeface="Cambria Math" panose="02040503050406030204" pitchFamily="18" charset="0"/>
                          </a:rPr>
                          <m:t>𝑑</m:t>
                        </m:r>
                        <m:r>
                          <a:rPr lang="en-CA" i="1">
                            <a:latin typeface="Cambria Math" panose="02040503050406030204" pitchFamily="18" charset="0"/>
                            <a:ea typeface="Cambria Math" panose="02040503050406030204" pitchFamily="18" charset="0"/>
                          </a:rPr>
                          <m:t> (</m:t>
                        </m:r>
                        <m:r>
                          <a:rPr lang="en-CA" i="1">
                            <a:latin typeface="Cambria Math" panose="02040503050406030204" pitchFamily="18" charset="0"/>
                            <a:ea typeface="Cambria Math" panose="02040503050406030204" pitchFamily="18" charset="0"/>
                          </a:rPr>
                          <m:t>𝑤h𝑒𝑒𝑙</m:t>
                        </m:r>
                        <m:r>
                          <a:rPr lang="en-CA" i="1">
                            <a:latin typeface="Cambria Math" panose="02040503050406030204" pitchFamily="18" charset="0"/>
                            <a:ea typeface="Cambria Math" panose="02040503050406030204" pitchFamily="18" charset="0"/>
                          </a:rPr>
                          <m:t> 2)</m:t>
                        </m:r>
                      </m:num>
                      <m:den>
                        <m:r>
                          <a:rPr lang="en-CA" i="1">
                            <a:latin typeface="Cambria Math" panose="02040503050406030204" pitchFamily="18" charset="0"/>
                          </a:rPr>
                          <m:t>2</m:t>
                        </m:r>
                      </m:den>
                    </m:f>
                  </m:oMath>
                </a14:m>
                <a:r>
                  <a:rPr lang="en-CA" dirty="0"/>
                  <a:t>) + ( 2 x center to center distance)</a:t>
                </a:r>
              </a:p>
              <a:p>
                <a:pPr lvl="1"/>
                <a:r>
                  <a:rPr lang="en-CA" dirty="0"/>
                  <a:t>=(</a:t>
                </a:r>
                <a14:m>
                  <m:oMath xmlns:m="http://schemas.openxmlformats.org/officeDocument/2006/math">
                    <m:f>
                      <m:fPr>
                        <m:ctrlPr>
                          <a:rPr lang="en-CA" i="1">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3.14159</m:t>
                        </m:r>
                        <m:r>
                          <a:rPr lang="en-CA" i="1">
                            <a:latin typeface="Cambria Math" panose="02040503050406030204" pitchFamily="18" charset="0"/>
                            <a:ea typeface="Cambria Math" panose="02040503050406030204" pitchFamily="18" charset="0"/>
                          </a:rPr>
                          <m:t> </m:t>
                        </m:r>
                        <m:r>
                          <a:rPr lang="en-CA" i="1">
                            <a:latin typeface="Cambria Math" panose="02040503050406030204" pitchFamily="18" charset="0"/>
                            <a:ea typeface="Cambria Math" panose="02040503050406030204" pitchFamily="18" charset="0"/>
                          </a:rPr>
                          <m:t>𝑥</m:t>
                        </m:r>
                        <m:r>
                          <a:rPr lang="en-CA" i="1">
                            <a:latin typeface="Cambria Math" panose="02040503050406030204" pitchFamily="18" charset="0"/>
                            <a:ea typeface="Cambria Math" panose="02040503050406030204" pitchFamily="18" charset="0"/>
                          </a:rPr>
                          <m:t> 8 (</m:t>
                        </m:r>
                        <m:r>
                          <a:rPr lang="en-CA" i="1">
                            <a:latin typeface="Cambria Math" panose="02040503050406030204" pitchFamily="18" charset="0"/>
                            <a:ea typeface="Cambria Math" panose="02040503050406030204" pitchFamily="18" charset="0"/>
                          </a:rPr>
                          <m:t>𝑤h𝑒𝑒𝑙</m:t>
                        </m:r>
                        <m:r>
                          <a:rPr lang="en-CA" i="1">
                            <a:latin typeface="Cambria Math" panose="02040503050406030204" pitchFamily="18" charset="0"/>
                            <a:ea typeface="Cambria Math" panose="02040503050406030204" pitchFamily="18" charset="0"/>
                          </a:rPr>
                          <m:t> 1)</m:t>
                        </m:r>
                      </m:num>
                      <m:den>
                        <m:r>
                          <a:rPr lang="en-CA" i="1">
                            <a:latin typeface="Cambria Math" panose="02040503050406030204" pitchFamily="18" charset="0"/>
                          </a:rPr>
                          <m:t>2</m:t>
                        </m:r>
                      </m:den>
                    </m:f>
                  </m:oMath>
                </a14:m>
                <a:r>
                  <a:rPr lang="en-CA" dirty="0"/>
                  <a:t>) + (</a:t>
                </a:r>
                <a14:m>
                  <m:oMath xmlns:m="http://schemas.openxmlformats.org/officeDocument/2006/math">
                    <m:f>
                      <m:fPr>
                        <m:ctrlPr>
                          <a:rPr lang="en-CA" i="1">
                            <a:latin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3.14159</m:t>
                        </m:r>
                        <m:r>
                          <a:rPr lang="en-CA" i="1">
                            <a:latin typeface="Cambria Math" panose="02040503050406030204" pitchFamily="18" charset="0"/>
                            <a:ea typeface="Cambria Math" panose="02040503050406030204" pitchFamily="18" charset="0"/>
                          </a:rPr>
                          <m:t> </m:t>
                        </m:r>
                        <m:r>
                          <a:rPr lang="en-CA" i="1">
                            <a:latin typeface="Cambria Math" panose="02040503050406030204" pitchFamily="18" charset="0"/>
                            <a:ea typeface="Cambria Math" panose="02040503050406030204" pitchFamily="18" charset="0"/>
                          </a:rPr>
                          <m:t>𝑥</m:t>
                        </m:r>
                        <m:r>
                          <a:rPr lang="en-CA" i="1">
                            <a:latin typeface="Cambria Math" panose="02040503050406030204" pitchFamily="18" charset="0"/>
                            <a:ea typeface="Cambria Math" panose="02040503050406030204" pitchFamily="18" charset="0"/>
                          </a:rPr>
                          <m:t> 4 (</m:t>
                        </m:r>
                        <m:r>
                          <a:rPr lang="en-CA" i="1">
                            <a:latin typeface="Cambria Math" panose="02040503050406030204" pitchFamily="18" charset="0"/>
                            <a:ea typeface="Cambria Math" panose="02040503050406030204" pitchFamily="18" charset="0"/>
                          </a:rPr>
                          <m:t>𝑤h𝑒𝑒𝑙</m:t>
                        </m:r>
                        <m:r>
                          <a:rPr lang="en-CA" i="1">
                            <a:latin typeface="Cambria Math" panose="02040503050406030204" pitchFamily="18" charset="0"/>
                            <a:ea typeface="Cambria Math" panose="02040503050406030204" pitchFamily="18" charset="0"/>
                          </a:rPr>
                          <m:t> 2)</m:t>
                        </m:r>
                      </m:num>
                      <m:den>
                        <m:r>
                          <a:rPr lang="en-CA" i="1">
                            <a:latin typeface="Cambria Math" panose="02040503050406030204" pitchFamily="18" charset="0"/>
                          </a:rPr>
                          <m:t>2</m:t>
                        </m:r>
                      </m:den>
                    </m:f>
                  </m:oMath>
                </a14:m>
                <a:r>
                  <a:rPr lang="en-CA" dirty="0"/>
                  <a:t>) + ( 2 x 66)</a:t>
                </a:r>
              </a:p>
              <a:p>
                <a:pPr lvl="1"/>
                <a:r>
                  <a:rPr lang="en-CA" dirty="0"/>
                  <a:t>=12.56 + 6.28 + 132</a:t>
                </a:r>
              </a:p>
              <a:p>
                <a:pPr lvl="1"/>
                <a:r>
                  <a:rPr lang="en-CA" dirty="0"/>
                  <a:t>= 150.84” or 151” belt length (rounded to </a:t>
                </a:r>
                <a:r>
                  <a:rPr lang="en-CA"/>
                  <a:t>the nearest ¼”)</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03" t="-1504"/>
                </a:stretch>
              </a:blipFill>
            </p:spPr>
            <p:txBody>
              <a:bodyPr/>
              <a:lstStyle/>
              <a:p>
                <a:r>
                  <a:rPr lang="en-CA">
                    <a:noFill/>
                  </a:rPr>
                  <a:t> </a:t>
                </a:r>
              </a:p>
            </p:txBody>
          </p:sp>
        </mc:Fallback>
      </mc:AlternateContent>
    </p:spTree>
    <p:extLst>
      <p:ext uri="{BB962C8B-B14F-4D97-AF65-F5344CB8AC3E}">
        <p14:creationId xmlns:p14="http://schemas.microsoft.com/office/powerpoint/2010/main" val="1595564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Rim Speed</a:t>
            </a:r>
          </a:p>
        </p:txBody>
      </p:sp>
      <p:sp>
        <p:nvSpPr>
          <p:cNvPr id="3" name="Content Placeholder 2"/>
          <p:cNvSpPr>
            <a:spLocks noGrp="1"/>
          </p:cNvSpPr>
          <p:nvPr>
            <p:ph idx="1"/>
          </p:nvPr>
        </p:nvSpPr>
        <p:spPr/>
        <p:txBody>
          <a:bodyPr/>
          <a:lstStyle/>
          <a:p>
            <a:r>
              <a:rPr lang="en-CA" b="1" dirty="0"/>
              <a:t>Rim speed </a:t>
            </a:r>
            <a:r>
              <a:rPr lang="en-CA" dirty="0"/>
              <a:t>definition: The peripheral rate of travel of a blade or cutter head expressed in lineal feet per minute (LFM). </a:t>
            </a:r>
          </a:p>
          <a:p>
            <a:r>
              <a:rPr lang="en-CA" dirty="0"/>
              <a:t>Rim speed is quite simply measuring the speed at which the outside cutting circle of a cutter head is traveling. </a:t>
            </a:r>
          </a:p>
          <a:p>
            <a:r>
              <a:rPr lang="en-CA" dirty="0"/>
              <a:t>Most cutting tool manufacturers will specify the optimum rim speed for each of their cutting tools. These speeds are calculated to ensure safety and integrity of the cutting tool.</a:t>
            </a:r>
          </a:p>
          <a:p>
            <a:r>
              <a:rPr lang="en-CA" dirty="0"/>
              <a:t>The optimum rim speed for woodworking cutter heads is 14,000 </a:t>
            </a:r>
            <a:r>
              <a:rPr lang="en-CA" dirty="0" err="1"/>
              <a:t>lfm</a:t>
            </a:r>
            <a:r>
              <a:rPr lang="en-CA" dirty="0"/>
              <a:t>.</a:t>
            </a:r>
          </a:p>
          <a:p>
            <a:r>
              <a:rPr lang="en-CA" dirty="0"/>
              <a:t>Proper rim speeds will reduce heat build up, prolong cutter life and improve the surface quality.</a:t>
            </a:r>
          </a:p>
          <a:p>
            <a:r>
              <a:rPr lang="en-CA" dirty="0"/>
              <a:t>Other factors to think about: Species of wood and feed speed.</a:t>
            </a:r>
          </a:p>
        </p:txBody>
      </p:sp>
    </p:spTree>
    <p:extLst>
      <p:ext uri="{BB962C8B-B14F-4D97-AF65-F5344CB8AC3E}">
        <p14:creationId xmlns:p14="http://schemas.microsoft.com/office/powerpoint/2010/main" val="93702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Rim speed calculations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a:t>What do we need to know to calculate rim speed?</a:t>
                </a:r>
              </a:p>
              <a:p>
                <a:pPr lvl="1"/>
                <a:r>
                  <a:rPr lang="en-CA" dirty="0"/>
                  <a:t>Diameter of the cutter head or blade.</a:t>
                </a:r>
              </a:p>
              <a:p>
                <a:pPr lvl="1"/>
                <a:r>
                  <a:rPr lang="en-CA" dirty="0"/>
                  <a:t>RPM of the arbor</a:t>
                </a:r>
              </a:p>
              <a:p>
                <a:pPr lvl="1"/>
                <a:r>
                  <a:rPr lang="en-CA" dirty="0"/>
                  <a:t>The value of Pi (not the kind we eat)</a:t>
                </a:r>
              </a:p>
              <a:p>
                <a:r>
                  <a:rPr lang="en-CA" dirty="0"/>
                  <a:t>The formula is as follows.</a:t>
                </a:r>
              </a:p>
              <a:p>
                <a:pPr lvl="1"/>
                <a14:m>
                  <m:oMath xmlns:m="http://schemas.openxmlformats.org/officeDocument/2006/math">
                    <m:f>
                      <m:fPr>
                        <m:ctrlPr>
                          <a:rPr lang="en-CA" b="1" i="1" smtClean="0">
                            <a:latin typeface="Cambria Math" panose="02040503050406030204" pitchFamily="18" charset="0"/>
                          </a:rPr>
                        </m:ctrlPr>
                      </m:fPr>
                      <m:num>
                        <m:r>
                          <a:rPr lang="el-GR" i="1">
                            <a:latin typeface="Cambria Math" panose="02040503050406030204" pitchFamily="18" charset="0"/>
                          </a:rPr>
                          <m:t>𝜋</m:t>
                        </m:r>
                        <m:r>
                          <a:rPr lang="en-CA" b="1" i="1" smtClean="0">
                            <a:latin typeface="Cambria Math" panose="02040503050406030204" pitchFamily="18" charset="0"/>
                          </a:rPr>
                          <m:t> </m:t>
                        </m:r>
                        <m:r>
                          <a:rPr lang="en-CA" b="1" i="1" smtClean="0">
                            <a:latin typeface="Cambria Math" panose="02040503050406030204" pitchFamily="18" charset="0"/>
                          </a:rPr>
                          <m:t>𝒙</m:t>
                        </m:r>
                        <m:r>
                          <a:rPr lang="en-CA" b="1" i="1" smtClean="0">
                            <a:latin typeface="Cambria Math" panose="02040503050406030204" pitchFamily="18" charset="0"/>
                          </a:rPr>
                          <m:t> </m:t>
                        </m:r>
                        <m:r>
                          <a:rPr lang="en-CA" b="1" i="1" smtClean="0">
                            <a:latin typeface="Cambria Math" panose="02040503050406030204" pitchFamily="18" charset="0"/>
                          </a:rPr>
                          <m:t>𝒅</m:t>
                        </m:r>
                      </m:num>
                      <m:den>
                        <m:r>
                          <a:rPr lang="en-CA" b="1" i="1" smtClean="0">
                            <a:latin typeface="Cambria Math" panose="02040503050406030204" pitchFamily="18" charset="0"/>
                          </a:rPr>
                          <m:t>𝟏𝟐</m:t>
                        </m:r>
                      </m:den>
                    </m:f>
                    <m:r>
                      <a:rPr lang="en-CA" b="1" i="1" smtClean="0">
                        <a:latin typeface="Cambria Math" panose="02040503050406030204" pitchFamily="18" charset="0"/>
                      </a:rPr>
                      <m:t>𝒙</m:t>
                    </m:r>
                  </m:oMath>
                </a14:m>
                <a:r>
                  <a:rPr lang="en-CA" b="1" dirty="0"/>
                  <a:t> rpm = LFM</a:t>
                </a:r>
              </a:p>
              <a:p>
                <a:pPr lvl="1"/>
                <a14:m>
                  <m:oMath xmlns:m="http://schemas.openxmlformats.org/officeDocument/2006/math">
                    <m:r>
                      <a:rPr lang="el-GR" b="0" i="1">
                        <a:latin typeface="Cambria Math" panose="02040503050406030204" pitchFamily="18" charset="0"/>
                      </a:rPr>
                      <m:t>𝜋</m:t>
                    </m:r>
                    <m:r>
                      <a:rPr lang="el-GR" i="1">
                        <a:latin typeface="Cambria Math" panose="02040503050406030204" pitchFamily="18" charset="0"/>
                      </a:rPr>
                      <m:t> </m:t>
                    </m:r>
                  </m:oMath>
                </a14:m>
                <a:r>
                  <a:rPr lang="en-CA" b="0" dirty="0"/>
                  <a:t>= 3.14159</a:t>
                </a:r>
              </a:p>
              <a:p>
                <a:pPr lvl="1"/>
                <a:r>
                  <a:rPr lang="en-CA" dirty="0"/>
                  <a:t>d= Diameter of the cutter.</a:t>
                </a:r>
              </a:p>
              <a:p>
                <a:pPr lvl="1"/>
                <a:r>
                  <a:rPr lang="en-CA" b="0" dirty="0"/>
                  <a:t>rpm = revolutions per minute of the arbor.</a:t>
                </a:r>
              </a:p>
              <a:p>
                <a:pPr lvl="1"/>
                <a:r>
                  <a:rPr lang="en-CA" dirty="0"/>
                  <a:t>LFM = Lineal feet per minute (Rim speed).</a:t>
                </a:r>
                <a:endParaRPr lang="en-CA" b="0"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03" t="-1504"/>
                </a:stretch>
              </a:blipFill>
            </p:spPr>
            <p:txBody>
              <a:bodyPr/>
              <a:lstStyle/>
              <a:p>
                <a:r>
                  <a:rPr lang="en-CA">
                    <a:noFill/>
                  </a:rPr>
                  <a:t> </a:t>
                </a:r>
              </a:p>
            </p:txBody>
          </p:sp>
        </mc:Fallback>
      </mc:AlternateContent>
    </p:spTree>
    <p:extLst>
      <p:ext uri="{BB962C8B-B14F-4D97-AF65-F5344CB8AC3E}">
        <p14:creationId xmlns:p14="http://schemas.microsoft.com/office/powerpoint/2010/main" val="4234448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Rim Speed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CA" dirty="0"/>
                  <a:t>We have a 10” saw blade mounted on the arbor of a table saw. The motor speed is 3,600 RPM. Calculate the rim speed.</a:t>
                </a:r>
              </a:p>
              <a:p>
                <a:pPr lvl="1">
                  <a:lnSpc>
                    <a:spcPct val="120000"/>
                  </a:lnSpc>
                </a:pPr>
                <a14:m>
                  <m:oMath xmlns:m="http://schemas.openxmlformats.org/officeDocument/2006/math">
                    <m:f>
                      <m:fPr>
                        <m:ctrlPr>
                          <a:rPr lang="en-CA" sz="1900" b="1" i="1">
                            <a:latin typeface="Cambria Math" panose="02040503050406030204" pitchFamily="18" charset="0"/>
                          </a:rPr>
                        </m:ctrlPr>
                      </m:fPr>
                      <m:num>
                        <m:r>
                          <a:rPr lang="el-GR" sz="1900" i="1">
                            <a:latin typeface="Cambria Math" panose="02040503050406030204" pitchFamily="18" charset="0"/>
                          </a:rPr>
                          <m:t>𝜋</m:t>
                        </m:r>
                        <m:r>
                          <a:rPr lang="en-CA" sz="1900" b="1" i="1">
                            <a:latin typeface="Cambria Math" panose="02040503050406030204" pitchFamily="18" charset="0"/>
                          </a:rPr>
                          <m:t> </m:t>
                        </m:r>
                        <m:r>
                          <a:rPr lang="en-CA" sz="1900" b="1" i="1">
                            <a:latin typeface="Cambria Math" panose="02040503050406030204" pitchFamily="18" charset="0"/>
                          </a:rPr>
                          <m:t>𝒙</m:t>
                        </m:r>
                        <m:r>
                          <a:rPr lang="en-CA" sz="1900" b="1" i="1">
                            <a:latin typeface="Cambria Math" panose="02040503050406030204" pitchFamily="18" charset="0"/>
                          </a:rPr>
                          <m:t> </m:t>
                        </m:r>
                        <m:r>
                          <a:rPr lang="en-CA" sz="1900" b="1" i="1">
                            <a:latin typeface="Cambria Math" panose="02040503050406030204" pitchFamily="18" charset="0"/>
                          </a:rPr>
                          <m:t>𝒅</m:t>
                        </m:r>
                      </m:num>
                      <m:den>
                        <m:r>
                          <a:rPr lang="en-CA" sz="1900" b="1" i="1">
                            <a:latin typeface="Cambria Math" panose="02040503050406030204" pitchFamily="18" charset="0"/>
                          </a:rPr>
                          <m:t>𝟏𝟐</m:t>
                        </m:r>
                      </m:den>
                    </m:f>
                    <m:r>
                      <a:rPr lang="en-CA" sz="1900" b="1" i="1">
                        <a:latin typeface="Cambria Math" panose="02040503050406030204" pitchFamily="18" charset="0"/>
                      </a:rPr>
                      <m:t>𝒙</m:t>
                    </m:r>
                  </m:oMath>
                </a14:m>
                <a:r>
                  <a:rPr lang="en-CA" sz="1900" b="1" dirty="0"/>
                  <a:t> rpm = LFM</a:t>
                </a:r>
              </a:p>
              <a:p>
                <a:pPr lvl="1">
                  <a:lnSpc>
                    <a:spcPct val="120000"/>
                  </a:lnSpc>
                </a:pPr>
                <a14:m>
                  <m:oMath xmlns:m="http://schemas.openxmlformats.org/officeDocument/2006/math">
                    <m:f>
                      <m:fPr>
                        <m:ctrlPr>
                          <a:rPr lang="en-CA" sz="1900" i="1" smtClean="0">
                            <a:latin typeface="Cambria Math" panose="02040503050406030204" pitchFamily="18" charset="0"/>
                          </a:rPr>
                        </m:ctrlPr>
                      </m:fPr>
                      <m:num>
                        <m:r>
                          <a:rPr lang="en-CA" sz="1900" b="0" i="1" smtClean="0">
                            <a:latin typeface="Cambria Math" panose="02040503050406030204" pitchFamily="18" charset="0"/>
                          </a:rPr>
                          <m:t>3.14159 </m:t>
                        </m:r>
                        <m:r>
                          <a:rPr lang="en-CA" sz="1900" b="0" i="1" smtClean="0">
                            <a:latin typeface="Cambria Math" panose="02040503050406030204" pitchFamily="18" charset="0"/>
                          </a:rPr>
                          <m:t>𝑥</m:t>
                        </m:r>
                        <m:r>
                          <a:rPr lang="en-CA" sz="1900" b="0" i="1" smtClean="0">
                            <a:latin typeface="Cambria Math" panose="02040503050406030204" pitchFamily="18" charset="0"/>
                          </a:rPr>
                          <m:t> 10</m:t>
                        </m:r>
                      </m:num>
                      <m:den>
                        <m:r>
                          <a:rPr lang="en-CA" sz="1900" b="0" i="1" smtClean="0">
                            <a:latin typeface="Cambria Math" panose="02040503050406030204" pitchFamily="18" charset="0"/>
                          </a:rPr>
                          <m:t>12</m:t>
                        </m:r>
                      </m:den>
                    </m:f>
                  </m:oMath>
                </a14:m>
                <a:r>
                  <a:rPr lang="en-CA" sz="1900" dirty="0"/>
                  <a:t> x 3600 =</a:t>
                </a:r>
              </a:p>
              <a:p>
                <a:pPr lvl="1">
                  <a:lnSpc>
                    <a:spcPct val="120000"/>
                  </a:lnSpc>
                </a:pPr>
                <a:r>
                  <a:rPr lang="en-CA" dirty="0"/>
                  <a:t>= 9,424.77 LFM</a:t>
                </a:r>
              </a:p>
              <a:p>
                <a:r>
                  <a:rPr lang="en-CA" dirty="0"/>
                  <a:t>We have now changed the 10” blade to a 12” blade. Motor speed is still at 3,600 rpm. Calculate the new rim speed.</a:t>
                </a:r>
              </a:p>
              <a:p>
                <a:pPr lvl="1">
                  <a:lnSpc>
                    <a:spcPct val="110000"/>
                  </a:lnSpc>
                </a:pPr>
                <a14:m>
                  <m:oMath xmlns:m="http://schemas.openxmlformats.org/officeDocument/2006/math">
                    <m:f>
                      <m:fPr>
                        <m:ctrlPr>
                          <a:rPr lang="en-CA" sz="1900" b="1" i="1">
                            <a:latin typeface="Cambria Math" panose="02040503050406030204" pitchFamily="18" charset="0"/>
                          </a:rPr>
                        </m:ctrlPr>
                      </m:fPr>
                      <m:num>
                        <m:r>
                          <a:rPr lang="el-GR" sz="1900" i="1">
                            <a:latin typeface="Cambria Math" panose="02040503050406030204" pitchFamily="18" charset="0"/>
                          </a:rPr>
                          <m:t>𝜋</m:t>
                        </m:r>
                        <m:r>
                          <a:rPr lang="en-CA" sz="1900" b="1" i="1">
                            <a:latin typeface="Cambria Math" panose="02040503050406030204" pitchFamily="18" charset="0"/>
                          </a:rPr>
                          <m:t> </m:t>
                        </m:r>
                        <m:r>
                          <a:rPr lang="en-CA" sz="1900" b="1" i="1">
                            <a:latin typeface="Cambria Math" panose="02040503050406030204" pitchFamily="18" charset="0"/>
                          </a:rPr>
                          <m:t>𝒙</m:t>
                        </m:r>
                        <m:r>
                          <a:rPr lang="en-CA" sz="1900" b="1" i="1">
                            <a:latin typeface="Cambria Math" panose="02040503050406030204" pitchFamily="18" charset="0"/>
                          </a:rPr>
                          <m:t> </m:t>
                        </m:r>
                        <m:r>
                          <a:rPr lang="en-CA" sz="1900" b="1" i="1">
                            <a:latin typeface="Cambria Math" panose="02040503050406030204" pitchFamily="18" charset="0"/>
                          </a:rPr>
                          <m:t>𝒅</m:t>
                        </m:r>
                      </m:num>
                      <m:den>
                        <m:r>
                          <a:rPr lang="en-CA" sz="1900" b="1" i="1">
                            <a:latin typeface="Cambria Math" panose="02040503050406030204" pitchFamily="18" charset="0"/>
                          </a:rPr>
                          <m:t>𝟏𝟐</m:t>
                        </m:r>
                      </m:den>
                    </m:f>
                    <m:r>
                      <a:rPr lang="en-CA" sz="1900" b="1" i="1">
                        <a:latin typeface="Cambria Math" panose="02040503050406030204" pitchFamily="18" charset="0"/>
                      </a:rPr>
                      <m:t>𝒙</m:t>
                    </m:r>
                  </m:oMath>
                </a14:m>
                <a:r>
                  <a:rPr lang="en-CA" sz="1900" b="1" dirty="0"/>
                  <a:t> rpm = LFM</a:t>
                </a:r>
              </a:p>
              <a:p>
                <a:pPr lvl="1">
                  <a:lnSpc>
                    <a:spcPct val="110000"/>
                  </a:lnSpc>
                </a:pPr>
                <a14:m>
                  <m:oMath xmlns:m="http://schemas.openxmlformats.org/officeDocument/2006/math">
                    <m:f>
                      <m:fPr>
                        <m:ctrlPr>
                          <a:rPr lang="en-CA" sz="1900" i="1">
                            <a:latin typeface="Cambria Math" panose="02040503050406030204" pitchFamily="18" charset="0"/>
                          </a:rPr>
                        </m:ctrlPr>
                      </m:fPr>
                      <m:num>
                        <m:r>
                          <a:rPr lang="en-CA" sz="1900" i="1">
                            <a:latin typeface="Cambria Math" panose="02040503050406030204" pitchFamily="18" charset="0"/>
                          </a:rPr>
                          <m:t>3.14159 </m:t>
                        </m:r>
                        <m:r>
                          <a:rPr lang="en-CA" sz="1900" i="1">
                            <a:latin typeface="Cambria Math" panose="02040503050406030204" pitchFamily="18" charset="0"/>
                          </a:rPr>
                          <m:t>𝑥</m:t>
                        </m:r>
                        <m:r>
                          <a:rPr lang="en-CA" sz="1900" i="1">
                            <a:latin typeface="Cambria Math" panose="02040503050406030204" pitchFamily="18" charset="0"/>
                          </a:rPr>
                          <m:t> 12</m:t>
                        </m:r>
                      </m:num>
                      <m:den>
                        <m:r>
                          <a:rPr lang="en-CA" sz="1900" i="1">
                            <a:latin typeface="Cambria Math" panose="02040503050406030204" pitchFamily="18" charset="0"/>
                          </a:rPr>
                          <m:t>12</m:t>
                        </m:r>
                      </m:den>
                    </m:f>
                  </m:oMath>
                </a14:m>
                <a:r>
                  <a:rPr lang="en-CA" sz="1900" dirty="0"/>
                  <a:t> x 3600 =</a:t>
                </a:r>
              </a:p>
              <a:p>
                <a:pPr lvl="1">
                  <a:lnSpc>
                    <a:spcPct val="110000"/>
                  </a:lnSpc>
                </a:pPr>
                <a:r>
                  <a:rPr lang="en-CA" dirty="0"/>
                  <a:t>= 11,309.72 LFM</a:t>
                </a:r>
              </a:p>
              <a:p>
                <a:r>
                  <a:rPr lang="en-CA" dirty="0"/>
                  <a:t>As you can see, the 10” blade runs slower than the 12” blade. The further away from the arbor (larger dia. Blade), the faster the rim speed unless …….. You can introduce pulleys.</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1" t="-1821"/>
                </a:stretch>
              </a:blipFill>
            </p:spPr>
            <p:txBody>
              <a:bodyPr/>
              <a:lstStyle/>
              <a:p>
                <a:r>
                  <a:rPr lang="en-CA">
                    <a:noFill/>
                  </a:rPr>
                  <a:t> </a:t>
                </a:r>
              </a:p>
            </p:txBody>
          </p:sp>
        </mc:Fallback>
      </mc:AlternateContent>
    </p:spTree>
    <p:extLst>
      <p:ext uri="{BB962C8B-B14F-4D97-AF65-F5344CB8AC3E}">
        <p14:creationId xmlns:p14="http://schemas.microsoft.com/office/powerpoint/2010/main" val="214066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circle(in)">
                                      <p:cBhvr>
                                        <p:cTn id="19" dur="2000"/>
                                        <p:tgtEl>
                                          <p:spTgt spid="3">
                                            <p:txEl>
                                              <p:pRg st="6" end="6"/>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circle(in)">
                                      <p:cBhvr>
                                        <p:cTn id="2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Pulleys</a:t>
            </a:r>
          </a:p>
        </p:txBody>
      </p:sp>
      <p:pic>
        <p:nvPicPr>
          <p:cNvPr id="4" name="Content Placeholder 3" title="diagram of 2 pulley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9100" y="2747169"/>
            <a:ext cx="5200650" cy="2514600"/>
          </a:xfrm>
        </p:spPr>
      </p:pic>
    </p:spTree>
    <p:extLst>
      <p:ext uri="{BB962C8B-B14F-4D97-AF65-F5344CB8AC3E}">
        <p14:creationId xmlns:p14="http://schemas.microsoft.com/office/powerpoint/2010/main" val="4161270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Pulleys Cont.</a:t>
            </a:r>
          </a:p>
        </p:txBody>
      </p:sp>
      <p:sp>
        <p:nvSpPr>
          <p:cNvPr id="3" name="Content Placeholder 2"/>
          <p:cNvSpPr>
            <a:spLocks noGrp="1"/>
          </p:cNvSpPr>
          <p:nvPr>
            <p:ph idx="1"/>
          </p:nvPr>
        </p:nvSpPr>
        <p:spPr/>
        <p:txBody>
          <a:bodyPr/>
          <a:lstStyle/>
          <a:p>
            <a:r>
              <a:rPr lang="en-CA" dirty="0"/>
              <a:t>We can use pulleys to either speed up or slow down arbors. </a:t>
            </a:r>
          </a:p>
          <a:p>
            <a:r>
              <a:rPr lang="en-CA" dirty="0"/>
              <a:t>We achieve this by altering the size of the pulleys in relation to each other.</a:t>
            </a:r>
          </a:p>
          <a:p>
            <a:r>
              <a:rPr lang="en-CA" dirty="0"/>
              <a:t>To try to understand pulleys, think of them as car tires. Compare a car with 12” tires and a car with 17” tires. If both cars drive the same distance, the 12” tire will need to make more revolutions than the 17” tire.</a:t>
            </a:r>
          </a:p>
          <a:p>
            <a:pPr lvl="1"/>
            <a:r>
              <a:rPr lang="en-CA" dirty="0"/>
              <a:t>Perimeter = </a:t>
            </a:r>
            <a:r>
              <a:rPr lang="en-CA" dirty="0" err="1"/>
              <a:t>xd</a:t>
            </a:r>
            <a:endParaRPr lang="en-CA" dirty="0"/>
          </a:p>
          <a:p>
            <a:pPr lvl="1"/>
            <a:r>
              <a:rPr lang="en-CA" dirty="0"/>
              <a:t>12” x 3.14159 = 37.699”</a:t>
            </a:r>
          </a:p>
          <a:p>
            <a:pPr lvl="1"/>
            <a:r>
              <a:rPr lang="en-CA" dirty="0"/>
              <a:t>17” x 3.14159 = 53.407”</a:t>
            </a:r>
          </a:p>
          <a:p>
            <a:pPr lvl="2"/>
            <a:r>
              <a:rPr lang="en-CA" dirty="0"/>
              <a:t>The 12” tire would have to make 1.416 revolutions for every 1 revolution of the 17” tire.</a:t>
            </a:r>
          </a:p>
        </p:txBody>
      </p:sp>
    </p:spTree>
    <p:extLst>
      <p:ext uri="{BB962C8B-B14F-4D97-AF65-F5344CB8AC3E}">
        <p14:creationId xmlns:p14="http://schemas.microsoft.com/office/powerpoint/2010/main" val="2584830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Pulley ratio calculation</a:t>
            </a:r>
          </a:p>
        </p:txBody>
      </p:sp>
      <p:sp>
        <p:nvSpPr>
          <p:cNvPr id="3" name="Content Placeholder 2"/>
          <p:cNvSpPr>
            <a:spLocks noGrp="1"/>
          </p:cNvSpPr>
          <p:nvPr>
            <p:ph idx="1"/>
          </p:nvPr>
        </p:nvSpPr>
        <p:spPr/>
        <p:txBody>
          <a:bodyPr/>
          <a:lstStyle/>
          <a:p>
            <a:r>
              <a:rPr lang="en-CA" dirty="0"/>
              <a:t>To calculate the </a:t>
            </a:r>
            <a:r>
              <a:rPr lang="en-CA"/>
              <a:t>pulley ratio </a:t>
            </a:r>
            <a:r>
              <a:rPr lang="en-CA" dirty="0"/>
              <a:t>we:</a:t>
            </a:r>
          </a:p>
          <a:p>
            <a:pPr marL="617220" lvl="1" indent="-342900">
              <a:buFont typeface="+mj-lt"/>
              <a:buAutoNum type="arabicPeriod"/>
            </a:pPr>
            <a:r>
              <a:rPr lang="en-CA" dirty="0"/>
              <a:t>Divide the driving pulley diameter (attached to the motor) by the driven pulley diameter (attached to the arbor).</a:t>
            </a:r>
          </a:p>
          <a:p>
            <a:pPr marL="617220" lvl="1" indent="-342900">
              <a:buFont typeface="+mj-lt"/>
              <a:buAutoNum type="arabicPeriod"/>
            </a:pPr>
            <a:r>
              <a:rPr lang="en-CA" dirty="0"/>
              <a:t>Take the factor we just calculated and multiply it by the motor RPM to get the new arbor RPM.</a:t>
            </a:r>
          </a:p>
          <a:p>
            <a:pPr marL="617220" lvl="1" indent="-342900">
              <a:buFont typeface="+mj-lt"/>
              <a:buAutoNum type="arabicPeriod"/>
            </a:pPr>
            <a:r>
              <a:rPr lang="en-CA" dirty="0"/>
              <a:t>Now calculate the new Rim speed of the cutter head.</a:t>
            </a:r>
          </a:p>
          <a:p>
            <a:endParaRPr lang="en-CA" dirty="0"/>
          </a:p>
        </p:txBody>
      </p:sp>
      <p:pic>
        <p:nvPicPr>
          <p:cNvPr id="4" name="Picture 3" title="motor and pulley driving a larger pulle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9985" y="4017307"/>
            <a:ext cx="4275452" cy="2064924"/>
          </a:xfrm>
          <a:prstGeom prst="rect">
            <a:avLst/>
          </a:prstGeom>
        </p:spPr>
      </p:pic>
    </p:spTree>
    <p:extLst>
      <p:ext uri="{BB962C8B-B14F-4D97-AF65-F5344CB8AC3E}">
        <p14:creationId xmlns:p14="http://schemas.microsoft.com/office/powerpoint/2010/main" val="3152692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Pulley calculation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a:t>We have a 10” saw blade. The motor speed is 3,600 RPM. The drive pulley is 3” dia. and the driven pulley has a diameter of 2”. Calculate the rim speed.</a:t>
                </a:r>
              </a:p>
              <a:p>
                <a:pPr lvl="1"/>
                <a:r>
                  <a:rPr lang="en-CA" dirty="0"/>
                  <a:t>Drive pulley / driven pulley = pulley factor</a:t>
                </a:r>
              </a:p>
              <a:p>
                <a:pPr lvl="1"/>
                <a:r>
                  <a:rPr lang="en-CA" dirty="0"/>
                  <a:t>3”/2” = 1.5</a:t>
                </a:r>
              </a:p>
              <a:p>
                <a:pPr lvl="1"/>
                <a:r>
                  <a:rPr lang="en-CA" dirty="0"/>
                  <a:t>Pulley factor x motor rpm = new arbor rpm</a:t>
                </a:r>
              </a:p>
              <a:p>
                <a:pPr lvl="1"/>
                <a:r>
                  <a:rPr lang="en-CA" dirty="0"/>
                  <a:t>1.5 x 3600 rpm = 5400 rpm</a:t>
                </a:r>
              </a:p>
              <a:p>
                <a:pPr lvl="1"/>
                <a14:m>
                  <m:oMath xmlns:m="http://schemas.openxmlformats.org/officeDocument/2006/math">
                    <m:f>
                      <m:fPr>
                        <m:ctrlPr>
                          <a:rPr lang="en-CA" b="1" i="1">
                            <a:latin typeface="Cambria Math" panose="02040503050406030204" pitchFamily="18" charset="0"/>
                          </a:rPr>
                        </m:ctrlPr>
                      </m:fPr>
                      <m:num>
                        <m:r>
                          <a:rPr lang="el-GR" i="1">
                            <a:latin typeface="Cambria Math" panose="02040503050406030204" pitchFamily="18" charset="0"/>
                          </a:rPr>
                          <m:t>𝜋</m:t>
                        </m:r>
                        <m:r>
                          <a:rPr lang="en-CA" b="1" i="1">
                            <a:latin typeface="Cambria Math" panose="02040503050406030204" pitchFamily="18" charset="0"/>
                          </a:rPr>
                          <m:t> </m:t>
                        </m:r>
                        <m:r>
                          <a:rPr lang="en-CA" b="1" i="1">
                            <a:latin typeface="Cambria Math" panose="02040503050406030204" pitchFamily="18" charset="0"/>
                          </a:rPr>
                          <m:t>𝒙</m:t>
                        </m:r>
                        <m:r>
                          <a:rPr lang="en-CA" b="1" i="1">
                            <a:latin typeface="Cambria Math" panose="02040503050406030204" pitchFamily="18" charset="0"/>
                          </a:rPr>
                          <m:t> </m:t>
                        </m:r>
                        <m:r>
                          <a:rPr lang="en-CA" b="1" i="1">
                            <a:latin typeface="Cambria Math" panose="02040503050406030204" pitchFamily="18" charset="0"/>
                          </a:rPr>
                          <m:t>𝒅</m:t>
                        </m:r>
                      </m:num>
                      <m:den>
                        <m:r>
                          <a:rPr lang="en-CA" b="1" i="1">
                            <a:latin typeface="Cambria Math" panose="02040503050406030204" pitchFamily="18" charset="0"/>
                          </a:rPr>
                          <m:t>𝟏𝟐</m:t>
                        </m:r>
                      </m:den>
                    </m:f>
                    <m:r>
                      <a:rPr lang="en-CA" b="1" i="1">
                        <a:latin typeface="Cambria Math" panose="02040503050406030204" pitchFamily="18" charset="0"/>
                      </a:rPr>
                      <m:t>𝒙</m:t>
                    </m:r>
                  </m:oMath>
                </a14:m>
                <a:r>
                  <a:rPr lang="en-CA" b="1" dirty="0"/>
                  <a:t> rpm = LFM</a:t>
                </a:r>
              </a:p>
              <a:p>
                <a:pPr lvl="1"/>
                <a14:m>
                  <m:oMath xmlns:m="http://schemas.openxmlformats.org/officeDocument/2006/math">
                    <m:f>
                      <m:fPr>
                        <m:ctrlPr>
                          <a:rPr lang="en-CA" i="1">
                            <a:latin typeface="Cambria Math" panose="02040503050406030204" pitchFamily="18" charset="0"/>
                          </a:rPr>
                        </m:ctrlPr>
                      </m:fPr>
                      <m:num>
                        <m:r>
                          <a:rPr lang="en-CA" i="1">
                            <a:latin typeface="Cambria Math" panose="02040503050406030204" pitchFamily="18" charset="0"/>
                          </a:rPr>
                          <m:t>3.14159 </m:t>
                        </m:r>
                        <m:r>
                          <a:rPr lang="en-CA" i="1">
                            <a:latin typeface="Cambria Math" panose="02040503050406030204" pitchFamily="18" charset="0"/>
                          </a:rPr>
                          <m:t>𝑥</m:t>
                        </m:r>
                        <m:r>
                          <a:rPr lang="en-CA" i="1">
                            <a:latin typeface="Cambria Math" panose="02040503050406030204" pitchFamily="18" charset="0"/>
                          </a:rPr>
                          <m:t> 10</m:t>
                        </m:r>
                      </m:num>
                      <m:den>
                        <m:r>
                          <a:rPr lang="en-CA" i="1">
                            <a:latin typeface="Cambria Math" panose="02040503050406030204" pitchFamily="18" charset="0"/>
                          </a:rPr>
                          <m:t>12</m:t>
                        </m:r>
                      </m:den>
                    </m:f>
                  </m:oMath>
                </a14:m>
                <a:r>
                  <a:rPr lang="en-CA" dirty="0"/>
                  <a:t> x 5400 =</a:t>
                </a:r>
              </a:p>
              <a:p>
                <a:pPr lvl="1"/>
                <a:r>
                  <a:rPr lang="en-CA" dirty="0"/>
                  <a:t>= 14,137.155 LFM</a:t>
                </a:r>
              </a:p>
              <a:p>
                <a:pPr lvl="1"/>
                <a:r>
                  <a:rPr lang="en-CA" dirty="0"/>
                  <a:t>Therefore, if we add the proper sized pulleys to the table saw, we can achieve the optimum rim speed of 14,000 LFM.</a:t>
                </a:r>
              </a:p>
              <a:p>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03" t="-1504"/>
                </a:stretch>
              </a:blipFill>
            </p:spPr>
            <p:txBody>
              <a:bodyPr/>
              <a:lstStyle/>
              <a:p>
                <a:r>
                  <a:rPr lang="en-CA">
                    <a:noFill/>
                  </a:rPr>
                  <a:t> </a:t>
                </a:r>
              </a:p>
            </p:txBody>
          </p:sp>
        </mc:Fallback>
      </mc:AlternateContent>
    </p:spTree>
    <p:extLst>
      <p:ext uri="{BB962C8B-B14F-4D97-AF65-F5344CB8AC3E}">
        <p14:creationId xmlns:p14="http://schemas.microsoft.com/office/powerpoint/2010/main" val="1572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heel(1)">
                                      <p:cBhvr>
                                        <p:cTn id="13" dur="2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0"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1" dur="1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2000"/>
                                        <p:tgtEl>
                                          <p:spTgt spid="3">
                                            <p:txEl>
                                              <p:pRg st="7" end="7"/>
                                            </p:txEl>
                                          </p:spTgt>
                                        </p:tgtEl>
                                      </p:cBhvr>
                                    </p:animEffect>
                                    <p:anim calcmode="lin" valueType="num">
                                      <p:cBhvr>
                                        <p:cTn id="36" dur="2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7" end="7"/>
                                            </p:txEl>
                                          </p:spTgt>
                                        </p:tgtEl>
                                        <p:attrNameLst>
                                          <p:attrName>ppt_h</p:attrName>
                                        </p:attrNameLst>
                                      </p:cBhvr>
                                      <p:tavLst>
                                        <p:tav tm="0">
                                          <p:val>
                                            <p:strVal val="#ppt_h"/>
                                          </p:val>
                                        </p:tav>
                                        <p:tav tm="100000">
                                          <p:val>
                                            <p:strVal val="#ppt_h"/>
                                          </p:val>
                                        </p:tav>
                                      </p:tavLst>
                                    </p:anim>
                                  </p:childTnLst>
                                </p:cTn>
                              </p:par>
                              <p:par>
                                <p:cTn id="38" presetID="45" presetClass="entr" presetSubtype="0"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2000"/>
                                        <p:tgtEl>
                                          <p:spTgt spid="3">
                                            <p:txEl>
                                              <p:pRg st="8" end="8"/>
                                            </p:txEl>
                                          </p:spTgt>
                                        </p:tgtEl>
                                      </p:cBhvr>
                                    </p:animEffect>
                                    <p:anim calcmode="lin" valueType="num">
                                      <p:cBhvr>
                                        <p:cTn id="41" dur="2000" fill="hold"/>
                                        <p:tgtEl>
                                          <p:spTgt spid="3">
                                            <p:txEl>
                                              <p:pRg st="8" end="8"/>
                                            </p:txEl>
                                          </p:spTgt>
                                        </p:tgtEl>
                                        <p:attrNameLst>
                                          <p:attrName>ppt_w</p:attrName>
                                        </p:attrNameLst>
                                      </p:cBhvr>
                                      <p:tavLst>
                                        <p:tav tm="0" fmla="#ppt_w*sin(2.5*pi*$)">
                                          <p:val>
                                            <p:fltVal val="0"/>
                                          </p:val>
                                        </p:tav>
                                        <p:tav tm="100000">
                                          <p:val>
                                            <p:fltVal val="1"/>
                                          </p:val>
                                        </p:tav>
                                      </p:tavLst>
                                    </p:anim>
                                    <p:anim calcmode="lin" valueType="num">
                                      <p:cBhvr>
                                        <p:cTn id="42" dur="200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Pulley calculation example B</a:t>
            </a:r>
          </a:p>
        </p:txBody>
      </p:sp>
      <p:sp>
        <p:nvSpPr>
          <p:cNvPr id="3" name="Content Placeholder 2"/>
          <p:cNvSpPr>
            <a:spLocks noGrp="1"/>
          </p:cNvSpPr>
          <p:nvPr>
            <p:ph idx="1"/>
          </p:nvPr>
        </p:nvSpPr>
        <p:spPr/>
        <p:txBody>
          <a:bodyPr/>
          <a:lstStyle/>
          <a:p>
            <a:r>
              <a:rPr lang="en-CA" dirty="0"/>
              <a:t>What if we know the motor speed, blade diameter and recommended rim speed. How do we find the pulley sizes to reach the recommended rim speed.</a:t>
            </a:r>
          </a:p>
          <a:p>
            <a:pPr lvl="1"/>
            <a:r>
              <a:rPr lang="en-CA" dirty="0"/>
              <a:t>Example</a:t>
            </a:r>
          </a:p>
          <a:p>
            <a:pPr marL="274320" lvl="1" indent="0">
              <a:buNone/>
            </a:pPr>
            <a:r>
              <a:rPr lang="en-CA" dirty="0"/>
              <a:t>Motor speed = 1750 rpm</a:t>
            </a:r>
          </a:p>
          <a:p>
            <a:pPr marL="274320" lvl="1" indent="0">
              <a:buNone/>
            </a:pPr>
            <a:r>
              <a:rPr lang="en-CA" dirty="0"/>
              <a:t>Blade dia. = 12”</a:t>
            </a:r>
          </a:p>
          <a:p>
            <a:pPr marL="274320" lvl="1" indent="0">
              <a:buNone/>
            </a:pPr>
            <a:r>
              <a:rPr lang="en-CA" dirty="0"/>
              <a:t>Recommended rim speed = 14,000 LFM</a:t>
            </a:r>
          </a:p>
          <a:p>
            <a:pPr marL="274320" lvl="1" indent="0">
              <a:buNone/>
            </a:pPr>
            <a:r>
              <a:rPr lang="en-CA" dirty="0"/>
              <a:t>Pulley sizes available: 2”, 2-1/2”, 3”, 3-1/2”, 4”, 4-1/2”, 5”, 6”, 7”, 8”.</a:t>
            </a:r>
          </a:p>
          <a:p>
            <a:pPr marL="274320" lvl="1" indent="0">
              <a:buNone/>
            </a:pPr>
            <a:endParaRPr lang="en-CA" dirty="0"/>
          </a:p>
          <a:p>
            <a:pPr marL="274320" lvl="1" indent="0">
              <a:buNone/>
            </a:pPr>
            <a:r>
              <a:rPr lang="en-CA" dirty="0"/>
              <a:t>What pulley combination should we use to achieve the 14,000 LFM rim speed?</a:t>
            </a:r>
          </a:p>
        </p:txBody>
      </p:sp>
    </p:spTree>
    <p:extLst>
      <p:ext uri="{BB962C8B-B14F-4D97-AF65-F5344CB8AC3E}">
        <p14:creationId xmlns:p14="http://schemas.microsoft.com/office/powerpoint/2010/main" val="653107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8CF051DBFEC7438D930F02B6EB7E5F" ma:contentTypeVersion="12" ma:contentTypeDescription="Create a new document." ma:contentTypeScope="" ma:versionID="8c71fafa9af69ea387b115580b0e6c94">
  <xsd:schema xmlns:xsd="http://www.w3.org/2001/XMLSchema" xmlns:xs="http://www.w3.org/2001/XMLSchema" xmlns:p="http://schemas.microsoft.com/office/2006/metadata/properties" xmlns:ns2="2fe2d530-9e09-4c4f-8606-4dd83cd2f29a" xmlns:ns3="339cbbd7-b9fb-47bb-84ca-31c7daaf7272" targetNamespace="http://schemas.microsoft.com/office/2006/metadata/properties" ma:root="true" ma:fieldsID="c94f792ee0d0bcc7a11d3274dd92958d" ns2:_="" ns3:_="">
    <xsd:import namespace="2fe2d530-9e09-4c4f-8606-4dd83cd2f29a"/>
    <xsd:import namespace="339cbbd7-b9fb-47bb-84ca-31c7daaf7272"/>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e2d530-9e09-4c4f-8606-4dd83cd2f2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39cbbd7-b9fb-47bb-84ca-31c7daaf7272"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DCB989-9582-402B-AA1C-A2CF0FDAEE0F}"/>
</file>

<file path=customXml/itemProps2.xml><?xml version="1.0" encoding="utf-8"?>
<ds:datastoreItem xmlns:ds="http://schemas.openxmlformats.org/officeDocument/2006/customXml" ds:itemID="{E8F22DB9-A5D6-48FE-BC8F-8BF700D67F51}"/>
</file>

<file path=customXml/itemProps3.xml><?xml version="1.0" encoding="utf-8"?>
<ds:datastoreItem xmlns:ds="http://schemas.openxmlformats.org/officeDocument/2006/customXml" ds:itemID="{888984F8-11E7-4891-A94D-E252F37935DF}"/>
</file>

<file path=docProps/app.xml><?xml version="1.0" encoding="utf-8"?>
<Properties xmlns="http://schemas.openxmlformats.org/officeDocument/2006/extended-properties" xmlns:vt="http://schemas.openxmlformats.org/officeDocument/2006/docPropsVTypes">
  <Template>View</Template>
  <TotalTime>210</TotalTime>
  <Words>1377</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 Math</vt:lpstr>
      <vt:lpstr>Century Schoolbook</vt:lpstr>
      <vt:lpstr>Wingdings 2</vt:lpstr>
      <vt:lpstr>View</vt:lpstr>
      <vt:lpstr>Trade related Calculations</vt:lpstr>
      <vt:lpstr>Rim Speed</vt:lpstr>
      <vt:lpstr>Rim speed calculations</vt:lpstr>
      <vt:lpstr>Rim Speed Example</vt:lpstr>
      <vt:lpstr>Pulleys</vt:lpstr>
      <vt:lpstr>Pulleys Cont.</vt:lpstr>
      <vt:lpstr>Pulley ratio calculation</vt:lpstr>
      <vt:lpstr>Pulley calculation example</vt:lpstr>
      <vt:lpstr>Pulley calculation example B</vt:lpstr>
      <vt:lpstr>Pulley calculation example B cont.</vt:lpstr>
      <vt:lpstr>Pulley calculation example B cont. page 3</vt:lpstr>
      <vt:lpstr>Pulley formulas</vt:lpstr>
      <vt:lpstr>Bandsaw blade length calculations</vt:lpstr>
      <vt:lpstr>Bandsaw example</vt:lpstr>
      <vt:lpstr>Sanding belt calculations</vt:lpstr>
      <vt:lpstr>Edge sander calculation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Trade related Calculations</dc:title>
  <dc:creator>Trevor Hibbs</dc:creator>
  <cp:lastModifiedBy>Trevor Hibbs</cp:lastModifiedBy>
  <cp:revision>25</cp:revision>
  <cp:lastPrinted>2016-02-01T19:55:39Z</cp:lastPrinted>
  <dcterms:created xsi:type="dcterms:W3CDTF">2016-01-18T14:55:30Z</dcterms:created>
  <dcterms:modified xsi:type="dcterms:W3CDTF">2021-04-26T19:15:36Z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0x010100798CF051DBFEC7438D930F02B6EB7E5F</vt:lpwstr>
  </property>
</Properties>
</file>