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3CAEC-9B9B-4EE8-AD3A-CE4A3C186439}" v="3" dt="2021-04-26T14:42:26.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09" d="100"/>
          <a:sy n="109" d="100"/>
        </p:scale>
        <p:origin x="4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Hibbs" userId="d09e23ed-d367-4fe5-ba64-bda023d1e1e3" providerId="ADAL" clId="{4F53CAEC-9B9B-4EE8-AD3A-CE4A3C186439}"/>
    <pc:docChg chg="custSel modSld">
      <pc:chgData name="Trevor Hibbs" userId="d09e23ed-d367-4fe5-ba64-bda023d1e1e3" providerId="ADAL" clId="{4F53CAEC-9B9B-4EE8-AD3A-CE4A3C186439}" dt="2021-04-26T14:42:26.334" v="10" actId="1366"/>
      <pc:docMkLst>
        <pc:docMk/>
      </pc:docMkLst>
      <pc:sldChg chg="addSp modSp mod setBg">
        <pc:chgData name="Trevor Hibbs" userId="d09e23ed-d367-4fe5-ba64-bda023d1e1e3" providerId="ADAL" clId="{4F53CAEC-9B9B-4EE8-AD3A-CE4A3C186439}" dt="2021-04-26T14:42:26.334" v="10" actId="1366"/>
        <pc:sldMkLst>
          <pc:docMk/>
          <pc:sldMk cId="172699754" sldId="256"/>
        </pc:sldMkLst>
        <pc:spChg chg="mod">
          <ac:chgData name="Trevor Hibbs" userId="d09e23ed-d367-4fe5-ba64-bda023d1e1e3" providerId="ADAL" clId="{4F53CAEC-9B9B-4EE8-AD3A-CE4A3C186439}" dt="2021-04-26T14:42:10.452" v="9" actId="26606"/>
          <ac:spMkLst>
            <pc:docMk/>
            <pc:sldMk cId="172699754" sldId="256"/>
            <ac:spMk id="2" creationId="{00000000-0000-0000-0000-000000000000}"/>
          </ac:spMkLst>
        </pc:spChg>
        <pc:spChg chg="mod">
          <ac:chgData name="Trevor Hibbs" userId="d09e23ed-d367-4fe5-ba64-bda023d1e1e3" providerId="ADAL" clId="{4F53CAEC-9B9B-4EE8-AD3A-CE4A3C186439}" dt="2021-04-26T14:42:10.452" v="9" actId="26606"/>
          <ac:spMkLst>
            <pc:docMk/>
            <pc:sldMk cId="172699754" sldId="256"/>
            <ac:spMk id="3" creationId="{00000000-0000-0000-0000-000000000000}"/>
          </ac:spMkLst>
        </pc:spChg>
        <pc:spChg chg="add mod">
          <ac:chgData name="Trevor Hibbs" userId="d09e23ed-d367-4fe5-ba64-bda023d1e1e3" providerId="ADAL" clId="{4F53CAEC-9B9B-4EE8-AD3A-CE4A3C186439}" dt="2021-04-26T14:42:26.334" v="10" actId="1366"/>
          <ac:spMkLst>
            <pc:docMk/>
            <pc:sldMk cId="172699754" sldId="256"/>
            <ac:spMk id="6" creationId="{7239F340-DE25-4D1E-B5C4-F5613F621F18}"/>
          </ac:spMkLst>
        </pc:spChg>
        <pc:spChg chg="add">
          <ac:chgData name="Trevor Hibbs" userId="d09e23ed-d367-4fe5-ba64-bda023d1e1e3" providerId="ADAL" clId="{4F53CAEC-9B9B-4EE8-AD3A-CE4A3C186439}" dt="2021-04-26T14:42:10.452" v="9" actId="26606"/>
          <ac:spMkLst>
            <pc:docMk/>
            <pc:sldMk cId="172699754" sldId="256"/>
            <ac:spMk id="11" creationId="{EFB0C39A-F8CA-4A79-AFFC-E9780FB1991A}"/>
          </ac:spMkLst>
        </pc:spChg>
        <pc:picChg chg="add mod ord">
          <ac:chgData name="Trevor Hibbs" userId="d09e23ed-d367-4fe5-ba64-bda023d1e1e3" providerId="ADAL" clId="{4F53CAEC-9B9B-4EE8-AD3A-CE4A3C186439}" dt="2021-04-26T14:42:26.334" v="10" actId="1366"/>
          <ac:picMkLst>
            <pc:docMk/>
            <pc:sldMk cId="172699754" sldId="256"/>
            <ac:picMk id="5" creationId="{E0937C09-3D0C-4695-B87B-EA8107B67576}"/>
          </ac:picMkLst>
        </pc:picChg>
      </pc:sldChg>
      <pc:sldChg chg="modSp mod">
        <pc:chgData name="Trevor Hibbs" userId="d09e23ed-d367-4fe5-ba64-bda023d1e1e3" providerId="ADAL" clId="{4F53CAEC-9B9B-4EE8-AD3A-CE4A3C186439}" dt="2021-04-26T14:38:16.107" v="1" actId="27636"/>
        <pc:sldMkLst>
          <pc:docMk/>
          <pc:sldMk cId="4084039452" sldId="257"/>
        </pc:sldMkLst>
        <pc:spChg chg="mod">
          <ac:chgData name="Trevor Hibbs" userId="d09e23ed-d367-4fe5-ba64-bda023d1e1e3" providerId="ADAL" clId="{4F53CAEC-9B9B-4EE8-AD3A-CE4A3C186439}" dt="2021-04-26T14:38:15.991" v="0"/>
          <ac:spMkLst>
            <pc:docMk/>
            <pc:sldMk cId="4084039452" sldId="257"/>
            <ac:spMk id="2" creationId="{00000000-0000-0000-0000-000000000000}"/>
          </ac:spMkLst>
        </pc:spChg>
        <pc:spChg chg="mod">
          <ac:chgData name="Trevor Hibbs" userId="d09e23ed-d367-4fe5-ba64-bda023d1e1e3" providerId="ADAL" clId="{4F53CAEC-9B9B-4EE8-AD3A-CE4A3C186439}" dt="2021-04-26T14:38:16.107" v="1" actId="27636"/>
          <ac:spMkLst>
            <pc:docMk/>
            <pc:sldMk cId="4084039452" sldId="257"/>
            <ac:spMk id="3" creationId="{00000000-0000-0000-0000-000000000000}"/>
          </ac:spMkLst>
        </pc:spChg>
      </pc:sldChg>
      <pc:sldChg chg="modSp mod">
        <pc:chgData name="Trevor Hibbs" userId="d09e23ed-d367-4fe5-ba64-bda023d1e1e3" providerId="ADAL" clId="{4F53CAEC-9B9B-4EE8-AD3A-CE4A3C186439}" dt="2021-04-26T14:38:16.123" v="2" actId="27636"/>
        <pc:sldMkLst>
          <pc:docMk/>
          <pc:sldMk cId="3230440815" sldId="258"/>
        </pc:sldMkLst>
        <pc:spChg chg="mod">
          <ac:chgData name="Trevor Hibbs" userId="d09e23ed-d367-4fe5-ba64-bda023d1e1e3" providerId="ADAL" clId="{4F53CAEC-9B9B-4EE8-AD3A-CE4A3C186439}" dt="2021-04-26T14:38:15.991" v="0"/>
          <ac:spMkLst>
            <pc:docMk/>
            <pc:sldMk cId="3230440815" sldId="258"/>
            <ac:spMk id="2" creationId="{00000000-0000-0000-0000-000000000000}"/>
          </ac:spMkLst>
        </pc:spChg>
        <pc:spChg chg="mod">
          <ac:chgData name="Trevor Hibbs" userId="d09e23ed-d367-4fe5-ba64-bda023d1e1e3" providerId="ADAL" clId="{4F53CAEC-9B9B-4EE8-AD3A-CE4A3C186439}" dt="2021-04-26T14:38:16.123" v="2" actId="27636"/>
          <ac:spMkLst>
            <pc:docMk/>
            <pc:sldMk cId="3230440815" sldId="258"/>
            <ac:spMk id="3" creationId="{00000000-0000-0000-0000-000000000000}"/>
          </ac:spMkLst>
        </pc:spChg>
      </pc:sldChg>
      <pc:sldChg chg="modSp mod">
        <pc:chgData name="Trevor Hibbs" userId="d09e23ed-d367-4fe5-ba64-bda023d1e1e3" providerId="ADAL" clId="{4F53CAEC-9B9B-4EE8-AD3A-CE4A3C186439}" dt="2021-04-26T14:38:16.239" v="3" actId="27636"/>
        <pc:sldMkLst>
          <pc:docMk/>
          <pc:sldMk cId="1738297635" sldId="259"/>
        </pc:sldMkLst>
        <pc:spChg chg="mod">
          <ac:chgData name="Trevor Hibbs" userId="d09e23ed-d367-4fe5-ba64-bda023d1e1e3" providerId="ADAL" clId="{4F53CAEC-9B9B-4EE8-AD3A-CE4A3C186439}" dt="2021-04-26T14:38:15.991" v="0"/>
          <ac:spMkLst>
            <pc:docMk/>
            <pc:sldMk cId="1738297635" sldId="259"/>
            <ac:spMk id="2" creationId="{00000000-0000-0000-0000-000000000000}"/>
          </ac:spMkLst>
        </pc:spChg>
        <pc:spChg chg="mod">
          <ac:chgData name="Trevor Hibbs" userId="d09e23ed-d367-4fe5-ba64-bda023d1e1e3" providerId="ADAL" clId="{4F53CAEC-9B9B-4EE8-AD3A-CE4A3C186439}" dt="2021-04-26T14:38:16.239" v="3" actId="27636"/>
          <ac:spMkLst>
            <pc:docMk/>
            <pc:sldMk cId="1738297635" sldId="259"/>
            <ac:spMk id="3" creationId="{00000000-0000-0000-0000-000000000000}"/>
          </ac:spMkLst>
        </pc:spChg>
      </pc:sldChg>
      <pc:sldChg chg="modSp">
        <pc:chgData name="Trevor Hibbs" userId="d09e23ed-d367-4fe5-ba64-bda023d1e1e3" providerId="ADAL" clId="{4F53CAEC-9B9B-4EE8-AD3A-CE4A3C186439}" dt="2021-04-26T14:38:15.991" v="0"/>
        <pc:sldMkLst>
          <pc:docMk/>
          <pc:sldMk cId="935342192" sldId="260"/>
        </pc:sldMkLst>
        <pc:spChg chg="mod">
          <ac:chgData name="Trevor Hibbs" userId="d09e23ed-d367-4fe5-ba64-bda023d1e1e3" providerId="ADAL" clId="{4F53CAEC-9B9B-4EE8-AD3A-CE4A3C186439}" dt="2021-04-26T14:38:15.991" v="0"/>
          <ac:spMkLst>
            <pc:docMk/>
            <pc:sldMk cId="935342192" sldId="260"/>
            <ac:spMk id="2" creationId="{00000000-0000-0000-0000-000000000000}"/>
          </ac:spMkLst>
        </pc:spChg>
        <pc:spChg chg="mod">
          <ac:chgData name="Trevor Hibbs" userId="d09e23ed-d367-4fe5-ba64-bda023d1e1e3" providerId="ADAL" clId="{4F53CAEC-9B9B-4EE8-AD3A-CE4A3C186439}" dt="2021-04-26T14:38:15.991" v="0"/>
          <ac:spMkLst>
            <pc:docMk/>
            <pc:sldMk cId="935342192" sldId="260"/>
            <ac:spMk id="3" creationId="{00000000-0000-0000-0000-000000000000}"/>
          </ac:spMkLst>
        </pc:spChg>
      </pc:sldChg>
      <pc:sldChg chg="modSp">
        <pc:chgData name="Trevor Hibbs" userId="d09e23ed-d367-4fe5-ba64-bda023d1e1e3" providerId="ADAL" clId="{4F53CAEC-9B9B-4EE8-AD3A-CE4A3C186439}" dt="2021-04-26T14:38:15.991" v="0"/>
        <pc:sldMkLst>
          <pc:docMk/>
          <pc:sldMk cId="638491319" sldId="261"/>
        </pc:sldMkLst>
        <pc:spChg chg="mod">
          <ac:chgData name="Trevor Hibbs" userId="d09e23ed-d367-4fe5-ba64-bda023d1e1e3" providerId="ADAL" clId="{4F53CAEC-9B9B-4EE8-AD3A-CE4A3C186439}" dt="2021-04-26T14:38:15.991" v="0"/>
          <ac:spMkLst>
            <pc:docMk/>
            <pc:sldMk cId="638491319" sldId="261"/>
            <ac:spMk id="2" creationId="{00000000-0000-0000-0000-000000000000}"/>
          </ac:spMkLst>
        </pc:spChg>
        <pc:spChg chg="mod">
          <ac:chgData name="Trevor Hibbs" userId="d09e23ed-d367-4fe5-ba64-bda023d1e1e3" providerId="ADAL" clId="{4F53CAEC-9B9B-4EE8-AD3A-CE4A3C186439}" dt="2021-04-26T14:38:15.991" v="0"/>
          <ac:spMkLst>
            <pc:docMk/>
            <pc:sldMk cId="638491319" sldId="261"/>
            <ac:spMk id="3" creationId="{00000000-0000-0000-0000-000000000000}"/>
          </ac:spMkLst>
        </pc:spChg>
      </pc:sldChg>
      <pc:sldChg chg="modSp mod">
        <pc:chgData name="Trevor Hibbs" userId="d09e23ed-d367-4fe5-ba64-bda023d1e1e3" providerId="ADAL" clId="{4F53CAEC-9B9B-4EE8-AD3A-CE4A3C186439}" dt="2021-04-26T14:38:16.261" v="4" actId="27636"/>
        <pc:sldMkLst>
          <pc:docMk/>
          <pc:sldMk cId="2159310480" sldId="262"/>
        </pc:sldMkLst>
        <pc:spChg chg="mod">
          <ac:chgData name="Trevor Hibbs" userId="d09e23ed-d367-4fe5-ba64-bda023d1e1e3" providerId="ADAL" clId="{4F53CAEC-9B9B-4EE8-AD3A-CE4A3C186439}" dt="2021-04-26T14:38:15.991" v="0"/>
          <ac:spMkLst>
            <pc:docMk/>
            <pc:sldMk cId="2159310480" sldId="262"/>
            <ac:spMk id="2" creationId="{00000000-0000-0000-0000-000000000000}"/>
          </ac:spMkLst>
        </pc:spChg>
        <pc:spChg chg="mod">
          <ac:chgData name="Trevor Hibbs" userId="d09e23ed-d367-4fe5-ba64-bda023d1e1e3" providerId="ADAL" clId="{4F53CAEC-9B9B-4EE8-AD3A-CE4A3C186439}" dt="2021-04-26T14:38:16.261" v="4" actId="27636"/>
          <ac:spMkLst>
            <pc:docMk/>
            <pc:sldMk cId="2159310480" sldId="262"/>
            <ac:spMk id="5" creationId="{00000000-0000-0000-0000-000000000000}"/>
          </ac:spMkLst>
        </pc:spChg>
      </pc:sldChg>
      <pc:sldChg chg="modSp mod">
        <pc:chgData name="Trevor Hibbs" userId="d09e23ed-d367-4fe5-ba64-bda023d1e1e3" providerId="ADAL" clId="{4F53CAEC-9B9B-4EE8-AD3A-CE4A3C186439}" dt="2021-04-26T14:38:16.276" v="5" actId="27636"/>
        <pc:sldMkLst>
          <pc:docMk/>
          <pc:sldMk cId="4123674129" sldId="263"/>
        </pc:sldMkLst>
        <pc:spChg chg="mod">
          <ac:chgData name="Trevor Hibbs" userId="d09e23ed-d367-4fe5-ba64-bda023d1e1e3" providerId="ADAL" clId="{4F53CAEC-9B9B-4EE8-AD3A-CE4A3C186439}" dt="2021-04-26T14:38:15.991" v="0"/>
          <ac:spMkLst>
            <pc:docMk/>
            <pc:sldMk cId="4123674129" sldId="263"/>
            <ac:spMk id="2" creationId="{00000000-0000-0000-0000-000000000000}"/>
          </ac:spMkLst>
        </pc:spChg>
        <pc:spChg chg="mod">
          <ac:chgData name="Trevor Hibbs" userId="d09e23ed-d367-4fe5-ba64-bda023d1e1e3" providerId="ADAL" clId="{4F53CAEC-9B9B-4EE8-AD3A-CE4A3C186439}" dt="2021-04-26T14:38:16.276" v="5" actId="27636"/>
          <ac:spMkLst>
            <pc:docMk/>
            <pc:sldMk cId="4123674129" sldId="263"/>
            <ac:spMk id="3" creationId="{00000000-0000-0000-0000-000000000000}"/>
          </ac:spMkLst>
        </pc:spChg>
      </pc:sldChg>
      <pc:sldChg chg="modSp">
        <pc:chgData name="Trevor Hibbs" userId="d09e23ed-d367-4fe5-ba64-bda023d1e1e3" providerId="ADAL" clId="{4F53CAEC-9B9B-4EE8-AD3A-CE4A3C186439}" dt="2021-04-26T14:38:15.991" v="0"/>
        <pc:sldMkLst>
          <pc:docMk/>
          <pc:sldMk cId="2646258068" sldId="264"/>
        </pc:sldMkLst>
        <pc:spChg chg="mod">
          <ac:chgData name="Trevor Hibbs" userId="d09e23ed-d367-4fe5-ba64-bda023d1e1e3" providerId="ADAL" clId="{4F53CAEC-9B9B-4EE8-AD3A-CE4A3C186439}" dt="2021-04-26T14:38:15.991" v="0"/>
          <ac:spMkLst>
            <pc:docMk/>
            <pc:sldMk cId="2646258068" sldId="264"/>
            <ac:spMk id="4" creationId="{00000000-0000-0000-0000-000000000000}"/>
          </ac:spMkLst>
        </pc:spChg>
      </pc:sldChg>
    </pc:docChg>
  </pc:docChgLst>
  <pc:docChgLst>
    <pc:chgData name="Trevor Hibbs" userId="d09e23ed-d367-4fe5-ba64-bda023d1e1e3" providerId="ADAL" clId="{53C5C90F-53EA-4955-ACD3-3A040F911E61}"/>
    <pc:docChg chg="modSld">
      <pc:chgData name="Trevor Hibbs" userId="d09e23ed-d367-4fe5-ba64-bda023d1e1e3" providerId="ADAL" clId="{53C5C90F-53EA-4955-ACD3-3A040F911E61}" dt="2021-04-27T01:22:32.405" v="53" actId="6549"/>
      <pc:docMkLst>
        <pc:docMk/>
      </pc:docMkLst>
      <pc:sldChg chg="modSp mod">
        <pc:chgData name="Trevor Hibbs" userId="d09e23ed-d367-4fe5-ba64-bda023d1e1e3" providerId="ADAL" clId="{53C5C90F-53EA-4955-ACD3-3A040F911E61}" dt="2021-04-27T01:22:32.405" v="53" actId="6549"/>
        <pc:sldMkLst>
          <pc:docMk/>
          <pc:sldMk cId="172699754" sldId="256"/>
        </pc:sldMkLst>
        <pc:spChg chg="mod">
          <ac:chgData name="Trevor Hibbs" userId="d09e23ed-d367-4fe5-ba64-bda023d1e1e3" providerId="ADAL" clId="{53C5C90F-53EA-4955-ACD3-3A040F911E61}" dt="2021-04-27T01:22:25.387" v="41" actId="20577"/>
          <ac:spMkLst>
            <pc:docMk/>
            <pc:sldMk cId="172699754" sldId="256"/>
            <ac:spMk id="2" creationId="{00000000-0000-0000-0000-000000000000}"/>
          </ac:spMkLst>
        </pc:spChg>
        <pc:spChg chg="mod">
          <ac:chgData name="Trevor Hibbs" userId="d09e23ed-d367-4fe5-ba64-bda023d1e1e3" providerId="ADAL" clId="{53C5C90F-53EA-4955-ACD3-3A040F911E61}" dt="2021-04-27T01:22:32.405" v="53" actId="6549"/>
          <ac:spMkLst>
            <pc:docMk/>
            <pc:sldMk cId="172699754"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4/26/2021</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820587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437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79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673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7203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06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31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3123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452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857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016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4/26/2021</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86342496"/>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gowood.blogspot.com/2013/07/wood-science-101-10-where-does-lumber.html"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wooden, box, container, wood&#10;&#10;Description automatically generated">
            <a:extLst>
              <a:ext uri="{FF2B5EF4-FFF2-40B4-BE49-F238E27FC236}">
                <a16:creationId xmlns:a16="http://schemas.microsoft.com/office/drawing/2014/main" id="{E0937C09-3D0C-4695-B87B-EA8107B67576}"/>
              </a:ext>
            </a:extLst>
          </p:cNvPr>
          <p:cNvPicPr>
            <a:picLocks noChangeAspect="1"/>
          </p:cNvPicPr>
          <p:nvPr/>
        </p:nvPicPr>
        <p:blipFill rotWithShape="1">
          <a:blip r:embed="rId2">
            <a:alphaModFix amt="40000"/>
            <a:grayscl/>
            <a:extLst>
              <a:ext uri="{837473B0-CC2E-450A-ABE3-18F120FF3D39}">
                <a1611:picAttrSrcUrl xmlns:a1611="http://schemas.microsoft.com/office/drawing/2016/11/main" r:id="rId3"/>
              </a:ext>
            </a:extLst>
          </a:blip>
          <a:srcRect r="6666"/>
          <a:stretch/>
        </p:blipFill>
        <p:spPr>
          <a:xfrm>
            <a:off x="20" y="-2"/>
            <a:ext cx="12191980" cy="6858000"/>
          </a:xfrm>
          <a:prstGeom prst="rect">
            <a:avLst/>
          </a:prstGeom>
        </p:spPr>
      </p:pic>
      <p:sp>
        <p:nvSpPr>
          <p:cNvPr id="2" name="Title 1"/>
          <p:cNvSpPr>
            <a:spLocks noGrp="1"/>
          </p:cNvSpPr>
          <p:nvPr>
            <p:ph type="ctrTitle"/>
          </p:nvPr>
        </p:nvSpPr>
        <p:spPr>
          <a:xfrm>
            <a:off x="1261872" y="758952"/>
            <a:ext cx="9418320" cy="4041648"/>
          </a:xfrm>
        </p:spPr>
        <p:txBody>
          <a:bodyPr>
            <a:normAutofit/>
          </a:bodyPr>
          <a:lstStyle/>
          <a:p>
            <a:r>
              <a:rPr lang="en-CA" dirty="0"/>
              <a:t>Calculating board footage &amp; costing</a:t>
            </a:r>
          </a:p>
        </p:txBody>
      </p:sp>
      <p:sp>
        <p:nvSpPr>
          <p:cNvPr id="3" name="Subtitle 2"/>
          <p:cNvSpPr>
            <a:spLocks noGrp="1"/>
          </p:cNvSpPr>
          <p:nvPr>
            <p:ph type="subTitle" idx="1"/>
          </p:nvPr>
        </p:nvSpPr>
        <p:spPr>
          <a:xfrm>
            <a:off x="1261872" y="4800600"/>
            <a:ext cx="9418320" cy="1691640"/>
          </a:xfrm>
        </p:spPr>
        <p:txBody>
          <a:bodyPr>
            <a:normAutofit/>
          </a:bodyPr>
          <a:lstStyle/>
          <a:p>
            <a:r>
              <a:rPr lang="en-CA" dirty="0">
                <a:solidFill>
                  <a:schemeClr val="tx1"/>
                </a:solidFill>
              </a:rPr>
              <a:t>Math 1435 Math Fundamentals</a:t>
            </a:r>
          </a:p>
        </p:txBody>
      </p:sp>
      <p:sp>
        <p:nvSpPr>
          <p:cNvPr id="6" name="TextBox 5">
            <a:extLst>
              <a:ext uri="{FF2B5EF4-FFF2-40B4-BE49-F238E27FC236}">
                <a16:creationId xmlns:a16="http://schemas.microsoft.com/office/drawing/2014/main" id="{7239F340-DE25-4D1E-B5C4-F5613F621F18}"/>
              </a:ext>
            </a:extLst>
          </p:cNvPr>
          <p:cNvSpPr txBox="1"/>
          <p:nvPr/>
        </p:nvSpPr>
        <p:spPr>
          <a:xfrm>
            <a:off x="9331923" y="6657943"/>
            <a:ext cx="2860077" cy="200055"/>
          </a:xfrm>
          <a:prstGeom prst="rect">
            <a:avLst/>
          </a:prstGeom>
          <a:solidFill>
            <a:srgbClr val="000000"/>
          </a:solidFill>
        </p:spPr>
        <p:txBody>
          <a:bodyPr wrap="none" rtlCol="0">
            <a:spAutoFit/>
          </a:bodyPr>
          <a:lstStyle/>
          <a:p>
            <a:pPr algn="r">
              <a:spcAft>
                <a:spcPts val="600"/>
              </a:spcAft>
            </a:pPr>
            <a:r>
              <a:rPr lang="en-CA" sz="700">
                <a:solidFill>
                  <a:srgbClr val="FFFFFF"/>
                </a:solidFill>
                <a:hlinkClick r:id="rId3" tooltip="http://gowood.blogspot.com/2013/07/wood-science-101-10-where-does-lumber.html">
                  <a:extLst>
                    <a:ext uri="{A12FA001-AC4F-418D-AE19-62706E023703}">
                      <ahyp:hlinkClr xmlns:ahyp="http://schemas.microsoft.com/office/drawing/2018/hyperlinkcolor" val="tx"/>
                    </a:ext>
                  </a:extLst>
                </a:hlinkClick>
              </a:rPr>
              <a:t>This Photo</a:t>
            </a:r>
            <a:r>
              <a:rPr lang="en-CA" sz="700">
                <a:solidFill>
                  <a:srgbClr val="FFFFFF"/>
                </a:solidFill>
              </a:rPr>
              <a:t> by Unknown Author is licensed under </a:t>
            </a:r>
            <a:r>
              <a:rPr lang="en-CA"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CA" sz="700">
              <a:solidFill>
                <a:srgbClr val="FFFFFF"/>
              </a:solidFill>
            </a:endParaRPr>
          </a:p>
        </p:txBody>
      </p:sp>
    </p:spTree>
    <p:extLst>
      <p:ext uri="{BB962C8B-B14F-4D97-AF65-F5344CB8AC3E}">
        <p14:creationId xmlns:p14="http://schemas.microsoft.com/office/powerpoint/2010/main" val="17269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Definitions</a:t>
            </a:r>
          </a:p>
        </p:txBody>
      </p:sp>
      <p:sp>
        <p:nvSpPr>
          <p:cNvPr id="3" name="Content Placeholder 2"/>
          <p:cNvSpPr>
            <a:spLocks noGrp="1"/>
          </p:cNvSpPr>
          <p:nvPr>
            <p:ph idx="1"/>
          </p:nvPr>
        </p:nvSpPr>
        <p:spPr/>
        <p:txBody>
          <a:bodyPr>
            <a:normAutofit/>
          </a:bodyPr>
          <a:lstStyle/>
          <a:p>
            <a:r>
              <a:rPr lang="en-CA" dirty="0"/>
              <a:t>Board foot: Exclusively used in woodworking, the cubic volume of rough lumber. 1 board foot = 12”w x 12”L x 1”th or 144 cubic inches. You may see board foot expressed as </a:t>
            </a:r>
            <a:r>
              <a:rPr lang="en-CA" dirty="0" err="1"/>
              <a:t>bdft</a:t>
            </a:r>
            <a:r>
              <a:rPr lang="en-CA" dirty="0"/>
              <a:t> or BM (Board Measure).</a:t>
            </a:r>
          </a:p>
          <a:p>
            <a:r>
              <a:rPr lang="en-CA" dirty="0"/>
              <a:t>Square foot: Surface area calculation, mainly used for veneers and sheet stock. Only accounts for Length and width. 1 </a:t>
            </a:r>
            <a:r>
              <a:rPr lang="en-CA" dirty="0" err="1"/>
              <a:t>sqft</a:t>
            </a:r>
            <a:r>
              <a:rPr lang="en-CA" dirty="0"/>
              <a:t> = 12” x 12”.</a:t>
            </a:r>
          </a:p>
          <a:p>
            <a:r>
              <a:rPr lang="en-CA" dirty="0"/>
              <a:t>Waste factor: A percentage applied to board foot or square foot calculations to allow for things like defecting, optimizing of sheet stock and special veneer matches. You will notice with solid wood, the lower the grade of lumber, the higher the waste factor. </a:t>
            </a:r>
            <a:r>
              <a:rPr lang="en-CA" sz="3000" b="1" dirty="0"/>
              <a:t>Why?</a:t>
            </a:r>
          </a:p>
          <a:p>
            <a:r>
              <a:rPr lang="en-CA" dirty="0"/>
              <a:t>Overrun: Extra material broken out to allow for setups, errors or materials handling. Complex parts require a larger overrun, simple parts require little or no overrun. </a:t>
            </a:r>
          </a:p>
          <a:p>
            <a:endParaRPr lang="en-CA" dirty="0"/>
          </a:p>
        </p:txBody>
      </p:sp>
    </p:spTree>
    <p:extLst>
      <p:ext uri="{BB962C8B-B14F-4D97-AF65-F5344CB8AC3E}">
        <p14:creationId xmlns:p14="http://schemas.microsoft.com/office/powerpoint/2010/main" val="408403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Definitions page 2</a:t>
            </a:r>
          </a:p>
        </p:txBody>
      </p:sp>
      <p:sp>
        <p:nvSpPr>
          <p:cNvPr id="3" name="Content Placeholder 2"/>
          <p:cNvSpPr>
            <a:spLocks noGrp="1"/>
          </p:cNvSpPr>
          <p:nvPr>
            <p:ph idx="1"/>
          </p:nvPr>
        </p:nvSpPr>
        <p:spPr/>
        <p:txBody>
          <a:bodyPr>
            <a:normAutofit/>
          </a:bodyPr>
          <a:lstStyle/>
          <a:p>
            <a:r>
              <a:rPr lang="en-CA" dirty="0"/>
              <a:t>Bill of materials (BOM): A list of all of the parts required to build a unit. The BOM lists the rough sizes, finish sizes, special measurements (B.S.), species, waste factor and total </a:t>
            </a:r>
            <a:r>
              <a:rPr lang="en-CA" dirty="0" err="1"/>
              <a:t>bdft</a:t>
            </a:r>
            <a:r>
              <a:rPr lang="en-CA" dirty="0"/>
              <a:t>. Some BOM’s will also have material costs.</a:t>
            </a:r>
          </a:p>
          <a:p>
            <a:r>
              <a:rPr lang="en-CA" dirty="0"/>
              <a:t>Veneer bill: Much like the BOM above, veneer bills list the parts required to veneer a panel. The parts such as face, back and </a:t>
            </a:r>
            <a:r>
              <a:rPr lang="en-CA" dirty="0" err="1"/>
              <a:t>crossbands</a:t>
            </a:r>
            <a:r>
              <a:rPr lang="en-CA" dirty="0"/>
              <a:t> are listed separately. </a:t>
            </a:r>
            <a:r>
              <a:rPr lang="en-CA" sz="3200" b="1" dirty="0"/>
              <a:t>Why?</a:t>
            </a:r>
            <a:endParaRPr lang="en-CA" b="1" dirty="0"/>
          </a:p>
          <a:p>
            <a:r>
              <a:rPr lang="en-CA" dirty="0"/>
              <a:t>Kerf allowance: The amount of material removed by the sawblade or cutter head.</a:t>
            </a:r>
          </a:p>
        </p:txBody>
      </p:sp>
    </p:spTree>
    <p:extLst>
      <p:ext uri="{BB962C8B-B14F-4D97-AF65-F5344CB8AC3E}">
        <p14:creationId xmlns:p14="http://schemas.microsoft.com/office/powerpoint/2010/main" val="323044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Calculating Board  Footage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CA" dirty="0"/>
                  <a:t>The Board Footage (</a:t>
                </a:r>
                <a:r>
                  <a:rPr lang="en-CA" dirty="0" err="1"/>
                  <a:t>bdft</a:t>
                </a:r>
                <a:r>
                  <a:rPr lang="en-CA" dirty="0"/>
                  <a:t>) formula is as follows:</a:t>
                </a:r>
              </a:p>
              <a:p>
                <a:pPr marL="457200" lvl="1" indent="0">
                  <a:buNone/>
                </a:pPr>
                <a:r>
                  <a:rPr lang="en-CA" dirty="0"/>
                  <a:t>Board foot = </a:t>
                </a:r>
                <a14:m>
                  <m:oMath xmlns:m="http://schemas.openxmlformats.org/officeDocument/2006/math">
                    <m:f>
                      <m:fPr>
                        <m:ctrlPr>
                          <a:rPr lang="en-CA" i="1" smtClean="0">
                            <a:latin typeface="Cambria Math" panose="02040503050406030204" pitchFamily="18" charset="0"/>
                          </a:rPr>
                        </m:ctrlPr>
                      </m:fPr>
                      <m:num>
                        <m:r>
                          <a:rPr lang="en-CA" b="0" i="1" smtClean="0">
                            <a:latin typeface="Cambria Math" panose="02040503050406030204" pitchFamily="18" charset="0"/>
                          </a:rPr>
                          <m:t>𝐿𝑒𝑛𝑔𝑡h</m:t>
                        </m:r>
                        <m:r>
                          <a:rPr lang="en-CA" b="0" i="1" smtClean="0">
                            <a:latin typeface="Cambria Math" panose="02040503050406030204" pitchFamily="18" charset="0"/>
                          </a:rPr>
                          <m:t> </m:t>
                        </m:r>
                        <m:r>
                          <a:rPr lang="en-CA" b="0" i="1" smtClean="0">
                            <a:latin typeface="Cambria Math" panose="02040503050406030204" pitchFamily="18" charset="0"/>
                          </a:rPr>
                          <m:t>𝑖𝑛</m:t>
                        </m:r>
                        <m:r>
                          <a:rPr lang="en-CA" b="0" i="1" smtClean="0">
                            <a:latin typeface="Cambria Math" panose="02040503050406030204" pitchFamily="18" charset="0"/>
                          </a:rPr>
                          <m:t> </m:t>
                        </m:r>
                        <m:r>
                          <a:rPr lang="en-CA" b="0" i="1" smtClean="0">
                            <a:latin typeface="Cambria Math" panose="02040503050406030204" pitchFamily="18" charset="0"/>
                          </a:rPr>
                          <m:t>𝑖𝑛𝑐h𝑒𝑠</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 </m:t>
                        </m:r>
                        <m:r>
                          <a:rPr lang="en-CA" b="0" i="1" smtClean="0">
                            <a:latin typeface="Cambria Math" panose="02040503050406030204" pitchFamily="18" charset="0"/>
                          </a:rPr>
                          <m:t>𝑤𝑖𝑑𝑡h</m:t>
                        </m:r>
                        <m:r>
                          <a:rPr lang="en-CA" b="0" i="1" smtClean="0">
                            <a:latin typeface="Cambria Math" panose="02040503050406030204" pitchFamily="18" charset="0"/>
                          </a:rPr>
                          <m:t> </m:t>
                        </m:r>
                        <m:r>
                          <a:rPr lang="en-CA" b="0" i="1" smtClean="0">
                            <a:latin typeface="Cambria Math" panose="02040503050406030204" pitchFamily="18" charset="0"/>
                          </a:rPr>
                          <m:t>𝑖𝑛</m:t>
                        </m:r>
                        <m:r>
                          <a:rPr lang="en-CA" b="0" i="1" smtClean="0">
                            <a:latin typeface="Cambria Math" panose="02040503050406030204" pitchFamily="18" charset="0"/>
                          </a:rPr>
                          <m:t> </m:t>
                        </m:r>
                        <m:r>
                          <a:rPr lang="en-CA" b="0" i="1" smtClean="0">
                            <a:latin typeface="Cambria Math" panose="02040503050406030204" pitchFamily="18" charset="0"/>
                          </a:rPr>
                          <m:t>𝑖𝑛𝑐h𝑒𝑠</m:t>
                        </m:r>
                        <m:r>
                          <a:rPr lang="en-CA" b="0" i="1" smtClean="0">
                            <a:latin typeface="Cambria Math" panose="02040503050406030204" pitchFamily="18" charset="0"/>
                          </a:rPr>
                          <m:t> </m:t>
                        </m:r>
                        <m:r>
                          <a:rPr lang="en-CA" b="0" i="1" smtClean="0">
                            <a:latin typeface="Cambria Math" panose="02040503050406030204" pitchFamily="18" charset="0"/>
                          </a:rPr>
                          <m:t>𝑥</m:t>
                        </m:r>
                        <m:r>
                          <a:rPr lang="en-CA" b="0" i="1" smtClean="0">
                            <a:latin typeface="Cambria Math" panose="02040503050406030204" pitchFamily="18" charset="0"/>
                          </a:rPr>
                          <m:t> </m:t>
                        </m:r>
                        <m:r>
                          <a:rPr lang="en-CA" b="0" i="1" smtClean="0">
                            <a:latin typeface="Cambria Math" panose="02040503050406030204" pitchFamily="18" charset="0"/>
                          </a:rPr>
                          <m:t>𝑡h𝑖𝑐𝑘𝑛𝑒𝑠𝑠</m:t>
                        </m:r>
                        <m:r>
                          <a:rPr lang="en-CA" b="0" i="1" smtClean="0">
                            <a:latin typeface="Cambria Math" panose="02040503050406030204" pitchFamily="18" charset="0"/>
                          </a:rPr>
                          <m:t> </m:t>
                        </m:r>
                        <m:r>
                          <a:rPr lang="en-CA" b="0" i="1" smtClean="0">
                            <a:latin typeface="Cambria Math" panose="02040503050406030204" pitchFamily="18" charset="0"/>
                          </a:rPr>
                          <m:t>𝑖𝑛</m:t>
                        </m:r>
                        <m:r>
                          <a:rPr lang="en-CA" b="0" i="1" smtClean="0">
                            <a:latin typeface="Cambria Math" panose="02040503050406030204" pitchFamily="18" charset="0"/>
                          </a:rPr>
                          <m:t> </m:t>
                        </m:r>
                        <m:r>
                          <a:rPr lang="en-CA" b="0" i="1" smtClean="0">
                            <a:latin typeface="Cambria Math" panose="02040503050406030204" pitchFamily="18" charset="0"/>
                          </a:rPr>
                          <m:t>𝑖𝑛𝑐h𝑒𝑠</m:t>
                        </m:r>
                      </m:num>
                      <m:den>
                        <m:r>
                          <a:rPr lang="en-CA" b="0" i="1" smtClean="0">
                            <a:latin typeface="Cambria Math" panose="02040503050406030204" pitchFamily="18" charset="0"/>
                          </a:rPr>
                          <m:t>144</m:t>
                        </m:r>
                      </m:den>
                    </m:f>
                  </m:oMath>
                </a14:m>
                <a:endParaRPr lang="en-CA" dirty="0"/>
              </a:p>
              <a:p>
                <a:pPr marL="457200" lvl="1" indent="0">
                  <a:buNone/>
                </a:pPr>
                <a:r>
                  <a:rPr lang="en-CA" dirty="0"/>
                  <a:t>Example:</a:t>
                </a:r>
              </a:p>
              <a:p>
                <a:pPr marL="457200" lvl="1" indent="0">
                  <a:buNone/>
                </a:pPr>
                <a:r>
                  <a:rPr lang="en-CA" dirty="0"/>
                  <a:t>Lets say we have a piece of wood that is 56”L x 8”W x 5/4 </a:t>
                </a:r>
                <a:r>
                  <a:rPr lang="en-CA" dirty="0" err="1"/>
                  <a:t>th.</a:t>
                </a:r>
                <a:r>
                  <a:rPr lang="en-CA" dirty="0"/>
                  <a:t> How many board feet do we have?</a:t>
                </a:r>
              </a:p>
              <a:p>
                <a:pPr marL="457200" lvl="1" indent="0">
                  <a:buNone/>
                </a:pPr>
                <a:r>
                  <a:rPr lang="en-CA" dirty="0"/>
                  <a:t>	Board foot = </a:t>
                </a:r>
                <a14:m>
                  <m:oMath xmlns:m="http://schemas.openxmlformats.org/officeDocument/2006/math">
                    <m:f>
                      <m:fPr>
                        <m:ctrlPr>
                          <a:rPr lang="en-CA" i="1">
                            <a:latin typeface="Cambria Math" panose="02040503050406030204" pitchFamily="18" charset="0"/>
                          </a:rPr>
                        </m:ctrlPr>
                      </m:fPr>
                      <m:num>
                        <m:r>
                          <a:rPr lang="en-CA" i="1">
                            <a:latin typeface="Cambria Math" panose="02040503050406030204" pitchFamily="18" charset="0"/>
                          </a:rPr>
                          <m:t>𝐿𝑒𝑛𝑔𝑡h</m:t>
                        </m:r>
                        <m:r>
                          <a:rPr lang="en-CA" i="1">
                            <a:latin typeface="Cambria Math" panose="02040503050406030204" pitchFamily="18" charset="0"/>
                          </a:rPr>
                          <m:t> </m:t>
                        </m:r>
                        <m:r>
                          <a:rPr lang="en-CA" i="1">
                            <a:latin typeface="Cambria Math" panose="02040503050406030204" pitchFamily="18" charset="0"/>
                          </a:rPr>
                          <m:t>𝑖𝑛</m:t>
                        </m:r>
                        <m:r>
                          <a:rPr lang="en-CA" i="1">
                            <a:latin typeface="Cambria Math" panose="02040503050406030204" pitchFamily="18" charset="0"/>
                          </a:rPr>
                          <m:t> </m:t>
                        </m:r>
                        <m:r>
                          <a:rPr lang="en-CA" i="1">
                            <a:latin typeface="Cambria Math" panose="02040503050406030204" pitchFamily="18" charset="0"/>
                          </a:rPr>
                          <m:t>𝑖𝑛𝑐h𝑒𝑠</m:t>
                        </m:r>
                        <m:r>
                          <a:rPr lang="en-CA" i="1">
                            <a:latin typeface="Cambria Math" panose="02040503050406030204" pitchFamily="18" charset="0"/>
                          </a:rPr>
                          <m:t> </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𝑤𝑖𝑑𝑡h</m:t>
                        </m:r>
                        <m:r>
                          <a:rPr lang="en-CA" i="1">
                            <a:latin typeface="Cambria Math" panose="02040503050406030204" pitchFamily="18" charset="0"/>
                          </a:rPr>
                          <m:t> </m:t>
                        </m:r>
                        <m:r>
                          <a:rPr lang="en-CA" i="1">
                            <a:latin typeface="Cambria Math" panose="02040503050406030204" pitchFamily="18" charset="0"/>
                          </a:rPr>
                          <m:t>𝑖𝑛</m:t>
                        </m:r>
                        <m:r>
                          <a:rPr lang="en-CA" i="1">
                            <a:latin typeface="Cambria Math" panose="02040503050406030204" pitchFamily="18" charset="0"/>
                          </a:rPr>
                          <m:t> </m:t>
                        </m:r>
                        <m:r>
                          <a:rPr lang="en-CA" i="1">
                            <a:latin typeface="Cambria Math" panose="02040503050406030204" pitchFamily="18" charset="0"/>
                          </a:rPr>
                          <m:t>𝑖𝑛𝑐h𝑒𝑠</m:t>
                        </m:r>
                        <m:r>
                          <a:rPr lang="en-CA" i="1">
                            <a:latin typeface="Cambria Math" panose="02040503050406030204" pitchFamily="18" charset="0"/>
                          </a:rPr>
                          <m:t> </m:t>
                        </m:r>
                        <m:r>
                          <a:rPr lang="en-CA" i="1">
                            <a:latin typeface="Cambria Math" panose="02040503050406030204" pitchFamily="18" charset="0"/>
                          </a:rPr>
                          <m:t>𝑥</m:t>
                        </m:r>
                        <m:r>
                          <a:rPr lang="en-CA" i="1">
                            <a:latin typeface="Cambria Math" panose="02040503050406030204" pitchFamily="18" charset="0"/>
                          </a:rPr>
                          <m:t> </m:t>
                        </m:r>
                        <m:r>
                          <a:rPr lang="en-CA" i="1">
                            <a:latin typeface="Cambria Math" panose="02040503050406030204" pitchFamily="18" charset="0"/>
                          </a:rPr>
                          <m:t>𝑡h𝑖𝑐𝑘𝑛𝑒𝑠𝑠</m:t>
                        </m:r>
                        <m:r>
                          <a:rPr lang="en-CA" i="1">
                            <a:latin typeface="Cambria Math" panose="02040503050406030204" pitchFamily="18" charset="0"/>
                          </a:rPr>
                          <m:t> </m:t>
                        </m:r>
                        <m:r>
                          <a:rPr lang="en-CA" i="1">
                            <a:latin typeface="Cambria Math" panose="02040503050406030204" pitchFamily="18" charset="0"/>
                          </a:rPr>
                          <m:t>𝑖𝑛</m:t>
                        </m:r>
                        <m:r>
                          <a:rPr lang="en-CA" i="1">
                            <a:latin typeface="Cambria Math" panose="02040503050406030204" pitchFamily="18" charset="0"/>
                          </a:rPr>
                          <m:t> </m:t>
                        </m:r>
                        <m:r>
                          <a:rPr lang="en-CA" i="1">
                            <a:latin typeface="Cambria Math" panose="02040503050406030204" pitchFamily="18" charset="0"/>
                          </a:rPr>
                          <m:t>𝑖𝑛𝑐h𝑒𝑠</m:t>
                        </m:r>
                      </m:num>
                      <m:den>
                        <m:r>
                          <a:rPr lang="en-CA" i="1">
                            <a:latin typeface="Cambria Math" panose="02040503050406030204" pitchFamily="18" charset="0"/>
                          </a:rPr>
                          <m:t>144</m:t>
                        </m:r>
                      </m:den>
                    </m:f>
                  </m:oMath>
                </a14:m>
                <a:endParaRPr lang="en-CA" dirty="0"/>
              </a:p>
              <a:p>
                <a:pPr marL="457200" lvl="1" indent="0">
                  <a:buNone/>
                </a:pPr>
                <a:r>
                  <a:rPr lang="en-CA" dirty="0"/>
                  <a:t>	Board foot = </a:t>
                </a:r>
                <a14:m>
                  <m:oMath xmlns:m="http://schemas.openxmlformats.org/officeDocument/2006/math">
                    <m:f>
                      <m:fPr>
                        <m:ctrlPr>
                          <a:rPr lang="en-CA" i="1">
                            <a:latin typeface="Cambria Math" panose="02040503050406030204" pitchFamily="18" charset="0"/>
                          </a:rPr>
                        </m:ctrlPr>
                      </m:fPr>
                      <m:num>
                        <m:r>
                          <a:rPr lang="en-CA" b="0" i="1" smtClean="0">
                            <a:latin typeface="Cambria Math" panose="02040503050406030204" pitchFamily="18" charset="0"/>
                          </a:rPr>
                          <m:t>56 </m:t>
                        </m:r>
                        <m:r>
                          <a:rPr lang="en-CA" i="1">
                            <a:latin typeface="Cambria Math" panose="02040503050406030204" pitchFamily="18" charset="0"/>
                          </a:rPr>
                          <m:t>𝑥</m:t>
                        </m:r>
                        <m:r>
                          <a:rPr lang="en-CA" i="1">
                            <a:latin typeface="Cambria Math" panose="02040503050406030204" pitchFamily="18" charset="0"/>
                          </a:rPr>
                          <m:t> 8 </m:t>
                        </m:r>
                        <m:r>
                          <a:rPr lang="en-CA" i="1">
                            <a:latin typeface="Cambria Math" panose="02040503050406030204" pitchFamily="18" charset="0"/>
                          </a:rPr>
                          <m:t>𝑥</m:t>
                        </m:r>
                        <m:r>
                          <a:rPr lang="en-CA" i="1">
                            <a:latin typeface="Cambria Math" panose="02040503050406030204" pitchFamily="18" charset="0"/>
                          </a:rPr>
                          <m:t> 1.25</m:t>
                        </m:r>
                      </m:num>
                      <m:den>
                        <m:r>
                          <a:rPr lang="en-CA" i="1">
                            <a:latin typeface="Cambria Math" panose="02040503050406030204" pitchFamily="18" charset="0"/>
                          </a:rPr>
                          <m:t>144</m:t>
                        </m:r>
                      </m:den>
                    </m:f>
                  </m:oMath>
                </a14:m>
                <a:r>
                  <a:rPr lang="en-CA" dirty="0"/>
                  <a:t>	(5/4 = 1-1/4” or 1.25”)</a:t>
                </a:r>
              </a:p>
              <a:p>
                <a:pPr marL="457200" lvl="1" indent="0">
                  <a:buNone/>
                </a:pPr>
                <a:r>
                  <a:rPr lang="en-CA" dirty="0"/>
                  <a:t>	Board foot = </a:t>
                </a:r>
                <a14:m>
                  <m:oMath xmlns:m="http://schemas.openxmlformats.org/officeDocument/2006/math">
                    <m:f>
                      <m:fPr>
                        <m:ctrlPr>
                          <a:rPr lang="en-CA" i="1">
                            <a:latin typeface="Cambria Math" panose="02040503050406030204" pitchFamily="18" charset="0"/>
                          </a:rPr>
                        </m:ctrlPr>
                      </m:fPr>
                      <m:num>
                        <m:r>
                          <a:rPr lang="en-CA" b="0" i="1" smtClean="0">
                            <a:latin typeface="Cambria Math" panose="02040503050406030204" pitchFamily="18" charset="0"/>
                          </a:rPr>
                          <m:t>560</m:t>
                        </m:r>
                      </m:num>
                      <m:den>
                        <m:r>
                          <a:rPr lang="en-CA" i="1">
                            <a:latin typeface="Cambria Math" panose="02040503050406030204" pitchFamily="18" charset="0"/>
                          </a:rPr>
                          <m:t>144</m:t>
                        </m:r>
                      </m:den>
                    </m:f>
                  </m:oMath>
                </a14:m>
                <a:endParaRPr lang="en-CA" dirty="0"/>
              </a:p>
              <a:p>
                <a:pPr marL="2063750" lvl="1" indent="0">
                  <a:buNone/>
                </a:pPr>
                <a:r>
                  <a:rPr lang="en-CA" dirty="0"/>
                  <a:t>= 3.89 </a:t>
                </a:r>
                <a:r>
                  <a:rPr lang="en-CA" dirty="0" err="1"/>
                  <a:t>bdft</a:t>
                </a:r>
                <a:r>
                  <a:rPr lang="en-CA" dirty="0"/>
                  <a:t> ( don’t forget to indicate units)</a:t>
                </a:r>
              </a:p>
              <a:p>
                <a:pPr marL="84138" lvl="1"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980"/>
                </a:stretch>
              </a:blipFill>
            </p:spPr>
            <p:txBody>
              <a:bodyPr/>
              <a:lstStyle/>
              <a:p>
                <a:r>
                  <a:rPr lang="en-CA">
                    <a:noFill/>
                  </a:rPr>
                  <a:t> </a:t>
                </a:r>
              </a:p>
            </p:txBody>
          </p:sp>
        </mc:Fallback>
      </mc:AlternateContent>
    </p:spTree>
    <p:extLst>
      <p:ext uri="{BB962C8B-B14F-4D97-AF65-F5344CB8AC3E}">
        <p14:creationId xmlns:p14="http://schemas.microsoft.com/office/powerpoint/2010/main" val="173829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Calulating</a:t>
            </a:r>
            <a:r>
              <a:rPr lang="en-CA" dirty="0"/>
              <a:t> board footage practice</a:t>
            </a:r>
          </a:p>
        </p:txBody>
      </p:sp>
      <p:sp>
        <p:nvSpPr>
          <p:cNvPr id="3" name="Content Placeholder 2"/>
          <p:cNvSpPr>
            <a:spLocks noGrp="1"/>
          </p:cNvSpPr>
          <p:nvPr>
            <p:ph idx="1"/>
          </p:nvPr>
        </p:nvSpPr>
        <p:spPr/>
        <p:txBody>
          <a:bodyPr/>
          <a:lstStyle/>
          <a:p>
            <a:pPr marL="0" indent="0">
              <a:buNone/>
            </a:pPr>
            <a:r>
              <a:rPr lang="en-CA" dirty="0"/>
              <a:t>Calculate the following:</a:t>
            </a:r>
          </a:p>
          <a:p>
            <a:pPr marL="457200" indent="-457200">
              <a:buFont typeface="+mj-lt"/>
              <a:buAutoNum type="arabicPeriod"/>
            </a:pPr>
            <a:r>
              <a:rPr lang="en-CA" dirty="0"/>
              <a:t>One board measuring 78” x 4” x 4/4.</a:t>
            </a:r>
          </a:p>
          <a:p>
            <a:pPr marL="457200" indent="-457200">
              <a:buFont typeface="+mj-lt"/>
              <a:buAutoNum type="arabicPeriod"/>
            </a:pPr>
            <a:r>
              <a:rPr lang="en-CA" dirty="0"/>
              <a:t>Three boards each measuring 64” x 7” x 6/4.</a:t>
            </a:r>
          </a:p>
          <a:p>
            <a:pPr marL="457200" indent="-457200">
              <a:buFont typeface="+mj-lt"/>
              <a:buAutoNum type="arabicPeriod"/>
            </a:pPr>
            <a:r>
              <a:rPr lang="en-CA" dirty="0"/>
              <a:t>Seven boards each measuring 88” x 3” x 8/4.</a:t>
            </a:r>
          </a:p>
          <a:p>
            <a:pPr marL="457200" indent="-457200">
              <a:buFont typeface="+mj-lt"/>
              <a:buAutoNum type="arabicPeriod"/>
            </a:pPr>
            <a:r>
              <a:rPr lang="en-CA" dirty="0"/>
              <a:t>Two boards each measuring 102” x 3-1/2” x 12/4.</a:t>
            </a:r>
          </a:p>
        </p:txBody>
      </p:sp>
    </p:spTree>
    <p:extLst>
      <p:ext uri="{BB962C8B-B14F-4D97-AF65-F5344CB8AC3E}">
        <p14:creationId xmlns:p14="http://schemas.microsoft.com/office/powerpoint/2010/main" val="93534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Calculating Board Footage Practice answers</a:t>
            </a:r>
          </a:p>
        </p:txBody>
      </p:sp>
      <p:sp>
        <p:nvSpPr>
          <p:cNvPr id="3" name="Content Placeholder 2"/>
          <p:cNvSpPr>
            <a:spLocks noGrp="1"/>
          </p:cNvSpPr>
          <p:nvPr>
            <p:ph idx="1"/>
          </p:nvPr>
        </p:nvSpPr>
        <p:spPr/>
        <p:txBody>
          <a:bodyPr/>
          <a:lstStyle/>
          <a:p>
            <a:pPr marL="0" indent="0">
              <a:buNone/>
            </a:pPr>
            <a:r>
              <a:rPr lang="en-CA" dirty="0"/>
              <a:t>Here are the answers:</a:t>
            </a:r>
          </a:p>
          <a:p>
            <a:pPr marL="457200" indent="-457200">
              <a:buFont typeface="+mj-lt"/>
              <a:buAutoNum type="arabicPeriod"/>
            </a:pPr>
            <a:r>
              <a:rPr lang="en-CA" dirty="0"/>
              <a:t>2.167 </a:t>
            </a:r>
            <a:r>
              <a:rPr lang="en-CA" dirty="0" err="1"/>
              <a:t>bdft</a:t>
            </a:r>
            <a:endParaRPr lang="en-CA" dirty="0"/>
          </a:p>
          <a:p>
            <a:pPr marL="457200" indent="-457200">
              <a:buFont typeface="+mj-lt"/>
              <a:buAutoNum type="arabicPeriod"/>
            </a:pPr>
            <a:r>
              <a:rPr lang="en-CA" dirty="0"/>
              <a:t>14 </a:t>
            </a:r>
            <a:r>
              <a:rPr lang="en-CA" dirty="0" err="1"/>
              <a:t>bdft</a:t>
            </a:r>
            <a:endParaRPr lang="en-CA" dirty="0"/>
          </a:p>
          <a:p>
            <a:pPr marL="457200" indent="-457200">
              <a:buFont typeface="+mj-lt"/>
              <a:buAutoNum type="arabicPeriod"/>
            </a:pPr>
            <a:r>
              <a:rPr lang="en-CA" dirty="0"/>
              <a:t>25.67 </a:t>
            </a:r>
            <a:r>
              <a:rPr lang="en-CA" dirty="0" err="1"/>
              <a:t>bdft</a:t>
            </a:r>
            <a:endParaRPr lang="en-CA" dirty="0"/>
          </a:p>
          <a:p>
            <a:pPr marL="457200" indent="-457200">
              <a:buFont typeface="+mj-lt"/>
              <a:buAutoNum type="arabicPeriod"/>
            </a:pPr>
            <a:r>
              <a:rPr lang="en-CA"/>
              <a:t>14.875 </a:t>
            </a:r>
            <a:r>
              <a:rPr lang="en-CA" dirty="0" err="1"/>
              <a:t>bdft</a:t>
            </a:r>
            <a:endParaRPr lang="en-CA" dirty="0"/>
          </a:p>
        </p:txBody>
      </p:sp>
    </p:spTree>
    <p:extLst>
      <p:ext uri="{BB962C8B-B14F-4D97-AF65-F5344CB8AC3E}">
        <p14:creationId xmlns:p14="http://schemas.microsoft.com/office/powerpoint/2010/main" val="638491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Bill of Materials and Costing</a:t>
            </a:r>
          </a:p>
        </p:txBody>
      </p:sp>
      <p:sp>
        <p:nvSpPr>
          <p:cNvPr id="5" name="Content Placeholder 4"/>
          <p:cNvSpPr>
            <a:spLocks noGrp="1"/>
          </p:cNvSpPr>
          <p:nvPr>
            <p:ph idx="1"/>
          </p:nvPr>
        </p:nvSpPr>
        <p:spPr>
          <a:xfrm>
            <a:off x="1141412" y="2249487"/>
            <a:ext cx="9905999" cy="4236154"/>
          </a:xfrm>
        </p:spPr>
        <p:txBody>
          <a:bodyPr>
            <a:normAutofit lnSpcReduction="10000"/>
          </a:bodyPr>
          <a:lstStyle/>
          <a:p>
            <a:r>
              <a:rPr lang="en-CA" dirty="0"/>
              <a:t>It is important to know how to manipulate the Bill of Materials properly as costing is generally driven by the BOM. If you incorrectly calculate waste or board footage, your costing of the project will be incorrect and could cost your company a loss in profits or a loss of work.</a:t>
            </a:r>
          </a:p>
          <a:p>
            <a:r>
              <a:rPr lang="en-CA" dirty="0"/>
              <a:t>Finish sizes are taken from the drawings. </a:t>
            </a:r>
          </a:p>
          <a:p>
            <a:pPr lvl="1"/>
            <a:r>
              <a:rPr lang="en-CA" dirty="0"/>
              <a:t>Watch out for parts that have </a:t>
            </a:r>
            <a:r>
              <a:rPr lang="en-CA" dirty="0" err="1"/>
              <a:t>tennons</a:t>
            </a:r>
            <a:r>
              <a:rPr lang="en-CA" dirty="0"/>
              <a:t>. Finish size will be from the ends of the </a:t>
            </a:r>
            <a:r>
              <a:rPr lang="en-CA" dirty="0" err="1"/>
              <a:t>tennons</a:t>
            </a:r>
            <a:r>
              <a:rPr lang="en-CA" dirty="0"/>
              <a:t>. B.S. is the between shoulders measurement.</a:t>
            </a:r>
          </a:p>
          <a:p>
            <a:pPr lvl="1"/>
            <a:r>
              <a:rPr lang="en-CA" dirty="0"/>
              <a:t>Also, watch the grain direction, Length is always the same direction as the grain, width is always across the grain.</a:t>
            </a:r>
          </a:p>
          <a:p>
            <a:r>
              <a:rPr lang="en-CA" dirty="0"/>
              <a:t>Rough sizes are calculated from the finish sizes.</a:t>
            </a:r>
          </a:p>
          <a:p>
            <a:pPr lvl="1"/>
            <a:r>
              <a:rPr lang="en-CA" dirty="0"/>
              <a:t>Rough sizes account for squaring of the ends, dressing the edges, planning to thickness, and saw kerfs for multiple parts in length and/or width.</a:t>
            </a:r>
          </a:p>
          <a:p>
            <a:pPr lvl="1"/>
            <a:r>
              <a:rPr lang="en-CA" dirty="0"/>
              <a:t>Rough size = blank size when combining parts together in a blank.</a:t>
            </a:r>
          </a:p>
          <a:p>
            <a:pPr lvl="1"/>
            <a:r>
              <a:rPr lang="en-CA" dirty="0"/>
              <a:t>Add 1” for rough length. Add ¼” for rough width. Add ¼” for every saw kerf if ganging parts. Add ½” to rough width for long parts or parts that require shaper work.</a:t>
            </a:r>
          </a:p>
          <a:p>
            <a:pPr marL="442913" lvl="1" indent="14288"/>
            <a:endParaRPr lang="en-CA" dirty="0"/>
          </a:p>
        </p:txBody>
      </p:sp>
    </p:spTree>
    <p:extLst>
      <p:ext uri="{BB962C8B-B14F-4D97-AF65-F5344CB8AC3E}">
        <p14:creationId xmlns:p14="http://schemas.microsoft.com/office/powerpoint/2010/main" val="215931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Bill of Materials and costing cont.</a:t>
            </a:r>
          </a:p>
        </p:txBody>
      </p:sp>
      <p:sp>
        <p:nvSpPr>
          <p:cNvPr id="3" name="Content Placeholder 2"/>
          <p:cNvSpPr>
            <a:spLocks noGrp="1"/>
          </p:cNvSpPr>
          <p:nvPr>
            <p:ph idx="1"/>
          </p:nvPr>
        </p:nvSpPr>
        <p:spPr>
          <a:xfrm>
            <a:off x="1141412" y="2249486"/>
            <a:ext cx="9905999" cy="4028766"/>
          </a:xfrm>
        </p:spPr>
        <p:txBody>
          <a:bodyPr>
            <a:normAutofit fontScale="92500" lnSpcReduction="20000"/>
          </a:bodyPr>
          <a:lstStyle/>
          <a:p>
            <a:r>
              <a:rPr lang="en-CA" dirty="0"/>
              <a:t>Part name and part quantity are just as important. Find a naming rule for your BOM so that similar parts of different units have the same name. i.e. Gables, front rail, back rail etc. If you have parts that are equal in size &amp; machining keep them under 1 common name. i.e. gables – not right side gable &amp; left side gable.</a:t>
            </a:r>
          </a:p>
          <a:p>
            <a:r>
              <a:rPr lang="en-CA" dirty="0"/>
              <a:t>Parts per blank: The parts per blank tells us how many parts we can cut from the a blank. </a:t>
            </a:r>
          </a:p>
          <a:p>
            <a:r>
              <a:rPr lang="en-CA" dirty="0"/>
              <a:t>Measure:</a:t>
            </a:r>
          </a:p>
          <a:p>
            <a:pPr lvl="1"/>
            <a:r>
              <a:rPr lang="en-CA" dirty="0"/>
              <a:t>Per blank: the </a:t>
            </a:r>
            <a:r>
              <a:rPr lang="en-CA" dirty="0" err="1"/>
              <a:t>sqft</a:t>
            </a:r>
            <a:r>
              <a:rPr lang="en-CA" dirty="0"/>
              <a:t> or </a:t>
            </a:r>
            <a:r>
              <a:rPr lang="en-CA" dirty="0" err="1"/>
              <a:t>bdft</a:t>
            </a:r>
            <a:r>
              <a:rPr lang="en-CA" dirty="0"/>
              <a:t> total of a blank if you are ganging the parts.</a:t>
            </a:r>
          </a:p>
          <a:p>
            <a:pPr lvl="1"/>
            <a:r>
              <a:rPr lang="en-CA" dirty="0"/>
              <a:t>Per unit: The total </a:t>
            </a:r>
            <a:r>
              <a:rPr lang="en-CA" dirty="0" err="1"/>
              <a:t>sqft</a:t>
            </a:r>
            <a:r>
              <a:rPr lang="en-CA" dirty="0"/>
              <a:t> or </a:t>
            </a:r>
            <a:r>
              <a:rPr lang="en-CA" dirty="0" err="1"/>
              <a:t>bdft</a:t>
            </a:r>
            <a:r>
              <a:rPr lang="en-CA" dirty="0"/>
              <a:t> of the part times the number of parts in the unit. We use the per unit calculation to price the unit.</a:t>
            </a:r>
          </a:p>
          <a:p>
            <a:r>
              <a:rPr lang="en-CA" dirty="0"/>
              <a:t>Waste factor: The percentage to add to the per unit total measure value to include for defecting and rough mill operations. Make sure you are adding the percentage! The total should be higher than the “per unit” value.</a:t>
            </a:r>
          </a:p>
          <a:p>
            <a:r>
              <a:rPr lang="en-CA" dirty="0"/>
              <a:t>Cost per unit: The “per unit” </a:t>
            </a:r>
            <a:r>
              <a:rPr lang="en-CA" dirty="0" err="1"/>
              <a:t>sqft</a:t>
            </a:r>
            <a:r>
              <a:rPr lang="en-CA" dirty="0"/>
              <a:t> or </a:t>
            </a:r>
            <a:r>
              <a:rPr lang="en-CA" dirty="0" err="1"/>
              <a:t>bdft</a:t>
            </a:r>
            <a:r>
              <a:rPr lang="en-CA" dirty="0"/>
              <a:t> value with the waste factor added multiplied by the cost per </a:t>
            </a:r>
            <a:r>
              <a:rPr lang="en-CA" dirty="0" err="1"/>
              <a:t>bdft</a:t>
            </a:r>
            <a:r>
              <a:rPr lang="en-CA" dirty="0"/>
              <a:t> or </a:t>
            </a:r>
            <a:r>
              <a:rPr lang="en-CA" dirty="0" err="1"/>
              <a:t>sqft</a:t>
            </a:r>
            <a:r>
              <a:rPr lang="en-CA" dirty="0"/>
              <a:t> for the material. Gives us the cost for the each part of the unit.</a:t>
            </a:r>
          </a:p>
          <a:p>
            <a:endParaRPr lang="en-CA" dirty="0"/>
          </a:p>
        </p:txBody>
      </p:sp>
    </p:spTree>
    <p:extLst>
      <p:ext uri="{BB962C8B-B14F-4D97-AF65-F5344CB8AC3E}">
        <p14:creationId xmlns:p14="http://schemas.microsoft.com/office/powerpoint/2010/main" val="4123674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33210"/>
          </a:xfrm>
        </p:spPr>
        <p:txBody>
          <a:bodyPr/>
          <a:lstStyle/>
          <a:p>
            <a:r>
              <a:rPr lang="en-CA" dirty="0"/>
              <a:t>Bill of materials sample</a:t>
            </a:r>
          </a:p>
        </p:txBody>
      </p:sp>
      <p:sp>
        <p:nvSpPr>
          <p:cNvPr id="4" name="Content Placeholder 3"/>
          <p:cNvSpPr>
            <a:spLocks noGrp="1"/>
          </p:cNvSpPr>
          <p:nvPr>
            <p:ph idx="1"/>
          </p:nvPr>
        </p:nvSpPr>
        <p:spPr/>
        <p:txBody>
          <a:bodyPr/>
          <a:lstStyle/>
          <a:p>
            <a:r>
              <a:rPr lang="en-CA" dirty="0"/>
              <a:t>See sample BOM attached to you printed package.</a:t>
            </a:r>
          </a:p>
        </p:txBody>
      </p:sp>
    </p:spTree>
    <p:extLst>
      <p:ext uri="{BB962C8B-B14F-4D97-AF65-F5344CB8AC3E}">
        <p14:creationId xmlns:p14="http://schemas.microsoft.com/office/powerpoint/2010/main" val="264625806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8CF051DBFEC7438D930F02B6EB7E5F" ma:contentTypeVersion="12" ma:contentTypeDescription="Create a new document." ma:contentTypeScope="" ma:versionID="8c71fafa9af69ea387b115580b0e6c94">
  <xsd:schema xmlns:xsd="http://www.w3.org/2001/XMLSchema" xmlns:xs="http://www.w3.org/2001/XMLSchema" xmlns:p="http://schemas.microsoft.com/office/2006/metadata/properties" xmlns:ns2="2fe2d530-9e09-4c4f-8606-4dd83cd2f29a" xmlns:ns3="339cbbd7-b9fb-47bb-84ca-31c7daaf7272" targetNamespace="http://schemas.microsoft.com/office/2006/metadata/properties" ma:root="true" ma:fieldsID="c94f792ee0d0bcc7a11d3274dd92958d" ns2:_="" ns3:_="">
    <xsd:import namespace="2fe2d530-9e09-4c4f-8606-4dd83cd2f29a"/>
    <xsd:import namespace="339cbbd7-b9fb-47bb-84ca-31c7daaf7272"/>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e2d530-9e09-4c4f-8606-4dd83cd2f2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39cbbd7-b9fb-47bb-84ca-31c7daaf7272"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D50A61-7126-4692-B5B1-BAC7281C9288}"/>
</file>

<file path=customXml/itemProps2.xml><?xml version="1.0" encoding="utf-8"?>
<ds:datastoreItem xmlns:ds="http://schemas.openxmlformats.org/officeDocument/2006/customXml" ds:itemID="{FEB453C4-DD3E-4665-9EAD-996F8E2A38D7}"/>
</file>

<file path=customXml/itemProps3.xml><?xml version="1.0" encoding="utf-8"?>
<ds:datastoreItem xmlns:ds="http://schemas.openxmlformats.org/officeDocument/2006/customXml" ds:itemID="{2EAC650F-7AB6-4E63-83EF-BFE659842EDE}"/>
</file>

<file path=docProps/app.xml><?xml version="1.0" encoding="utf-8"?>
<Properties xmlns="http://schemas.openxmlformats.org/officeDocument/2006/extended-properties" xmlns:vt="http://schemas.openxmlformats.org/officeDocument/2006/docPropsVTypes">
  <Template>View</Template>
  <TotalTime>181</TotalTime>
  <Words>905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Century Schoolbook</vt:lpstr>
      <vt:lpstr>Wingdings 2</vt:lpstr>
      <vt:lpstr>View</vt:lpstr>
      <vt:lpstr>Calculating board footage &amp; costing</vt:lpstr>
      <vt:lpstr>Definitions</vt:lpstr>
      <vt:lpstr>Definitions page 2</vt:lpstr>
      <vt:lpstr>Calculating Board  Footage</vt:lpstr>
      <vt:lpstr>Calulating board footage practice</vt:lpstr>
      <vt:lpstr>Calculating Board Footage Practice answers</vt:lpstr>
      <vt:lpstr>Bill of Materials and Costing</vt:lpstr>
      <vt:lpstr>Bill of Materials and costing cont.</vt:lpstr>
      <vt:lpstr>Bill of materials sample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board footage</dc:title>
  <dc:creator>Trevor Hibbs</dc:creator>
  <cp:lastModifiedBy>Trevor Hibbs</cp:lastModifiedBy>
  <cp:revision>17</cp:revision>
  <dcterms:created xsi:type="dcterms:W3CDTF">2016-01-24T15:17:29Z</dcterms:created>
  <dcterms:modified xsi:type="dcterms:W3CDTF">2021-04-27T01:22:48Z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0x010100798CF051DBFEC7438D930F02B6EB7E5F</vt:lpwstr>
  </property>
</Properties>
</file>