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  <p:sldId id="444" r:id="rId50"/>
    <p:sldId id="416" r:id="rId51"/>
    <p:sldId id="462" r:id="rId52"/>
    <p:sldId id="417" r:id="rId53"/>
    <p:sldId id="419" r:id="rId54"/>
    <p:sldId id="420" r:id="rId55"/>
    <p:sldId id="463" r:id="rId56"/>
    <p:sldId id="421" r:id="rId57"/>
    <p:sldId id="426" r:id="rId58"/>
    <p:sldId id="428" r:id="rId59"/>
    <p:sldId id="454" r:id="rId60"/>
    <p:sldId id="455" r:id="rId61"/>
    <p:sldId id="456" r:id="rId62"/>
    <p:sldId id="434" r:id="rId63"/>
    <p:sldId id="436" r:id="rId64"/>
    <p:sldId id="437" r:id="rId65"/>
    <p:sldId id="470" r:id="rId66"/>
    <p:sldId id="475" r:id="rId67"/>
    <p:sldId id="471" r:id="rId68"/>
    <p:sldId id="472" r:id="rId69"/>
    <p:sldId id="450" r:id="rId70"/>
    <p:sldId id="451" r:id="rId71"/>
    <p:sldId id="452" r:id="rId72"/>
  </p:sldIdLst>
  <p:sldSz cx="9144000" cy="6858000" type="screen4x3"/>
  <p:notesSz cx="9236075" cy="7010400"/>
  <p:embeddedFontLst>
    <p:embeddedFont>
      <p:font typeface="Calibri" panose="020F0502020204030204" pitchFamily="34" charset="0"/>
      <p:regular r:id="rId75"/>
      <p:bold r:id="rId76"/>
      <p:italic r:id="rId77"/>
      <p:boldItalic r:id="rId78"/>
    </p:embeddedFont>
    <p:embeddedFont>
      <p:font typeface="Wingdings 2" panose="05020102010507070707" pitchFamily="18" charset="2"/>
      <p:regular r:id="rId79"/>
    </p:embeddedFont>
    <p:embeddedFont>
      <p:font typeface="Cambria Math" panose="02040503050406030204" pitchFamily="18" charset="0"/>
      <p:regular r:id="rId80"/>
    </p:embeddedFont>
    <p:embeddedFont>
      <p:font typeface="Constantia" panose="02030602050306030303" pitchFamily="18" charset="0"/>
      <p:regular r:id="rId81"/>
      <p:bold r:id="rId82"/>
      <p:italic r:id="rId83"/>
      <p:boldItalic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5" autoAdjust="0"/>
    <p:restoredTop sz="94660"/>
  </p:normalViewPr>
  <p:slideViewPr>
    <p:cSldViewPr>
      <p:cViewPr varScale="1">
        <p:scale>
          <a:sx n="84" d="100"/>
          <a:sy n="84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7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97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10/10/2013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image" Target="../media/image4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))→¬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dirty="0" err="1" smtClean="0">
                <a:latin typeface="Cambria Math"/>
                <a:ea typeface="Cambria Math"/>
              </a:rPr>
              <a:t>q→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will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0"/>
            <a:ext cx="8126730" cy="21859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/>
              <a:t>Example </a:t>
            </a:r>
            <a:r>
              <a:rPr lang="en-US" sz="15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 smtClean="0"/>
              <a:t>: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With these hypotheses:</a:t>
            </a:r>
          </a:p>
          <a:p>
            <a:pPr lvl="1">
              <a:buNone/>
            </a:pPr>
            <a:r>
              <a:rPr lang="en-US" sz="15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5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 smtClean="0"/>
              <a:t>“If we take a canoe trip, then we will be home by sunset.”</a:t>
            </a:r>
          </a:p>
          <a:p>
            <a:r>
              <a:rPr lang="en-US" sz="15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 smtClean="0"/>
              <a:t>“We will be home by sunset.”</a:t>
            </a:r>
          </a:p>
          <a:p>
            <a:pPr>
              <a:buNone/>
            </a:pPr>
            <a:r>
              <a:rPr lang="en-US" sz="1500" b="1" dirty="0" smtClean="0"/>
              <a:t>Solution</a:t>
            </a:r>
            <a:r>
              <a:rPr lang="en-US" sz="15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  Choose propositional variables:</a:t>
            </a:r>
          </a:p>
          <a:p>
            <a:pPr lvl="1">
              <a:buNone/>
            </a:pPr>
            <a:r>
              <a:rPr lang="en-US" sz="1500" i="1" dirty="0" smtClean="0"/>
              <a:t>p</a:t>
            </a:r>
            <a:r>
              <a:rPr lang="en-US" sz="1500" dirty="0" smtClean="0"/>
              <a:t> : “It is sunny this afternoon.”      </a:t>
            </a:r>
            <a:r>
              <a:rPr lang="en-US" sz="1500" i="1" dirty="0" smtClean="0"/>
              <a:t>r</a:t>
            </a:r>
            <a:r>
              <a:rPr lang="en-US" sz="1500" dirty="0" smtClean="0"/>
              <a:t>  : “We will go swimming.”  </a:t>
            </a:r>
            <a:r>
              <a:rPr lang="en-US" sz="1500" i="1" dirty="0" smtClean="0"/>
              <a:t>t : </a:t>
            </a:r>
            <a:r>
              <a:rPr lang="en-US" sz="1500" dirty="0" smtClean="0"/>
              <a:t>“We will be home by sunset.”</a:t>
            </a:r>
          </a:p>
          <a:p>
            <a:pPr lvl="1">
              <a:buNone/>
            </a:pPr>
            <a:r>
              <a:rPr lang="en-US" sz="1500" i="1" dirty="0" smtClean="0"/>
              <a:t>q</a:t>
            </a:r>
            <a:r>
              <a:rPr lang="en-US" sz="1500" dirty="0" smtClean="0"/>
              <a:t>  : “It is colder than yesterday.”     </a:t>
            </a:r>
            <a:r>
              <a:rPr lang="en-US" sz="1500" i="1" dirty="0" smtClean="0"/>
              <a:t>s  : </a:t>
            </a:r>
            <a:r>
              <a:rPr lang="en-US" sz="1500" dirty="0" smtClean="0"/>
              <a:t>“We will take a canoe trip.” </a:t>
            </a:r>
            <a:endParaRPr lang="en-US" sz="15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" y="3048000"/>
            <a:ext cx="8278464" cy="23762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    Example</a:t>
            </a:r>
            <a:r>
              <a:rPr lang="en-US" sz="8000" dirty="0" smtClean="0"/>
              <a:t>: Use a proof by contradiction to give a proof that  </a:t>
            </a:r>
            <a:r>
              <a:rPr lang="en-US" sz="8000" dirty="0" smtClean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latin typeface="Cambria Math"/>
                <a:ea typeface="Cambria Math"/>
              </a:rPr>
              <a:t>     </a:t>
            </a: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 smtClean="0">
                <a:latin typeface="Cambria Math"/>
                <a:ea typeface="Cambria Math"/>
              </a:rPr>
              <a:t>: </a:t>
            </a:r>
            <a:r>
              <a:rPr lang="en-US" sz="8000" dirty="0" smtClean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with √2  </a:t>
            </a:r>
            <a:r>
              <a:rPr lang="en-US" sz="8000" i="1" dirty="0" smtClean="0">
                <a:latin typeface="Cambria Math"/>
                <a:ea typeface="Cambria Math"/>
              </a:rPr>
              <a:t>= a/b</a:t>
            </a:r>
            <a:r>
              <a:rPr lang="en-US" sz="8000" dirty="0" smtClean="0">
                <a:latin typeface="Cambria Math"/>
                <a:ea typeface="Cambria Math"/>
              </a:rPr>
              <a:t>, where </a:t>
            </a:r>
            <a:r>
              <a:rPr lang="en-US" sz="8000" i="1" dirty="0" smtClean="0">
                <a:latin typeface="Cambria Math"/>
                <a:ea typeface="Cambria Math"/>
              </a:rPr>
              <a:t>b≠ 0 </a:t>
            </a:r>
            <a:r>
              <a:rPr lang="en-US" sz="8000" dirty="0" smtClean="0">
                <a:latin typeface="Cambria Math"/>
                <a:ea typeface="Cambria Math"/>
              </a:rPr>
              <a:t>and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 </a:t>
            </a:r>
            <a:r>
              <a:rPr lang="en-US" sz="8000" dirty="0" smtClean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Therefore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must be even. If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is even then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is even, </a:t>
            </a:r>
            <a:r>
              <a:rPr lang="en-US" sz="8000" i="1" dirty="0" smtClean="0">
                <a:latin typeface="Cambria Math"/>
                <a:ea typeface="Cambria Math"/>
              </a:rPr>
              <a:t>a = </a:t>
            </a:r>
            <a:r>
              <a:rPr lang="en-US" sz="8000" dirty="0" smtClean="0">
                <a:latin typeface="Cambria Math"/>
                <a:ea typeface="Cambria Math"/>
              </a:rPr>
              <a:t>2</a:t>
            </a:r>
            <a:r>
              <a:rPr lang="en-US" sz="8000" i="1" dirty="0" smtClean="0">
                <a:latin typeface="Cambria Math"/>
                <a:ea typeface="Cambria Math"/>
              </a:rPr>
              <a:t>c  </a:t>
            </a:r>
            <a:r>
              <a:rPr lang="en-US" sz="8000" dirty="0" smtClean="0">
                <a:latin typeface="Cambria Math"/>
                <a:ea typeface="Cambria Math"/>
              </a:rPr>
              <a:t>for some integer </a:t>
            </a:r>
            <a:r>
              <a:rPr lang="en-US" sz="8000" i="1" dirty="0" smtClean="0">
                <a:latin typeface="Cambria Math"/>
                <a:ea typeface="Cambria Math"/>
              </a:rPr>
              <a:t>c</a:t>
            </a:r>
            <a:r>
              <a:rPr lang="en-US" sz="8000" dirty="0" smtClean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Therefore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baseline="30000" dirty="0" smtClean="0">
                <a:latin typeface="Cambria Math"/>
                <a:ea typeface="Cambria Math"/>
              </a:rPr>
              <a:t>2 </a:t>
            </a:r>
            <a:r>
              <a:rPr lang="en-US" sz="8000" dirty="0" smtClean="0">
                <a:latin typeface="Cambria Math"/>
                <a:ea typeface="Cambria Math"/>
              </a:rPr>
              <a:t> is even.  Again then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</a:t>
            </a:r>
            <a:endParaRPr lang="en-US" sz="8000" b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preview of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there is no largest prime number.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Therefore, by a theorem in Chapter 4, 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iif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Methods and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by Cases</a:t>
            </a:r>
          </a:p>
          <a:p>
            <a:r>
              <a:rPr lang="en-US" dirty="0" smtClean="0"/>
              <a:t>Existence Proofs</a:t>
            </a:r>
          </a:p>
          <a:p>
            <a:pPr lvl="1"/>
            <a:r>
              <a:rPr lang="en-US" dirty="0" smtClean="0"/>
              <a:t>Constructive</a:t>
            </a:r>
          </a:p>
          <a:p>
            <a:pPr lvl="1"/>
            <a:r>
              <a:rPr lang="en-US" dirty="0" err="1" smtClean="0"/>
              <a:t>Nonconstructive</a:t>
            </a:r>
            <a:endParaRPr lang="en-US" dirty="0" smtClean="0"/>
          </a:p>
          <a:p>
            <a:r>
              <a:rPr lang="en-US" dirty="0" smtClean="0"/>
              <a:t>Disproof by Counterexample</a:t>
            </a:r>
          </a:p>
          <a:p>
            <a:r>
              <a:rPr lang="en-US" dirty="0" smtClean="0"/>
              <a:t>Nonexistence Proofs</a:t>
            </a:r>
          </a:p>
          <a:p>
            <a:r>
              <a:rPr lang="en-US" dirty="0" smtClean="0"/>
              <a:t>Uniqueness Proofs</a:t>
            </a:r>
          </a:p>
          <a:p>
            <a:r>
              <a:rPr lang="en-US" dirty="0" smtClean="0"/>
              <a:t>Proof Strategies</a:t>
            </a:r>
          </a:p>
          <a:p>
            <a:r>
              <a:rPr lang="en-US" dirty="0" smtClean="0"/>
              <a:t>Proving Universally Quantified Assertions</a:t>
            </a:r>
          </a:p>
          <a:p>
            <a:r>
              <a:rPr lang="en-US" dirty="0" smtClean="0"/>
              <a:t>Open Problems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 smtClean="0"/>
              <a:t>    Example</a:t>
            </a:r>
            <a:r>
              <a:rPr lang="en-US" sz="3400" dirty="0" smtClean="0"/>
              <a:t>: Show that if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integers  and both </a:t>
            </a:r>
            <a:r>
              <a:rPr lang="en-US" sz="3400" i="1" dirty="0" err="1" smtClean="0"/>
              <a:t>x</a:t>
            </a:r>
            <a:r>
              <a:rPr lang="en-US" sz="3400" dirty="0" err="1" smtClean="0">
                <a:latin typeface="Cambria Math"/>
                <a:ea typeface="Cambria Math"/>
              </a:rPr>
              <a:t>∙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</a:t>
            </a:r>
            <a:r>
              <a:rPr lang="en-US" sz="3400" i="1" dirty="0" smtClean="0"/>
              <a:t>and </a:t>
            </a:r>
            <a:r>
              <a:rPr lang="en-US" sz="3400" i="1" dirty="0" err="1" smtClean="0"/>
              <a:t>x</a:t>
            </a:r>
            <a:r>
              <a:rPr lang="en-US" sz="3400" dirty="0" err="1" smtClean="0"/>
              <a:t>+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are even, then both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even.</a:t>
            </a:r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 Proof</a:t>
            </a:r>
            <a:r>
              <a:rPr lang="en-US" sz="3400" dirty="0" smtClean="0"/>
              <a:t>: Use a proof by contraposition. Suppose  </a:t>
            </a:r>
            <a:r>
              <a:rPr lang="en-US" sz="3400" i="1" dirty="0" smtClean="0"/>
              <a:t>x </a:t>
            </a:r>
            <a:r>
              <a:rPr lang="en-US" sz="3400" dirty="0" smtClean="0"/>
              <a:t>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not both even. Then, one or both are odd. Without loss of generality, assume that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/>
              <a:t> is odd. Then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k</a:t>
            </a:r>
            <a:r>
              <a:rPr lang="en-US" sz="3400" dirty="0" smtClean="0"/>
              <a:t>. </a:t>
            </a:r>
          </a:p>
          <a:p>
            <a:pPr lvl="1">
              <a:buNone/>
            </a:pPr>
            <a:r>
              <a:rPr lang="en-US" sz="3400" dirty="0" smtClean="0"/>
              <a:t>    </a:t>
            </a:r>
            <a:r>
              <a:rPr lang="en-US" sz="3400" i="1" dirty="0" smtClean="0"/>
              <a:t>Case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 smtClean="0"/>
              <a:t>: </a:t>
            </a:r>
            <a:r>
              <a:rPr lang="en-US" sz="3400" i="1" dirty="0" smtClean="0"/>
              <a:t>y</a:t>
            </a:r>
            <a:r>
              <a:rPr lang="en-US" sz="3400" dirty="0" smtClean="0"/>
              <a:t> is even.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 smtClean="0"/>
              <a:t> y</a:t>
            </a:r>
            <a:r>
              <a:rPr lang="en-US" sz="3400" dirty="0" smtClean="0"/>
              <a:t> is odd.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 smtClean="0">
                <a:ea typeface="Cambria Math" pitchFamily="18" charset="0"/>
              </a:rPr>
              <a:t>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∙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/>
                <a:ea typeface="Cambria Math"/>
              </a:rPr>
              <a:t> ∙</a:t>
            </a:r>
            <a:r>
              <a:rPr lang="en-US" sz="3400" i="1" dirty="0" smtClean="0">
                <a:ea typeface="Cambria Math" pitchFamily="18" charset="0"/>
              </a:rPr>
              <a:t> 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Godfrey Harold Hardy</a:t>
            </a:r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Ramanujan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Nonconstructive</a:t>
            </a:r>
            <a:r>
              <a:rPr lang="en-US" dirty="0" smtClean="0"/>
              <a:t> 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err="1" smtClean="0"/>
              <a:t>nonconstructive</a:t>
            </a:r>
            <a:r>
              <a:rPr lang="en-US" dirty="0" smtClean="0"/>
              <a:t> existence proof, we assume no </a:t>
            </a:r>
            <a:r>
              <a:rPr lang="en-US" i="1" dirty="0" smtClean="0"/>
              <a:t>c</a:t>
            </a:r>
            <a:r>
              <a:rPr lang="en-US" dirty="0" smtClean="0"/>
              <a:t> exists which makes </a:t>
            </a:r>
            <a:r>
              <a:rPr lang="en-US" i="1" dirty="0" smtClean="0"/>
              <a:t>P(c)</a:t>
            </a:r>
            <a:r>
              <a:rPr lang="en-US" dirty="0" smtClean="0"/>
              <a:t> true and derive  a contradiction.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there exist irrational numbers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such that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is rational.</a:t>
            </a:r>
          </a:p>
          <a:p>
            <a:pPr>
              <a:buNone/>
            </a:pPr>
            <a:r>
              <a:rPr lang="en-US" b="1" dirty="0" smtClean="0"/>
              <a:t>   Proof:</a:t>
            </a:r>
            <a:r>
              <a:rPr lang="en-US" dirty="0" smtClean="0"/>
              <a:t> We know that </a:t>
            </a:r>
            <a:r>
              <a:rPr lang="en-US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rational, namely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√2      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√2.</a:t>
            </a:r>
            <a:r>
              <a:rPr lang="en-US" dirty="0" smtClean="0"/>
              <a:t> But if </a:t>
            </a:r>
            <a:r>
              <a:rPr lang="en-US" dirty="0" smtClean="0">
                <a:latin typeface="Cambria Math"/>
                <a:ea typeface="Cambria Math"/>
              </a:rPr>
              <a:t>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 so that                                                             </a:t>
            </a:r>
            <a:r>
              <a:rPr lang="en-US" dirty="0" err="1" smtClean="0">
                <a:solidFill>
                  <a:schemeClr val="bg1"/>
                </a:solidFill>
                <a:latin typeface="Cambria Math"/>
                <a:ea typeface="Cambria Math"/>
              </a:rPr>
              <a:t>aaaaa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 =</a:t>
            </a:r>
            <a:r>
              <a:rPr lang="en-US" dirty="0" smtClean="0">
                <a:latin typeface="Cambria Math"/>
                <a:ea typeface="Cambria Math"/>
              </a:rPr>
              <a:t> (√2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(√2 √2)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= 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r>
              <a:rPr lang="en-US" dirty="0" smtClean="0"/>
              <a:t>To establish that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Suppose that two people play a game taking turns removing,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stones at a time from a pile that begins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the last step of the game.</a:t>
            </a:r>
          </a:p>
          <a:p>
            <a:pPr lvl="1">
              <a:buNone/>
            </a:pPr>
            <a:r>
              <a:rPr lang="en-US" b="1" dirty="0" smtClean="0"/>
              <a:t>Step n:    </a:t>
            </a:r>
            <a:r>
              <a:rPr lang="en-US" dirty="0" smtClean="0"/>
              <a:t>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win if the pile contains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will have to leave such a pile if the pile that he/she is faced with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can leave 4 stones when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stones left at the beginning of his/her turn.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has to have a pile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stones to ensure that there are 8 left.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needs to be faced with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to be forced to leave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can leave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>
              <a:buNone/>
            </a:pPr>
            <a:r>
              <a:rPr lang="en-US" dirty="0" smtClean="0"/>
              <a:t>    Now reasoning forward, the first player can ensure a win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 and leaving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2k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(2k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4k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Disproof: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Checkerboard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Dominoes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Nonstandard Checkerboard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Dominoes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 smtClean="0">
                <a:latin typeface="Cambria Math"/>
                <a:ea typeface="Cambria Math"/>
              </a:rPr>
              <a:t>= 40,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 smtClean="0">
                <a:latin typeface="Cambria Math"/>
                <a:ea typeface="Cambria Math"/>
              </a:rPr>
              <a:t>= 20,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 smtClean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 smtClean="0">
                <a:latin typeface="Cambria Math"/>
                <a:ea typeface="Cambria Math"/>
              </a:rPr>
              <a:t>= 5,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 smtClean="0">
                <a:latin typeface="Cambria Math"/>
                <a:ea typeface="Cambria Math"/>
              </a:rPr>
              <a:t>= 16,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 smtClean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 smtClean="0">
                <a:latin typeface="Cambria Math"/>
                <a:ea typeface="Cambria Math"/>
              </a:rPr>
              <a:t>= 4,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 smtClean="0">
                <a:latin typeface="Cambria Math"/>
                <a:ea typeface="Cambria Math"/>
              </a:rPr>
              <a:t>= 2,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 smtClean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Conjunction  using (1)\\&#10;3. $p \rightarrow q$ &amp;  Conjunc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4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8580</TotalTime>
  <Words>5502</Words>
  <Application>Microsoft Office PowerPoint</Application>
  <PresentationFormat>On-screen Show (4:3)</PresentationFormat>
  <Paragraphs>576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Symbol</vt:lpstr>
      <vt:lpstr>Calibri</vt:lpstr>
      <vt:lpstr>Wingdings 2</vt:lpstr>
      <vt:lpstr>Wingdings</vt:lpstr>
      <vt:lpstr>Cambria Math</vt:lpstr>
      <vt:lpstr>Constantia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Additional Proof Methods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"%username%"</cp:lastModifiedBy>
  <cp:revision>471</cp:revision>
  <cp:lastPrinted>2013-10-10T23:26:14Z</cp:lastPrinted>
  <dcterms:created xsi:type="dcterms:W3CDTF">2011-03-27T19:08:31Z</dcterms:created>
  <dcterms:modified xsi:type="dcterms:W3CDTF">2013-10-11T00:21:03Z</dcterms:modified>
</cp:coreProperties>
</file>