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4" r:id="rId5"/>
    <p:sldId id="261" r:id="rId6"/>
    <p:sldId id="263"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A2C7D5-6EBF-40E1-9EA6-6DA31094DCB8}">
          <p14:sldIdLst>
            <p14:sldId id="258"/>
            <p14:sldId id="259"/>
          </p14:sldIdLst>
        </p14:section>
        <p14:section name="Introductions" id="{6668FE69-FD11-427E-B3EC-8871D3A563F0}">
          <p14:sldIdLst>
            <p14:sldId id="260"/>
            <p14:sldId id="264"/>
            <p14:sldId id="261"/>
            <p14:sldId id="263"/>
            <p14:sldId id="26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DD296-DE26-455E-A556-6DFD68F9FEDA}"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21A1E33A-C4FA-438F-AF95-348F4D4C95DB}">
      <dgm:prSet/>
      <dgm:spPr/>
      <dgm:t>
        <a:bodyPr/>
        <a:lstStyle/>
        <a:p>
          <a:pPr>
            <a:defRPr cap="all"/>
          </a:pPr>
          <a:r>
            <a:rPr lang="en-CA"/>
            <a:t>Let’s go for a break!</a:t>
          </a:r>
          <a:endParaRPr lang="en-US"/>
        </a:p>
      </dgm:t>
    </dgm:pt>
    <dgm:pt modelId="{5EAE27CF-51C6-41B6-B6B1-E0FDA7C37DA4}" type="parTrans" cxnId="{02AC5ED4-492E-46FA-9D58-0411328FAA91}">
      <dgm:prSet/>
      <dgm:spPr/>
      <dgm:t>
        <a:bodyPr/>
        <a:lstStyle/>
        <a:p>
          <a:endParaRPr lang="en-US"/>
        </a:p>
      </dgm:t>
    </dgm:pt>
    <dgm:pt modelId="{E6F4935F-0D5B-4571-BC35-6C69D669214B}" type="sibTrans" cxnId="{02AC5ED4-492E-46FA-9D58-0411328FAA91}">
      <dgm:prSet/>
      <dgm:spPr/>
      <dgm:t>
        <a:bodyPr/>
        <a:lstStyle/>
        <a:p>
          <a:endParaRPr lang="en-US"/>
        </a:p>
      </dgm:t>
    </dgm:pt>
    <dgm:pt modelId="{397F532C-9350-40F5-B909-B05B44EEFA23}">
      <dgm:prSet/>
      <dgm:spPr/>
      <dgm:t>
        <a:bodyPr/>
        <a:lstStyle/>
        <a:p>
          <a:pPr>
            <a:defRPr cap="all"/>
          </a:pPr>
          <a:r>
            <a:rPr lang="en-CA"/>
            <a:t>Return in 15 minutes (or at time specified by your instructor).</a:t>
          </a:r>
          <a:endParaRPr lang="en-US"/>
        </a:p>
      </dgm:t>
    </dgm:pt>
    <dgm:pt modelId="{1002C2B4-2941-4600-AC4A-1BE9C2A400E1}" type="parTrans" cxnId="{8B34FBF9-72F9-4D77-AA89-8BAFEEBFF480}">
      <dgm:prSet/>
      <dgm:spPr/>
      <dgm:t>
        <a:bodyPr/>
        <a:lstStyle/>
        <a:p>
          <a:endParaRPr lang="en-US"/>
        </a:p>
      </dgm:t>
    </dgm:pt>
    <dgm:pt modelId="{6C5DCCD8-0FB7-47EB-91B6-C435D176D4B2}" type="sibTrans" cxnId="{8B34FBF9-72F9-4D77-AA89-8BAFEEBFF480}">
      <dgm:prSet/>
      <dgm:spPr/>
      <dgm:t>
        <a:bodyPr/>
        <a:lstStyle/>
        <a:p>
          <a:endParaRPr lang="en-US"/>
        </a:p>
      </dgm:t>
    </dgm:pt>
    <dgm:pt modelId="{AAF08B46-F697-4E41-9C42-31904E2000E8}" type="pres">
      <dgm:prSet presAssocID="{A6FDD296-DE26-455E-A556-6DFD68F9FEDA}" presName="root" presStyleCnt="0">
        <dgm:presLayoutVars>
          <dgm:dir/>
          <dgm:resizeHandles val="exact"/>
        </dgm:presLayoutVars>
      </dgm:prSet>
      <dgm:spPr/>
    </dgm:pt>
    <dgm:pt modelId="{3370C8FA-1778-4BB4-99F0-6DDA31E81174}" type="pres">
      <dgm:prSet presAssocID="{21A1E33A-C4FA-438F-AF95-348F4D4C95DB}" presName="compNode" presStyleCnt="0"/>
      <dgm:spPr/>
    </dgm:pt>
    <dgm:pt modelId="{2788C2B7-D9F4-4418-8490-B69D3FA51846}" type="pres">
      <dgm:prSet presAssocID="{21A1E33A-C4FA-438F-AF95-348F4D4C95DB}" presName="iconBgRect" presStyleLbl="bgShp" presStyleIdx="0" presStyleCnt="2"/>
      <dgm:spPr>
        <a:prstGeom prst="round2DiagRect">
          <a:avLst>
            <a:gd name="adj1" fmla="val 29727"/>
            <a:gd name="adj2" fmla="val 0"/>
          </a:avLst>
        </a:prstGeom>
      </dgm:spPr>
    </dgm:pt>
    <dgm:pt modelId="{73D57F78-636A-4C1E-A613-E325F5231B6E}" type="pres">
      <dgm:prSet presAssocID="{21A1E33A-C4FA-438F-AF95-348F4D4C95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D9889A6C-393E-4B51-B2F4-67A9418116A6}" type="pres">
      <dgm:prSet presAssocID="{21A1E33A-C4FA-438F-AF95-348F4D4C95DB}" presName="spaceRect" presStyleCnt="0"/>
      <dgm:spPr/>
    </dgm:pt>
    <dgm:pt modelId="{69D3E3EB-C7A9-4775-B92C-ABAEC6CD3C38}" type="pres">
      <dgm:prSet presAssocID="{21A1E33A-C4FA-438F-AF95-348F4D4C95DB}" presName="textRect" presStyleLbl="revTx" presStyleIdx="0" presStyleCnt="2">
        <dgm:presLayoutVars>
          <dgm:chMax val="1"/>
          <dgm:chPref val="1"/>
        </dgm:presLayoutVars>
      </dgm:prSet>
      <dgm:spPr/>
    </dgm:pt>
    <dgm:pt modelId="{9FBC9EF1-B8FE-4819-A8CB-086A71AE1BC9}" type="pres">
      <dgm:prSet presAssocID="{E6F4935F-0D5B-4571-BC35-6C69D669214B}" presName="sibTrans" presStyleCnt="0"/>
      <dgm:spPr/>
    </dgm:pt>
    <dgm:pt modelId="{EA6F7BF8-0C27-4C85-9A04-23CF5C3D7460}" type="pres">
      <dgm:prSet presAssocID="{397F532C-9350-40F5-B909-B05B44EEFA23}" presName="compNode" presStyleCnt="0"/>
      <dgm:spPr/>
    </dgm:pt>
    <dgm:pt modelId="{4C657228-7255-43C0-8209-F1387ADABBC9}" type="pres">
      <dgm:prSet presAssocID="{397F532C-9350-40F5-B909-B05B44EEFA23}" presName="iconBgRect" presStyleLbl="bgShp" presStyleIdx="1" presStyleCnt="2"/>
      <dgm:spPr>
        <a:prstGeom prst="round2DiagRect">
          <a:avLst>
            <a:gd name="adj1" fmla="val 29727"/>
            <a:gd name="adj2" fmla="val 0"/>
          </a:avLst>
        </a:prstGeom>
      </dgm:spPr>
    </dgm:pt>
    <dgm:pt modelId="{54C4C9C7-2388-4821-9AF1-4A50D6907CAB}" type="pres">
      <dgm:prSet presAssocID="{397F532C-9350-40F5-B909-B05B44EEFA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EF57633C-E747-457A-9C61-72399EF8C9AE}" type="pres">
      <dgm:prSet presAssocID="{397F532C-9350-40F5-B909-B05B44EEFA23}" presName="spaceRect" presStyleCnt="0"/>
      <dgm:spPr/>
    </dgm:pt>
    <dgm:pt modelId="{BE192A52-2E4E-438B-BFF9-C51B9A463201}" type="pres">
      <dgm:prSet presAssocID="{397F532C-9350-40F5-B909-B05B44EEFA23}" presName="textRect" presStyleLbl="revTx" presStyleIdx="1" presStyleCnt="2">
        <dgm:presLayoutVars>
          <dgm:chMax val="1"/>
          <dgm:chPref val="1"/>
        </dgm:presLayoutVars>
      </dgm:prSet>
      <dgm:spPr/>
    </dgm:pt>
  </dgm:ptLst>
  <dgm:cxnLst>
    <dgm:cxn modelId="{D9B6FA2C-191F-4DA6-9E1E-3F0E6B5F2427}" type="presOf" srcId="{397F532C-9350-40F5-B909-B05B44EEFA23}" destId="{BE192A52-2E4E-438B-BFF9-C51B9A463201}" srcOrd="0" destOrd="0" presId="urn:microsoft.com/office/officeart/2018/5/layout/IconLeafLabelList"/>
    <dgm:cxn modelId="{9AC98448-8A41-41C4-8ABD-BA485283FBB6}" type="presOf" srcId="{21A1E33A-C4FA-438F-AF95-348F4D4C95DB}" destId="{69D3E3EB-C7A9-4775-B92C-ABAEC6CD3C38}" srcOrd="0" destOrd="0" presId="urn:microsoft.com/office/officeart/2018/5/layout/IconLeafLabelList"/>
    <dgm:cxn modelId="{A9964F6A-2B81-41FC-A67D-0090FF4A72DE}" type="presOf" srcId="{A6FDD296-DE26-455E-A556-6DFD68F9FEDA}" destId="{AAF08B46-F697-4E41-9C42-31904E2000E8}" srcOrd="0" destOrd="0" presId="urn:microsoft.com/office/officeart/2018/5/layout/IconLeafLabelList"/>
    <dgm:cxn modelId="{02AC5ED4-492E-46FA-9D58-0411328FAA91}" srcId="{A6FDD296-DE26-455E-A556-6DFD68F9FEDA}" destId="{21A1E33A-C4FA-438F-AF95-348F4D4C95DB}" srcOrd="0" destOrd="0" parTransId="{5EAE27CF-51C6-41B6-B6B1-E0FDA7C37DA4}" sibTransId="{E6F4935F-0D5B-4571-BC35-6C69D669214B}"/>
    <dgm:cxn modelId="{8B34FBF9-72F9-4D77-AA89-8BAFEEBFF480}" srcId="{A6FDD296-DE26-455E-A556-6DFD68F9FEDA}" destId="{397F532C-9350-40F5-B909-B05B44EEFA23}" srcOrd="1" destOrd="0" parTransId="{1002C2B4-2941-4600-AC4A-1BE9C2A400E1}" sibTransId="{6C5DCCD8-0FB7-47EB-91B6-C435D176D4B2}"/>
    <dgm:cxn modelId="{7808BE32-09FA-450F-8054-1B9CC9B4CE4E}" type="presParOf" srcId="{AAF08B46-F697-4E41-9C42-31904E2000E8}" destId="{3370C8FA-1778-4BB4-99F0-6DDA31E81174}" srcOrd="0" destOrd="0" presId="urn:microsoft.com/office/officeart/2018/5/layout/IconLeafLabelList"/>
    <dgm:cxn modelId="{4F66AA7D-C1A2-4B7D-9844-3B35C8031C80}" type="presParOf" srcId="{3370C8FA-1778-4BB4-99F0-6DDA31E81174}" destId="{2788C2B7-D9F4-4418-8490-B69D3FA51846}" srcOrd="0" destOrd="0" presId="urn:microsoft.com/office/officeart/2018/5/layout/IconLeafLabelList"/>
    <dgm:cxn modelId="{BC7346FF-39FD-4CF4-A361-7EE5FC101AF6}" type="presParOf" srcId="{3370C8FA-1778-4BB4-99F0-6DDA31E81174}" destId="{73D57F78-636A-4C1E-A613-E325F5231B6E}" srcOrd="1" destOrd="0" presId="urn:microsoft.com/office/officeart/2018/5/layout/IconLeafLabelList"/>
    <dgm:cxn modelId="{FC5C0DC7-FF6D-4865-AA1A-2559006ACE93}" type="presParOf" srcId="{3370C8FA-1778-4BB4-99F0-6DDA31E81174}" destId="{D9889A6C-393E-4B51-B2F4-67A9418116A6}" srcOrd="2" destOrd="0" presId="urn:microsoft.com/office/officeart/2018/5/layout/IconLeafLabelList"/>
    <dgm:cxn modelId="{FB9331DD-D0E7-4EF9-B975-B5B370CC9CB7}" type="presParOf" srcId="{3370C8FA-1778-4BB4-99F0-6DDA31E81174}" destId="{69D3E3EB-C7A9-4775-B92C-ABAEC6CD3C38}" srcOrd="3" destOrd="0" presId="urn:microsoft.com/office/officeart/2018/5/layout/IconLeafLabelList"/>
    <dgm:cxn modelId="{17D233C6-9BB3-4B2A-8593-CC5CA4C445AE}" type="presParOf" srcId="{AAF08B46-F697-4E41-9C42-31904E2000E8}" destId="{9FBC9EF1-B8FE-4819-A8CB-086A71AE1BC9}" srcOrd="1" destOrd="0" presId="urn:microsoft.com/office/officeart/2018/5/layout/IconLeafLabelList"/>
    <dgm:cxn modelId="{E7AE6582-B8C3-4A7D-A10D-AFEEAC6CAFDF}" type="presParOf" srcId="{AAF08B46-F697-4E41-9C42-31904E2000E8}" destId="{EA6F7BF8-0C27-4C85-9A04-23CF5C3D7460}" srcOrd="2" destOrd="0" presId="urn:microsoft.com/office/officeart/2018/5/layout/IconLeafLabelList"/>
    <dgm:cxn modelId="{6F081A5A-C3E0-47FD-B87B-520A4A37DA75}" type="presParOf" srcId="{EA6F7BF8-0C27-4C85-9A04-23CF5C3D7460}" destId="{4C657228-7255-43C0-8209-F1387ADABBC9}" srcOrd="0" destOrd="0" presId="urn:microsoft.com/office/officeart/2018/5/layout/IconLeafLabelList"/>
    <dgm:cxn modelId="{E4C5835F-02E4-40CD-A928-9EFE3177FE2A}" type="presParOf" srcId="{EA6F7BF8-0C27-4C85-9A04-23CF5C3D7460}" destId="{54C4C9C7-2388-4821-9AF1-4A50D6907CAB}" srcOrd="1" destOrd="0" presId="urn:microsoft.com/office/officeart/2018/5/layout/IconLeafLabelList"/>
    <dgm:cxn modelId="{9C9D8AA1-0CEE-4162-9E5A-306EED1FF753}" type="presParOf" srcId="{EA6F7BF8-0C27-4C85-9A04-23CF5C3D7460}" destId="{EF57633C-E747-457A-9C61-72399EF8C9AE}" srcOrd="2" destOrd="0" presId="urn:microsoft.com/office/officeart/2018/5/layout/IconLeafLabelList"/>
    <dgm:cxn modelId="{96D59B13-4B96-4B6B-9A29-951EBED3136A}" type="presParOf" srcId="{EA6F7BF8-0C27-4C85-9A04-23CF5C3D7460}" destId="{BE192A52-2E4E-438B-BFF9-C51B9A46320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8C2B7-D9F4-4418-8490-B69D3FA51846}">
      <dsp:nvSpPr>
        <dsp:cNvPr id="0" name=""/>
        <dsp:cNvSpPr/>
      </dsp:nvSpPr>
      <dsp:spPr>
        <a:xfrm>
          <a:off x="2428048"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57F78-636A-4C1E-A613-E325F5231B6E}">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3E3EB-C7A9-4775-B92C-ABAEC6CD3C38}">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Let’s go for a break!</a:t>
          </a:r>
          <a:endParaRPr lang="en-US" sz="1700" kern="1200"/>
        </a:p>
      </dsp:txBody>
      <dsp:txXfrm>
        <a:off x="1824766" y="2482451"/>
        <a:ext cx="3093750" cy="720000"/>
      </dsp:txXfrm>
    </dsp:sp>
    <dsp:sp modelId="{4C657228-7255-43C0-8209-F1387ADABBC9}">
      <dsp:nvSpPr>
        <dsp:cNvPr id="0" name=""/>
        <dsp:cNvSpPr/>
      </dsp:nvSpPr>
      <dsp:spPr>
        <a:xfrm>
          <a:off x="6063204"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4C9C7-2388-4821-9AF1-4A50D6907CAB}">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92A52-2E4E-438B-BFF9-C51B9A463201}">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Return in 15 minutes (or at time specified by your instructor).</a:t>
          </a:r>
          <a:endParaRPr lang="en-US" sz="1700" kern="1200"/>
        </a:p>
      </dsp:txBody>
      <dsp:txXfrm>
        <a:off x="5459923" y="2482451"/>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3962-6CCB-C623-5012-61B3FD4FD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259A1F9-32E1-26C5-BE2E-EBB441A7A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9DE13CB-8796-4350-785F-626437BC3E23}"/>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5" name="Footer Placeholder 4">
            <a:extLst>
              <a:ext uri="{FF2B5EF4-FFF2-40B4-BE49-F238E27FC236}">
                <a16:creationId xmlns:a16="http://schemas.microsoft.com/office/drawing/2014/main" id="{1007E5E7-D160-ACB1-7314-3C7634A5A103}"/>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18924834-2934-0FAC-36A4-2B255156F31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590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0B3E-BC65-75F8-70AD-2CCCB877FB2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31D9ED1-E743-9A34-C761-01BA9D237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F6D349-416C-2A7F-5FC5-C7185BD367FD}"/>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5" name="Footer Placeholder 4">
            <a:extLst>
              <a:ext uri="{FF2B5EF4-FFF2-40B4-BE49-F238E27FC236}">
                <a16:creationId xmlns:a16="http://schemas.microsoft.com/office/drawing/2014/main" id="{3273A373-BADA-5298-E38D-8971781EDC4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429D05E1-A019-83D9-7E77-6B3B095BCF26}"/>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96407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1D5508-C509-FB55-CDC3-E31A635A94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4191082-ADD6-D8EE-7A37-A02D76D68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6108917-B5F8-1B42-4F23-AA2C13CC28E3}"/>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5" name="Footer Placeholder 4">
            <a:extLst>
              <a:ext uri="{FF2B5EF4-FFF2-40B4-BE49-F238E27FC236}">
                <a16:creationId xmlns:a16="http://schemas.microsoft.com/office/drawing/2014/main" id="{3EF7887C-18F9-09FB-302C-4DB050C14F2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6A6D6575-CDC3-B2DB-C0E7-DE6286FC43D3}"/>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113354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FF7B-19E5-0C17-A44D-0F49731B69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D529BD-8AD5-4C90-381B-696B06FD7C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09AA57-6328-D761-1B11-D9873DB43728}"/>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5" name="Footer Placeholder 4">
            <a:extLst>
              <a:ext uri="{FF2B5EF4-FFF2-40B4-BE49-F238E27FC236}">
                <a16:creationId xmlns:a16="http://schemas.microsoft.com/office/drawing/2014/main" id="{E688C626-3B5B-F4E8-0A93-EC89BE6324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8D7525A-676D-10C2-CF74-E9677BB1FBD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411344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7A37-D5B6-E888-E952-4B3D36414F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8DC5F61-2B92-DDFF-759A-6D88BAA2C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56E7E-C8B2-9ADF-F64C-222EAB23F822}"/>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5" name="Footer Placeholder 4">
            <a:extLst>
              <a:ext uri="{FF2B5EF4-FFF2-40B4-BE49-F238E27FC236}">
                <a16:creationId xmlns:a16="http://schemas.microsoft.com/office/drawing/2014/main" id="{9428FB70-9A87-6EA0-0138-264D947B4B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73CD4886-1E88-B400-D12D-3CFD3F3F52CA}"/>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65394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D988-EEE5-2836-2A8B-42292CAA96A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5A01876-BF1A-EF40-020F-B0E810D6D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FDF299E-80D0-1889-3B0A-D4A722426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4DA3252-4E63-7997-B31F-CBE24103E49C}"/>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6" name="Footer Placeholder 5">
            <a:extLst>
              <a:ext uri="{FF2B5EF4-FFF2-40B4-BE49-F238E27FC236}">
                <a16:creationId xmlns:a16="http://schemas.microsoft.com/office/drawing/2014/main" id="{8D428C6E-B25E-063E-16CC-7D47628DD6EA}"/>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31CEF791-DE11-C09C-799D-29FD46C0E1F6}"/>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137950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75F-1CE3-A2BF-5018-7EA980C842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FD0053C-195A-3E82-F3BC-7A268169B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0BF84-C4D9-99EA-C560-8679D8219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B565C20-F7A8-580C-2E7C-4EEC17083C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F0285-50BC-9E62-A918-C22EFB5808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29B9C90-71E5-FAFF-6127-D5DC4D8A8943}"/>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8" name="Footer Placeholder 7">
            <a:extLst>
              <a:ext uri="{FF2B5EF4-FFF2-40B4-BE49-F238E27FC236}">
                <a16:creationId xmlns:a16="http://schemas.microsoft.com/office/drawing/2014/main" id="{29705EBE-2005-B3FE-0E3B-25ED818E6E01}"/>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769AA16A-D4D3-54D7-A0C4-A23676E0494E}"/>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689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5998-7782-32A5-3BDC-F4B6B154279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0BF6861-182D-B0B1-4EBC-59B6230D185A}"/>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4" name="Footer Placeholder 3">
            <a:extLst>
              <a:ext uri="{FF2B5EF4-FFF2-40B4-BE49-F238E27FC236}">
                <a16:creationId xmlns:a16="http://schemas.microsoft.com/office/drawing/2014/main" id="{58DDDB3A-7005-A9C7-81E1-653245CB025A}"/>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871DD939-50F4-F052-3E0C-4CF8C1806018}"/>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5912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CA5D3-97F0-F822-7A86-427CC6909444}"/>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3" name="Footer Placeholder 2">
            <a:extLst>
              <a:ext uri="{FF2B5EF4-FFF2-40B4-BE49-F238E27FC236}">
                <a16:creationId xmlns:a16="http://schemas.microsoft.com/office/drawing/2014/main" id="{BEE31B6A-F8D5-9E17-BCD7-4D206CE109CC}"/>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65EF8629-235B-7124-FFC4-01B13D790A3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6356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7B54-FFF8-4B8C-C0A9-F2CD9211D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0406FBC-057D-AE50-5408-EBE58B852B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0CFC1C7-AC0C-ED20-8530-B9ABFA737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C5769-108C-AFCA-BB63-6C29AE94A74B}"/>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6" name="Footer Placeholder 5">
            <a:extLst>
              <a:ext uri="{FF2B5EF4-FFF2-40B4-BE49-F238E27FC236}">
                <a16:creationId xmlns:a16="http://schemas.microsoft.com/office/drawing/2014/main" id="{F398FE04-058D-452C-EB5A-1AD74A254581}"/>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EFBC613C-956A-AD57-EC60-2F1AB07A567F}"/>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32288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0F89-1444-4143-17D5-B50186D47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5446E37-4EA5-C9C1-EE19-3CB791117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3C656DE3-043B-1101-0D37-4B1C72E81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9EE20-A8C6-8705-FBF0-99ED91F2674A}"/>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6" name="Footer Placeholder 5">
            <a:extLst>
              <a:ext uri="{FF2B5EF4-FFF2-40B4-BE49-F238E27FC236}">
                <a16:creationId xmlns:a16="http://schemas.microsoft.com/office/drawing/2014/main" id="{121F76FF-99CA-9E71-9EA7-9D953579C488}"/>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FF4187E-0A4D-C097-664E-204E4E6ECDB0}"/>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88327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3CCE26-7D77-D1A0-7297-D9EC12D12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751AFCD-30DD-FED2-A65A-D228F8216C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3357FF-218F-97F5-9B20-28F900CFD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EF67D-ECC0-43BE-81D0-02F4D6CDCF27}" type="datetimeFigureOut">
              <a:rPr lang="en-CA" smtClean="0"/>
              <a:t>2024-04-16</a:t>
            </a:fld>
            <a:endParaRPr lang="en-CA" dirty="0"/>
          </a:p>
        </p:txBody>
      </p:sp>
      <p:sp>
        <p:nvSpPr>
          <p:cNvPr id="5" name="Footer Placeholder 4">
            <a:extLst>
              <a:ext uri="{FF2B5EF4-FFF2-40B4-BE49-F238E27FC236}">
                <a16:creationId xmlns:a16="http://schemas.microsoft.com/office/drawing/2014/main" id="{D98B3F95-7DFE-77ED-908B-8E807491B3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B58DAB73-B876-14BC-C74B-A082EA42E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02540-0E58-4BE6-9EC8-CB7ED65092FA}" type="slidenum">
              <a:rPr lang="en-CA" smtClean="0"/>
              <a:t>‹#›</a:t>
            </a:fld>
            <a:endParaRPr lang="en-CA" dirty="0"/>
          </a:p>
        </p:txBody>
      </p:sp>
    </p:spTree>
    <p:extLst>
      <p:ext uri="{BB962C8B-B14F-4D97-AF65-F5344CB8AC3E}">
        <p14:creationId xmlns:p14="http://schemas.microsoft.com/office/powerpoint/2010/main" val="1466884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53" descr="Financial graphs on a dark display">
            <a:extLst>
              <a:ext uri="{FF2B5EF4-FFF2-40B4-BE49-F238E27FC236}">
                <a16:creationId xmlns:a16="http://schemas.microsoft.com/office/drawing/2014/main" id="{B11D5EEF-C6DA-66F1-7D1B-20DD884FCBB1}"/>
              </a:ext>
            </a:extLst>
          </p:cNvPr>
          <p:cNvPicPr>
            <a:picLocks noChangeAspect="1"/>
          </p:cNvPicPr>
          <p:nvPr/>
        </p:nvPicPr>
        <p:blipFill rotWithShape="1">
          <a:blip r:embed="rId2">
            <a:alphaModFix/>
          </a:blip>
          <a:srcRect t="10000"/>
          <a:stretch/>
        </p:blipFill>
        <p:spPr>
          <a:xfrm>
            <a:off x="20" y="10"/>
            <a:ext cx="12191979" cy="6857990"/>
          </a:xfrm>
          <a:prstGeom prst="rect">
            <a:avLst/>
          </a:prstGeom>
        </p:spPr>
      </p:pic>
      <p:sp>
        <p:nvSpPr>
          <p:cNvPr id="56" name="Rectangle 55">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a:solidFill>
                  <a:srgbClr val="FFFFFF"/>
                </a:solidFill>
              </a:rPr>
              <a:t>COMP1631 Advanced Spreadsheets – Winter 2024 – Section 06</a:t>
            </a:r>
          </a:p>
        </p:txBody>
      </p:sp>
      <p:sp>
        <p:nvSpPr>
          <p:cNvPr id="58" name="Rectangle 57">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27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6"/>
            <a:ext cx="9406666" cy="3398157"/>
          </a:xfrm>
        </p:spPr>
        <p:txBody>
          <a:bodyPr>
            <a:normAutofit/>
          </a:bodyPr>
          <a:lstStyle/>
          <a:p>
            <a:pPr marL="0" indent="0">
              <a:buNone/>
            </a:pPr>
            <a:r>
              <a:rPr lang="en-CA" sz="2000" dirty="0">
                <a:solidFill>
                  <a:schemeClr val="bg1"/>
                </a:solidFill>
              </a:rPr>
              <a:t>Final Lecture Tuesday, April 16, 2024</a:t>
            </a:r>
          </a:p>
          <a:p>
            <a:pPr marL="0" indent="0">
              <a:buNone/>
            </a:pPr>
            <a:r>
              <a:rPr lang="en-CA" sz="2000" dirty="0">
                <a:solidFill>
                  <a:schemeClr val="bg1"/>
                </a:solidFill>
              </a:rPr>
              <a:t>Today:</a:t>
            </a:r>
          </a:p>
          <a:p>
            <a:r>
              <a:rPr lang="en-CA" sz="2000" i="1" dirty="0">
                <a:solidFill>
                  <a:schemeClr val="bg1"/>
                </a:solidFill>
              </a:rPr>
              <a:t>Final Exam: Part 1 – SAM Exam </a:t>
            </a:r>
          </a:p>
          <a:p>
            <a:r>
              <a:rPr lang="en-CA" sz="2000" i="1" dirty="0">
                <a:solidFill>
                  <a:schemeClr val="bg1"/>
                </a:solidFill>
              </a:rPr>
              <a:t>Small break</a:t>
            </a:r>
          </a:p>
          <a:p>
            <a:r>
              <a:rPr lang="en-CA" sz="2000" i="1" dirty="0">
                <a:solidFill>
                  <a:schemeClr val="bg1"/>
                </a:solidFill>
              </a:rPr>
              <a:t>Final Exam: Part 2 – Project</a:t>
            </a:r>
          </a:p>
          <a:p>
            <a:r>
              <a:rPr lang="en-CA" sz="2000" i="1" dirty="0">
                <a:solidFill>
                  <a:schemeClr val="bg1"/>
                </a:solidFill>
              </a:rPr>
              <a:t>End of Course</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936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General Information:</a:t>
            </a:r>
          </a:p>
          <a:p>
            <a:r>
              <a:rPr lang="en-US" sz="2000" dirty="0">
                <a:solidFill>
                  <a:schemeClr val="bg1"/>
                </a:solidFill>
              </a:rPr>
              <a:t>The length of this exam is 2.5 hours. All submissions must be made within this time. Submission drop-boxes will automatically close once the time is up, and no late submissions will be accepted.</a:t>
            </a:r>
          </a:p>
          <a:p>
            <a:r>
              <a:rPr lang="en-US" sz="2000" dirty="0">
                <a:solidFill>
                  <a:schemeClr val="bg1"/>
                </a:solidFill>
              </a:rPr>
              <a:t>Excel help button is the only aid allowed for this assessment.</a:t>
            </a:r>
          </a:p>
          <a:p>
            <a:r>
              <a:rPr lang="en-US" sz="2000" dirty="0">
                <a:solidFill>
                  <a:schemeClr val="bg1"/>
                </a:solidFill>
              </a:rPr>
              <a:t>Log in to </a:t>
            </a:r>
            <a:r>
              <a:rPr lang="en-US" sz="2000" dirty="0" err="1">
                <a:solidFill>
                  <a:schemeClr val="bg1"/>
                </a:solidFill>
              </a:rPr>
              <a:t>eConestoga</a:t>
            </a:r>
            <a:r>
              <a:rPr lang="en-US" sz="2000" dirty="0">
                <a:solidFill>
                  <a:schemeClr val="bg1"/>
                </a:solidFill>
              </a:rPr>
              <a:t> and Cengage </a:t>
            </a:r>
            <a:r>
              <a:rPr lang="en-US" sz="2000" dirty="0" err="1">
                <a:solidFill>
                  <a:schemeClr val="bg1"/>
                </a:solidFill>
              </a:rPr>
              <a:t>Mindtap</a:t>
            </a:r>
            <a:r>
              <a:rPr lang="en-US" sz="2000" dirty="0">
                <a:solidFill>
                  <a:schemeClr val="bg1"/>
                </a:solidFill>
              </a:rPr>
              <a:t> NOW. After this, phones must be put away.</a:t>
            </a:r>
          </a:p>
          <a:p>
            <a:r>
              <a:rPr lang="en-US" sz="2000" dirty="0">
                <a:solidFill>
                  <a:schemeClr val="bg1"/>
                </a:solidFill>
              </a:rPr>
              <a:t>Use of email, cell phone or any other electronic device or aids will result in a grade of ZERO.</a:t>
            </a:r>
          </a:p>
          <a:p>
            <a:r>
              <a:rPr lang="en-US" sz="2000" dirty="0">
                <a:solidFill>
                  <a:schemeClr val="bg1"/>
                </a:solidFill>
              </a:rPr>
              <a:t>This is an exam, so instructor assistance will not be available other than to check for mistakes in exam instructions.</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1563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Part 1 – SAM EXAM </a:t>
            </a:r>
          </a:p>
          <a:p>
            <a:r>
              <a:rPr lang="en-US" sz="2000" dirty="0">
                <a:solidFill>
                  <a:schemeClr val="bg1"/>
                </a:solidFill>
              </a:rPr>
              <a:t>Password: </a:t>
            </a:r>
            <a:r>
              <a:rPr lang="en-US" sz="2000" dirty="0">
                <a:highlight>
                  <a:srgbClr val="000000"/>
                </a:highlight>
              </a:rPr>
              <a:t>W24Fina</a:t>
            </a:r>
          </a:p>
          <a:p>
            <a:r>
              <a:rPr lang="en-US" sz="2000" dirty="0">
                <a:solidFill>
                  <a:schemeClr val="bg1"/>
                </a:solidFill>
              </a:rPr>
              <a:t>Starts at 7:05.</a:t>
            </a:r>
          </a:p>
          <a:p>
            <a:r>
              <a:rPr lang="en-US" sz="2000" dirty="0">
                <a:solidFill>
                  <a:schemeClr val="bg1"/>
                </a:solidFill>
              </a:rPr>
              <a:t>Time limit: 50 minutes. Automatically submits once time is over.</a:t>
            </a:r>
          </a:p>
          <a:p>
            <a:r>
              <a:rPr lang="en-US" sz="2000" dirty="0">
                <a:solidFill>
                  <a:schemeClr val="bg1"/>
                </a:solidFill>
              </a:rPr>
              <a:t>You may not leave during the first 30 minutes.</a:t>
            </a:r>
          </a:p>
          <a:p>
            <a:r>
              <a:rPr lang="en-US" sz="2000" dirty="0">
                <a:solidFill>
                  <a:schemeClr val="bg1"/>
                </a:solidFill>
              </a:rPr>
              <a:t>After 30 minutes, you may leave for a short break once you have submitted part 1.</a:t>
            </a:r>
          </a:p>
          <a:p>
            <a:r>
              <a:rPr lang="en-CA" sz="2000" dirty="0">
                <a:solidFill>
                  <a:schemeClr val="bg1"/>
                </a:solidFill>
              </a:rPr>
              <a:t>Part 2 will start exactly at 8:10pm, so you should return to your seat by 8:05pm.</a:t>
            </a:r>
          </a:p>
          <a:p>
            <a:r>
              <a:rPr lang="en-CA" sz="2000" dirty="0">
                <a:solidFill>
                  <a:schemeClr val="bg1"/>
                </a:solidFill>
              </a:rPr>
              <a:t>Good Luck!</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40A88EE2-D060-AF57-2EA3-8EE54B2ABB84}"/>
              </a:ext>
            </a:extLst>
          </p:cNvPr>
          <p:cNvPicPr>
            <a:picLocks noChangeAspect="1"/>
          </p:cNvPicPr>
          <p:nvPr/>
        </p:nvPicPr>
        <p:blipFill>
          <a:blip r:embed="rId2"/>
          <a:stretch>
            <a:fillRect/>
          </a:stretch>
        </p:blipFill>
        <p:spPr>
          <a:xfrm>
            <a:off x="8945038" y="2695473"/>
            <a:ext cx="2867425" cy="733527"/>
          </a:xfrm>
          <a:prstGeom prst="rect">
            <a:avLst/>
          </a:prstGeom>
        </p:spPr>
      </p:pic>
    </p:spTree>
    <p:extLst>
      <p:ext uri="{BB962C8B-B14F-4D97-AF65-F5344CB8AC3E}">
        <p14:creationId xmlns:p14="http://schemas.microsoft.com/office/powerpoint/2010/main" val="3040578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1043631" y="809898"/>
            <a:ext cx="10173010" cy="1554480"/>
          </a:xfrm>
          <a:solidFill>
            <a:schemeClr val="accent4">
              <a:lumMod val="60000"/>
              <a:lumOff val="40000"/>
            </a:schemeClr>
          </a:solidFill>
          <a:effectLst>
            <a:glow rad="101600">
              <a:schemeClr val="accent4">
                <a:satMod val="175000"/>
                <a:alpha val="40000"/>
              </a:schemeClr>
            </a:glow>
          </a:effectLst>
        </p:spPr>
        <p:txBody>
          <a:bodyPr anchor="ctr">
            <a:normAutofit/>
          </a:bodyPr>
          <a:lstStyle/>
          <a:p>
            <a:r>
              <a:rPr lang="en-CA" sz="4800" dirty="0"/>
              <a:t>COMP1631 Advanced Spreadsheets – Winter 2024 – Section 06</a:t>
            </a:r>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4">
            <a:extLst>
              <a:ext uri="{FF2B5EF4-FFF2-40B4-BE49-F238E27FC236}">
                <a16:creationId xmlns:a16="http://schemas.microsoft.com/office/drawing/2014/main" id="{F4F6A02C-81FD-C98D-153D-0CF8BA3F3923}"/>
              </a:ext>
            </a:extLst>
          </p:cNvPr>
          <p:cNvGraphicFramePr>
            <a:graphicFrameLocks noGrp="1"/>
          </p:cNvGraphicFramePr>
          <p:nvPr>
            <p:ph idx="1"/>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570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r>
              <a:rPr lang="en-US" sz="2000" dirty="0">
                <a:solidFill>
                  <a:schemeClr val="bg1"/>
                </a:solidFill>
              </a:rPr>
              <a:t>It’s now 8:05 pm.</a:t>
            </a:r>
          </a:p>
          <a:p>
            <a:r>
              <a:rPr lang="en-US" sz="2000" dirty="0">
                <a:solidFill>
                  <a:schemeClr val="bg1"/>
                </a:solidFill>
              </a:rPr>
              <a:t>Thank you for being an amazing group.</a:t>
            </a:r>
          </a:p>
          <a:p>
            <a:r>
              <a:rPr lang="en-US" sz="2000" dirty="0">
                <a:solidFill>
                  <a:schemeClr val="bg1"/>
                </a:solidFill>
              </a:rPr>
              <a:t>Make sure to submit course evaluations.</a:t>
            </a:r>
          </a:p>
          <a:p>
            <a:r>
              <a:rPr lang="en-US" sz="2000" dirty="0">
                <a:solidFill>
                  <a:schemeClr val="bg1"/>
                </a:solidFill>
              </a:rPr>
              <a:t>Feel free to submit any feedback.</a:t>
            </a:r>
          </a:p>
          <a:p>
            <a:r>
              <a:rPr lang="en-US" sz="2000" dirty="0">
                <a:solidFill>
                  <a:schemeClr val="bg1"/>
                </a:solidFill>
              </a:rPr>
              <a:t>Will send out an anonymous </a:t>
            </a:r>
            <a:r>
              <a:rPr lang="en-US" sz="2000" dirty="0" err="1">
                <a:solidFill>
                  <a:schemeClr val="bg1"/>
                </a:solidFill>
              </a:rPr>
              <a:t>slido</a:t>
            </a:r>
            <a:r>
              <a:rPr lang="en-US" sz="2000" dirty="0">
                <a:solidFill>
                  <a:schemeClr val="bg1"/>
                </a:solidFill>
              </a:rPr>
              <a:t> survey at the end of the course.</a:t>
            </a:r>
          </a:p>
          <a:p>
            <a:r>
              <a:rPr lang="en-US" sz="2000" dirty="0">
                <a:solidFill>
                  <a:schemeClr val="bg1"/>
                </a:solidFill>
              </a:rPr>
              <a:t>Part 2 starts at 8:10pm</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5850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Part 2 – Final Project</a:t>
            </a:r>
          </a:p>
          <a:p>
            <a:r>
              <a:rPr lang="en-US" sz="2000" dirty="0">
                <a:solidFill>
                  <a:schemeClr val="bg1"/>
                </a:solidFill>
              </a:rPr>
              <a:t>Write your name and Date on the instructions front page.</a:t>
            </a:r>
          </a:p>
          <a:p>
            <a:r>
              <a:rPr lang="en-US" sz="2000" dirty="0">
                <a:solidFill>
                  <a:schemeClr val="bg1"/>
                </a:solidFill>
              </a:rPr>
              <a:t>Go to </a:t>
            </a:r>
            <a:r>
              <a:rPr lang="en-US" sz="2000" dirty="0" err="1">
                <a:solidFill>
                  <a:schemeClr val="bg1"/>
                </a:solidFill>
              </a:rPr>
              <a:t>eConestoga</a:t>
            </a:r>
            <a:r>
              <a:rPr lang="en-US" sz="2000" dirty="0">
                <a:solidFill>
                  <a:schemeClr val="bg1"/>
                </a:solidFill>
              </a:rPr>
              <a:t> course shell. After authentication, make sure to put away your cell phone.</a:t>
            </a:r>
          </a:p>
          <a:p>
            <a:r>
              <a:rPr lang="en-US" sz="2000" dirty="0">
                <a:solidFill>
                  <a:schemeClr val="bg1"/>
                </a:solidFill>
              </a:rPr>
              <a:t>Download all the files from Week 15, Finals part 2</a:t>
            </a:r>
          </a:p>
          <a:p>
            <a:r>
              <a:rPr lang="en-US" sz="2000" dirty="0">
                <a:solidFill>
                  <a:schemeClr val="bg1"/>
                </a:solidFill>
              </a:rPr>
              <a:t>Make sure you can open “Final Project Datafile.xlsx”</a:t>
            </a:r>
          </a:p>
          <a:p>
            <a:r>
              <a:rPr lang="en-US" sz="2000" dirty="0">
                <a:solidFill>
                  <a:schemeClr val="bg1"/>
                </a:solidFill>
              </a:rPr>
              <a:t>Follow all the instructions and work through the project. Instructor assistance will not be available during the project. You also may not use Cengage for course content while doing the project.</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5708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Once you are done:</a:t>
            </a:r>
          </a:p>
          <a:p>
            <a:r>
              <a:rPr lang="en-US" sz="2000" dirty="0">
                <a:solidFill>
                  <a:schemeClr val="bg1"/>
                </a:solidFill>
              </a:rPr>
              <a:t>If you are done early, stay seated and lift your hand. I will come over to verify that you have submitted and collect your papers.</a:t>
            </a:r>
          </a:p>
          <a:p>
            <a:r>
              <a:rPr lang="en-US" sz="2000" dirty="0">
                <a:solidFill>
                  <a:schemeClr val="bg1"/>
                </a:solidFill>
              </a:rPr>
              <a:t>Leave quietly without disturbing others.</a:t>
            </a:r>
          </a:p>
          <a:p>
            <a:r>
              <a:rPr lang="en-US" sz="2000" dirty="0">
                <a:solidFill>
                  <a:schemeClr val="bg1"/>
                </a:solidFill>
              </a:rPr>
              <a:t>If the exam period is over and you are at your desk, then just wait for the instructor to come to you to collect your papers and verify submission.</a:t>
            </a:r>
          </a:p>
          <a:p>
            <a:r>
              <a:rPr lang="en-US" sz="2000" dirty="0">
                <a:solidFill>
                  <a:schemeClr val="bg1"/>
                </a:solidFill>
              </a:rPr>
              <a:t>Good Luck and Have a great summer!</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0228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88</TotalTime>
  <Words>523</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COMP1631 Advanced Spreadsheets – Winter 2024 – Section 06</dc:title>
  <dc:creator>Mukto Akash</dc:creator>
  <cp:lastModifiedBy>Mukto Akash</cp:lastModifiedBy>
  <cp:revision>6</cp:revision>
  <dcterms:created xsi:type="dcterms:W3CDTF">2024-01-07T03:26:38Z</dcterms:created>
  <dcterms:modified xsi:type="dcterms:W3CDTF">2024-04-16T22:14:04Z</dcterms:modified>
</cp:coreProperties>
</file>