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83" r:id="rId5"/>
    <p:sldId id="260" r:id="rId6"/>
    <p:sldId id="267" r:id="rId7"/>
    <p:sldId id="284" r:id="rId8"/>
    <p:sldId id="261" r:id="rId9"/>
    <p:sldId id="291" r:id="rId10"/>
    <p:sldId id="262" r:id="rId11"/>
    <p:sldId id="268" r:id="rId12"/>
    <p:sldId id="264" r:id="rId13"/>
    <p:sldId id="270" r:id="rId14"/>
    <p:sldId id="285" r:id="rId15"/>
    <p:sldId id="286" r:id="rId16"/>
    <p:sldId id="277" r:id="rId17"/>
    <p:sldId id="280" r:id="rId18"/>
    <p:sldId id="287" r:id="rId19"/>
    <p:sldId id="281" r:id="rId20"/>
    <p:sldId id="288" r:id="rId21"/>
    <p:sldId id="289" r:id="rId22"/>
    <p:sldId id="265" r:id="rId23"/>
    <p:sldId id="263" r:id="rId24"/>
    <p:sldId id="290" r:id="rId25"/>
    <p:sldId id="266"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1" autoAdjust="0"/>
    <p:restoredTop sz="94660"/>
  </p:normalViewPr>
  <p:slideViewPr>
    <p:cSldViewPr snapToGrid="0">
      <p:cViewPr varScale="1">
        <p:scale>
          <a:sx n="86" d="100"/>
          <a:sy n="86"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29-04-2024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5FBFCD-64AE-432C-BCE1-9C1674C53CB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594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71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37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11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FEC90E-58DB-4B90-ACA1-C8DC6C2CC17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60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FEC90E-58DB-4B90-ACA1-C8DC6C2CC17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FBFCD-64AE-432C-BCE1-9C1674C53CB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35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EC90E-58DB-4B90-ACA1-C8DC6C2CC170}"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FBFCD-64AE-432C-BCE1-9C1674C53CB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88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EC90E-58DB-4B90-ACA1-C8DC6C2CC170}"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FBFCD-64AE-432C-BCE1-9C1674C53CB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598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EC90E-58DB-4B90-ACA1-C8DC6C2CC170}"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FBFCD-64AE-432C-BCE1-9C1674C53CB7}" type="slidenum">
              <a:rPr lang="en-IN" smtClean="0"/>
              <a:t>‹#›</a:t>
            </a:fld>
            <a:endParaRPr lang="en-IN"/>
          </a:p>
        </p:txBody>
      </p:sp>
    </p:spTree>
    <p:extLst>
      <p:ext uri="{BB962C8B-B14F-4D97-AF65-F5344CB8AC3E}">
        <p14:creationId xmlns:p14="http://schemas.microsoft.com/office/powerpoint/2010/main" val="316069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EC90E-58DB-4B90-ACA1-C8DC6C2CC17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FBFCD-64AE-432C-BCE1-9C1674C53CB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819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FEC90E-58DB-4B90-ACA1-C8DC6C2CC170}" type="datetimeFigureOut">
              <a:rPr lang="en-IN" smtClean="0"/>
              <a:t>29-04-2024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5FBFCD-64AE-432C-BCE1-9C1674C53CB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61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FEC90E-58DB-4B90-ACA1-C8DC6C2CC170}" type="datetimeFigureOut">
              <a:rPr lang="en-IN" smtClean="0"/>
              <a:t>29-04-2024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5FBFCD-64AE-432C-BCE1-9C1674C53CB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35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tmp"/></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ED363-73B7-4BE8-BABD-AC8B5BCA3487}"/>
              </a:ext>
            </a:extLst>
          </p:cNvPr>
          <p:cNvSpPr txBox="1"/>
          <p:nvPr/>
        </p:nvSpPr>
        <p:spPr>
          <a:xfrm>
            <a:off x="1813560" y="643592"/>
            <a:ext cx="88392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CHANDIGARH  UNIVERSITY , MOHALI , PUNJAB</a:t>
            </a:r>
            <a:endParaRPr kumimoji="0" lang="en-IN"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CC9159E-2E06-41ED-9EC8-744BBA777553}"/>
              </a:ext>
            </a:extLst>
          </p:cNvPr>
          <p:cNvSpPr txBox="1"/>
          <p:nvPr/>
        </p:nvSpPr>
        <p:spPr>
          <a:xfrm>
            <a:off x="1158240" y="1219373"/>
            <a:ext cx="1014984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DEPARTMENT  OF  APEX  INSTITUTE  OF  TECHNOLOGY</a:t>
            </a:r>
            <a:endParaRPr kumimoji="0" lang="en-IN"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D5621E10-F17F-468C-A49B-11A2EF37A022}"/>
              </a:ext>
            </a:extLst>
          </p:cNvPr>
          <p:cNvSpPr txBox="1"/>
          <p:nvPr/>
        </p:nvSpPr>
        <p:spPr>
          <a:xfrm>
            <a:off x="2183552" y="2052999"/>
            <a:ext cx="8099214"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rPr>
              <a:t>AR  App  for visualizing  interior  design changes in  a  real-world  environment</a:t>
            </a:r>
            <a:endParaRPr kumimoji="0" lang="en-IN" sz="2800" b="1"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B061DB7B-7CC7-4B55-B8B0-B2A50C4070B7}"/>
              </a:ext>
            </a:extLst>
          </p:cNvPr>
          <p:cNvSpPr txBox="1"/>
          <p:nvPr/>
        </p:nvSpPr>
        <p:spPr>
          <a:xfrm>
            <a:off x="4774353" y="3324226"/>
            <a:ext cx="2917613"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RESEARCH   PAPER</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E02AA37-B02A-4F4F-AE1A-37AF3F400485}"/>
              </a:ext>
            </a:extLst>
          </p:cNvPr>
          <p:cNvSpPr txBox="1"/>
          <p:nvPr/>
        </p:nvSpPr>
        <p:spPr>
          <a:xfrm>
            <a:off x="731569" y="4037038"/>
            <a:ext cx="9079653"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Presented by :  1.  MUSKAN</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srgbClr val="0070C0"/>
                </a:solidFill>
                <a:latin typeface="Times New Roman" panose="02020603050405020304" pitchFamily="18" charset="0"/>
                <a:cs typeface="Times New Roman" panose="02020603050405020304" pitchFamily="18" charset="0"/>
              </a:rPr>
              <a:t>                                                        2.  SUDIP KUMAR MAHATO</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3.  GARGI GHOSH</a:t>
            </a:r>
            <a:endParaRPr kumimoji="0" lang="en-IN" sz="20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A64D3DCA-B0D1-495B-A2CC-9AE6DB575C9B}"/>
              </a:ext>
            </a:extLst>
          </p:cNvPr>
          <p:cNvSpPr txBox="1"/>
          <p:nvPr/>
        </p:nvSpPr>
        <p:spPr>
          <a:xfrm>
            <a:off x="4270159" y="5269295"/>
            <a:ext cx="562844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SUPERVISER :  PROF.  KIRTI  MAM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3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lapper board with solid fill">
            <a:extLst>
              <a:ext uri="{FF2B5EF4-FFF2-40B4-BE49-F238E27FC236}">
                <a16:creationId xmlns:a16="http://schemas.microsoft.com/office/drawing/2014/main" id="{1F2FF2BD-16B9-44E4-8D67-D6907A558D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4320" y="256827"/>
            <a:ext cx="914400" cy="914400"/>
          </a:xfrm>
          <a:prstGeom prst="rect">
            <a:avLst/>
          </a:prstGeom>
        </p:spPr>
      </p:pic>
      <p:sp>
        <p:nvSpPr>
          <p:cNvPr id="4" name="TextBox 3">
            <a:extLst>
              <a:ext uri="{FF2B5EF4-FFF2-40B4-BE49-F238E27FC236}">
                <a16:creationId xmlns:a16="http://schemas.microsoft.com/office/drawing/2014/main" id="{8BEF2CCB-9473-47F5-9C66-0D823A1F3EF2}"/>
              </a:ext>
            </a:extLst>
          </p:cNvPr>
          <p:cNvSpPr txBox="1"/>
          <p:nvPr/>
        </p:nvSpPr>
        <p:spPr>
          <a:xfrm>
            <a:off x="1325033" y="586452"/>
            <a:ext cx="697558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MAIN FEATURES OF PROJECT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46A566-9AAA-44C1-9BE1-62AB25CB412A}"/>
              </a:ext>
            </a:extLst>
          </p:cNvPr>
          <p:cNvSpPr txBox="1"/>
          <p:nvPr/>
        </p:nvSpPr>
        <p:spPr>
          <a:xfrm>
            <a:off x="274320" y="1354666"/>
            <a:ext cx="11643360" cy="1477328"/>
          </a:xfrm>
          <a:prstGeom prst="rect">
            <a:avLst/>
          </a:prstGeom>
          <a:noFill/>
        </p:spPr>
        <p:txBody>
          <a:bodyPr wrap="square" rtlCol="0">
            <a:spAutoFit/>
          </a:bodyPr>
          <a:lstStyle/>
          <a:p>
            <a:r>
              <a:rPr lang="en-IN" sz="1800" dirty="0">
                <a:solidFill>
                  <a:srgbClr val="002060"/>
                </a:solidFill>
                <a:effectLst/>
                <a:latin typeface="Times New Roman" panose="02020603050405020304" pitchFamily="18" charset="0"/>
                <a:ea typeface="Times New Roman" panose="02020603050405020304" pitchFamily="18" charset="0"/>
              </a:rPr>
              <a:t>A complete and user-centric platform is envisioned for the Augmented Reality (AR) software, which is intended to visualize changes in interior design in a real-world setting. Modern features and technologies are integrated into the system to give users who are involved in interior design a smooth and immersive experience. A summary of the main elements and features of the suggested system is provided below:</a:t>
            </a:r>
          </a:p>
          <a:p>
            <a:endParaRPr lang="en-IN" dirty="0">
              <a:solidFill>
                <a:srgbClr val="002060"/>
              </a:solidFill>
            </a:endParaRPr>
          </a:p>
        </p:txBody>
      </p:sp>
      <p:sp>
        <p:nvSpPr>
          <p:cNvPr id="7" name="TextBox 6">
            <a:extLst>
              <a:ext uri="{FF2B5EF4-FFF2-40B4-BE49-F238E27FC236}">
                <a16:creationId xmlns:a16="http://schemas.microsoft.com/office/drawing/2014/main" id="{0053C0F5-93F4-4608-8347-D7BF5A120CE7}"/>
              </a:ext>
            </a:extLst>
          </p:cNvPr>
          <p:cNvSpPr txBox="1"/>
          <p:nvPr/>
        </p:nvSpPr>
        <p:spPr>
          <a:xfrm>
            <a:off x="274320" y="2862526"/>
            <a:ext cx="6104466"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AUGMENTED REALITY INTEGRATION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7F0BA9D-A700-4AAC-9355-817C00F25E28}"/>
              </a:ext>
            </a:extLst>
          </p:cNvPr>
          <p:cNvSpPr txBox="1"/>
          <p:nvPr/>
        </p:nvSpPr>
        <p:spPr>
          <a:xfrm>
            <a:off x="274320" y="3323506"/>
            <a:ext cx="6104466"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EXTENSIVE 3D MODEL LIBRARY</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5C5B238-E56D-4442-96CE-79A8F4990276}"/>
              </a:ext>
            </a:extLst>
          </p:cNvPr>
          <p:cNvSpPr txBox="1"/>
          <p:nvPr/>
        </p:nvSpPr>
        <p:spPr>
          <a:xfrm>
            <a:off x="275388" y="3841341"/>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CLOUD-BASED STORAGE FOR DESIGNS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E69FA30-9206-4DFF-9A60-1752048BB428}"/>
              </a:ext>
            </a:extLst>
          </p:cNvPr>
          <p:cNvSpPr txBox="1"/>
          <p:nvPr/>
        </p:nvSpPr>
        <p:spPr>
          <a:xfrm>
            <a:off x="274320" y="4289680"/>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INTEGRATION WITH ONLINE STORES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69DFD7-5D28-4D44-9D0D-21879C1E9A49}"/>
              </a:ext>
            </a:extLst>
          </p:cNvPr>
          <p:cNvSpPr txBox="1"/>
          <p:nvPr/>
        </p:nvSpPr>
        <p:spPr>
          <a:xfrm>
            <a:off x="273252" y="4738019"/>
            <a:ext cx="6104466"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REAL WORLD VISUALIZATION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86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lapper board with solid fill">
            <a:extLst>
              <a:ext uri="{FF2B5EF4-FFF2-40B4-BE49-F238E27FC236}">
                <a16:creationId xmlns:a16="http://schemas.microsoft.com/office/drawing/2014/main" id="{1F2FF2BD-16B9-44E4-8D67-D6907A558D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4320" y="256827"/>
            <a:ext cx="914400" cy="914400"/>
          </a:xfrm>
          <a:prstGeom prst="rect">
            <a:avLst/>
          </a:prstGeom>
        </p:spPr>
      </p:pic>
      <p:sp>
        <p:nvSpPr>
          <p:cNvPr id="4" name="TextBox 3">
            <a:extLst>
              <a:ext uri="{FF2B5EF4-FFF2-40B4-BE49-F238E27FC236}">
                <a16:creationId xmlns:a16="http://schemas.microsoft.com/office/drawing/2014/main" id="{8BEF2CCB-9473-47F5-9C66-0D823A1F3EF2}"/>
              </a:ext>
            </a:extLst>
          </p:cNvPr>
          <p:cNvSpPr txBox="1"/>
          <p:nvPr/>
        </p:nvSpPr>
        <p:spPr>
          <a:xfrm>
            <a:off x="1325032" y="586452"/>
            <a:ext cx="706436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MAIN FEATURES OF PROJECT</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125572-7DB4-4FB8-879B-320DD645E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20" y="1171227"/>
            <a:ext cx="7847861" cy="4864985"/>
          </a:xfrm>
          <a:prstGeom prst="rect">
            <a:avLst/>
          </a:prstGeom>
        </p:spPr>
      </p:pic>
      <p:sp>
        <p:nvSpPr>
          <p:cNvPr id="3" name="Oval 2">
            <a:extLst>
              <a:ext uri="{FF2B5EF4-FFF2-40B4-BE49-F238E27FC236}">
                <a16:creationId xmlns:a16="http://schemas.microsoft.com/office/drawing/2014/main" id="{1B75DB25-D798-4BDE-9F06-309066F28EAA}"/>
              </a:ext>
            </a:extLst>
          </p:cNvPr>
          <p:cNvSpPr/>
          <p:nvPr/>
        </p:nvSpPr>
        <p:spPr>
          <a:xfrm>
            <a:off x="4971495" y="3728621"/>
            <a:ext cx="1873188" cy="146481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Features of Project</a:t>
            </a:r>
            <a:endParaRPr lang="en-IN" dirty="0"/>
          </a:p>
        </p:txBody>
      </p:sp>
    </p:spTree>
    <p:extLst>
      <p:ext uri="{BB962C8B-B14F-4D97-AF65-F5344CB8AC3E}">
        <p14:creationId xmlns:p14="http://schemas.microsoft.com/office/powerpoint/2010/main" val="144441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60E37-A5EE-4C91-A88B-A029B7EDABE0}"/>
              </a:ext>
            </a:extLst>
          </p:cNvPr>
          <p:cNvSpPr txBox="1"/>
          <p:nvPr/>
        </p:nvSpPr>
        <p:spPr>
          <a:xfrm>
            <a:off x="1088571" y="329625"/>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METHODOLOGY USED</a:t>
            </a:r>
            <a:endParaRPr lang="en-IN" sz="3200" b="1" dirty="0">
              <a:latin typeface="Times New Roman" panose="02020603050405020304" pitchFamily="18" charset="0"/>
              <a:cs typeface="Times New Roman" panose="02020603050405020304" pitchFamily="18" charset="0"/>
            </a:endParaRPr>
          </a:p>
        </p:txBody>
      </p:sp>
      <p:pic>
        <p:nvPicPr>
          <p:cNvPr id="5" name="Graphic 4" descr="Books with solid fill">
            <a:extLst>
              <a:ext uri="{FF2B5EF4-FFF2-40B4-BE49-F238E27FC236}">
                <a16:creationId xmlns:a16="http://schemas.microsoft.com/office/drawing/2014/main" id="{C34DA128-4F05-455A-9979-400C662503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103150"/>
            <a:ext cx="811250" cy="811250"/>
          </a:xfrm>
          <a:prstGeom prst="rect">
            <a:avLst/>
          </a:prstGeom>
        </p:spPr>
      </p:pic>
      <p:sp>
        <p:nvSpPr>
          <p:cNvPr id="7" name="TextBox 6">
            <a:extLst>
              <a:ext uri="{FF2B5EF4-FFF2-40B4-BE49-F238E27FC236}">
                <a16:creationId xmlns:a16="http://schemas.microsoft.com/office/drawing/2014/main" id="{536009D3-22F2-474F-8BA9-3A8F9A2F4CA7}"/>
              </a:ext>
            </a:extLst>
          </p:cNvPr>
          <p:cNvSpPr txBox="1"/>
          <p:nvPr/>
        </p:nvSpPr>
        <p:spPr>
          <a:xfrm>
            <a:off x="174171" y="1097223"/>
            <a:ext cx="11416682" cy="1754326"/>
          </a:xfrm>
          <a:prstGeom prst="rect">
            <a:avLst/>
          </a:prstGeom>
          <a:noFill/>
        </p:spPr>
        <p:txBody>
          <a:bodyPr wrap="square">
            <a:spAutoFit/>
          </a:bodyPr>
          <a:lstStyle/>
          <a:p>
            <a:r>
              <a:rPr lang="en-IN" dirty="0">
                <a:solidFill>
                  <a:srgbClr val="002060"/>
                </a:solidFill>
                <a:effectLst/>
                <a:latin typeface="Times New Roman" panose="02020603050405020304" pitchFamily="18" charset="0"/>
                <a:ea typeface="Times New Roman" panose="02020603050405020304" pitchFamily="18" charset="0"/>
              </a:rPr>
              <a:t>As the current state of augmented reality (AR) systems for interior design usually makes use of mobile applications, 3D modelling tools, and AR frameworks. Solutions that improve the depiction of interior design modifications in real-world situations are available from a variety of platforms and companies. </a:t>
            </a:r>
            <a:endParaRPr lang="en-IN" dirty="0">
              <a:solidFill>
                <a:srgbClr val="002060"/>
              </a:solidFill>
              <a:latin typeface="Times New Roman" panose="02020603050405020304" pitchFamily="18" charset="0"/>
              <a:ea typeface="Times New Roman" panose="02020603050405020304" pitchFamily="18" charset="0"/>
            </a:endParaRPr>
          </a:p>
          <a:p>
            <a:endParaRPr lang="en-IN" dirty="0">
              <a:solidFill>
                <a:srgbClr val="002060"/>
              </a:solidFill>
              <a:effectLst/>
              <a:latin typeface="Times New Roman" panose="02020603050405020304" pitchFamily="18" charset="0"/>
              <a:ea typeface="Times New Roman" panose="02020603050405020304" pitchFamily="18" charset="0"/>
            </a:endParaRPr>
          </a:p>
          <a:p>
            <a:r>
              <a:rPr lang="en-IN" dirty="0">
                <a:solidFill>
                  <a:srgbClr val="002060"/>
                </a:solidFill>
                <a:latin typeface="Times New Roman" panose="02020603050405020304" pitchFamily="18" charset="0"/>
                <a:ea typeface="Times New Roman" panose="02020603050405020304" pitchFamily="18" charset="0"/>
              </a:rPr>
              <a:t>So to design our system for user benefits we have used a methodology that is  defined below :</a:t>
            </a:r>
            <a:endParaRPr lang="en-IN" dirty="0">
              <a:solidFill>
                <a:srgbClr val="002060"/>
              </a:solidFill>
              <a:effectLst/>
              <a:latin typeface="Times New Roman" panose="02020603050405020304" pitchFamily="18" charset="0"/>
              <a:ea typeface="Times New Roman" panose="02020603050405020304" pitchFamily="18" charset="0"/>
            </a:endParaRPr>
          </a:p>
          <a:p>
            <a:endParaRPr lang="en-IN" dirty="0">
              <a:solidFill>
                <a:srgbClr val="002060"/>
              </a:solidFill>
            </a:endParaRPr>
          </a:p>
        </p:txBody>
      </p:sp>
      <p:sp>
        <p:nvSpPr>
          <p:cNvPr id="6" name="TextBox 5">
            <a:extLst>
              <a:ext uri="{FF2B5EF4-FFF2-40B4-BE49-F238E27FC236}">
                <a16:creationId xmlns:a16="http://schemas.microsoft.com/office/drawing/2014/main" id="{4B01C689-828B-4BE4-8735-2462238ABEB1}"/>
              </a:ext>
            </a:extLst>
          </p:cNvPr>
          <p:cNvSpPr txBox="1"/>
          <p:nvPr/>
        </p:nvSpPr>
        <p:spPr>
          <a:xfrm>
            <a:off x="174171" y="285154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REQUIREMENT  ANALYSIS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E7A60FC-B912-4ACB-B0A6-E75EC10BE622}"/>
              </a:ext>
            </a:extLst>
          </p:cNvPr>
          <p:cNvSpPr txBox="1"/>
          <p:nvPr/>
        </p:nvSpPr>
        <p:spPr>
          <a:xfrm>
            <a:off x="174171" y="3429000"/>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RESEARCH AND INSPIRATION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0C496FF-6A8D-4B82-A040-3FBD98ABC6BA}"/>
              </a:ext>
            </a:extLst>
          </p:cNvPr>
          <p:cNvSpPr txBox="1"/>
          <p:nvPr/>
        </p:nvSpPr>
        <p:spPr>
          <a:xfrm>
            <a:off x="174171" y="3932003"/>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CONCEPTUALIZATION AND DESIGN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C8E0F3E-AA43-46B7-9D5F-4A64D08930E9}"/>
              </a:ext>
            </a:extLst>
          </p:cNvPr>
          <p:cNvSpPr txBox="1"/>
          <p:nvPr/>
        </p:nvSpPr>
        <p:spPr>
          <a:xfrm>
            <a:off x="174171" y="4472230"/>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DEVELOPMENT</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ABB21C8-F38B-4B20-8CCC-9D53CEF858F4}"/>
              </a:ext>
            </a:extLst>
          </p:cNvPr>
          <p:cNvSpPr txBox="1"/>
          <p:nvPr/>
        </p:nvSpPr>
        <p:spPr>
          <a:xfrm>
            <a:off x="174171" y="5012457"/>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TESTING AND FEEDBACK</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73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60E37-A5EE-4C91-A88B-A029B7EDABE0}"/>
              </a:ext>
            </a:extLst>
          </p:cNvPr>
          <p:cNvSpPr txBox="1"/>
          <p:nvPr/>
        </p:nvSpPr>
        <p:spPr>
          <a:xfrm>
            <a:off x="1088571" y="329625"/>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METHODOLOGY USED</a:t>
            </a:r>
            <a:endParaRPr lang="en-IN" sz="3200" b="1" dirty="0">
              <a:latin typeface="Times New Roman" panose="02020603050405020304" pitchFamily="18" charset="0"/>
              <a:cs typeface="Times New Roman" panose="02020603050405020304" pitchFamily="18" charset="0"/>
            </a:endParaRPr>
          </a:p>
        </p:txBody>
      </p:sp>
      <p:pic>
        <p:nvPicPr>
          <p:cNvPr id="5" name="Graphic 4" descr="Books with solid fill">
            <a:extLst>
              <a:ext uri="{FF2B5EF4-FFF2-40B4-BE49-F238E27FC236}">
                <a16:creationId xmlns:a16="http://schemas.microsoft.com/office/drawing/2014/main" id="{C34DA128-4F05-455A-9979-400C662503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103150"/>
            <a:ext cx="811250" cy="811250"/>
          </a:xfrm>
          <a:prstGeom prst="rect">
            <a:avLst/>
          </a:prstGeom>
        </p:spPr>
      </p:pic>
      <p:pic>
        <p:nvPicPr>
          <p:cNvPr id="3" name="Picture 2">
            <a:extLst>
              <a:ext uri="{FF2B5EF4-FFF2-40B4-BE49-F238E27FC236}">
                <a16:creationId xmlns:a16="http://schemas.microsoft.com/office/drawing/2014/main" id="{855BC4EF-FD97-4C50-9665-B1011A56E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981" y="957308"/>
            <a:ext cx="9480252" cy="4825727"/>
          </a:xfrm>
          <a:prstGeom prst="rect">
            <a:avLst/>
          </a:prstGeom>
        </p:spPr>
      </p:pic>
    </p:spTree>
    <p:extLst>
      <p:ext uri="{BB962C8B-B14F-4D97-AF65-F5344CB8AC3E}">
        <p14:creationId xmlns:p14="http://schemas.microsoft.com/office/powerpoint/2010/main" val="229029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60E37-A5EE-4C91-A88B-A029B7EDABE0}"/>
              </a:ext>
            </a:extLst>
          </p:cNvPr>
          <p:cNvSpPr txBox="1"/>
          <p:nvPr/>
        </p:nvSpPr>
        <p:spPr>
          <a:xfrm>
            <a:off x="1088571" y="329625"/>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METHODOLOGY USED</a:t>
            </a:r>
            <a:endParaRPr lang="en-IN" sz="3200" b="1" dirty="0">
              <a:latin typeface="Times New Roman" panose="02020603050405020304" pitchFamily="18" charset="0"/>
              <a:cs typeface="Times New Roman" panose="02020603050405020304" pitchFamily="18" charset="0"/>
            </a:endParaRPr>
          </a:p>
        </p:txBody>
      </p:sp>
      <p:pic>
        <p:nvPicPr>
          <p:cNvPr id="5" name="Graphic 4" descr="Books with solid fill">
            <a:extLst>
              <a:ext uri="{FF2B5EF4-FFF2-40B4-BE49-F238E27FC236}">
                <a16:creationId xmlns:a16="http://schemas.microsoft.com/office/drawing/2014/main" id="{C34DA128-4F05-455A-9979-400C662503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103150"/>
            <a:ext cx="811250" cy="811250"/>
          </a:xfrm>
          <a:prstGeom prst="rect">
            <a:avLst/>
          </a:prstGeom>
        </p:spPr>
      </p:pic>
      <p:sp>
        <p:nvSpPr>
          <p:cNvPr id="6" name="TextBox 5">
            <a:extLst>
              <a:ext uri="{FF2B5EF4-FFF2-40B4-BE49-F238E27FC236}">
                <a16:creationId xmlns:a16="http://schemas.microsoft.com/office/drawing/2014/main" id="{2F3A7E94-8269-4418-A823-79A263898534}"/>
              </a:ext>
            </a:extLst>
          </p:cNvPr>
          <p:cNvSpPr txBox="1"/>
          <p:nvPr/>
        </p:nvSpPr>
        <p:spPr>
          <a:xfrm>
            <a:off x="174171" y="136564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REQUIREMENT  ANALYSIS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E8ECF6-6960-4507-B4B9-E37EB3931541}"/>
              </a:ext>
            </a:extLst>
          </p:cNvPr>
          <p:cNvSpPr txBox="1"/>
          <p:nvPr/>
        </p:nvSpPr>
        <p:spPr>
          <a:xfrm>
            <a:off x="3733799" y="136564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RESEARCH AND INSPIRATION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43DD39-230A-4B8C-99BC-EB7A7235900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14906" y="2186230"/>
            <a:ext cx="2663300" cy="2936790"/>
          </a:xfrm>
          <a:prstGeom prst="rect">
            <a:avLst/>
          </a:prstGeom>
        </p:spPr>
      </p:pic>
      <p:pic>
        <p:nvPicPr>
          <p:cNvPr id="9" name="Picture 8">
            <a:extLst>
              <a:ext uri="{FF2B5EF4-FFF2-40B4-BE49-F238E27FC236}">
                <a16:creationId xmlns:a16="http://schemas.microsoft.com/office/drawing/2014/main" id="{2281B7FE-178E-4EE6-9274-9576D1F0BD3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172503" y="2186230"/>
            <a:ext cx="2858611" cy="2936790"/>
          </a:xfrm>
          <a:prstGeom prst="rect">
            <a:avLst/>
          </a:prstGeom>
        </p:spPr>
      </p:pic>
      <p:pic>
        <p:nvPicPr>
          <p:cNvPr id="10" name="Picture 9">
            <a:extLst>
              <a:ext uri="{FF2B5EF4-FFF2-40B4-BE49-F238E27FC236}">
                <a16:creationId xmlns:a16="http://schemas.microsoft.com/office/drawing/2014/main" id="{2A9B201A-C76D-4A70-A4D1-F76E09E22F74}"/>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087557" y="2186230"/>
            <a:ext cx="2858610" cy="2936790"/>
          </a:xfrm>
          <a:prstGeom prst="rect">
            <a:avLst/>
          </a:prstGeom>
        </p:spPr>
      </p:pic>
      <p:sp>
        <p:nvSpPr>
          <p:cNvPr id="11" name="TextBox 10">
            <a:extLst>
              <a:ext uri="{FF2B5EF4-FFF2-40B4-BE49-F238E27FC236}">
                <a16:creationId xmlns:a16="http://schemas.microsoft.com/office/drawing/2014/main" id="{0128B200-AF30-4D7C-A1F3-B5A21EDAF61C}"/>
              </a:ext>
            </a:extLst>
          </p:cNvPr>
          <p:cNvSpPr txBox="1"/>
          <p:nvPr/>
        </p:nvSpPr>
        <p:spPr>
          <a:xfrm>
            <a:off x="7571014" y="136564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CONCEPTUALIZATION AND DESIGN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22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60E37-A5EE-4C91-A88B-A029B7EDABE0}"/>
              </a:ext>
            </a:extLst>
          </p:cNvPr>
          <p:cNvSpPr txBox="1"/>
          <p:nvPr/>
        </p:nvSpPr>
        <p:spPr>
          <a:xfrm>
            <a:off x="1088571" y="329625"/>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METHODOLOGY USED</a:t>
            </a:r>
            <a:endParaRPr lang="en-IN" sz="3200" b="1" dirty="0">
              <a:latin typeface="Times New Roman" panose="02020603050405020304" pitchFamily="18" charset="0"/>
              <a:cs typeface="Times New Roman" panose="02020603050405020304" pitchFamily="18" charset="0"/>
            </a:endParaRPr>
          </a:p>
        </p:txBody>
      </p:sp>
      <p:pic>
        <p:nvPicPr>
          <p:cNvPr id="5" name="Graphic 4" descr="Books with solid fill">
            <a:extLst>
              <a:ext uri="{FF2B5EF4-FFF2-40B4-BE49-F238E27FC236}">
                <a16:creationId xmlns:a16="http://schemas.microsoft.com/office/drawing/2014/main" id="{C34DA128-4F05-455A-9979-400C662503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103150"/>
            <a:ext cx="811250" cy="811250"/>
          </a:xfrm>
          <a:prstGeom prst="rect">
            <a:avLst/>
          </a:prstGeom>
        </p:spPr>
      </p:pic>
      <p:sp>
        <p:nvSpPr>
          <p:cNvPr id="6" name="TextBox 5">
            <a:extLst>
              <a:ext uri="{FF2B5EF4-FFF2-40B4-BE49-F238E27FC236}">
                <a16:creationId xmlns:a16="http://schemas.microsoft.com/office/drawing/2014/main" id="{A410B54A-2279-4A44-B81F-F93BAB8B6F9B}"/>
              </a:ext>
            </a:extLst>
          </p:cNvPr>
          <p:cNvSpPr txBox="1"/>
          <p:nvPr/>
        </p:nvSpPr>
        <p:spPr>
          <a:xfrm>
            <a:off x="1769856" y="1387817"/>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DEVELOPMENT</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5D2EE02-CE18-4472-A36F-207FF30DDC4B}"/>
              </a:ext>
            </a:extLst>
          </p:cNvPr>
          <p:cNvSpPr txBox="1"/>
          <p:nvPr/>
        </p:nvSpPr>
        <p:spPr>
          <a:xfrm>
            <a:off x="6312504" y="1353122"/>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TESTING  AND  FEEDBACK</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F3A99C4-FBC7-4907-B0E8-57F91776DC3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892169" y="1961965"/>
            <a:ext cx="2770755" cy="2734857"/>
          </a:xfrm>
          <a:prstGeom prst="rect">
            <a:avLst/>
          </a:prstGeom>
        </p:spPr>
      </p:pic>
      <p:pic>
        <p:nvPicPr>
          <p:cNvPr id="9" name="Picture 8">
            <a:extLst>
              <a:ext uri="{FF2B5EF4-FFF2-40B4-BE49-F238E27FC236}">
                <a16:creationId xmlns:a16="http://schemas.microsoft.com/office/drawing/2014/main" id="{C1F67610-1C0B-43A0-8994-03F840E72B0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976926" y="1961966"/>
            <a:ext cx="2770755" cy="2734858"/>
          </a:xfrm>
          <a:prstGeom prst="rect">
            <a:avLst/>
          </a:prstGeom>
        </p:spPr>
      </p:pic>
    </p:spTree>
    <p:extLst>
      <p:ext uri="{BB962C8B-B14F-4D97-AF65-F5344CB8AC3E}">
        <p14:creationId xmlns:p14="http://schemas.microsoft.com/office/powerpoint/2010/main" val="5562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hecklist with solid fill">
            <a:extLst>
              <a:ext uri="{FF2B5EF4-FFF2-40B4-BE49-F238E27FC236}">
                <a16:creationId xmlns:a16="http://schemas.microsoft.com/office/drawing/2014/main" id="{1F670228-07FB-4F5F-89B6-706520DE9E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74171" y="79828"/>
            <a:ext cx="914400" cy="914400"/>
          </a:xfrm>
          <a:prstGeom prst="rect">
            <a:avLst/>
          </a:prstGeom>
        </p:spPr>
      </p:pic>
      <p:sp>
        <p:nvSpPr>
          <p:cNvPr id="4" name="TextBox 3">
            <a:extLst>
              <a:ext uri="{FF2B5EF4-FFF2-40B4-BE49-F238E27FC236}">
                <a16:creationId xmlns:a16="http://schemas.microsoft.com/office/drawing/2014/main" id="{A1360E37-A5EE-4C91-A88B-A029B7EDABE0}"/>
              </a:ext>
            </a:extLst>
          </p:cNvPr>
          <p:cNvSpPr txBox="1"/>
          <p:nvPr/>
        </p:nvSpPr>
        <p:spPr>
          <a:xfrm>
            <a:off x="1088571" y="409453"/>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F9D6A96-B2F1-4FCC-BF69-3C43F4681AA2}"/>
              </a:ext>
            </a:extLst>
          </p:cNvPr>
          <p:cNvSpPr txBox="1"/>
          <p:nvPr/>
        </p:nvSpPr>
        <p:spPr>
          <a:xfrm>
            <a:off x="299621" y="1248182"/>
            <a:ext cx="11445536" cy="1754326"/>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rgbClr val="002060"/>
                </a:solidFill>
                <a:effectLst/>
                <a:latin typeface="Times New Roman" panose="02020603050405020304" pitchFamily="18" charset="0"/>
                <a:ea typeface="SimSun" panose="02010600030101010101" pitchFamily="2" charset="-122"/>
              </a:rPr>
              <a:t>Introducing our advanced augmented reality app that enables you to visualize changes to interior design in real spaces.</a:t>
            </a:r>
          </a:p>
          <a:p>
            <a:r>
              <a:rPr lang="en-US" sz="1800" spc="0" dirty="0">
                <a:solidFill>
                  <a:srgbClr val="002060"/>
                </a:solidFill>
                <a:effectLst/>
                <a:latin typeface="Times New Roman" panose="02020603050405020304" pitchFamily="18" charset="0"/>
                <a:ea typeface="SimSun" panose="02010600030101010101" pitchFamily="2" charset="-122"/>
              </a:rPr>
              <a:t>Our technology is optimized for performance and provides a user-friendly interface that revolutionizes how people interact with interior design.</a:t>
            </a:r>
          </a:p>
          <a:p>
            <a:endParaRPr lang="en-US" dirty="0">
              <a:latin typeface="Times New Roman" panose="02020603050405020304" pitchFamily="18" charset="0"/>
              <a:ea typeface="SimSun" panose="02010600030101010101" pitchFamily="2" charset="-122"/>
            </a:endParaRPr>
          </a:p>
          <a:p>
            <a:r>
              <a:rPr lang="en-US" sz="1800" spc="-5" dirty="0">
                <a:effectLst/>
                <a:latin typeface="Times New Roman" panose="02020603050405020304" pitchFamily="18" charset="0"/>
                <a:ea typeface="SimSun" panose="02010600030101010101" pitchFamily="2" charset="-122"/>
              </a:rPr>
              <a:t>The proposed system developed for the AR app consists of the following features:</a:t>
            </a:r>
            <a:endParaRPr lang="en-IN" sz="1800" spc="-5" dirty="0">
              <a:effectLst/>
              <a:latin typeface="Times New Roman" panose="02020603050405020304" pitchFamily="18" charset="0"/>
              <a:ea typeface="SimSun" panose="02010600030101010101" pitchFamily="2" charset="-122"/>
            </a:endParaRPr>
          </a:p>
          <a:p>
            <a:endParaRPr lang="en-IN" dirty="0"/>
          </a:p>
        </p:txBody>
      </p:sp>
      <p:sp>
        <p:nvSpPr>
          <p:cNvPr id="9" name="TextBox 8">
            <a:extLst>
              <a:ext uri="{FF2B5EF4-FFF2-40B4-BE49-F238E27FC236}">
                <a16:creationId xmlns:a16="http://schemas.microsoft.com/office/drawing/2014/main" id="{B7767806-8ACA-4775-B578-E5C3E571EE48}"/>
              </a:ext>
            </a:extLst>
          </p:cNvPr>
          <p:cNvSpPr txBox="1"/>
          <p:nvPr/>
        </p:nvSpPr>
        <p:spPr>
          <a:xfrm>
            <a:off x="174171" y="285154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PERSONALISATION CHOICES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A76F2D3-7958-4599-B589-C4E2712C50E6}"/>
              </a:ext>
            </a:extLst>
          </p:cNvPr>
          <p:cNvSpPr txBox="1"/>
          <p:nvPr/>
        </p:nvSpPr>
        <p:spPr>
          <a:xfrm>
            <a:off x="174171" y="3407925"/>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TRACKING WITHOUT MARKERS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58F1D54-A48A-45A5-A702-DB4C52186219}"/>
              </a:ext>
            </a:extLst>
          </p:cNvPr>
          <p:cNvSpPr txBox="1"/>
          <p:nvPr/>
        </p:nvSpPr>
        <p:spPr>
          <a:xfrm>
            <a:off x="174171" y="3964301"/>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COMBINING DESIGN SERVICES WITH INTEGRATION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D2DC68E-661E-4C11-B826-6BBE30D8E7A5}"/>
              </a:ext>
            </a:extLst>
          </p:cNvPr>
          <p:cNvSpPr txBox="1"/>
          <p:nvPr/>
        </p:nvSpPr>
        <p:spPr>
          <a:xfrm>
            <a:off x="174171" y="4520677"/>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OFFLINE MODE</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6102FFE-E865-44C7-B53C-4414640272A4}"/>
              </a:ext>
            </a:extLst>
          </p:cNvPr>
          <p:cNvSpPr txBox="1"/>
          <p:nvPr/>
        </p:nvSpPr>
        <p:spPr>
          <a:xfrm>
            <a:off x="174171" y="5077053"/>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OPTIMIZING PERFORMANCE</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99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60E37-A5EE-4C91-A88B-A029B7EDABE0}"/>
              </a:ext>
            </a:extLst>
          </p:cNvPr>
          <p:cNvSpPr txBox="1"/>
          <p:nvPr/>
        </p:nvSpPr>
        <p:spPr>
          <a:xfrm>
            <a:off x="1088571" y="409453"/>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DABABF-A2D8-48D1-8D45-E8E0A59B5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521" y="994228"/>
            <a:ext cx="7502979" cy="5007802"/>
          </a:xfrm>
          <a:prstGeom prst="rect">
            <a:avLst/>
          </a:prstGeom>
        </p:spPr>
      </p:pic>
      <p:pic>
        <p:nvPicPr>
          <p:cNvPr id="9" name="Graphic 8" descr="Checklist with solid fill">
            <a:extLst>
              <a:ext uri="{FF2B5EF4-FFF2-40B4-BE49-F238E27FC236}">
                <a16:creationId xmlns:a16="http://schemas.microsoft.com/office/drawing/2014/main" id="{AF506E2E-6DAB-46E3-8038-E8E9214EF3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74171" y="79828"/>
            <a:ext cx="914400" cy="914400"/>
          </a:xfrm>
          <a:prstGeom prst="rect">
            <a:avLst/>
          </a:prstGeom>
        </p:spPr>
      </p:pic>
    </p:spTree>
    <p:extLst>
      <p:ext uri="{BB962C8B-B14F-4D97-AF65-F5344CB8AC3E}">
        <p14:creationId xmlns:p14="http://schemas.microsoft.com/office/powerpoint/2010/main" val="2706998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ullseye with solid fill">
            <a:extLst>
              <a:ext uri="{FF2B5EF4-FFF2-40B4-BE49-F238E27FC236}">
                <a16:creationId xmlns:a16="http://schemas.microsoft.com/office/drawing/2014/main" id="{1F670228-07FB-4F5F-89B6-706520DE9E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79828"/>
            <a:ext cx="914400" cy="914400"/>
          </a:xfrm>
          <a:prstGeom prst="rect">
            <a:avLst/>
          </a:prstGeom>
        </p:spPr>
      </p:pic>
      <p:sp>
        <p:nvSpPr>
          <p:cNvPr id="4" name="TextBox 3">
            <a:extLst>
              <a:ext uri="{FF2B5EF4-FFF2-40B4-BE49-F238E27FC236}">
                <a16:creationId xmlns:a16="http://schemas.microsoft.com/office/drawing/2014/main" id="{A1360E37-A5EE-4C91-A88B-A029B7EDABE0}"/>
              </a:ext>
            </a:extLst>
          </p:cNvPr>
          <p:cNvSpPr txBox="1"/>
          <p:nvPr/>
        </p:nvSpPr>
        <p:spPr>
          <a:xfrm>
            <a:off x="1088571" y="409453"/>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RESULTS AND OUTPUTS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20938D1-47BE-43AD-A684-2599E43A891E}"/>
              </a:ext>
            </a:extLst>
          </p:cNvPr>
          <p:cNvSpPr txBox="1"/>
          <p:nvPr/>
        </p:nvSpPr>
        <p:spPr>
          <a:xfrm>
            <a:off x="174171" y="1122829"/>
            <a:ext cx="11478985" cy="1446550"/>
          </a:xfrm>
          <a:prstGeom prst="rect">
            <a:avLst/>
          </a:prstGeom>
          <a:noFill/>
        </p:spPr>
        <p:txBody>
          <a:bodyPr wrap="square">
            <a:spAutoFit/>
          </a:bodyPr>
          <a:lstStyle/>
          <a:p>
            <a:pPr algn="just"/>
            <a:r>
              <a:rPr lang="en-IN" sz="2000" dirty="0">
                <a:solidFill>
                  <a:srgbClr val="002060"/>
                </a:solidFill>
                <a:effectLst/>
                <a:latin typeface="Times New Roman" panose="02020603050405020304" pitchFamily="18" charset="0"/>
                <a:ea typeface="Times New Roman" panose="02020603050405020304" pitchFamily="18" charset="0"/>
              </a:rPr>
              <a:t>Our development of an augmented reality (AR) app for visualizing interior design within real-world environments highlights its effectiveness across diverse demographics and professional fields.</a:t>
            </a:r>
          </a:p>
          <a:p>
            <a:pPr algn="just"/>
            <a:endParaRPr lang="en-IN" sz="2000" dirty="0">
              <a:solidFill>
                <a:srgbClr val="002060"/>
              </a:solidFill>
              <a:effectLst/>
              <a:latin typeface="Times New Roman" panose="02020603050405020304" pitchFamily="18" charset="0"/>
              <a:ea typeface="SimSun" panose="02010600030101010101" pitchFamily="2" charset="-122"/>
            </a:endParaRPr>
          </a:p>
          <a:p>
            <a:pPr algn="just">
              <a:lnSpc>
                <a:spcPct val="90000"/>
              </a:lnSpc>
              <a:spcBef>
                <a:spcPts val="1200"/>
              </a:spcBef>
              <a:spcAft>
                <a:spcPts val="600"/>
              </a:spcAft>
              <a:tabLst>
                <a:tab pos="685800" algn="l"/>
                <a:tab pos="457200" algn="l"/>
              </a:tabLst>
            </a:pPr>
            <a:r>
              <a:rPr lang="en-IN" sz="2000" cap="small" dirty="0">
                <a:effectLst/>
                <a:latin typeface="Times New Roman" panose="02020603050405020304" pitchFamily="18" charset="0"/>
                <a:ea typeface="Times New Roman" panose="02020603050405020304" pitchFamily="18" charset="0"/>
              </a:rPr>
              <a:t>Below are the characteristics of the AR app that we have developed: </a:t>
            </a:r>
            <a:endParaRPr lang="en-IN" sz="2000" cap="small" dirty="0">
              <a:effectLst/>
              <a:latin typeface="Times New Roman" panose="02020603050405020304" pitchFamily="18" charset="0"/>
              <a:ea typeface="SimSun" panose="02010600030101010101" pitchFamily="2" charset="-122"/>
            </a:endParaRPr>
          </a:p>
        </p:txBody>
      </p:sp>
      <p:sp>
        <p:nvSpPr>
          <p:cNvPr id="8" name="TextBox 7">
            <a:extLst>
              <a:ext uri="{FF2B5EF4-FFF2-40B4-BE49-F238E27FC236}">
                <a16:creationId xmlns:a16="http://schemas.microsoft.com/office/drawing/2014/main" id="{90445022-B56D-422D-B1C2-26E06C7352F2}"/>
              </a:ext>
            </a:extLst>
          </p:cNvPr>
          <p:cNvSpPr txBox="1"/>
          <p:nvPr/>
        </p:nvSpPr>
        <p:spPr>
          <a:xfrm>
            <a:off x="174171" y="2697980"/>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SIGN-IN PAGE INTEGRATION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C4E56D-935D-416F-AC32-D5FC6A4637EB}"/>
              </a:ext>
            </a:extLst>
          </p:cNvPr>
          <p:cNvSpPr txBox="1"/>
          <p:nvPr/>
        </p:nvSpPr>
        <p:spPr>
          <a:xfrm>
            <a:off x="174171" y="3155340"/>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VISUALIZATION FOR VARIED AGE GROUPS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9AEA06-345B-43B8-81DD-9F48008BAC45}"/>
              </a:ext>
            </a:extLst>
          </p:cNvPr>
          <p:cNvSpPr txBox="1"/>
          <p:nvPr/>
        </p:nvSpPr>
        <p:spPr>
          <a:xfrm>
            <a:off x="174171" y="3612700"/>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USER EXPERIENCE AND ACCESSIBILITY</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A83F86-DC92-4566-AB06-F30B26AEA617}"/>
              </a:ext>
            </a:extLst>
          </p:cNvPr>
          <p:cNvSpPr txBox="1"/>
          <p:nvPr/>
        </p:nvSpPr>
        <p:spPr>
          <a:xfrm>
            <a:off x="174171" y="4041214"/>
            <a:ext cx="8088086"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COMPREHENSIVE 3D LIBRARIES REALISTIC VISUALIZATION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12B5C61-6887-4137-8424-5E365BC62B19}"/>
              </a:ext>
            </a:extLst>
          </p:cNvPr>
          <p:cNvSpPr txBox="1"/>
          <p:nvPr/>
        </p:nvSpPr>
        <p:spPr>
          <a:xfrm>
            <a:off x="174171" y="4498574"/>
            <a:ext cx="8594272"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COLLABORATIVE FEATURES WITH ONLINE RETAILERS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76C5D7F-07D6-4B16-AC9D-37519C3A6FEF}"/>
              </a:ext>
            </a:extLst>
          </p:cNvPr>
          <p:cNvSpPr txBox="1"/>
          <p:nvPr/>
        </p:nvSpPr>
        <p:spPr>
          <a:xfrm>
            <a:off x="174171" y="4955934"/>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SEAMLESS ACCESS TO CLOUD STORAGE</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91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ullseye with solid fill">
            <a:extLst>
              <a:ext uri="{FF2B5EF4-FFF2-40B4-BE49-F238E27FC236}">
                <a16:creationId xmlns:a16="http://schemas.microsoft.com/office/drawing/2014/main" id="{1F670228-07FB-4F5F-89B6-706520DE9E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79828"/>
            <a:ext cx="914400" cy="914400"/>
          </a:xfrm>
          <a:prstGeom prst="rect">
            <a:avLst/>
          </a:prstGeom>
        </p:spPr>
      </p:pic>
      <p:sp>
        <p:nvSpPr>
          <p:cNvPr id="4" name="TextBox 3">
            <a:extLst>
              <a:ext uri="{FF2B5EF4-FFF2-40B4-BE49-F238E27FC236}">
                <a16:creationId xmlns:a16="http://schemas.microsoft.com/office/drawing/2014/main" id="{A1360E37-A5EE-4C91-A88B-A029B7EDABE0}"/>
              </a:ext>
            </a:extLst>
          </p:cNvPr>
          <p:cNvSpPr txBox="1"/>
          <p:nvPr/>
        </p:nvSpPr>
        <p:spPr>
          <a:xfrm>
            <a:off x="1088571" y="409453"/>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RESULTS AND OUTPUTS</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6EACC93-9D4F-43D5-9731-721E9D4B86E7}"/>
              </a:ext>
            </a:extLst>
          </p:cNvPr>
          <p:cNvSpPr txBox="1"/>
          <p:nvPr/>
        </p:nvSpPr>
        <p:spPr>
          <a:xfrm>
            <a:off x="823241" y="144802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SIGN-IN PAGE INTEGRATION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D4F5A0A-DE1E-4231-A48D-EDC2136EC1F6}"/>
              </a:ext>
            </a:extLst>
          </p:cNvPr>
          <p:cNvSpPr txBox="1"/>
          <p:nvPr/>
        </p:nvSpPr>
        <p:spPr>
          <a:xfrm>
            <a:off x="6088602" y="144802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VISUALIZATION FOR VARIED AGE GROUPS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6F1AC02-FBD6-463A-9311-4F3AC73BD7E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318077" y="1988598"/>
            <a:ext cx="3191779" cy="3265651"/>
          </a:xfrm>
          <a:prstGeom prst="rect">
            <a:avLst/>
          </a:prstGeom>
        </p:spPr>
      </p:pic>
      <p:pic>
        <p:nvPicPr>
          <p:cNvPr id="12" name="Picture 11">
            <a:extLst>
              <a:ext uri="{FF2B5EF4-FFF2-40B4-BE49-F238E27FC236}">
                <a16:creationId xmlns:a16="http://schemas.microsoft.com/office/drawing/2014/main" id="{3573D104-9CBC-41F4-B8FD-B00D70EEB30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399770" y="1988597"/>
            <a:ext cx="3315578" cy="3265651"/>
          </a:xfrm>
          <a:prstGeom prst="rect">
            <a:avLst/>
          </a:prstGeom>
        </p:spPr>
      </p:pic>
    </p:spTree>
    <p:extLst>
      <p:ext uri="{BB962C8B-B14F-4D97-AF65-F5344CB8AC3E}">
        <p14:creationId xmlns:p14="http://schemas.microsoft.com/office/powerpoint/2010/main" val="61293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FB9AD3-CBAE-4F9A-975B-ED20824E5EAA}"/>
              </a:ext>
            </a:extLst>
          </p:cNvPr>
          <p:cNvSpPr txBox="1"/>
          <p:nvPr/>
        </p:nvSpPr>
        <p:spPr>
          <a:xfrm>
            <a:off x="1280160" y="2285999"/>
            <a:ext cx="524256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OUTLINES</a:t>
            </a:r>
            <a:endParaRPr kumimoji="0" lang="en-IN"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pic>
        <p:nvPicPr>
          <p:cNvPr id="8" name="Graphic 7" descr="Books with solid fill">
            <a:extLst>
              <a:ext uri="{FF2B5EF4-FFF2-40B4-BE49-F238E27FC236}">
                <a16:creationId xmlns:a16="http://schemas.microsoft.com/office/drawing/2014/main" id="{4A2301DF-F969-4014-951C-CD931DC012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80" y="2151965"/>
            <a:ext cx="914400" cy="914400"/>
          </a:xfrm>
          <a:prstGeom prst="rect">
            <a:avLst/>
          </a:prstGeom>
        </p:spPr>
      </p:pic>
      <p:sp>
        <p:nvSpPr>
          <p:cNvPr id="9" name="TextBox 8">
            <a:extLst>
              <a:ext uri="{FF2B5EF4-FFF2-40B4-BE49-F238E27FC236}">
                <a16:creationId xmlns:a16="http://schemas.microsoft.com/office/drawing/2014/main" id="{9834C3F1-730B-4DCB-848E-10AE75B92C72}"/>
              </a:ext>
            </a:extLst>
          </p:cNvPr>
          <p:cNvSpPr txBox="1"/>
          <p:nvPr/>
        </p:nvSpPr>
        <p:spPr>
          <a:xfrm>
            <a:off x="5989320" y="360713"/>
            <a:ext cx="4617720" cy="58477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rPr>
              <a:t>Introduction to Proje</a:t>
            </a:r>
            <a:r>
              <a:rPr lang="en-US" sz="3200" dirty="0" err="1">
                <a:solidFill>
                  <a:srgbClr val="DE478E">
                    <a:lumMod val="50000"/>
                  </a:srgbClr>
                </a:solidFill>
                <a:latin typeface="Times New Roman" panose="02020603050405020304" pitchFamily="18" charset="0"/>
                <a:cs typeface="Times New Roman" panose="02020603050405020304" pitchFamily="18" charset="0"/>
              </a:rPr>
              <a:t>ct</a:t>
            </a:r>
            <a:r>
              <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rPr>
              <a:t> </a:t>
            </a:r>
          </a:p>
        </p:txBody>
      </p:sp>
      <p:sp>
        <p:nvSpPr>
          <p:cNvPr id="10" name="TextBox 9">
            <a:extLst>
              <a:ext uri="{FF2B5EF4-FFF2-40B4-BE49-F238E27FC236}">
                <a16:creationId xmlns:a16="http://schemas.microsoft.com/office/drawing/2014/main" id="{C244D46D-F883-4573-8EF5-FB2EF161EFB0}"/>
              </a:ext>
            </a:extLst>
          </p:cNvPr>
          <p:cNvSpPr txBox="1"/>
          <p:nvPr/>
        </p:nvSpPr>
        <p:spPr>
          <a:xfrm>
            <a:off x="5989320" y="876761"/>
            <a:ext cx="4511040" cy="58477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3200" dirty="0">
                <a:solidFill>
                  <a:srgbClr val="DE478E">
                    <a:lumMod val="50000"/>
                  </a:srgbClr>
                </a:solidFill>
                <a:latin typeface="Times New Roman" panose="02020603050405020304" pitchFamily="18" charset="0"/>
                <a:cs typeface="Times New Roman" panose="02020603050405020304" pitchFamily="18" charset="0"/>
              </a:rPr>
              <a:t>Project Formulation</a:t>
            </a:r>
            <a:endPar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a:extLst>
              <a:ext uri="{FF2B5EF4-FFF2-40B4-BE49-F238E27FC236}">
                <a16:creationId xmlns:a16="http://schemas.microsoft.com/office/drawing/2014/main" id="{5E8748F2-B5A8-4D6C-92E1-F87F656F44C0}"/>
              </a:ext>
            </a:extLst>
          </p:cNvPr>
          <p:cNvSpPr txBox="1"/>
          <p:nvPr/>
        </p:nvSpPr>
        <p:spPr>
          <a:xfrm>
            <a:off x="5989320" y="4252228"/>
            <a:ext cx="6172940" cy="58477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rPr>
              <a:t>Future Scop</a:t>
            </a:r>
            <a:r>
              <a:rPr lang="en-US" sz="3200" dirty="0">
                <a:solidFill>
                  <a:srgbClr val="DE478E">
                    <a:lumMod val="50000"/>
                  </a:srgbClr>
                </a:solidFill>
                <a:latin typeface="Times New Roman" panose="02020603050405020304" pitchFamily="18" charset="0"/>
                <a:cs typeface="Times New Roman" panose="02020603050405020304" pitchFamily="18" charset="0"/>
              </a:rPr>
              <a:t>e</a:t>
            </a:r>
            <a:endPar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3" name="TextBox 12">
            <a:extLst>
              <a:ext uri="{FF2B5EF4-FFF2-40B4-BE49-F238E27FC236}">
                <a16:creationId xmlns:a16="http://schemas.microsoft.com/office/drawing/2014/main" id="{C420F2FA-322D-4A3C-9703-D3F197033EFC}"/>
              </a:ext>
            </a:extLst>
          </p:cNvPr>
          <p:cNvSpPr txBox="1"/>
          <p:nvPr/>
        </p:nvSpPr>
        <p:spPr>
          <a:xfrm>
            <a:off x="5989320" y="2382652"/>
            <a:ext cx="4937760" cy="584775"/>
          </a:xfrm>
          <a:prstGeom prst="rect">
            <a:avLst/>
          </a:prstGeom>
          <a:noFill/>
        </p:spPr>
        <p:txBody>
          <a:bodyPr wrap="square" rtlCol="0">
            <a:spAutoFit/>
          </a:bodyPr>
          <a:lstStyle/>
          <a:p>
            <a:pPr marL="514350" marR="0" lvl="0" indent="-51435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3200" dirty="0">
                <a:solidFill>
                  <a:srgbClr val="DE478E">
                    <a:lumMod val="50000"/>
                  </a:srgbClr>
                </a:solidFill>
                <a:latin typeface="Times New Roman" panose="02020603050405020304" pitchFamily="18" charset="0"/>
                <a:cs typeface="Times New Roman" panose="02020603050405020304" pitchFamily="18" charset="0"/>
              </a:rPr>
              <a:t>Methodology Used</a:t>
            </a:r>
            <a:endPar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8" name="TextBox 17">
            <a:extLst>
              <a:ext uri="{FF2B5EF4-FFF2-40B4-BE49-F238E27FC236}">
                <a16:creationId xmlns:a16="http://schemas.microsoft.com/office/drawing/2014/main" id="{ABD09C9A-AD6E-4651-A24E-4430A17BE3D0}"/>
              </a:ext>
            </a:extLst>
          </p:cNvPr>
          <p:cNvSpPr txBox="1"/>
          <p:nvPr/>
        </p:nvSpPr>
        <p:spPr>
          <a:xfrm>
            <a:off x="5989320" y="3326162"/>
            <a:ext cx="4385734" cy="58477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3200" dirty="0">
                <a:solidFill>
                  <a:srgbClr val="DE478E">
                    <a:lumMod val="50000"/>
                  </a:srgbClr>
                </a:solidFill>
                <a:latin typeface="Times New Roman" panose="02020603050405020304" pitchFamily="18" charset="0"/>
                <a:cs typeface="Times New Roman" panose="02020603050405020304" pitchFamily="18" charset="0"/>
              </a:rPr>
              <a:t>Results and Outputs</a:t>
            </a:r>
            <a:endParaRPr kumimoji="0" lang="en-IN"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BF3CDD1F-BC66-448F-9174-93782A54013B}"/>
              </a:ext>
            </a:extLst>
          </p:cNvPr>
          <p:cNvSpPr txBox="1"/>
          <p:nvPr/>
        </p:nvSpPr>
        <p:spPr>
          <a:xfrm>
            <a:off x="5989320" y="4733828"/>
            <a:ext cx="6131378" cy="584775"/>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3200" dirty="0">
                <a:solidFill>
                  <a:srgbClr val="DE478E">
                    <a:lumMod val="50000"/>
                  </a:srgbClr>
                </a:solidFill>
                <a:latin typeface="Times New Roman" panose="02020603050405020304" pitchFamily="18" charset="0"/>
                <a:cs typeface="Times New Roman" panose="02020603050405020304" pitchFamily="18" charset="0"/>
              </a:rPr>
              <a:t>References</a:t>
            </a:r>
            <a:endPar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18FD8F30-735B-4192-8C62-6A150D8D98CF}"/>
              </a:ext>
            </a:extLst>
          </p:cNvPr>
          <p:cNvSpPr txBox="1"/>
          <p:nvPr/>
        </p:nvSpPr>
        <p:spPr>
          <a:xfrm>
            <a:off x="5989320" y="3807762"/>
            <a:ext cx="6131378" cy="584775"/>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3200" dirty="0">
                <a:solidFill>
                  <a:srgbClr val="DE478E">
                    <a:lumMod val="50000"/>
                  </a:srgbClr>
                </a:solidFill>
                <a:latin typeface="Times New Roman" panose="02020603050405020304" pitchFamily="18" charset="0"/>
                <a:cs typeface="Times New Roman" panose="02020603050405020304" pitchFamily="18" charset="0"/>
              </a:rPr>
              <a:t>Conclusion</a:t>
            </a:r>
            <a:endPar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9" name="TextBox 18">
            <a:extLst>
              <a:ext uri="{FF2B5EF4-FFF2-40B4-BE49-F238E27FC236}">
                <a16:creationId xmlns:a16="http://schemas.microsoft.com/office/drawing/2014/main" id="{B649BB22-E5EB-4A89-BCDA-0EA76452AD44}"/>
              </a:ext>
            </a:extLst>
          </p:cNvPr>
          <p:cNvSpPr txBox="1"/>
          <p:nvPr/>
        </p:nvSpPr>
        <p:spPr>
          <a:xfrm>
            <a:off x="5989320" y="1394981"/>
            <a:ext cx="4953000" cy="58477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3200" dirty="0">
                <a:solidFill>
                  <a:srgbClr val="DE478E">
                    <a:lumMod val="50000"/>
                  </a:srgbClr>
                </a:solidFill>
                <a:latin typeface="Times New Roman" panose="02020603050405020304" pitchFamily="18" charset="0"/>
                <a:cs typeface="Times New Roman" panose="02020603050405020304" pitchFamily="18" charset="0"/>
              </a:rPr>
              <a:t>Objectives of the work</a:t>
            </a:r>
            <a:endPar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20" name="TextBox 19">
            <a:extLst>
              <a:ext uri="{FF2B5EF4-FFF2-40B4-BE49-F238E27FC236}">
                <a16:creationId xmlns:a16="http://schemas.microsoft.com/office/drawing/2014/main" id="{BFAB2D49-9E0F-4795-BB48-DE00E3527F22}"/>
              </a:ext>
            </a:extLst>
          </p:cNvPr>
          <p:cNvSpPr txBox="1"/>
          <p:nvPr/>
        </p:nvSpPr>
        <p:spPr>
          <a:xfrm>
            <a:off x="5989320" y="1880689"/>
            <a:ext cx="5421282" cy="58477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rPr>
              <a:t>Main Features of the Project</a:t>
            </a:r>
          </a:p>
        </p:txBody>
      </p:sp>
      <p:sp>
        <p:nvSpPr>
          <p:cNvPr id="21" name="TextBox 20">
            <a:extLst>
              <a:ext uri="{FF2B5EF4-FFF2-40B4-BE49-F238E27FC236}">
                <a16:creationId xmlns:a16="http://schemas.microsoft.com/office/drawing/2014/main" id="{93E02A13-3232-4A01-9388-7D86D2304343}"/>
              </a:ext>
            </a:extLst>
          </p:cNvPr>
          <p:cNvSpPr txBox="1"/>
          <p:nvPr/>
        </p:nvSpPr>
        <p:spPr>
          <a:xfrm>
            <a:off x="5989320" y="2850101"/>
            <a:ext cx="4953000" cy="58477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3200" b="0" i="0" u="none" strike="noStrike" kern="1200" cap="none" spc="0" normalizeH="0" baseline="0" noProof="0" dirty="0">
                <a:ln>
                  <a:noFill/>
                </a:ln>
                <a:solidFill>
                  <a:srgbClr val="DE478E">
                    <a:lumMod val="50000"/>
                  </a:srgbClr>
                </a:solidFill>
                <a:effectLst/>
                <a:uLnTx/>
                <a:uFillTx/>
                <a:latin typeface="Times New Roman" panose="02020603050405020304" pitchFamily="18" charset="0"/>
                <a:ea typeface="+mn-ea"/>
                <a:cs typeface="Times New Roman" panose="02020603050405020304" pitchFamily="18" charset="0"/>
              </a:rPr>
              <a:t>Proposed System</a:t>
            </a:r>
          </a:p>
        </p:txBody>
      </p:sp>
    </p:spTree>
    <p:extLst>
      <p:ext uri="{BB962C8B-B14F-4D97-AF65-F5344CB8AC3E}">
        <p14:creationId xmlns:p14="http://schemas.microsoft.com/office/powerpoint/2010/main" val="67318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ullseye with solid fill">
            <a:extLst>
              <a:ext uri="{FF2B5EF4-FFF2-40B4-BE49-F238E27FC236}">
                <a16:creationId xmlns:a16="http://schemas.microsoft.com/office/drawing/2014/main" id="{1F670228-07FB-4F5F-89B6-706520DE9E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79828"/>
            <a:ext cx="914400" cy="914400"/>
          </a:xfrm>
          <a:prstGeom prst="rect">
            <a:avLst/>
          </a:prstGeom>
        </p:spPr>
      </p:pic>
      <p:sp>
        <p:nvSpPr>
          <p:cNvPr id="4" name="TextBox 3">
            <a:extLst>
              <a:ext uri="{FF2B5EF4-FFF2-40B4-BE49-F238E27FC236}">
                <a16:creationId xmlns:a16="http://schemas.microsoft.com/office/drawing/2014/main" id="{A1360E37-A5EE-4C91-A88B-A029B7EDABE0}"/>
              </a:ext>
            </a:extLst>
          </p:cNvPr>
          <p:cNvSpPr txBox="1"/>
          <p:nvPr/>
        </p:nvSpPr>
        <p:spPr>
          <a:xfrm>
            <a:off x="1088571" y="409453"/>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RESULTS AND OUTPUTS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853B7C-B905-4E9E-8B9E-A733974B65DA}"/>
              </a:ext>
            </a:extLst>
          </p:cNvPr>
          <p:cNvSpPr txBox="1"/>
          <p:nvPr/>
        </p:nvSpPr>
        <p:spPr>
          <a:xfrm>
            <a:off x="5163422" y="1429129"/>
            <a:ext cx="8088086"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COMPREHENSIVE 3D LIBRARIES REALISTIC VISUALIZATION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A6AB5F-30C3-45F3-B5F0-0E0F5F31D1D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88570" y="2131129"/>
            <a:ext cx="3385775" cy="3276762"/>
          </a:xfrm>
          <a:prstGeom prst="rect">
            <a:avLst/>
          </a:prstGeom>
        </p:spPr>
      </p:pic>
      <p:sp>
        <p:nvSpPr>
          <p:cNvPr id="10" name="TextBox 9">
            <a:extLst>
              <a:ext uri="{FF2B5EF4-FFF2-40B4-BE49-F238E27FC236}">
                <a16:creationId xmlns:a16="http://schemas.microsoft.com/office/drawing/2014/main" id="{530830C2-DE17-4530-91DD-F8E50327899B}"/>
              </a:ext>
            </a:extLst>
          </p:cNvPr>
          <p:cNvSpPr txBox="1"/>
          <p:nvPr/>
        </p:nvSpPr>
        <p:spPr>
          <a:xfrm>
            <a:off x="107588" y="145010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USER EXPERIENCE AND ACCESSIBILITY</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3AE408E-BFA0-40BF-952D-1144886389F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807010" y="2131129"/>
            <a:ext cx="3286901" cy="3276762"/>
          </a:xfrm>
          <a:prstGeom prst="rect">
            <a:avLst/>
          </a:prstGeom>
        </p:spPr>
      </p:pic>
    </p:spTree>
    <p:extLst>
      <p:ext uri="{BB962C8B-B14F-4D97-AF65-F5344CB8AC3E}">
        <p14:creationId xmlns:p14="http://schemas.microsoft.com/office/powerpoint/2010/main" val="123748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ullseye with solid fill">
            <a:extLst>
              <a:ext uri="{FF2B5EF4-FFF2-40B4-BE49-F238E27FC236}">
                <a16:creationId xmlns:a16="http://schemas.microsoft.com/office/drawing/2014/main" id="{1F670228-07FB-4F5F-89B6-706520DE9E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171" y="79828"/>
            <a:ext cx="914400" cy="914400"/>
          </a:xfrm>
          <a:prstGeom prst="rect">
            <a:avLst/>
          </a:prstGeom>
        </p:spPr>
      </p:pic>
      <p:sp>
        <p:nvSpPr>
          <p:cNvPr id="4" name="TextBox 3">
            <a:extLst>
              <a:ext uri="{FF2B5EF4-FFF2-40B4-BE49-F238E27FC236}">
                <a16:creationId xmlns:a16="http://schemas.microsoft.com/office/drawing/2014/main" id="{A1360E37-A5EE-4C91-A88B-A029B7EDABE0}"/>
              </a:ext>
            </a:extLst>
          </p:cNvPr>
          <p:cNvSpPr txBox="1"/>
          <p:nvPr/>
        </p:nvSpPr>
        <p:spPr>
          <a:xfrm>
            <a:off x="1088571" y="409453"/>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RESULTS AND OUTPUTS</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A238A9-5025-42C5-A9AD-FF2CEE59710C}"/>
              </a:ext>
            </a:extLst>
          </p:cNvPr>
          <p:cNvSpPr txBox="1"/>
          <p:nvPr/>
        </p:nvSpPr>
        <p:spPr>
          <a:xfrm>
            <a:off x="174171" y="1426900"/>
            <a:ext cx="8594272"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COLLABORATIVE FEATURES WITH ONLINE RETAILERS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0D3E2BB-DA46-415E-85DE-712E6797E212}"/>
              </a:ext>
            </a:extLst>
          </p:cNvPr>
          <p:cNvSpPr txBox="1"/>
          <p:nvPr/>
        </p:nvSpPr>
        <p:spPr>
          <a:xfrm>
            <a:off x="7193036" y="1426900"/>
            <a:ext cx="4998963"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SEAMLESS ACCESS TO CLOUD STORAGE</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CE21715-A488-4A81-B180-1B0E4602B68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61515" y="2077375"/>
            <a:ext cx="3181588" cy="3146432"/>
          </a:xfrm>
          <a:prstGeom prst="rect">
            <a:avLst/>
          </a:prstGeom>
        </p:spPr>
      </p:pic>
      <p:pic>
        <p:nvPicPr>
          <p:cNvPr id="11" name="Picture 10">
            <a:extLst>
              <a:ext uri="{FF2B5EF4-FFF2-40B4-BE49-F238E27FC236}">
                <a16:creationId xmlns:a16="http://schemas.microsoft.com/office/drawing/2014/main" id="{FCE13F27-6731-41CE-80B3-A52A2B7C00D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168723" y="2077375"/>
            <a:ext cx="3034896" cy="3146431"/>
          </a:xfrm>
          <a:prstGeom prst="rect">
            <a:avLst/>
          </a:prstGeom>
        </p:spPr>
      </p:pic>
    </p:spTree>
    <p:extLst>
      <p:ext uri="{BB962C8B-B14F-4D97-AF65-F5344CB8AC3E}">
        <p14:creationId xmlns:p14="http://schemas.microsoft.com/office/powerpoint/2010/main" val="55026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Head with gears with solid fill">
            <a:extLst>
              <a:ext uri="{FF2B5EF4-FFF2-40B4-BE49-F238E27FC236}">
                <a16:creationId xmlns:a16="http://schemas.microsoft.com/office/drawing/2014/main" id="{05AF6462-1C48-466E-BB5B-5EAB4C3969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 y="199572"/>
            <a:ext cx="914400" cy="914400"/>
          </a:xfrm>
          <a:prstGeom prst="rect">
            <a:avLst/>
          </a:prstGeom>
        </p:spPr>
      </p:pic>
      <p:sp>
        <p:nvSpPr>
          <p:cNvPr id="4" name="TextBox 3">
            <a:extLst>
              <a:ext uri="{FF2B5EF4-FFF2-40B4-BE49-F238E27FC236}">
                <a16:creationId xmlns:a16="http://schemas.microsoft.com/office/drawing/2014/main" id="{4F0E7952-FB06-4B0F-8833-5E01B27EFE6E}"/>
              </a:ext>
            </a:extLst>
          </p:cNvPr>
          <p:cNvSpPr txBox="1"/>
          <p:nvPr/>
        </p:nvSpPr>
        <p:spPr>
          <a:xfrm>
            <a:off x="1143000" y="529197"/>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AF85C1-F4D4-4849-9E0C-81F058562567}"/>
              </a:ext>
            </a:extLst>
          </p:cNvPr>
          <p:cNvSpPr txBox="1"/>
          <p:nvPr/>
        </p:nvSpPr>
        <p:spPr>
          <a:xfrm>
            <a:off x="423333" y="1524000"/>
            <a:ext cx="10938934"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b="0"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Our experience creating augmented reality software that enables users to visualize interior design in real-world settings shows that the app is adaptable to a wide range of age groups and professional backgrounds. The inclusion of a sign-up page that requires a login and password for authentication not only increases user engagement and accessibility but also underscores the importance of safeguarding user privacy and data within AR application ecosystems.</a:t>
            </a:r>
          </a:p>
          <a:p>
            <a:pPr marL="342900" indent="-342900">
              <a:buFont typeface="Wingdings" panose="05000000000000000000" pitchFamily="2" charset="2"/>
              <a:buChar char="q"/>
            </a:pPr>
            <a:endParaRPr lang="en-IN" sz="2000" b="0"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solidFill>
                  <a:srgbClr val="002060"/>
                </a:solidFill>
                <a:latin typeface="Times New Roman" panose="02020603050405020304" pitchFamily="18" charset="0"/>
                <a:cs typeface="Times New Roman" panose="02020603050405020304" pitchFamily="18" charset="0"/>
              </a:rPr>
              <a:t>Moreover, accessibility, collaboration, and personalization in interior design visualization have improved significantly with the integration of cloud storage and online store collaboration into the AR app ecosystem. These features enable users to create immersive and customized creative experiences, foster teamwork, and streamline the procurement process by providing easy access to design files and product catalogs.</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397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Group brainstorm with solid fill">
            <a:extLst>
              <a:ext uri="{FF2B5EF4-FFF2-40B4-BE49-F238E27FC236}">
                <a16:creationId xmlns:a16="http://schemas.microsoft.com/office/drawing/2014/main" id="{350DB124-A1EB-4AB0-90DE-C801385F95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122494"/>
            <a:ext cx="914400" cy="914400"/>
          </a:xfrm>
          <a:prstGeom prst="rect">
            <a:avLst/>
          </a:prstGeom>
        </p:spPr>
      </p:pic>
      <p:sp>
        <p:nvSpPr>
          <p:cNvPr id="4" name="TextBox 3">
            <a:extLst>
              <a:ext uri="{FF2B5EF4-FFF2-40B4-BE49-F238E27FC236}">
                <a16:creationId xmlns:a16="http://schemas.microsoft.com/office/drawing/2014/main" id="{FEAA1778-63C0-4185-A140-4C6C2D3B93D8}"/>
              </a:ext>
            </a:extLst>
          </p:cNvPr>
          <p:cNvSpPr txBox="1"/>
          <p:nvPr/>
        </p:nvSpPr>
        <p:spPr>
          <a:xfrm>
            <a:off x="1219200" y="452119"/>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CB90A46-4E6B-42BF-8BF8-A84526DBCA50}"/>
              </a:ext>
            </a:extLst>
          </p:cNvPr>
          <p:cNvSpPr txBox="1"/>
          <p:nvPr/>
        </p:nvSpPr>
        <p:spPr>
          <a:xfrm>
            <a:off x="238217" y="1163388"/>
            <a:ext cx="11715565" cy="1326517"/>
          </a:xfrm>
          <a:prstGeom prst="rect">
            <a:avLst/>
          </a:prstGeom>
          <a:noFill/>
        </p:spPr>
        <p:txBody>
          <a:bodyPr wrap="square">
            <a:spAutoFit/>
          </a:bodyPr>
          <a:lstStyle/>
          <a:p>
            <a:pPr algn="just"/>
            <a:r>
              <a:rPr lang="en-IN" sz="1800" dirty="0">
                <a:solidFill>
                  <a:srgbClr val="002060"/>
                </a:solidFill>
                <a:effectLst/>
                <a:latin typeface="Times New Roman" panose="02020603050405020304" pitchFamily="18" charset="0"/>
                <a:ea typeface="Times New Roman" panose="02020603050405020304" pitchFamily="18" charset="0"/>
              </a:rPr>
              <a:t>Our development of an augmented reality (AR) app for visualizing interior design within real-world environments highlights its effectiveness across diverse demographics and professional fields.</a:t>
            </a:r>
          </a:p>
          <a:p>
            <a:pPr algn="just"/>
            <a:endParaRPr lang="en-IN" sz="1800" dirty="0">
              <a:solidFill>
                <a:srgbClr val="002060"/>
              </a:solidFill>
              <a:effectLst/>
              <a:latin typeface="Times New Roman" panose="02020603050405020304" pitchFamily="18" charset="0"/>
              <a:ea typeface="SimSun" panose="02010600030101010101" pitchFamily="2" charset="-122"/>
            </a:endParaRPr>
          </a:p>
          <a:p>
            <a:pPr algn="just">
              <a:lnSpc>
                <a:spcPct val="90000"/>
              </a:lnSpc>
              <a:spcBef>
                <a:spcPts val="1200"/>
              </a:spcBef>
              <a:spcAft>
                <a:spcPts val="600"/>
              </a:spcAft>
              <a:tabLst>
                <a:tab pos="685800" algn="l"/>
                <a:tab pos="457200" algn="l"/>
              </a:tabLst>
            </a:pPr>
            <a:r>
              <a:rPr lang="en-IN" cap="small" dirty="0">
                <a:latin typeface="Times New Roman" panose="02020603050405020304" pitchFamily="18" charset="0"/>
                <a:ea typeface="Times New Roman" panose="02020603050405020304" pitchFamily="18" charset="0"/>
              </a:rPr>
              <a:t>B</a:t>
            </a:r>
            <a:r>
              <a:rPr lang="en-IN" sz="1800" cap="small" dirty="0">
                <a:effectLst/>
                <a:latin typeface="Times New Roman" panose="02020603050405020304" pitchFamily="18" charset="0"/>
                <a:ea typeface="Times New Roman" panose="02020603050405020304" pitchFamily="18" charset="0"/>
              </a:rPr>
              <a:t>elow </a:t>
            </a:r>
            <a:r>
              <a:rPr lang="en-IN" cap="small" dirty="0">
                <a:latin typeface="Times New Roman" panose="02020603050405020304" pitchFamily="18" charset="0"/>
                <a:ea typeface="Times New Roman" panose="02020603050405020304" pitchFamily="18" charset="0"/>
              </a:rPr>
              <a:t>Can Be The Future Scope</a:t>
            </a:r>
            <a:r>
              <a:rPr lang="en-IN" sz="1800" cap="small" dirty="0">
                <a:effectLst/>
                <a:latin typeface="Times New Roman" panose="02020603050405020304" pitchFamily="18" charset="0"/>
                <a:ea typeface="Times New Roman" panose="02020603050405020304" pitchFamily="18" charset="0"/>
              </a:rPr>
              <a:t> For Our AR </a:t>
            </a:r>
            <a:r>
              <a:rPr lang="en-IN" cap="small" dirty="0">
                <a:latin typeface="Times New Roman" panose="02020603050405020304" pitchFamily="18" charset="0"/>
                <a:ea typeface="Times New Roman" panose="02020603050405020304" pitchFamily="18" charset="0"/>
              </a:rPr>
              <a:t>A</a:t>
            </a:r>
            <a:r>
              <a:rPr lang="en-IN" sz="1800" cap="small" dirty="0">
                <a:effectLst/>
                <a:latin typeface="Times New Roman" panose="02020603050405020304" pitchFamily="18" charset="0"/>
                <a:ea typeface="Times New Roman" panose="02020603050405020304" pitchFamily="18" charset="0"/>
              </a:rPr>
              <a:t>pp </a:t>
            </a:r>
            <a:r>
              <a:rPr lang="en-IN" cap="small" dirty="0">
                <a:latin typeface="Times New Roman" panose="02020603050405020304" pitchFamily="18" charset="0"/>
                <a:ea typeface="Times New Roman" panose="02020603050405020304" pitchFamily="18" charset="0"/>
              </a:rPr>
              <a:t>T</a:t>
            </a:r>
            <a:r>
              <a:rPr lang="en-IN" sz="1800" cap="small" dirty="0">
                <a:effectLst/>
                <a:latin typeface="Times New Roman" panose="02020603050405020304" pitchFamily="18" charset="0"/>
                <a:ea typeface="Times New Roman" panose="02020603050405020304" pitchFamily="18" charset="0"/>
              </a:rPr>
              <a:t>hat </a:t>
            </a:r>
            <a:r>
              <a:rPr lang="en-IN" cap="small" dirty="0">
                <a:latin typeface="Times New Roman" panose="02020603050405020304" pitchFamily="18" charset="0"/>
                <a:ea typeface="Times New Roman" panose="02020603050405020304" pitchFamily="18" charset="0"/>
              </a:rPr>
              <a:t>W</a:t>
            </a:r>
            <a:r>
              <a:rPr lang="en-IN" sz="1800" cap="small" dirty="0">
                <a:effectLst/>
                <a:latin typeface="Times New Roman" panose="02020603050405020304" pitchFamily="18" charset="0"/>
                <a:ea typeface="Times New Roman" panose="02020603050405020304" pitchFamily="18" charset="0"/>
              </a:rPr>
              <a:t>e </a:t>
            </a:r>
            <a:r>
              <a:rPr lang="en-IN" cap="small" dirty="0">
                <a:latin typeface="Times New Roman" panose="02020603050405020304" pitchFamily="18" charset="0"/>
                <a:ea typeface="Times New Roman" panose="02020603050405020304" pitchFamily="18" charset="0"/>
              </a:rPr>
              <a:t>H</a:t>
            </a:r>
            <a:r>
              <a:rPr lang="en-IN" sz="1800" cap="small" dirty="0">
                <a:effectLst/>
                <a:latin typeface="Times New Roman" panose="02020603050405020304" pitchFamily="18" charset="0"/>
                <a:ea typeface="Times New Roman" panose="02020603050405020304" pitchFamily="18" charset="0"/>
              </a:rPr>
              <a:t>ave </a:t>
            </a:r>
            <a:r>
              <a:rPr lang="en-IN" cap="small" dirty="0">
                <a:latin typeface="Times New Roman" panose="02020603050405020304" pitchFamily="18" charset="0"/>
                <a:ea typeface="Times New Roman" panose="02020603050405020304" pitchFamily="18" charset="0"/>
              </a:rPr>
              <a:t>D</a:t>
            </a:r>
            <a:r>
              <a:rPr lang="en-IN" sz="1800" cap="small" dirty="0">
                <a:effectLst/>
                <a:latin typeface="Times New Roman" panose="02020603050405020304" pitchFamily="18" charset="0"/>
                <a:ea typeface="Times New Roman" panose="02020603050405020304" pitchFamily="18" charset="0"/>
              </a:rPr>
              <a:t>eveloped: </a:t>
            </a:r>
            <a:endParaRPr lang="en-IN" sz="1800" cap="small" dirty="0">
              <a:effectLst/>
              <a:latin typeface="Times New Roman" panose="02020603050405020304" pitchFamily="18" charset="0"/>
              <a:ea typeface="SimSun" panose="02010600030101010101" pitchFamily="2" charset="-122"/>
            </a:endParaRPr>
          </a:p>
        </p:txBody>
      </p:sp>
      <p:sp>
        <p:nvSpPr>
          <p:cNvPr id="8" name="TextBox 7">
            <a:extLst>
              <a:ext uri="{FF2B5EF4-FFF2-40B4-BE49-F238E27FC236}">
                <a16:creationId xmlns:a16="http://schemas.microsoft.com/office/drawing/2014/main" id="{CBFD5E58-2AB9-4D8F-A6C5-A122B86B7696}"/>
              </a:ext>
            </a:extLst>
          </p:cNvPr>
          <p:cNvSpPr txBox="1"/>
          <p:nvPr/>
        </p:nvSpPr>
        <p:spPr>
          <a:xfrm>
            <a:off x="238217" y="2616399"/>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AI POWERED RECOMMENDATIONS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21EE906-3BE4-4A2A-9953-9814FD16FF21}"/>
              </a:ext>
            </a:extLst>
          </p:cNvPr>
          <p:cNvSpPr txBox="1"/>
          <p:nvPr/>
        </p:nvSpPr>
        <p:spPr>
          <a:xfrm>
            <a:off x="238216" y="3075612"/>
            <a:ext cx="8300621"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INTELLECTUAL PROPERTY RIGHTS – USER DATA PRIVACY</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A03F34A-3248-42BA-9631-A8EB07DF1668}"/>
              </a:ext>
            </a:extLst>
          </p:cNvPr>
          <p:cNvSpPr txBox="1"/>
          <p:nvPr/>
        </p:nvSpPr>
        <p:spPr>
          <a:xfrm>
            <a:off x="238217" y="3592241"/>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SECURE CLOUD STORAGE FOR USER DATA</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65CB569-FCDF-456C-BD14-26BB080F6CE8}"/>
              </a:ext>
            </a:extLst>
          </p:cNvPr>
          <p:cNvSpPr txBox="1"/>
          <p:nvPr/>
        </p:nvSpPr>
        <p:spPr>
          <a:xfrm>
            <a:off x="238216" y="4088067"/>
            <a:ext cx="7234001"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PERFORMANCE OPTIMIZATION AND USER - FRIENDLINESS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9CD92B-82E2-431D-BD16-7CEAE93E3900}"/>
              </a:ext>
            </a:extLst>
          </p:cNvPr>
          <p:cNvSpPr txBox="1"/>
          <p:nvPr/>
        </p:nvSpPr>
        <p:spPr>
          <a:xfrm>
            <a:off x="238216" y="4589252"/>
            <a:ext cx="10448256"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USE AR TECHNOLOGY FOR VIRTUAL FURNITURE AND DESIGN INTEGRATION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9515012-F9D4-4198-9135-A8E616636711}"/>
              </a:ext>
            </a:extLst>
          </p:cNvPr>
          <p:cNvSpPr txBox="1"/>
          <p:nvPr/>
        </p:nvSpPr>
        <p:spPr>
          <a:xfrm>
            <a:off x="238217" y="5100522"/>
            <a:ext cx="6103398" cy="369332"/>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PERFORMANCE OPTIMIZATION</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023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Group brainstorm with solid fill">
            <a:extLst>
              <a:ext uri="{FF2B5EF4-FFF2-40B4-BE49-F238E27FC236}">
                <a16:creationId xmlns:a16="http://schemas.microsoft.com/office/drawing/2014/main" id="{350DB124-A1EB-4AB0-90DE-C801385F95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122494"/>
            <a:ext cx="914400" cy="914400"/>
          </a:xfrm>
          <a:prstGeom prst="rect">
            <a:avLst/>
          </a:prstGeom>
        </p:spPr>
      </p:pic>
      <p:sp>
        <p:nvSpPr>
          <p:cNvPr id="4" name="TextBox 3">
            <a:extLst>
              <a:ext uri="{FF2B5EF4-FFF2-40B4-BE49-F238E27FC236}">
                <a16:creationId xmlns:a16="http://schemas.microsoft.com/office/drawing/2014/main" id="{FEAA1778-63C0-4185-A140-4C6C2D3B93D8}"/>
              </a:ext>
            </a:extLst>
          </p:cNvPr>
          <p:cNvSpPr txBox="1"/>
          <p:nvPr/>
        </p:nvSpPr>
        <p:spPr>
          <a:xfrm>
            <a:off x="1219200" y="452119"/>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107F11-1E8B-4F1E-AB8E-BAA2FD0145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316" y="1036895"/>
            <a:ext cx="8300621" cy="4809260"/>
          </a:xfrm>
          <a:prstGeom prst="rect">
            <a:avLst/>
          </a:prstGeom>
        </p:spPr>
      </p:pic>
    </p:spTree>
    <p:extLst>
      <p:ext uri="{BB962C8B-B14F-4D97-AF65-F5344CB8AC3E}">
        <p14:creationId xmlns:p14="http://schemas.microsoft.com/office/powerpoint/2010/main" val="145586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oks on shelf with solid fill">
            <a:extLst>
              <a:ext uri="{FF2B5EF4-FFF2-40B4-BE49-F238E27FC236}">
                <a16:creationId xmlns:a16="http://schemas.microsoft.com/office/drawing/2014/main" id="{9690952A-BF47-4670-9B86-664BB9006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915" y="156029"/>
            <a:ext cx="914400" cy="914400"/>
          </a:xfrm>
          <a:prstGeom prst="rect">
            <a:avLst/>
          </a:prstGeom>
        </p:spPr>
      </p:pic>
      <p:sp>
        <p:nvSpPr>
          <p:cNvPr id="4" name="TextBox 3">
            <a:extLst>
              <a:ext uri="{FF2B5EF4-FFF2-40B4-BE49-F238E27FC236}">
                <a16:creationId xmlns:a16="http://schemas.microsoft.com/office/drawing/2014/main" id="{BF8E34CC-CEEB-49B2-A15F-3E583BF8A396}"/>
              </a:ext>
            </a:extLst>
          </p:cNvPr>
          <p:cNvSpPr txBox="1"/>
          <p:nvPr/>
        </p:nvSpPr>
        <p:spPr>
          <a:xfrm>
            <a:off x="1341966" y="485654"/>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2D175C-DB22-440E-9EC6-245E0C66A3B7}"/>
              </a:ext>
            </a:extLst>
          </p:cNvPr>
          <p:cNvSpPr txBox="1"/>
          <p:nvPr/>
        </p:nvSpPr>
        <p:spPr>
          <a:xfrm>
            <a:off x="293915" y="1070429"/>
            <a:ext cx="11513386" cy="6186309"/>
          </a:xfrm>
          <a:prstGeom prst="rect">
            <a:avLst/>
          </a:prstGeom>
          <a:noFill/>
        </p:spPr>
        <p:txBody>
          <a:bodyPr wrap="square">
            <a:spAutoFit/>
          </a:bodyPr>
          <a:lstStyle/>
          <a:p>
            <a:endParaRPr lang="en-US" dirty="0">
              <a:solidFill>
                <a:srgbClr val="00206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MS Mincho" panose="02020609040205080304" pitchFamily="49" charset="-128"/>
              </a:rPr>
              <a:t>Visualization analysis of architectural interior design combined with virtual reality technology under new process conditions - Chongqing Vocational Institute of Engineering, Chongqing, 402260, China.</a:t>
            </a:r>
            <a:endParaRPr lang="en-IN" sz="1800" dirty="0">
              <a:solidFill>
                <a:srgbClr val="002060"/>
              </a:solidFill>
              <a:effectLst/>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Ø"/>
            </a:pPr>
            <a:endParaRPr lang="en-US" dirty="0">
              <a:solidFill>
                <a:srgbClr val="00206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MS Mincho" panose="02020609040205080304" pitchFamily="49" charset="-128"/>
              </a:rPr>
              <a:t>The Application of Augmented Reality in Interior Design Education </a:t>
            </a:r>
            <a:r>
              <a:rPr lang="en-US" sz="1800" dirty="0" err="1">
                <a:solidFill>
                  <a:srgbClr val="002060"/>
                </a:solidFill>
                <a:effectLst/>
                <a:latin typeface="Times New Roman" panose="02020603050405020304" pitchFamily="18" charset="0"/>
                <a:ea typeface="MS Mincho" panose="02020609040205080304" pitchFamily="49" charset="-128"/>
              </a:rPr>
              <a:t>NordDesign</a:t>
            </a:r>
            <a:r>
              <a:rPr lang="en-US" sz="1800" dirty="0">
                <a:solidFill>
                  <a:srgbClr val="002060"/>
                </a:solidFill>
                <a:effectLst/>
                <a:latin typeface="Times New Roman" panose="02020603050405020304" pitchFamily="18" charset="0"/>
                <a:ea typeface="MS Mincho" panose="02020609040205080304" pitchFamily="49" charset="-128"/>
              </a:rPr>
              <a:t> 2018 August 14-17, 2018  Linköping, Sweden</a:t>
            </a:r>
            <a:endParaRPr lang="en-IN" sz="1800" dirty="0">
              <a:solidFill>
                <a:srgbClr val="002060"/>
              </a:solidFill>
              <a:effectLst/>
              <a:latin typeface="Times New Roman" panose="02020603050405020304" pitchFamily="18" charset="0"/>
              <a:ea typeface="MS Mincho" panose="02020609040205080304" pitchFamily="49" charset="-128"/>
            </a:endParaRPr>
          </a:p>
          <a:p>
            <a:endParaRPr lang="en-US" dirty="0">
              <a:solidFill>
                <a:srgbClr val="00206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MS Mincho" panose="02020609040205080304" pitchFamily="49" charset="-128"/>
              </a:rPr>
              <a:t>Automatic Interior Design in Augmented Reality Based on Hierarchical Tree of Procedural Rules. Institute of Visual Computing and Human-Centered Technology, TU Wien, 1040 Vienna, Austria. Department of Computer Science, Aarhus University, 8000 Aarhus, Denmark. COZYO, 1030 Vienna, Austria</a:t>
            </a:r>
          </a:p>
          <a:p>
            <a:pPr marL="285750" indent="-285750">
              <a:buFont typeface="Wingdings" panose="05000000000000000000" pitchFamily="2" charset="2"/>
              <a:buChar char="Ø"/>
            </a:pPr>
            <a:endParaRPr lang="en-US" dirty="0">
              <a:solidFill>
                <a:srgbClr val="002060"/>
              </a:solidFill>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MS Mincho" panose="02020609040205080304" pitchFamily="49" charset="-128"/>
              </a:rPr>
              <a:t>Interior Design using Augmented Reality International Research Journal of Engineering and Technology (IRJET) Volume: 08 Issue: 04 | Apr 2021</a:t>
            </a:r>
          </a:p>
          <a:p>
            <a:pPr marL="285750" indent="-285750">
              <a:buFont typeface="Wingdings" panose="05000000000000000000" pitchFamily="2" charset="2"/>
              <a:buChar char="Ø"/>
            </a:pPr>
            <a:endParaRPr lang="en-US" dirty="0">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MS Mincho" panose="02020609040205080304" pitchFamily="49" charset="-128"/>
              </a:rPr>
              <a:t>Augmented Virtual Reality and 360 Spatial Visualization for supporting user-engaged design journal of Computational Design and Engineering, Volume 10, Issue 3</a:t>
            </a:r>
            <a:endParaRPr lang="en-IN" sz="1800" dirty="0">
              <a:solidFill>
                <a:srgbClr val="002060"/>
              </a:solidFill>
              <a:effectLst/>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Ø"/>
            </a:pPr>
            <a:endParaRPr lang="en-IN" sz="1800" dirty="0">
              <a:effectLst/>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Ø"/>
            </a:pPr>
            <a:endParaRPr lang="en-IN" sz="1800" dirty="0">
              <a:solidFill>
                <a:srgbClr val="002060"/>
              </a:solidFill>
              <a:effectLst/>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Ø"/>
            </a:pPr>
            <a:endParaRPr lang="en-US" dirty="0">
              <a:solidFill>
                <a:srgbClr val="00206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solidFill>
                <a:srgbClr val="002060"/>
              </a:solidFill>
              <a:effectLst/>
              <a:latin typeface="Times New Roman" panose="02020603050405020304" pitchFamily="18" charset="0"/>
              <a:ea typeface="Times New Roman" panose="02020603050405020304" pitchFamily="18" charset="0"/>
            </a:endParaRPr>
          </a:p>
          <a:p>
            <a:endParaRPr lang="en-US" sz="1800" dirty="0">
              <a:solidFill>
                <a:srgbClr val="002060"/>
              </a:solidFill>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55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oks on shelf with solid fill">
            <a:extLst>
              <a:ext uri="{FF2B5EF4-FFF2-40B4-BE49-F238E27FC236}">
                <a16:creationId xmlns:a16="http://schemas.microsoft.com/office/drawing/2014/main" id="{9690952A-BF47-4670-9B86-664BB9006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915" y="156029"/>
            <a:ext cx="914400" cy="914400"/>
          </a:xfrm>
          <a:prstGeom prst="rect">
            <a:avLst/>
          </a:prstGeom>
        </p:spPr>
      </p:pic>
      <p:sp>
        <p:nvSpPr>
          <p:cNvPr id="4" name="TextBox 3">
            <a:extLst>
              <a:ext uri="{FF2B5EF4-FFF2-40B4-BE49-F238E27FC236}">
                <a16:creationId xmlns:a16="http://schemas.microsoft.com/office/drawing/2014/main" id="{BF8E34CC-CEEB-49B2-A15F-3E583BF8A396}"/>
              </a:ext>
            </a:extLst>
          </p:cNvPr>
          <p:cNvSpPr txBox="1"/>
          <p:nvPr/>
        </p:nvSpPr>
        <p:spPr>
          <a:xfrm>
            <a:off x="1341966" y="485654"/>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D91386B-B7FD-4D5B-9544-3D94625AD229}"/>
              </a:ext>
            </a:extLst>
          </p:cNvPr>
          <p:cNvSpPr txBox="1"/>
          <p:nvPr/>
        </p:nvSpPr>
        <p:spPr>
          <a:xfrm>
            <a:off x="293915" y="1070429"/>
            <a:ext cx="11542485" cy="4247317"/>
          </a:xfrm>
          <a:prstGeom prst="rect">
            <a:avLst/>
          </a:prstGeom>
          <a:noFill/>
        </p:spPr>
        <p:txBody>
          <a:bodyPr wrap="square">
            <a:spAutoFit/>
          </a:bodyPr>
          <a:lstStyle/>
          <a:p>
            <a:endParaRPr lang="en-US" dirty="0">
              <a:solidFill>
                <a:srgbClr val="00206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MS Mincho" panose="02020609040205080304" pitchFamily="49" charset="-128"/>
              </a:rPr>
              <a:t>Computer Engineering Department, College of Engineering and Applied Sciences, American University of Kuwait, Salmiyah, Kuwait ISBN: 978-989-758-538-8; ISSN: 2184-3244</a:t>
            </a:r>
            <a:endParaRPr lang="en-US" sz="1800" dirty="0">
              <a:solidFill>
                <a:srgbClr val="00206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solidFill>
                <a:srgbClr val="00206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Tang, J.K.T., Wan-Man Lau, Kwun-Kit Chan, Kwok-Ho To, "AR Interior Designer: Automatic Furniture Arrangement using Spatial and Functional Relationships", Virtual Systems &amp; Multimedia (VSMM), 2014 International IEEE International Conference, pp.345 – 352, 2014 </a:t>
            </a:r>
          </a:p>
          <a:p>
            <a:pPr marL="285750" indent="-285750">
              <a:buFont typeface="Wingdings" panose="05000000000000000000" pitchFamily="2" charset="2"/>
              <a:buChar char="Ø"/>
            </a:pPr>
            <a:endParaRPr lang="en-US" dirty="0">
              <a:solidFill>
                <a:srgbClr val="00206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Klein, G , Murray, D, "Parallel Tracking and Mapping on a camera phone", Mixed and Augmented Reality, 2009. ISMAR 2009. 8th IEEE International Symposium, pp.83 – 86, 2009</a:t>
            </a:r>
          </a:p>
          <a:p>
            <a:pPr marL="285750" indent="-285750">
              <a:buFont typeface="Wingdings" panose="05000000000000000000" pitchFamily="2" charset="2"/>
              <a:buChar char="Ø"/>
            </a:pPr>
            <a:endParaRPr lang="en-US" dirty="0">
              <a:solidFill>
                <a:srgbClr val="00206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Matsuoka, H., Onozawa, A., Hosoya, E., "Environment mapping for objects in the real world: a trial using ARToolKit", Augmented Reality Toolkit, The First IEEE International Workshop, 2002</a:t>
            </a:r>
          </a:p>
          <a:p>
            <a:pPr marL="285750" indent="-285750">
              <a:buFont typeface="Wingdings" panose="05000000000000000000" pitchFamily="2" charset="2"/>
              <a:buChar char="Ø"/>
            </a:pPr>
            <a:endParaRPr lang="en-US" sz="1800" dirty="0">
              <a:solidFill>
                <a:srgbClr val="002060"/>
              </a:solidFill>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49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rain in head with solid fill">
            <a:extLst>
              <a:ext uri="{FF2B5EF4-FFF2-40B4-BE49-F238E27FC236}">
                <a16:creationId xmlns:a16="http://schemas.microsoft.com/office/drawing/2014/main" id="{8E0E83D0-AAFB-48E3-BCF6-91BD387103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960" y="203775"/>
            <a:ext cx="914400" cy="914400"/>
          </a:xfrm>
          <a:prstGeom prst="rect">
            <a:avLst/>
          </a:prstGeom>
        </p:spPr>
      </p:pic>
      <p:sp>
        <p:nvSpPr>
          <p:cNvPr id="4" name="TextBox 3">
            <a:extLst>
              <a:ext uri="{FF2B5EF4-FFF2-40B4-BE49-F238E27FC236}">
                <a16:creationId xmlns:a16="http://schemas.microsoft.com/office/drawing/2014/main" id="{6B1D5106-F294-4329-BF19-A890F64B879B}"/>
              </a:ext>
            </a:extLst>
          </p:cNvPr>
          <p:cNvSpPr txBox="1"/>
          <p:nvPr/>
        </p:nvSpPr>
        <p:spPr>
          <a:xfrm>
            <a:off x="1356359" y="533400"/>
            <a:ext cx="809788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INTRODUCTION TO PROJECT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A9D8EE6-350A-41D2-B17D-B20BEE80A13A}"/>
              </a:ext>
            </a:extLst>
          </p:cNvPr>
          <p:cNvSpPr txBox="1"/>
          <p:nvPr/>
        </p:nvSpPr>
        <p:spPr>
          <a:xfrm>
            <a:off x="441960" y="1370613"/>
            <a:ext cx="11106573" cy="1692771"/>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solidFill>
                  <a:srgbClr val="002060"/>
                </a:solidFill>
                <a:latin typeface="Times New Roman" panose="02020603050405020304" pitchFamily="18" charset="0"/>
                <a:cs typeface="Times New Roman" panose="02020603050405020304" pitchFamily="18" charset="0"/>
              </a:rPr>
              <a:t>Since many details are left up to the imagination of the user, it can be challenging to picture how any piece of furniture would appear in a space. The proportions, color, and degree of harmony with the environment. Augmented reality, a technology that overlays computer images on the real world, has been used in engineering and design to address practical problems. </a:t>
            </a:r>
          </a:p>
          <a:p>
            <a:pPr algn="just"/>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BB9FC4-34D1-4CE4-B420-5EB63F056EFF}"/>
              </a:ext>
            </a:extLst>
          </p:cNvPr>
          <p:cNvSpPr txBox="1"/>
          <p:nvPr/>
        </p:nvSpPr>
        <p:spPr>
          <a:xfrm>
            <a:off x="441959" y="3429000"/>
            <a:ext cx="11106573"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Problem :</a:t>
            </a:r>
          </a:p>
          <a:p>
            <a:r>
              <a:rPr lang="en-IN" sz="24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Traditional design methods limit visualization and user participation.</a:t>
            </a:r>
            <a:endParaRPr lang="en-IN" sz="20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ABE226-947C-486D-A846-824ADBA0A3A5}"/>
              </a:ext>
            </a:extLst>
          </p:cNvPr>
          <p:cNvSpPr txBox="1"/>
          <p:nvPr/>
        </p:nvSpPr>
        <p:spPr>
          <a:xfrm>
            <a:off x="441959" y="4571489"/>
            <a:ext cx="11106573"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Solution :</a:t>
            </a:r>
          </a:p>
          <a:p>
            <a:r>
              <a:rPr lang="en-IN" sz="24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Develop an AR application to visualize interior design changes in a real-world setting</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67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rain in head with solid fill">
            <a:extLst>
              <a:ext uri="{FF2B5EF4-FFF2-40B4-BE49-F238E27FC236}">
                <a16:creationId xmlns:a16="http://schemas.microsoft.com/office/drawing/2014/main" id="{8E0E83D0-AAFB-48E3-BCF6-91BD387103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960" y="203775"/>
            <a:ext cx="914400" cy="914400"/>
          </a:xfrm>
          <a:prstGeom prst="rect">
            <a:avLst/>
          </a:prstGeom>
        </p:spPr>
      </p:pic>
      <p:sp>
        <p:nvSpPr>
          <p:cNvPr id="4" name="TextBox 3">
            <a:extLst>
              <a:ext uri="{FF2B5EF4-FFF2-40B4-BE49-F238E27FC236}">
                <a16:creationId xmlns:a16="http://schemas.microsoft.com/office/drawing/2014/main" id="{6B1D5106-F294-4329-BF19-A890F64B879B}"/>
              </a:ext>
            </a:extLst>
          </p:cNvPr>
          <p:cNvSpPr txBox="1"/>
          <p:nvPr/>
        </p:nvSpPr>
        <p:spPr>
          <a:xfrm>
            <a:off x="1356359" y="533400"/>
            <a:ext cx="809788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INTRODUCTION TO PROJECT</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BB9FC4-34D1-4CE4-B420-5EB63F056EFF}"/>
              </a:ext>
            </a:extLst>
          </p:cNvPr>
          <p:cNvSpPr txBox="1"/>
          <p:nvPr/>
        </p:nvSpPr>
        <p:spPr>
          <a:xfrm>
            <a:off x="255528" y="1324992"/>
            <a:ext cx="11106573" cy="175432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Benefits :</a:t>
            </a:r>
          </a:p>
          <a:p>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a:t>
            </a:r>
            <a:r>
              <a:rPr lang="en-US" sz="2000" dirty="0">
                <a:solidFill>
                  <a:srgbClr val="002060"/>
                </a:solidFill>
                <a:latin typeface="Times New Roman" panose="02020603050405020304" pitchFamily="18" charset="0"/>
                <a:cs typeface="Times New Roman" panose="02020603050405020304" pitchFamily="18" charset="0"/>
              </a:rPr>
              <a:t>Users become central to creative decisions.</a:t>
            </a:r>
          </a:p>
          <a:p>
            <a:r>
              <a:rPr lang="en-US" sz="2000" dirty="0">
                <a:latin typeface="Times New Roman" panose="02020603050405020304" pitchFamily="18" charset="0"/>
                <a:cs typeface="Times New Roman" panose="02020603050405020304" pitchFamily="18" charset="0"/>
              </a:rPr>
              <a:t>     b) </a:t>
            </a:r>
            <a:r>
              <a:rPr lang="en-US" sz="2000" dirty="0">
                <a:solidFill>
                  <a:srgbClr val="002060"/>
                </a:solidFill>
                <a:latin typeface="Times New Roman" panose="02020603050405020304" pitchFamily="18" charset="0"/>
                <a:cs typeface="Times New Roman" panose="02020603050405020304" pitchFamily="18" charset="0"/>
              </a:rPr>
              <a:t>3D visualization enhances understanding of design modifications.</a:t>
            </a:r>
          </a:p>
          <a:p>
            <a:r>
              <a:rPr lang="en-US" sz="2000" dirty="0">
                <a:latin typeface="Times New Roman" panose="02020603050405020304" pitchFamily="18" charset="0"/>
                <a:cs typeface="Times New Roman" panose="02020603050405020304" pitchFamily="18" charset="0"/>
              </a:rPr>
              <a:t>     c) </a:t>
            </a:r>
            <a:r>
              <a:rPr lang="en-US" sz="2000" dirty="0">
                <a:solidFill>
                  <a:srgbClr val="002060"/>
                </a:solidFill>
                <a:latin typeface="Times New Roman" panose="02020603050405020304" pitchFamily="18" charset="0"/>
                <a:cs typeface="Times New Roman" panose="02020603050405020304" pitchFamily="18" charset="0"/>
              </a:rPr>
              <a:t>Experiment with spatial changes, color schemes, and furniture placement virtually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d) </a:t>
            </a:r>
            <a:r>
              <a:rPr lang="en-US" sz="2000" dirty="0">
                <a:solidFill>
                  <a:srgbClr val="002060"/>
                </a:solidFill>
                <a:latin typeface="Times New Roman" panose="02020603050405020304" pitchFamily="18" charset="0"/>
                <a:cs typeface="Times New Roman" panose="02020603050405020304" pitchFamily="18" charset="0"/>
              </a:rPr>
              <a:t>Increased confidence in design choices due to immediate visual feedback.</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endParaRPr lang="en-IN" sz="20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0278B2D-4DA8-4784-AA76-B184612F9966}"/>
              </a:ext>
            </a:extLst>
          </p:cNvPr>
          <p:cNvSpPr txBox="1"/>
          <p:nvPr/>
        </p:nvSpPr>
        <p:spPr>
          <a:xfrm>
            <a:off x="255527" y="3594017"/>
            <a:ext cx="11106573" cy="175432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Impact :</a:t>
            </a:r>
          </a:p>
          <a:p>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a:t>
            </a:r>
            <a:r>
              <a:rPr lang="en-US" sz="2000" dirty="0">
                <a:solidFill>
                  <a:srgbClr val="002060"/>
                </a:solidFill>
                <a:latin typeface="Times New Roman" panose="02020603050405020304" pitchFamily="18" charset="0"/>
                <a:cs typeface="Times New Roman" panose="02020603050405020304" pitchFamily="18" charset="0"/>
              </a:rPr>
              <a:t>Revolutionizes the interior design process.</a:t>
            </a:r>
          </a:p>
          <a:p>
            <a:r>
              <a:rPr lang="en-US" sz="2000" dirty="0">
                <a:latin typeface="Times New Roman" panose="02020603050405020304" pitchFamily="18" charset="0"/>
                <a:cs typeface="Times New Roman" panose="02020603050405020304" pitchFamily="18" charset="0"/>
              </a:rPr>
              <a:t>     b) </a:t>
            </a:r>
            <a:r>
              <a:rPr lang="en-US" sz="2000" dirty="0">
                <a:solidFill>
                  <a:srgbClr val="002060"/>
                </a:solidFill>
                <a:latin typeface="Times New Roman" panose="02020603050405020304" pitchFamily="18" charset="0"/>
                <a:cs typeface="Times New Roman" panose="02020603050405020304" pitchFamily="18" charset="0"/>
              </a:rPr>
              <a:t>Bridges the gap between design ideas and reality.</a:t>
            </a:r>
          </a:p>
          <a:p>
            <a:r>
              <a:rPr lang="en-US" sz="2000" dirty="0">
                <a:latin typeface="Times New Roman" panose="02020603050405020304" pitchFamily="18" charset="0"/>
                <a:cs typeface="Times New Roman" panose="02020603050405020304" pitchFamily="18" charset="0"/>
              </a:rPr>
              <a:t>     c) </a:t>
            </a:r>
            <a:r>
              <a:rPr lang="en-US" sz="2000" dirty="0">
                <a:solidFill>
                  <a:srgbClr val="002060"/>
                </a:solidFill>
                <a:latin typeface="Times New Roman" panose="02020603050405020304" pitchFamily="18" charset="0"/>
                <a:cs typeface="Times New Roman" panose="02020603050405020304" pitchFamily="18" charset="0"/>
              </a:rPr>
              <a:t>Democratizes design by empowering users to personalize their living spaces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d) </a:t>
            </a:r>
            <a:r>
              <a:rPr lang="en-US" sz="2000" dirty="0">
                <a:solidFill>
                  <a:srgbClr val="002060"/>
                </a:solidFill>
                <a:latin typeface="Times New Roman" panose="02020603050405020304" pitchFamily="18" charset="0"/>
                <a:cs typeface="Times New Roman" panose="02020603050405020304" pitchFamily="18" charset="0"/>
              </a:rPr>
              <a:t>Fosters innovation and creativity in interior design.</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17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Database with solid fill">
            <a:extLst>
              <a:ext uri="{FF2B5EF4-FFF2-40B4-BE49-F238E27FC236}">
                <a16:creationId xmlns:a16="http://schemas.microsoft.com/office/drawing/2014/main" id="{02D6A79C-4CE4-42E2-A166-1BA38D918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20" y="61535"/>
            <a:ext cx="914400" cy="914400"/>
          </a:xfrm>
          <a:prstGeom prst="rect">
            <a:avLst/>
          </a:prstGeom>
        </p:spPr>
      </p:pic>
      <p:sp>
        <p:nvSpPr>
          <p:cNvPr id="4" name="TextBox 3">
            <a:extLst>
              <a:ext uri="{FF2B5EF4-FFF2-40B4-BE49-F238E27FC236}">
                <a16:creationId xmlns:a16="http://schemas.microsoft.com/office/drawing/2014/main" id="{0A87BE81-3C6B-48EA-BC63-AD1007938DAE}"/>
              </a:ext>
            </a:extLst>
          </p:cNvPr>
          <p:cNvSpPr txBox="1"/>
          <p:nvPr/>
        </p:nvSpPr>
        <p:spPr>
          <a:xfrm>
            <a:off x="1264920" y="391160"/>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PROJECT FORMULATION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56E760-977D-404D-9C70-F66CE454BA9E}"/>
              </a:ext>
            </a:extLst>
          </p:cNvPr>
          <p:cNvSpPr txBox="1"/>
          <p:nvPr/>
        </p:nvSpPr>
        <p:spPr>
          <a:xfrm>
            <a:off x="0" y="1116943"/>
            <a:ext cx="12039600" cy="167290"/>
          </a:xfrm>
          <a:prstGeom prst="rect">
            <a:avLst/>
          </a:prstGeom>
          <a:noFill/>
        </p:spPr>
        <p:txBody>
          <a:bodyPr wrap="square">
            <a:spAutoFit/>
          </a:bodyPr>
          <a:lstStyle/>
          <a:p>
            <a:pPr marL="376555" marR="568325" indent="-6350">
              <a:lnSpc>
                <a:spcPct val="0"/>
              </a:lnSpc>
              <a:spcAft>
                <a:spcPts val="1190"/>
              </a:spcAft>
            </a:pPr>
            <a:endParaRPr lang="en-IN" sz="2400" dirty="0">
              <a:solidFill>
                <a:srgbClr val="002060"/>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3CDB2088-4AE6-4448-B72E-7CE4B03E8319}"/>
              </a:ext>
            </a:extLst>
          </p:cNvPr>
          <p:cNvSpPr txBox="1"/>
          <p:nvPr/>
        </p:nvSpPr>
        <p:spPr>
          <a:xfrm>
            <a:off x="350520" y="2833038"/>
            <a:ext cx="6827519" cy="1631216"/>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accent2">
                    <a:lumMod val="50000"/>
                  </a:schemeClr>
                </a:solidFill>
                <a:latin typeface="Times New Roman" panose="02020603050405020304" pitchFamily="18" charset="0"/>
                <a:cs typeface="Times New Roman" panose="02020603050405020304" pitchFamily="18" charset="0"/>
              </a:rPr>
              <a:t>AR PLATFORMS AND SDKs</a:t>
            </a:r>
          </a:p>
          <a:p>
            <a:r>
              <a:rPr lang="en-US" sz="2000"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 </a:t>
            </a:r>
            <a:r>
              <a:rPr lang="en-US" sz="2000" dirty="0" err="1">
                <a:solidFill>
                  <a:srgbClr val="002060"/>
                </a:solidFill>
                <a:latin typeface="Times New Roman" panose="02020603050405020304" pitchFamily="18" charset="0"/>
                <a:cs typeface="Times New Roman" panose="02020603050405020304" pitchFamily="18" charset="0"/>
              </a:rPr>
              <a:t>ARKit</a:t>
            </a:r>
            <a:r>
              <a:rPr lang="en-US" sz="2000" dirty="0">
                <a:solidFill>
                  <a:srgbClr val="002060"/>
                </a:solidFill>
                <a:latin typeface="Times New Roman" panose="02020603050405020304" pitchFamily="18" charset="0"/>
                <a:cs typeface="Times New Roman" panose="02020603050405020304" pitchFamily="18" charset="0"/>
              </a:rPr>
              <a:t> (iOS)</a:t>
            </a:r>
          </a:p>
          <a:p>
            <a:r>
              <a:rPr lang="en-US" sz="2000" dirty="0">
                <a:solidFill>
                  <a:srgbClr val="002060"/>
                </a:solidFill>
                <a:latin typeface="Times New Roman" panose="02020603050405020304" pitchFamily="18" charset="0"/>
                <a:cs typeface="Times New Roman" panose="02020603050405020304" pitchFamily="18" charset="0"/>
              </a:rPr>
              <a:t>      b) </a:t>
            </a:r>
            <a:r>
              <a:rPr lang="en-US" sz="2000" dirty="0" err="1">
                <a:solidFill>
                  <a:srgbClr val="002060"/>
                </a:solidFill>
                <a:latin typeface="Times New Roman" panose="02020603050405020304" pitchFamily="18" charset="0"/>
                <a:cs typeface="Times New Roman" panose="02020603050405020304" pitchFamily="18" charset="0"/>
              </a:rPr>
              <a:t>ARCore</a:t>
            </a:r>
            <a:r>
              <a:rPr lang="en-US" sz="2000" dirty="0">
                <a:solidFill>
                  <a:srgbClr val="002060"/>
                </a:solidFill>
                <a:latin typeface="Times New Roman" panose="02020603050405020304" pitchFamily="18" charset="0"/>
                <a:cs typeface="Times New Roman" panose="02020603050405020304" pitchFamily="18" charset="0"/>
              </a:rPr>
              <a:t> (Android)</a:t>
            </a:r>
          </a:p>
          <a:p>
            <a:r>
              <a:rPr lang="en-US" sz="2000" dirty="0">
                <a:solidFill>
                  <a:srgbClr val="002060"/>
                </a:solidFill>
                <a:latin typeface="Times New Roman" panose="02020603050405020304" pitchFamily="18" charset="0"/>
                <a:cs typeface="Times New Roman" panose="02020603050405020304" pitchFamily="18" charset="0"/>
              </a:rPr>
              <a:t>      c) Enables placement of virtual items and surface tracking</a:t>
            </a:r>
          </a:p>
          <a:p>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52AC6E6-2F71-4F95-85E8-238AC8D27F4D}"/>
              </a:ext>
            </a:extLst>
          </p:cNvPr>
          <p:cNvSpPr txBox="1"/>
          <p:nvPr/>
        </p:nvSpPr>
        <p:spPr>
          <a:xfrm>
            <a:off x="366849" y="4351065"/>
            <a:ext cx="6104466" cy="1200329"/>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INTERIOR DESIGN APPS</a:t>
            </a:r>
          </a:p>
          <a:p>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a) Integration of AR Capabilities</a:t>
            </a:r>
          </a:p>
          <a:p>
            <a:r>
              <a:rPr lang="en-US" dirty="0">
                <a:solidFill>
                  <a:srgbClr val="002060"/>
                </a:solidFill>
                <a:latin typeface="Times New Roman" panose="02020603050405020304" pitchFamily="18" charset="0"/>
                <a:cs typeface="Times New Roman" panose="02020603050405020304" pitchFamily="18" charset="0"/>
              </a:rPr>
              <a:t>      b) Provides an immersive experience</a:t>
            </a:r>
          </a:p>
          <a:p>
            <a:r>
              <a:rPr lang="en-US" sz="1800" dirty="0">
                <a:solidFill>
                  <a:srgbClr val="002060"/>
                </a:solidFill>
                <a:latin typeface="Times New Roman" panose="02020603050405020304" pitchFamily="18" charset="0"/>
                <a:cs typeface="Times New Roman" panose="02020603050405020304" pitchFamily="18" charset="0"/>
              </a:rPr>
              <a:t>      c) Focuses on interior design and decor</a:t>
            </a: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0A2D2B-A4B3-4536-B10E-8D0F72444BAC}"/>
              </a:ext>
            </a:extLst>
          </p:cNvPr>
          <p:cNvSpPr txBox="1"/>
          <p:nvPr/>
        </p:nvSpPr>
        <p:spPr>
          <a:xfrm>
            <a:off x="350520" y="1116943"/>
            <a:ext cx="11490960" cy="1600438"/>
          </a:xfrm>
          <a:prstGeom prst="rect">
            <a:avLst/>
          </a:prstGeom>
          <a:noFill/>
        </p:spPr>
        <p:txBody>
          <a:bodyPr wrap="square" rtlCol="0">
            <a:spAutoFit/>
          </a:bodyPr>
          <a:lstStyle/>
          <a:p>
            <a:r>
              <a:rPr lang="en-IN" sz="2000" dirty="0">
                <a:solidFill>
                  <a:srgbClr val="002060"/>
                </a:solidFill>
                <a:effectLst/>
                <a:latin typeface="Times New Roman" panose="02020603050405020304" pitchFamily="18" charset="0"/>
                <a:ea typeface="Times New Roman" panose="02020603050405020304" pitchFamily="18" charset="0"/>
              </a:rPr>
              <a:t>The current state of augmented reality (AR) systems for interior design usually makes use of mobile applications, 3D modelling tools, and AR frameworks. Solutions that improve the depiction of interior design modifications in real-world situations are available from a variety of platforms and companies. The following components are frequently included in these systems:</a:t>
            </a:r>
          </a:p>
          <a:p>
            <a:endParaRPr lang="en-IN" dirty="0">
              <a:solidFill>
                <a:srgbClr val="002060"/>
              </a:solidFill>
            </a:endParaRPr>
          </a:p>
        </p:txBody>
      </p:sp>
    </p:spTree>
    <p:extLst>
      <p:ext uri="{BB962C8B-B14F-4D97-AF65-F5344CB8AC3E}">
        <p14:creationId xmlns:p14="http://schemas.microsoft.com/office/powerpoint/2010/main" val="413248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Database with solid fill">
            <a:extLst>
              <a:ext uri="{FF2B5EF4-FFF2-40B4-BE49-F238E27FC236}">
                <a16:creationId xmlns:a16="http://schemas.microsoft.com/office/drawing/2014/main" id="{02D6A79C-4CE4-42E2-A166-1BA38D918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20" y="61535"/>
            <a:ext cx="914400" cy="914400"/>
          </a:xfrm>
          <a:prstGeom prst="rect">
            <a:avLst/>
          </a:prstGeom>
        </p:spPr>
      </p:pic>
      <p:sp>
        <p:nvSpPr>
          <p:cNvPr id="4" name="TextBox 3">
            <a:extLst>
              <a:ext uri="{FF2B5EF4-FFF2-40B4-BE49-F238E27FC236}">
                <a16:creationId xmlns:a16="http://schemas.microsoft.com/office/drawing/2014/main" id="{0A87BE81-3C6B-48EA-BC63-AD1007938DAE}"/>
              </a:ext>
            </a:extLst>
          </p:cNvPr>
          <p:cNvSpPr txBox="1"/>
          <p:nvPr/>
        </p:nvSpPr>
        <p:spPr>
          <a:xfrm>
            <a:off x="1264920" y="391160"/>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PROJECT FORMULATION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56E760-977D-404D-9C70-F66CE454BA9E}"/>
              </a:ext>
            </a:extLst>
          </p:cNvPr>
          <p:cNvSpPr txBox="1"/>
          <p:nvPr/>
        </p:nvSpPr>
        <p:spPr>
          <a:xfrm>
            <a:off x="0" y="1116943"/>
            <a:ext cx="12039600" cy="167290"/>
          </a:xfrm>
          <a:prstGeom prst="rect">
            <a:avLst/>
          </a:prstGeom>
          <a:noFill/>
        </p:spPr>
        <p:txBody>
          <a:bodyPr wrap="square">
            <a:spAutoFit/>
          </a:bodyPr>
          <a:lstStyle/>
          <a:p>
            <a:pPr marL="376555" marR="568325" indent="-6350">
              <a:lnSpc>
                <a:spcPct val="0"/>
              </a:lnSpc>
              <a:spcAft>
                <a:spcPts val="1190"/>
              </a:spcAft>
            </a:pPr>
            <a:endParaRPr lang="en-IN" sz="2400" dirty="0">
              <a:solidFill>
                <a:srgbClr val="002060"/>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044D450C-F1EC-480E-A54B-7A7153BEB678}"/>
              </a:ext>
            </a:extLst>
          </p:cNvPr>
          <p:cNvSpPr txBox="1"/>
          <p:nvPr/>
        </p:nvSpPr>
        <p:spPr>
          <a:xfrm>
            <a:off x="350519" y="1305560"/>
            <a:ext cx="8393985" cy="1200329"/>
          </a:xfrm>
          <a:prstGeom prst="rect">
            <a:avLst/>
          </a:prstGeom>
          <a:noFill/>
        </p:spPr>
        <p:txBody>
          <a:bodyPr wrap="square">
            <a:spAutoFit/>
          </a:bodyPr>
          <a:lstStyle/>
          <a:p>
            <a:pPr marL="342900" indent="-34290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FURNITURE RETAIL AR APPS</a:t>
            </a:r>
          </a:p>
          <a:p>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Offered by Furniture Retailers</a:t>
            </a:r>
          </a:p>
          <a:p>
            <a:r>
              <a:rPr lang="en-US" sz="1800" dirty="0">
                <a:solidFill>
                  <a:srgbClr val="002060"/>
                </a:solidFill>
                <a:latin typeface="Times New Roman" panose="02020603050405020304" pitchFamily="18" charset="0"/>
                <a:cs typeface="Times New Roman" panose="02020603050405020304" pitchFamily="18" charset="0"/>
              </a:rPr>
              <a:t>      b) Enables customers to digitally arrange furniture in their homes using AR</a:t>
            </a:r>
          </a:p>
          <a:p>
            <a:r>
              <a:rPr lang="en-US" dirty="0">
                <a:solidFill>
                  <a:srgbClr val="002060"/>
                </a:solidFill>
                <a:latin typeface="Times New Roman" panose="02020603050405020304" pitchFamily="18" charset="0"/>
                <a:cs typeface="Times New Roman" panose="02020603050405020304" pitchFamily="18" charset="0"/>
              </a:rPr>
              <a:t>      c) Utilizes 3D model catalogs showcasing product inventory</a:t>
            </a: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7502DFB-C656-4CAA-B3DF-D8F0AC9E11CC}"/>
              </a:ext>
            </a:extLst>
          </p:cNvPr>
          <p:cNvSpPr txBox="1"/>
          <p:nvPr/>
        </p:nvSpPr>
        <p:spPr>
          <a:xfrm>
            <a:off x="350519" y="2828835"/>
            <a:ext cx="9725635" cy="1200329"/>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CUSTOMIZABLE 3D MODEL LIBRARIES</a:t>
            </a:r>
          </a:p>
          <a:p>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a) Large libraries of </a:t>
            </a:r>
            <a:r>
              <a:rPr lang="en-US" dirty="0">
                <a:solidFill>
                  <a:srgbClr val="002060"/>
                </a:solidFill>
                <a:latin typeface="Times New Roman" panose="02020603050405020304" pitchFamily="18" charset="0"/>
                <a:cs typeface="Times New Roman" panose="02020603050405020304" pitchFamily="18" charset="0"/>
              </a:rPr>
              <a:t>3D models</a:t>
            </a:r>
          </a:p>
          <a:p>
            <a:r>
              <a:rPr lang="en-US" sz="1800" dirty="0">
                <a:solidFill>
                  <a:srgbClr val="002060"/>
                </a:solidFill>
                <a:latin typeface="Times New Roman" panose="02020603050405020304" pitchFamily="18" charset="0"/>
                <a:cs typeface="Times New Roman" panose="02020603050405020304" pitchFamily="18" charset="0"/>
              </a:rPr>
              <a:t>      b) Depicts furnishings, accessories, and design elements</a:t>
            </a:r>
          </a:p>
          <a:p>
            <a:r>
              <a:rPr lang="en-US" dirty="0">
                <a:solidFill>
                  <a:srgbClr val="002060"/>
                </a:solidFill>
                <a:latin typeface="Times New Roman" panose="02020603050405020304" pitchFamily="18" charset="0"/>
                <a:cs typeface="Times New Roman" panose="02020603050405020304" pitchFamily="18" charset="0"/>
              </a:rPr>
              <a:t>      c) Enables virtual placement options through customization and integration with AR applications</a:t>
            </a:r>
            <a:endParaRPr lang="en-I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68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Database with solid fill">
            <a:extLst>
              <a:ext uri="{FF2B5EF4-FFF2-40B4-BE49-F238E27FC236}">
                <a16:creationId xmlns:a16="http://schemas.microsoft.com/office/drawing/2014/main" id="{02D6A79C-4CE4-42E2-A166-1BA38D918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20" y="61535"/>
            <a:ext cx="914400" cy="914400"/>
          </a:xfrm>
          <a:prstGeom prst="rect">
            <a:avLst/>
          </a:prstGeom>
        </p:spPr>
      </p:pic>
      <p:sp>
        <p:nvSpPr>
          <p:cNvPr id="4" name="TextBox 3">
            <a:extLst>
              <a:ext uri="{FF2B5EF4-FFF2-40B4-BE49-F238E27FC236}">
                <a16:creationId xmlns:a16="http://schemas.microsoft.com/office/drawing/2014/main" id="{0A87BE81-3C6B-48EA-BC63-AD1007938DAE}"/>
              </a:ext>
            </a:extLst>
          </p:cNvPr>
          <p:cNvSpPr txBox="1"/>
          <p:nvPr/>
        </p:nvSpPr>
        <p:spPr>
          <a:xfrm>
            <a:off x="1264920" y="391160"/>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PROJECT FORMULATION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56E760-977D-404D-9C70-F66CE454BA9E}"/>
              </a:ext>
            </a:extLst>
          </p:cNvPr>
          <p:cNvSpPr txBox="1"/>
          <p:nvPr/>
        </p:nvSpPr>
        <p:spPr>
          <a:xfrm>
            <a:off x="0" y="1116943"/>
            <a:ext cx="12039600" cy="167290"/>
          </a:xfrm>
          <a:prstGeom prst="rect">
            <a:avLst/>
          </a:prstGeom>
          <a:noFill/>
        </p:spPr>
        <p:txBody>
          <a:bodyPr wrap="square">
            <a:spAutoFit/>
          </a:bodyPr>
          <a:lstStyle/>
          <a:p>
            <a:pPr marL="376555" marR="568325" indent="-6350">
              <a:lnSpc>
                <a:spcPct val="0"/>
              </a:lnSpc>
              <a:spcAft>
                <a:spcPts val="1190"/>
              </a:spcAft>
            </a:pPr>
            <a:endParaRPr lang="en-IN" sz="2400" dirty="0">
              <a:solidFill>
                <a:srgbClr val="00206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C987446-41CF-47C7-8C8A-2EEFFD3DF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7891" y="975935"/>
            <a:ext cx="8043169" cy="5045004"/>
          </a:xfrm>
          <a:prstGeom prst="rect">
            <a:avLst/>
          </a:prstGeom>
        </p:spPr>
      </p:pic>
    </p:spTree>
    <p:extLst>
      <p:ext uri="{BB962C8B-B14F-4D97-AF65-F5344CB8AC3E}">
        <p14:creationId xmlns:p14="http://schemas.microsoft.com/office/powerpoint/2010/main" val="368491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omputer with solid fill">
            <a:extLst>
              <a:ext uri="{FF2B5EF4-FFF2-40B4-BE49-F238E27FC236}">
                <a16:creationId xmlns:a16="http://schemas.microsoft.com/office/drawing/2014/main" id="{2C7C8E10-030B-4997-B1C6-6DCC2C156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80" y="152975"/>
            <a:ext cx="914400" cy="914400"/>
          </a:xfrm>
          <a:prstGeom prst="rect">
            <a:avLst/>
          </a:prstGeom>
        </p:spPr>
      </p:pic>
      <p:sp>
        <p:nvSpPr>
          <p:cNvPr id="4" name="TextBox 3">
            <a:extLst>
              <a:ext uri="{FF2B5EF4-FFF2-40B4-BE49-F238E27FC236}">
                <a16:creationId xmlns:a16="http://schemas.microsoft.com/office/drawing/2014/main" id="{7D813013-1A5A-4CC1-9C14-DCF67BCCC3A0}"/>
              </a:ext>
            </a:extLst>
          </p:cNvPr>
          <p:cNvSpPr txBox="1"/>
          <p:nvPr/>
        </p:nvSpPr>
        <p:spPr>
          <a:xfrm>
            <a:off x="1477433" y="482600"/>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OBJECTIVES OF THE WORK</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ECBF121-1955-418F-BC89-3FAE63D9FC52}"/>
              </a:ext>
            </a:extLst>
          </p:cNvPr>
          <p:cNvSpPr txBox="1"/>
          <p:nvPr/>
        </p:nvSpPr>
        <p:spPr>
          <a:xfrm>
            <a:off x="301823" y="1370120"/>
            <a:ext cx="11569048" cy="4093428"/>
          </a:xfrm>
          <a:prstGeom prst="rect">
            <a:avLst/>
          </a:prstGeom>
          <a:noFill/>
        </p:spPr>
        <p:txBody>
          <a:bodyPr wrap="square" rtlCol="0">
            <a:sp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The objective of the work is to create an augmented reality (AR) application that allows users to visualize changes to interior design in a real-world setting. This app would empower users to make precise and confident changes to their surroundings by providing a 3D visualization of design modifications.</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Here are the specific goals of the AR app:</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User-Centered Design:</a:t>
            </a:r>
          </a:p>
          <a:p>
            <a:pPr algn="just"/>
            <a:r>
              <a:rPr lang="en-US" sz="2000" dirty="0"/>
              <a:t>     </a:t>
            </a:r>
            <a:r>
              <a:rPr lang="en-US" sz="2000" dirty="0">
                <a:solidFill>
                  <a:srgbClr val="002060"/>
                </a:solidFill>
                <a:latin typeface="Times New Roman" panose="02020603050405020304" pitchFamily="18" charset="0"/>
                <a:cs typeface="Times New Roman" panose="02020603050405020304" pitchFamily="18" charset="0"/>
              </a:rPr>
              <a:t>Put the user at the center of creative decision-making in interior design.</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Enhanced Visualization :</a:t>
            </a:r>
          </a:p>
          <a:p>
            <a:pPr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Provide a 3D view of design modifications in the user's actual surroundings.</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just"/>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40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omputer with solid fill">
            <a:extLst>
              <a:ext uri="{FF2B5EF4-FFF2-40B4-BE49-F238E27FC236}">
                <a16:creationId xmlns:a16="http://schemas.microsoft.com/office/drawing/2014/main" id="{2C7C8E10-030B-4997-B1C6-6DCC2C156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80" y="152975"/>
            <a:ext cx="914400" cy="914400"/>
          </a:xfrm>
          <a:prstGeom prst="rect">
            <a:avLst/>
          </a:prstGeom>
        </p:spPr>
      </p:pic>
      <p:sp>
        <p:nvSpPr>
          <p:cNvPr id="4" name="TextBox 3">
            <a:extLst>
              <a:ext uri="{FF2B5EF4-FFF2-40B4-BE49-F238E27FC236}">
                <a16:creationId xmlns:a16="http://schemas.microsoft.com/office/drawing/2014/main" id="{7D813013-1A5A-4CC1-9C14-DCF67BCCC3A0}"/>
              </a:ext>
            </a:extLst>
          </p:cNvPr>
          <p:cNvSpPr txBox="1"/>
          <p:nvPr/>
        </p:nvSpPr>
        <p:spPr>
          <a:xfrm>
            <a:off x="1477433" y="482600"/>
            <a:ext cx="610446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OBJECTIVES OF THE WORK</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ECBF121-1955-418F-BC89-3FAE63D9FC52}"/>
              </a:ext>
            </a:extLst>
          </p:cNvPr>
          <p:cNvSpPr txBox="1"/>
          <p:nvPr/>
        </p:nvSpPr>
        <p:spPr>
          <a:xfrm>
            <a:off x="301823" y="1370120"/>
            <a:ext cx="11369040" cy="1938992"/>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Streamlined Experience</a:t>
            </a:r>
            <a:r>
              <a:rPr lang="en-IN"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Simplify the interior design process by allowing virtual furniture placement and experimentation.</a:t>
            </a:r>
            <a:endParaRPr lang="en-IN" sz="2000" dirty="0">
              <a:solidFill>
                <a:srgbClr val="002060"/>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Increased Confidence :</a:t>
            </a:r>
          </a:p>
          <a:p>
            <a:pPr algn="just"/>
            <a:r>
              <a:rPr lang="en-US" sz="2000" dirty="0">
                <a:solidFill>
                  <a:srgbClr val="002060"/>
                </a:solidFill>
                <a:latin typeface="Times New Roman" panose="02020603050405020304" pitchFamily="18" charset="0"/>
                <a:cs typeface="Times New Roman" panose="02020603050405020304" pitchFamily="18" charset="0"/>
              </a:rPr>
              <a:t>      Give users more confidence in their design choices by showing the immediate visual effects.</a:t>
            </a:r>
          </a:p>
          <a:p>
            <a:endParaRPr lang="en-IN" sz="2000" dirty="0">
              <a:solidFill>
                <a:srgbClr val="00206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319B4BB-1493-4FAC-BA93-8DA9CB93BCF3}"/>
              </a:ext>
            </a:extLst>
          </p:cNvPr>
          <p:cNvSpPr txBox="1"/>
          <p:nvPr/>
        </p:nvSpPr>
        <p:spPr>
          <a:xfrm>
            <a:off x="411479" y="3775599"/>
            <a:ext cx="11259383"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Overall, the project aims to revolutionize the interior design process by bridging the gap between idea and reality through the use of AR technology.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6600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509</TotalTime>
  <Words>1527</Words>
  <Application>Microsoft Office PowerPoint</Application>
  <PresentationFormat>Widescreen</PresentationFormat>
  <Paragraphs>168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dc:creator>
  <cp:lastModifiedBy>Muskan .</cp:lastModifiedBy>
  <cp:revision>133</cp:revision>
  <dcterms:created xsi:type="dcterms:W3CDTF">2024-01-30T18:25:18Z</dcterms:created>
  <dcterms:modified xsi:type="dcterms:W3CDTF">2024-04-29T17:18:47Z</dcterms:modified>
</cp:coreProperties>
</file>