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2"/>
  </p:notesMasterIdLst>
  <p:sldIdLst>
    <p:sldId id="256" r:id="rId2"/>
    <p:sldId id="257" r:id="rId3"/>
    <p:sldId id="258" r:id="rId4"/>
    <p:sldId id="259" r:id="rId5"/>
    <p:sldId id="261" r:id="rId6"/>
    <p:sldId id="262" r:id="rId7"/>
    <p:sldId id="263" r:id="rId8"/>
    <p:sldId id="260" r:id="rId9"/>
    <p:sldId id="264" r:id="rId10"/>
    <p:sldId id="266" r:id="rId11"/>
    <p:sldId id="265" r:id="rId12"/>
    <p:sldId id="267" r:id="rId13"/>
    <p:sldId id="268" r:id="rId14"/>
    <p:sldId id="269" r:id="rId15"/>
    <p:sldId id="270" r:id="rId16"/>
    <p:sldId id="271" r:id="rId17"/>
    <p:sldId id="272" r:id="rId18"/>
    <p:sldId id="273" r:id="rId19"/>
    <p:sldId id="274" r:id="rId20"/>
    <p:sldId id="32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92" autoAdjust="0"/>
    <p:restoredTop sz="94660"/>
  </p:normalViewPr>
  <p:slideViewPr>
    <p:cSldViewPr snapToGrid="0">
      <p:cViewPr varScale="1">
        <p:scale>
          <a:sx n="86" d="100"/>
          <a:sy n="86" d="100"/>
        </p:scale>
        <p:origin x="2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7631B-74E5-405D-826D-8D20F9CC6515}" type="datetimeFigureOut">
              <a:rPr lang="en-IN" smtClean="0"/>
              <a:t>24-12-2023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78717-C11D-41EB-8BF1-144AD662A84E}" type="slidenum">
              <a:rPr lang="en-IN" smtClean="0"/>
              <a:t>‹#›</a:t>
            </a:fld>
            <a:endParaRPr lang="en-IN"/>
          </a:p>
        </p:txBody>
      </p:sp>
    </p:spTree>
    <p:extLst>
      <p:ext uri="{BB962C8B-B14F-4D97-AF65-F5344CB8AC3E}">
        <p14:creationId xmlns:p14="http://schemas.microsoft.com/office/powerpoint/2010/main" val="3465911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FEC90E-58DB-4B90-ACA1-C8DC6C2CC170}" type="datetimeFigureOut">
              <a:rPr lang="en-IN" smtClean="0"/>
              <a:t>24-12-2023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D5FBFCD-64AE-432C-BCE1-9C1674C53CB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0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EC90E-58DB-4B90-ACA1-C8DC6C2CC170}"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BFCD-64AE-432C-BCE1-9C1674C53CB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052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EC90E-58DB-4B90-ACA1-C8DC6C2CC170}"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BFCD-64AE-432C-BCE1-9C1674C53CB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79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EC90E-58DB-4B90-ACA1-C8DC6C2CC170}"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BFCD-64AE-432C-BCE1-9C1674C53CB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363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FEC90E-58DB-4B90-ACA1-C8DC6C2CC170}"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FBFCD-64AE-432C-BCE1-9C1674C53CB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25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FEC90E-58DB-4B90-ACA1-C8DC6C2CC170}"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FBFCD-64AE-432C-BCE1-9C1674C53CB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920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FEC90E-58DB-4B90-ACA1-C8DC6C2CC170}" type="datetimeFigureOut">
              <a:rPr lang="en-IN" smtClean="0"/>
              <a:t>24-12-2023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FBFCD-64AE-432C-BCE1-9C1674C53CB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77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EC90E-58DB-4B90-ACA1-C8DC6C2CC170}" type="datetimeFigureOut">
              <a:rPr lang="en-IN" smtClean="0"/>
              <a:t>24-12-2023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FBFCD-64AE-432C-BCE1-9C1674C53CB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390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EC90E-58DB-4B90-ACA1-C8DC6C2CC170}" type="datetimeFigureOut">
              <a:rPr lang="en-IN" smtClean="0"/>
              <a:t>24-12-2023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FBFCD-64AE-432C-BCE1-9C1674C53CB7}" type="slidenum">
              <a:rPr lang="en-IN" smtClean="0"/>
              <a:t>‹#›</a:t>
            </a:fld>
            <a:endParaRPr lang="en-IN"/>
          </a:p>
        </p:txBody>
      </p:sp>
    </p:spTree>
    <p:extLst>
      <p:ext uri="{BB962C8B-B14F-4D97-AF65-F5344CB8AC3E}">
        <p14:creationId xmlns:p14="http://schemas.microsoft.com/office/powerpoint/2010/main" val="141413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EC90E-58DB-4B90-ACA1-C8DC6C2CC170}"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FBFCD-64AE-432C-BCE1-9C1674C53CB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485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FEC90E-58DB-4B90-ACA1-C8DC6C2CC170}" type="datetimeFigureOut">
              <a:rPr lang="en-IN" smtClean="0"/>
              <a:t>24-12-2023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D5FBFCD-64AE-432C-BCE1-9C1674C53CB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766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FEC90E-58DB-4B90-ACA1-C8DC6C2CC170}" type="datetimeFigureOut">
              <a:rPr lang="en-IN" smtClean="0"/>
              <a:t>24-12-2023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5FBFCD-64AE-432C-BCE1-9C1674C53CB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03567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tmp"/><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tmp"/></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tmp"/><Relationship Id="rId2" Type="http://schemas.openxmlformats.org/officeDocument/2006/relationships/image" Target="../media/image29.jpe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2.tmp"/><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7.jpeg"/><Relationship Id="rId1" Type="http://schemas.openxmlformats.org/officeDocument/2006/relationships/slideLayout" Target="../slideLayouts/slideLayout7.xml"/><Relationship Id="rId6" Type="http://schemas.openxmlformats.org/officeDocument/2006/relationships/image" Target="../media/image2.tmp"/><Relationship Id="rId5" Type="http://schemas.openxmlformats.org/officeDocument/2006/relationships/image" Target="../media/image38.jpeg"/><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2.tmp"/><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2.tmp"/><Relationship Id="rId4" Type="http://schemas.openxmlformats.org/officeDocument/2006/relationships/image" Target="../media/image42.jpeg"/></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2.tmp"/></Relationships>
</file>

<file path=ppt/slides/_rels/slide1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2.tmp"/></Relationships>
</file>

<file path=ppt/slides/_rels/slide19.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2.tmp"/></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tmp"/></Relationships>
</file>

<file path=ppt/slides/_rels/slide2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tmp"/></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tmp"/><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tmp"/><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tmp"/><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tmp"/></Relationships>
</file>

<file path=ppt/slides/_rels/slide9.xml.rels><?xml version="1.0" encoding="UTF-8" standalone="yes"?>
<Relationships xmlns="http://schemas.openxmlformats.org/package/2006/relationships"><Relationship Id="rId8" Type="http://schemas.openxmlformats.org/officeDocument/2006/relationships/image" Target="../media/image2.tmp"/><Relationship Id="rId3" Type="http://schemas.openxmlformats.org/officeDocument/2006/relationships/image" Target="../media/image23.svg"/><Relationship Id="rId7" Type="http://schemas.openxmlformats.org/officeDocument/2006/relationships/image" Target="../media/image27.jpe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ED363-73B7-4BE8-BABD-AC8B5BCA3487}"/>
              </a:ext>
            </a:extLst>
          </p:cNvPr>
          <p:cNvSpPr txBox="1"/>
          <p:nvPr/>
        </p:nvSpPr>
        <p:spPr>
          <a:xfrm>
            <a:off x="1874520" y="628173"/>
            <a:ext cx="8839200"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International Conference on Advanced Computing &amp; Communication Technologies (ICACCTech 2023)</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C9159E-2E06-41ED-9EC8-744BBA777553}"/>
              </a:ext>
            </a:extLst>
          </p:cNvPr>
          <p:cNvSpPr txBox="1"/>
          <p:nvPr/>
        </p:nvSpPr>
        <p:spPr>
          <a:xfrm>
            <a:off x="1158240" y="1628477"/>
            <a:ext cx="10149840" cy="369332"/>
          </a:xfrm>
          <a:prstGeom prst="rect">
            <a:avLst/>
          </a:prstGeom>
          <a:noFill/>
        </p:spPr>
        <p:txBody>
          <a:bodyPr wrap="square" rtlCol="0">
            <a:spAutoFit/>
          </a:bodyPr>
          <a:lstStyle/>
          <a:p>
            <a:pPr algn="ctr"/>
            <a:r>
              <a:rPr lang="en-US" dirty="0">
                <a:solidFill>
                  <a:srgbClr val="0070C0"/>
                </a:solidFill>
                <a:latin typeface="Times New Roman" panose="02020603050405020304" pitchFamily="18" charset="0"/>
                <a:cs typeface="Times New Roman" panose="02020603050405020304" pitchFamily="18" charset="0"/>
              </a:rPr>
              <a:t>Hosted by : Swami Vivekanand Institute of Engineering and Technology , Banur , Punjab , India</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621E10-F17F-468C-A49B-11A2EF37A022}"/>
              </a:ext>
            </a:extLst>
          </p:cNvPr>
          <p:cNvSpPr txBox="1"/>
          <p:nvPr/>
        </p:nvSpPr>
        <p:spPr>
          <a:xfrm>
            <a:off x="1615440" y="2598003"/>
            <a:ext cx="8671560" cy="830997"/>
          </a:xfrm>
          <a:prstGeom prst="rect">
            <a:avLst/>
          </a:prstGeom>
          <a:noFill/>
        </p:spPr>
        <p:txBody>
          <a:bodyPr wrap="square" rtlCol="0">
            <a:spAutoFit/>
          </a:bodyPr>
          <a:lstStyle/>
          <a:p>
            <a:pPr algn="ctr"/>
            <a:r>
              <a:rPr lang="en-US" sz="2400" b="1" dirty="0">
                <a:solidFill>
                  <a:schemeClr val="accent2">
                    <a:lumMod val="50000"/>
                  </a:schemeClr>
                </a:solidFill>
                <a:latin typeface="Times New Roman" panose="02020603050405020304" pitchFamily="18" charset="0"/>
                <a:cs typeface="Times New Roman" panose="02020603050405020304" pitchFamily="18" charset="0"/>
              </a:rPr>
              <a:t>IOT BASED SMART CONTROL SYSTEM FOR MONITORING AGRICULTURE</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61DB7B-7CC7-4B55-B8B0-B2A50C4070B7}"/>
              </a:ext>
            </a:extLst>
          </p:cNvPr>
          <p:cNvSpPr txBox="1"/>
          <p:nvPr/>
        </p:nvSpPr>
        <p:spPr>
          <a:xfrm>
            <a:off x="4770120" y="4050598"/>
            <a:ext cx="265176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PAPER ID : 262</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02AA37-B02A-4F4F-AE1A-37AF3F400485}"/>
              </a:ext>
            </a:extLst>
          </p:cNvPr>
          <p:cNvSpPr txBox="1"/>
          <p:nvPr/>
        </p:nvSpPr>
        <p:spPr>
          <a:xfrm>
            <a:off x="3230880" y="4998720"/>
            <a:ext cx="6004560" cy="400110"/>
          </a:xfrm>
          <a:prstGeom prst="rect">
            <a:avLst/>
          </a:prstGeom>
          <a:noFill/>
        </p:spPr>
        <p:txBody>
          <a:bodyPr wrap="square" rtlCol="0">
            <a:spAutoFit/>
          </a:bodyPr>
          <a:lstStyle/>
          <a:p>
            <a:pPr algn="ctr"/>
            <a:r>
              <a:rPr lang="en-US" sz="2000" b="1" dirty="0">
                <a:solidFill>
                  <a:srgbClr val="0070C0"/>
                </a:solidFill>
                <a:latin typeface="Times New Roman" panose="02020603050405020304" pitchFamily="18" charset="0"/>
                <a:cs typeface="Times New Roman" panose="02020603050405020304" pitchFamily="18" charset="0"/>
              </a:rPr>
              <a:t>Presented by : MUSKAN</a:t>
            </a:r>
            <a:endParaRPr lang="en-IN" sz="2000" b="1" dirty="0">
              <a:solidFill>
                <a:srgbClr val="0070C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2819EA-FD3B-4066-AD71-5EF300CE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29923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B45DB-8DDC-4C15-AA7F-48F29F888CB6}"/>
              </a:ext>
            </a:extLst>
          </p:cNvPr>
          <p:cNvSpPr txBox="1"/>
          <p:nvPr/>
        </p:nvSpPr>
        <p:spPr>
          <a:xfrm>
            <a:off x="1847850" y="502919"/>
            <a:ext cx="384048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FEATURES</a:t>
            </a:r>
            <a:endParaRPr lang="en-IN" sz="3200" b="1" dirty="0">
              <a:latin typeface="Times New Roman" panose="02020603050405020304" pitchFamily="18" charset="0"/>
              <a:cs typeface="Times New Roman" panose="02020603050405020304" pitchFamily="18" charset="0"/>
            </a:endParaRPr>
          </a:p>
        </p:txBody>
      </p:sp>
      <p:pic>
        <p:nvPicPr>
          <p:cNvPr id="4" name="Graphic 3" descr="Group brainstorm with solid fill">
            <a:extLst>
              <a:ext uri="{FF2B5EF4-FFF2-40B4-BE49-F238E27FC236}">
                <a16:creationId xmlns:a16="http://schemas.microsoft.com/office/drawing/2014/main" id="{E3ED62F8-31CF-4163-AB23-27C78623C4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450" y="196788"/>
            <a:ext cx="914400" cy="914400"/>
          </a:xfrm>
          <a:prstGeom prst="rect">
            <a:avLst/>
          </a:prstGeom>
        </p:spPr>
      </p:pic>
      <p:sp>
        <p:nvSpPr>
          <p:cNvPr id="6" name="TextBox 5">
            <a:extLst>
              <a:ext uri="{FF2B5EF4-FFF2-40B4-BE49-F238E27FC236}">
                <a16:creationId xmlns:a16="http://schemas.microsoft.com/office/drawing/2014/main" id="{D5AD82C4-991B-4070-BBA6-5FA2B8E69B28}"/>
              </a:ext>
            </a:extLst>
          </p:cNvPr>
          <p:cNvSpPr txBox="1"/>
          <p:nvPr/>
        </p:nvSpPr>
        <p:spPr>
          <a:xfrm>
            <a:off x="304800" y="1368333"/>
            <a:ext cx="812292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2">
                    <a:lumMod val="50000"/>
                  </a:schemeClr>
                </a:solidFill>
                <a:latin typeface="Times New Roman" panose="02020603050405020304" pitchFamily="18" charset="0"/>
                <a:cs typeface="Times New Roman" panose="02020603050405020304" pitchFamily="18" charset="0"/>
              </a:rPr>
              <a:t>AUTOMATIC ROOF SHADING</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AB7FC87-6C40-4104-8C3C-1E6C0F87D4CC}"/>
              </a:ext>
            </a:extLst>
          </p:cNvPr>
          <p:cNvSpPr txBox="1"/>
          <p:nvPr/>
        </p:nvSpPr>
        <p:spPr>
          <a:xfrm>
            <a:off x="556260" y="1768443"/>
            <a:ext cx="9951720" cy="204414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2060"/>
                </a:solidFill>
                <a:effectLst/>
                <a:latin typeface="Times New Roman" panose="02020603050405020304" pitchFamily="18" charset="0"/>
                <a:ea typeface="Times New Roman" panose="02020603050405020304" pitchFamily="18" charset="0"/>
              </a:rPr>
              <a:t>When</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excessive</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rain</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falls</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on</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harvested</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crops,</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which</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have</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been</a:t>
            </a:r>
            <a:r>
              <a:rPr lang="en-US" sz="1800" spc="-65"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allowed</a:t>
            </a:r>
            <a:r>
              <a:rPr lang="en-US" sz="1800" spc="-55"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to</a:t>
            </a:r>
            <a:r>
              <a:rPr lang="en-US" sz="1800" spc="-55"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dry</a:t>
            </a:r>
            <a:r>
              <a:rPr lang="en-US" sz="1800" spc="-8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out,</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they</a:t>
            </a:r>
            <a:r>
              <a:rPr lang="en-US" sz="1800" spc="-6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decay</a:t>
            </a:r>
            <a:r>
              <a:rPr lang="en-US" sz="1800" spc="-8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and</a:t>
            </a:r>
            <a:r>
              <a:rPr lang="en-US" sz="1800" spc="-5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are</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destroyed,</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forcing</a:t>
            </a:r>
            <a:r>
              <a:rPr lang="en-US" sz="1800" spc="-2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 growers to solve a conundrum. </a:t>
            </a:r>
          </a:p>
          <a:p>
            <a:pPr marL="285750" indent="-285750">
              <a:buFont typeface="Arial" panose="020B0604020202020204" pitchFamily="34" charset="0"/>
              <a:buChar char="•"/>
            </a:pPr>
            <a:r>
              <a:rPr lang="en-US" sz="1800" dirty="0">
                <a:solidFill>
                  <a:srgbClr val="002060"/>
                </a:solidFill>
                <a:effectLst/>
                <a:latin typeface="Times New Roman" panose="02020603050405020304" pitchFamily="18" charset="0"/>
                <a:ea typeface="Times New Roman" panose="02020603050405020304" pitchFamily="18" charset="0"/>
              </a:rPr>
              <a:t>Some crops need to dry</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before</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being</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offered</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for</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sale</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at</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agriculture</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request</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yard,</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space</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that</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majority</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growers</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don't</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have</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and</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takes</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long</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time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do.</a:t>
            </a:r>
            <a:r>
              <a:rPr lang="en-US" sz="1800" spc="5" dirty="0">
                <a:solidFill>
                  <a:srgbClr val="002060"/>
                </a:solidFill>
                <a:effectLst/>
                <a:latin typeface="Times New Roman" panose="02020603050405020304" pitchFamily="18" charset="0"/>
                <a:ea typeface="Times New Roman" panose="02020603050405020304" pitchFamily="18" charset="0"/>
              </a:rPr>
              <a:t> </a:t>
            </a:r>
            <a:endParaRPr lang="en-US" spc="5" dirty="0">
              <a:solidFill>
                <a:srgbClr val="00206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solidFill>
                  <a:srgbClr val="002060"/>
                </a:solidFill>
                <a:effectLst/>
                <a:latin typeface="Times New Roman" panose="02020603050405020304" pitchFamily="18" charset="0"/>
                <a:ea typeface="Times New Roman" panose="02020603050405020304" pitchFamily="18" charset="0"/>
              </a:rPr>
              <a:t>In</a:t>
            </a:r>
            <a:r>
              <a:rPr lang="en-US" sz="1800" spc="-5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order</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protect</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growers</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from extreme loss when they encounter loss, this piece of</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equipment</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has</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been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constructed.</a:t>
            </a:r>
            <a:endParaRPr lang="en-IN" sz="1800" dirty="0">
              <a:solidFill>
                <a:srgbClr val="002060"/>
              </a:solidFill>
              <a:effectLst/>
              <a:latin typeface="Times New Roman" panose="02020603050405020304" pitchFamily="18" charset="0"/>
              <a:ea typeface="Times New Roman" panose="02020603050405020304" pitchFamily="18" charset="0"/>
            </a:endParaRPr>
          </a:p>
          <a:p>
            <a:endParaRPr lang="en-IN" dirty="0">
              <a:solidFill>
                <a:srgbClr val="002060"/>
              </a:solidFill>
            </a:endParaRPr>
          </a:p>
        </p:txBody>
      </p:sp>
      <p:pic>
        <p:nvPicPr>
          <p:cNvPr id="9" name="image16.jpeg" descr="IMG-20230504-WA0005">
            <a:extLst>
              <a:ext uri="{FF2B5EF4-FFF2-40B4-BE49-F238E27FC236}">
                <a16:creationId xmlns:a16="http://schemas.microsoft.com/office/drawing/2014/main" id="{994BF76B-9348-4FA6-BA8B-4BECD2C92F48}"/>
              </a:ext>
            </a:extLst>
          </p:cNvPr>
          <p:cNvPicPr/>
          <p:nvPr/>
        </p:nvPicPr>
        <p:blipFill>
          <a:blip r:embed="rId4" cstate="print"/>
          <a:stretch>
            <a:fillRect/>
          </a:stretch>
        </p:blipFill>
        <p:spPr>
          <a:xfrm>
            <a:off x="4013517" y="3573237"/>
            <a:ext cx="3037205" cy="1916430"/>
          </a:xfrm>
          <a:prstGeom prst="rect">
            <a:avLst/>
          </a:prstGeom>
        </p:spPr>
      </p:pic>
      <p:sp>
        <p:nvSpPr>
          <p:cNvPr id="10" name="TextBox 9">
            <a:extLst>
              <a:ext uri="{FF2B5EF4-FFF2-40B4-BE49-F238E27FC236}">
                <a16:creationId xmlns:a16="http://schemas.microsoft.com/office/drawing/2014/main" id="{3427131C-DF23-4841-B902-25384AF50BD7}"/>
              </a:ext>
            </a:extLst>
          </p:cNvPr>
          <p:cNvSpPr txBox="1"/>
          <p:nvPr/>
        </p:nvSpPr>
        <p:spPr>
          <a:xfrm>
            <a:off x="3768090" y="5489667"/>
            <a:ext cx="6103620"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accent2">
                    <a:lumMod val="50000"/>
                  </a:schemeClr>
                </a:solidFill>
                <a:effectLst/>
                <a:latin typeface="Times New Roman" panose="02020603050405020304" pitchFamily="18" charset="0"/>
                <a:ea typeface="Times New Roman" panose="02020603050405020304" pitchFamily="18" charset="0"/>
              </a:rPr>
              <a:t>Automatic</a:t>
            </a:r>
            <a:r>
              <a:rPr lang="en-US" sz="20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000" dirty="0">
                <a:solidFill>
                  <a:schemeClr val="accent2">
                    <a:lumMod val="50000"/>
                  </a:schemeClr>
                </a:solidFill>
                <a:effectLst/>
                <a:latin typeface="Times New Roman" panose="02020603050405020304" pitchFamily="18" charset="0"/>
                <a:ea typeface="Times New Roman" panose="02020603050405020304" pitchFamily="18" charset="0"/>
              </a:rPr>
              <a:t>Roof</a:t>
            </a:r>
            <a:r>
              <a:rPr lang="en-US" sz="2000" spc="-2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000" dirty="0">
                <a:solidFill>
                  <a:schemeClr val="accent2">
                    <a:lumMod val="50000"/>
                  </a:schemeClr>
                </a:solidFill>
                <a:effectLst/>
                <a:latin typeface="Times New Roman" panose="02020603050405020304" pitchFamily="18" charset="0"/>
                <a:ea typeface="Times New Roman" panose="02020603050405020304" pitchFamily="18" charset="0"/>
              </a:rPr>
              <a:t>Using</a:t>
            </a:r>
            <a:r>
              <a:rPr lang="en-US" sz="20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000" dirty="0">
                <a:solidFill>
                  <a:schemeClr val="accent2">
                    <a:lumMod val="50000"/>
                  </a:schemeClr>
                </a:solidFill>
                <a:effectLst/>
                <a:latin typeface="Times New Roman" panose="02020603050405020304" pitchFamily="18" charset="0"/>
                <a:ea typeface="Times New Roman" panose="02020603050405020304" pitchFamily="18" charset="0"/>
              </a:rPr>
              <a:t>Servo</a:t>
            </a:r>
            <a:r>
              <a:rPr lang="en-US" sz="20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000" dirty="0">
                <a:solidFill>
                  <a:schemeClr val="accent2">
                    <a:lumMod val="50000"/>
                  </a:schemeClr>
                </a:solidFill>
                <a:effectLst/>
                <a:latin typeface="Times New Roman" panose="02020603050405020304" pitchFamily="18" charset="0"/>
                <a:ea typeface="Times New Roman" panose="02020603050405020304" pitchFamily="18" charset="0"/>
              </a:rPr>
              <a:t>Motor</a:t>
            </a:r>
            <a:endParaRPr lang="en-IN" sz="2000" dirty="0">
              <a:solidFill>
                <a:schemeClr val="accent2">
                  <a:lumMod val="50000"/>
                </a:schemeClr>
              </a:solidFill>
            </a:endParaRPr>
          </a:p>
        </p:txBody>
      </p:sp>
      <p:pic>
        <p:nvPicPr>
          <p:cNvPr id="11" name="Picture 10">
            <a:extLst>
              <a:ext uri="{FF2B5EF4-FFF2-40B4-BE49-F238E27FC236}">
                <a16:creationId xmlns:a16="http://schemas.microsoft.com/office/drawing/2014/main" id="{79A0BD00-E527-484B-AC76-7FBBB3344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66131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B45DB-8DDC-4C15-AA7F-48F29F888CB6}"/>
              </a:ext>
            </a:extLst>
          </p:cNvPr>
          <p:cNvSpPr txBox="1"/>
          <p:nvPr/>
        </p:nvSpPr>
        <p:spPr>
          <a:xfrm>
            <a:off x="2034540" y="523634"/>
            <a:ext cx="384048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FEATURES</a:t>
            </a:r>
            <a:endParaRPr lang="en-IN" sz="3200" b="1" dirty="0">
              <a:latin typeface="Times New Roman" panose="02020603050405020304" pitchFamily="18" charset="0"/>
              <a:cs typeface="Times New Roman" panose="02020603050405020304" pitchFamily="18" charset="0"/>
            </a:endParaRPr>
          </a:p>
        </p:txBody>
      </p:sp>
      <p:pic>
        <p:nvPicPr>
          <p:cNvPr id="4" name="Graphic 3" descr="Group brainstorm with solid fill">
            <a:extLst>
              <a:ext uri="{FF2B5EF4-FFF2-40B4-BE49-F238E27FC236}">
                <a16:creationId xmlns:a16="http://schemas.microsoft.com/office/drawing/2014/main" id="{E3ED62F8-31CF-4163-AB23-27C78623C4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140" y="193619"/>
            <a:ext cx="914400" cy="914400"/>
          </a:xfrm>
          <a:prstGeom prst="rect">
            <a:avLst/>
          </a:prstGeom>
        </p:spPr>
      </p:pic>
      <p:sp>
        <p:nvSpPr>
          <p:cNvPr id="5" name="TextBox 4">
            <a:extLst>
              <a:ext uri="{FF2B5EF4-FFF2-40B4-BE49-F238E27FC236}">
                <a16:creationId xmlns:a16="http://schemas.microsoft.com/office/drawing/2014/main" id="{BF462B27-98D8-4170-8B2D-1B02E7AF9BAF}"/>
              </a:ext>
            </a:extLst>
          </p:cNvPr>
          <p:cNvSpPr txBox="1"/>
          <p:nvPr/>
        </p:nvSpPr>
        <p:spPr>
          <a:xfrm>
            <a:off x="304800" y="1293465"/>
            <a:ext cx="807720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accent2">
                    <a:lumMod val="50000"/>
                  </a:schemeClr>
                </a:solidFill>
                <a:latin typeface="Times New Roman" panose="02020603050405020304" pitchFamily="18" charset="0"/>
                <a:cs typeface="Times New Roman" panose="02020603050405020304" pitchFamily="18" charset="0"/>
              </a:rPr>
              <a:t>SMART IRRIGATION AND WATER CONSERVATION SYSTEM</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C7C78B3-6D82-4057-8F38-E7BB987D702A}"/>
              </a:ext>
            </a:extLst>
          </p:cNvPr>
          <p:cNvSpPr txBox="1"/>
          <p:nvPr/>
        </p:nvSpPr>
        <p:spPr>
          <a:xfrm>
            <a:off x="899160" y="1663577"/>
            <a:ext cx="995172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solidFill>
                  <a:srgbClr val="002060"/>
                </a:solidFill>
                <a:effectLst/>
                <a:latin typeface="Times New Roman" panose="02020603050405020304" pitchFamily="18" charset="0"/>
                <a:ea typeface="Times New Roman" panose="02020603050405020304" pitchFamily="18" charset="0"/>
              </a:rPr>
              <a:t>Irrigation</a:t>
            </a:r>
            <a:r>
              <a:rPr lang="en-US" sz="1800" spc="6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is</a:t>
            </a:r>
            <a:r>
              <a:rPr lang="en-US" sz="1800" spc="6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7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process</a:t>
            </a:r>
            <a:r>
              <a:rPr lang="en-US" sz="1800" spc="8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applying</a:t>
            </a:r>
            <a:r>
              <a:rPr lang="en-US" sz="1800" spc="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water</a:t>
            </a:r>
            <a:r>
              <a:rPr lang="en-US" sz="1800" spc="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land</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instinctively</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increase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agriculture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product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and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farming.</a:t>
            </a:r>
            <a:r>
              <a:rPr lang="en-US" sz="1800" spc="-235" dirty="0">
                <a:solidFill>
                  <a:srgbClr val="002060"/>
                </a:solidFill>
                <a:effectLst/>
                <a:latin typeface="Times New Roman" panose="02020603050405020304" pitchFamily="18" charset="0"/>
                <a:ea typeface="Times New Roman" panose="02020603050405020304" pitchFamily="18" charset="0"/>
              </a:rPr>
              <a:t> </a:t>
            </a:r>
          </a:p>
          <a:p>
            <a:pPr marL="285750" indent="-285750" algn="just">
              <a:buFont typeface="Arial" panose="020B0604020202020204" pitchFamily="34" charset="0"/>
              <a:buChar char="•"/>
            </a:pPr>
            <a:r>
              <a:rPr lang="en-US" sz="1800" dirty="0">
                <a:solidFill>
                  <a:srgbClr val="002060"/>
                </a:solidFill>
                <a:effectLst/>
                <a:latin typeface="Times New Roman" panose="02020603050405020304" pitchFamily="18" charset="0"/>
                <a:ea typeface="Times New Roman" panose="02020603050405020304" pitchFamily="18" charset="0"/>
              </a:rPr>
              <a:t>In</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dry</a:t>
            </a:r>
            <a:r>
              <a:rPr lang="en-US" sz="1800" spc="1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locations</a:t>
            </a:r>
            <a:r>
              <a:rPr lang="en-US" sz="1800" spc="19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and</a:t>
            </a:r>
            <a:r>
              <a:rPr lang="en-US" sz="1800" spc="20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during</a:t>
            </a:r>
            <a:r>
              <a:rPr lang="en-US" sz="1800" spc="20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periods</a:t>
            </a:r>
            <a:r>
              <a:rPr lang="en-US" sz="1800" spc="19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a:t>
            </a:r>
            <a:r>
              <a:rPr lang="en-US" sz="1800" spc="18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below-average</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precipitation,</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it</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aids</a:t>
            </a:r>
            <a:r>
              <a:rPr lang="en-US" sz="1800" spc="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in</a:t>
            </a:r>
            <a:r>
              <a:rPr lang="en-US" sz="1800" spc="6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growth</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a:t>
            </a:r>
            <a:r>
              <a:rPr lang="en-US" sz="1800" spc="6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agricultural</a:t>
            </a:r>
            <a:r>
              <a:rPr lang="en-US" sz="1800" spc="6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crops,</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maintenance</a:t>
            </a:r>
            <a:r>
              <a:rPr lang="en-US" sz="1800" spc="21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a:t>
            </a:r>
            <a:r>
              <a:rPr lang="en-US" sz="1800" spc="1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geography,</a:t>
            </a:r>
            <a:r>
              <a:rPr lang="en-US" sz="1800" spc="19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soil,</a:t>
            </a:r>
            <a:r>
              <a:rPr lang="en-US" sz="1800" spc="1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and</a:t>
            </a:r>
            <a:r>
              <a:rPr lang="en-US" sz="1800" spc="17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connections,</a:t>
            </a:r>
            <a:r>
              <a:rPr lang="en-US" sz="1800" spc="18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and</a:t>
            </a:r>
            <a:r>
              <a:rPr lang="en-US" sz="1800" spc="18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revegetation</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disturbed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soils.</a:t>
            </a:r>
            <a:endParaRPr lang="en-IN" sz="1800" dirty="0">
              <a:solidFill>
                <a:srgbClr val="00206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endParaRPr>
          </a:p>
        </p:txBody>
      </p:sp>
      <p:sp>
        <p:nvSpPr>
          <p:cNvPr id="9" name="TextBox 8">
            <a:extLst>
              <a:ext uri="{FF2B5EF4-FFF2-40B4-BE49-F238E27FC236}">
                <a16:creationId xmlns:a16="http://schemas.microsoft.com/office/drawing/2014/main" id="{74BC20D5-FBA9-4658-9F30-BD3AA25F52B0}"/>
              </a:ext>
            </a:extLst>
          </p:cNvPr>
          <p:cNvSpPr txBox="1"/>
          <p:nvPr/>
        </p:nvSpPr>
        <p:spPr>
          <a:xfrm>
            <a:off x="304800" y="3603349"/>
            <a:ext cx="6103620" cy="369332"/>
          </a:xfrm>
          <a:prstGeom prst="rect">
            <a:avLst/>
          </a:prstGeom>
          <a:noFill/>
        </p:spPr>
        <p:txBody>
          <a:bodyPr wrap="square">
            <a:spAutoFit/>
          </a:bodyPr>
          <a:lstStyle/>
          <a:p>
            <a:pPr marL="285750" indent="-285750">
              <a:buFont typeface="Wingdings" panose="05000000000000000000" pitchFamily="2" charset="2"/>
              <a:buChar char="q"/>
            </a:pPr>
            <a:r>
              <a:rPr lang="en-US" sz="1800" dirty="0">
                <a:solidFill>
                  <a:schemeClr val="accent2">
                    <a:lumMod val="50000"/>
                  </a:schemeClr>
                </a:solidFill>
                <a:latin typeface="Times New Roman" panose="02020603050405020304" pitchFamily="18" charset="0"/>
                <a:cs typeface="Times New Roman" panose="02020603050405020304" pitchFamily="18" charset="0"/>
              </a:rPr>
              <a:t> MONITORING AGRICULTURAL FACTORS</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6C5E08-9AAA-489A-842A-D678F4472092}"/>
              </a:ext>
            </a:extLst>
          </p:cNvPr>
          <p:cNvSpPr txBox="1"/>
          <p:nvPr/>
        </p:nvSpPr>
        <p:spPr>
          <a:xfrm>
            <a:off x="762000" y="3994094"/>
            <a:ext cx="10088880" cy="1200329"/>
          </a:xfrm>
          <a:prstGeom prst="rect">
            <a:avLst/>
          </a:prstGeom>
          <a:noFill/>
        </p:spPr>
        <p:txBody>
          <a:bodyPr wrap="square">
            <a:spAutoFit/>
          </a:bodyPr>
          <a:lstStyle/>
          <a:p>
            <a:pPr marL="366395" marR="298450" indent="-285750" algn="just">
              <a:spcAft>
                <a:spcPts val="0"/>
              </a:spcAft>
              <a:buFont typeface="Arial" panose="020B0604020202020204" pitchFamily="34" charset="0"/>
              <a:buChar char="•"/>
            </a:pPr>
            <a:r>
              <a:rPr lang="en-US" sz="1800" dirty="0">
                <a:solidFill>
                  <a:srgbClr val="002060"/>
                </a:solidFill>
                <a:effectLst/>
                <a:latin typeface="Times New Roman" panose="02020603050405020304" pitchFamily="18" charset="0"/>
                <a:ea typeface="Times New Roman" panose="02020603050405020304" pitchFamily="18" charset="0"/>
              </a:rPr>
              <a:t>The goal of this design is to support producers in obtaining</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real-time data (temperature, moisture, soil humidity, and soil</a:t>
            </a:r>
            <a:r>
              <a:rPr lang="en-US" sz="1800" spc="-240"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temperature)</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for</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efficient</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terrain</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evaluation,</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allowing</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them</a:t>
            </a:r>
            <a:r>
              <a:rPr lang="en-US" sz="1800" spc="-6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improve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both</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yield and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quality</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product.</a:t>
            </a:r>
            <a:endParaRPr lang="en-IN" sz="1800" dirty="0">
              <a:solidFill>
                <a:srgbClr val="002060"/>
              </a:solidFill>
              <a:effectLst/>
              <a:latin typeface="Times New Roman" panose="02020603050405020304" pitchFamily="18" charset="0"/>
              <a:ea typeface="Times New Roman" panose="02020603050405020304" pitchFamily="18" charset="0"/>
            </a:endParaRPr>
          </a:p>
          <a:p>
            <a:pPr marL="80645" marR="298450" algn="just">
              <a:spcAft>
                <a:spcPts val="0"/>
              </a:spcAft>
            </a:pPr>
            <a:r>
              <a:rPr lang="en-US" sz="1800" dirty="0">
                <a:solidFill>
                  <a:srgbClr val="002060"/>
                </a:solidFill>
                <a:effectLst/>
                <a:latin typeface="Times New Roman" panose="02020603050405020304" pitchFamily="18" charset="0"/>
                <a:ea typeface="Times New Roman" panose="02020603050405020304" pitchFamily="18" charset="0"/>
              </a:rPr>
              <a:t> </a:t>
            </a:r>
            <a:endParaRPr lang="en-IN" sz="1800" dirty="0">
              <a:solidFill>
                <a:srgbClr val="00206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E1EAA0F5-25E7-4CF7-9F61-672AEF3933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30341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B45DB-8DDC-4C15-AA7F-48F29F888CB6}"/>
              </a:ext>
            </a:extLst>
          </p:cNvPr>
          <p:cNvSpPr txBox="1"/>
          <p:nvPr/>
        </p:nvSpPr>
        <p:spPr>
          <a:xfrm>
            <a:off x="1752600" y="496250"/>
            <a:ext cx="43434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5AD82C4-991B-4070-BBA6-5FA2B8E69B28}"/>
              </a:ext>
            </a:extLst>
          </p:cNvPr>
          <p:cNvSpPr txBox="1"/>
          <p:nvPr/>
        </p:nvSpPr>
        <p:spPr>
          <a:xfrm>
            <a:off x="304800" y="1364008"/>
            <a:ext cx="812292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2">
                    <a:lumMod val="50000"/>
                  </a:schemeClr>
                </a:solidFill>
                <a:latin typeface="Times New Roman" panose="02020603050405020304" pitchFamily="18" charset="0"/>
                <a:cs typeface="Times New Roman" panose="02020603050405020304" pitchFamily="18" charset="0"/>
              </a:rPr>
              <a:t> IMPLEMENTATION ON ADAFRUIT IO</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135D8D8-EB40-416B-A520-275EF837FE61}"/>
              </a:ext>
            </a:extLst>
          </p:cNvPr>
          <p:cNvSpPr txBox="1"/>
          <p:nvPr/>
        </p:nvSpPr>
        <p:spPr>
          <a:xfrm>
            <a:off x="567690" y="1764118"/>
            <a:ext cx="10252710" cy="923330"/>
          </a:xfrm>
          <a:prstGeom prst="rect">
            <a:avLst/>
          </a:prstGeom>
          <a:noFill/>
        </p:spPr>
        <p:txBody>
          <a:bodyPr wrap="square">
            <a:spAutoFit/>
          </a:bodyPr>
          <a:lstStyle/>
          <a:p>
            <a:pPr marL="80645" marR="27305" algn="just">
              <a:spcAft>
                <a:spcPts val="0"/>
              </a:spcAft>
            </a:pPr>
            <a:r>
              <a:rPr lang="en-US" sz="1800" dirty="0">
                <a:solidFill>
                  <a:srgbClr val="002060"/>
                </a:solidFill>
                <a:effectLst/>
                <a:latin typeface="Times New Roman" panose="02020603050405020304" pitchFamily="18" charset="0"/>
                <a:ea typeface="Times New Roman" panose="02020603050405020304" pitchFamily="18" charset="0"/>
              </a:rPr>
              <a:t>Adafruit IO is an Internet of Things(IoT) cloud platform that allow users to connect their devices to the internet and collect, store, and visualize data from those devices. It is a low-code/no-code platform. Meaning that users can create and manage Iot projects without having to write a lot of code.</a:t>
            </a:r>
            <a:endParaRPr lang="en-IN" sz="1800" dirty="0">
              <a:solidFill>
                <a:srgbClr val="002060"/>
              </a:solidFill>
              <a:effectLst/>
              <a:latin typeface="Times New Roman" panose="02020603050405020304" pitchFamily="18" charset="0"/>
              <a:ea typeface="Times New Roman" panose="02020603050405020304" pitchFamily="18" charset="0"/>
            </a:endParaRPr>
          </a:p>
        </p:txBody>
      </p:sp>
      <p:pic>
        <p:nvPicPr>
          <p:cNvPr id="10" name="image7.jpeg">
            <a:extLst>
              <a:ext uri="{FF2B5EF4-FFF2-40B4-BE49-F238E27FC236}">
                <a16:creationId xmlns:a16="http://schemas.microsoft.com/office/drawing/2014/main" id="{D2DC6E0D-AE36-4BA3-AA50-7EC5BBFFEF46}"/>
              </a:ext>
            </a:extLst>
          </p:cNvPr>
          <p:cNvPicPr/>
          <p:nvPr/>
        </p:nvPicPr>
        <p:blipFill>
          <a:blip r:embed="rId2" cstate="print"/>
          <a:stretch>
            <a:fillRect/>
          </a:stretch>
        </p:blipFill>
        <p:spPr>
          <a:xfrm>
            <a:off x="567690" y="3087559"/>
            <a:ext cx="3242310" cy="1415912"/>
          </a:xfrm>
          <a:prstGeom prst="rect">
            <a:avLst/>
          </a:prstGeom>
        </p:spPr>
      </p:pic>
      <p:pic>
        <p:nvPicPr>
          <p:cNvPr id="11" name="image11.png">
            <a:extLst>
              <a:ext uri="{FF2B5EF4-FFF2-40B4-BE49-F238E27FC236}">
                <a16:creationId xmlns:a16="http://schemas.microsoft.com/office/drawing/2014/main" id="{892224ED-147C-4EA8-BD8D-43184BE45A3E}"/>
              </a:ext>
            </a:extLst>
          </p:cNvPr>
          <p:cNvPicPr/>
          <p:nvPr/>
        </p:nvPicPr>
        <p:blipFill>
          <a:blip r:embed="rId3" cstate="print"/>
          <a:stretch>
            <a:fillRect/>
          </a:stretch>
        </p:blipFill>
        <p:spPr>
          <a:xfrm>
            <a:off x="4166235" y="3389143"/>
            <a:ext cx="3092450" cy="1132930"/>
          </a:xfrm>
          <a:prstGeom prst="rect">
            <a:avLst/>
          </a:prstGeom>
        </p:spPr>
      </p:pic>
      <p:pic>
        <p:nvPicPr>
          <p:cNvPr id="12" name="image12.jpeg">
            <a:extLst>
              <a:ext uri="{FF2B5EF4-FFF2-40B4-BE49-F238E27FC236}">
                <a16:creationId xmlns:a16="http://schemas.microsoft.com/office/drawing/2014/main" id="{08697D38-7970-4E1D-B21D-6EC13511917E}"/>
              </a:ext>
            </a:extLst>
          </p:cNvPr>
          <p:cNvPicPr/>
          <p:nvPr/>
        </p:nvPicPr>
        <p:blipFill>
          <a:blip r:embed="rId4" cstate="print"/>
          <a:stretch>
            <a:fillRect/>
          </a:stretch>
        </p:blipFill>
        <p:spPr>
          <a:xfrm>
            <a:off x="7614920" y="3370541"/>
            <a:ext cx="3888740" cy="1132930"/>
          </a:xfrm>
          <a:prstGeom prst="rect">
            <a:avLst/>
          </a:prstGeom>
        </p:spPr>
      </p:pic>
      <p:sp>
        <p:nvSpPr>
          <p:cNvPr id="14" name="TextBox 13">
            <a:extLst>
              <a:ext uri="{FF2B5EF4-FFF2-40B4-BE49-F238E27FC236}">
                <a16:creationId xmlns:a16="http://schemas.microsoft.com/office/drawing/2014/main" id="{0DC4C94D-8784-4794-9379-E7C3D62B0831}"/>
              </a:ext>
            </a:extLst>
          </p:cNvPr>
          <p:cNvSpPr txBox="1"/>
          <p:nvPr/>
        </p:nvSpPr>
        <p:spPr>
          <a:xfrm>
            <a:off x="1219200" y="4718916"/>
            <a:ext cx="1959429" cy="36933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Key</a:t>
            </a:r>
            <a:r>
              <a:rPr lang="en-US" sz="1800" spc="-3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generated</a:t>
            </a:r>
            <a:endParaRPr lang="en-IN" dirty="0">
              <a:solidFill>
                <a:schemeClr val="accent2">
                  <a:lumMod val="50000"/>
                </a:schemeClr>
              </a:solidFill>
            </a:endParaRPr>
          </a:p>
        </p:txBody>
      </p:sp>
      <p:sp>
        <p:nvSpPr>
          <p:cNvPr id="16" name="TextBox 15">
            <a:extLst>
              <a:ext uri="{FF2B5EF4-FFF2-40B4-BE49-F238E27FC236}">
                <a16:creationId xmlns:a16="http://schemas.microsoft.com/office/drawing/2014/main" id="{E23B83DA-2D29-4E57-901E-778B50A81EBC}"/>
              </a:ext>
            </a:extLst>
          </p:cNvPr>
          <p:cNvSpPr txBox="1"/>
          <p:nvPr/>
        </p:nvSpPr>
        <p:spPr>
          <a:xfrm>
            <a:off x="3558449" y="4718916"/>
            <a:ext cx="4671151" cy="369332"/>
          </a:xfrm>
          <a:prstGeom prst="rect">
            <a:avLst/>
          </a:prstGeom>
          <a:noFill/>
        </p:spPr>
        <p:txBody>
          <a:bodyPr wrap="square">
            <a:spAutoFit/>
          </a:bodyPr>
          <a:lstStyle/>
          <a:p>
            <a:pPr marL="1013460" marR="946785" indent="-285750" algn="ctr">
              <a:spcBef>
                <a:spcPts val="480"/>
              </a:spcBef>
              <a:spcAft>
                <a:spcPts val="0"/>
              </a:spcAft>
              <a:buFont typeface="Wingdings" panose="05000000000000000000" pitchFamily="2" charset="2"/>
              <a:buChar char="Ø"/>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Account</a:t>
            </a:r>
            <a:r>
              <a:rPr lang="en-US" sz="18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status</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on</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service</a:t>
            </a:r>
            <a:endParaRPr lang="en-IN" sz="2400" dirty="0">
              <a:solidFill>
                <a:schemeClr val="accent2">
                  <a:lumMod val="50000"/>
                </a:schemeClr>
              </a:solidFill>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BD8B697E-3787-4C21-9236-85092323D1EF}"/>
              </a:ext>
            </a:extLst>
          </p:cNvPr>
          <p:cNvSpPr txBox="1"/>
          <p:nvPr/>
        </p:nvSpPr>
        <p:spPr>
          <a:xfrm>
            <a:off x="7456895" y="4695262"/>
            <a:ext cx="4473847" cy="369332"/>
          </a:xfrm>
          <a:prstGeom prst="rect">
            <a:avLst/>
          </a:prstGeom>
          <a:noFill/>
        </p:spPr>
        <p:txBody>
          <a:bodyPr wrap="square">
            <a:spAutoFit/>
          </a:bodyPr>
          <a:lstStyle/>
          <a:p>
            <a:pPr marL="1013460" marR="945515" indent="-285750" algn="ctr">
              <a:spcBef>
                <a:spcPts val="195"/>
              </a:spcBef>
              <a:spcAft>
                <a:spcPts val="0"/>
              </a:spcAft>
              <a:buFont typeface="Wingdings" panose="05000000000000000000" pitchFamily="2" charset="2"/>
              <a:buChar char="Ø"/>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Creation</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of</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dashboard</a:t>
            </a:r>
            <a:endParaRPr lang="en-IN" sz="2400" dirty="0">
              <a:solidFill>
                <a:schemeClr val="accent2">
                  <a:lumMod val="50000"/>
                </a:schemeClr>
              </a:solidFill>
              <a:effectLst/>
              <a:latin typeface="Times New Roman" panose="02020603050405020304" pitchFamily="18" charset="0"/>
              <a:ea typeface="Times New Roman" panose="02020603050405020304" pitchFamily="18" charset="0"/>
            </a:endParaRPr>
          </a:p>
        </p:txBody>
      </p:sp>
      <p:pic>
        <p:nvPicPr>
          <p:cNvPr id="20" name="Graphic 19" descr="Marketing with solid fill">
            <a:extLst>
              <a:ext uri="{FF2B5EF4-FFF2-40B4-BE49-F238E27FC236}">
                <a16:creationId xmlns:a16="http://schemas.microsoft.com/office/drawing/2014/main" id="{700B5149-D927-4B00-8845-CED175BEA9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8129" y="166625"/>
            <a:ext cx="914400" cy="914400"/>
          </a:xfrm>
          <a:prstGeom prst="rect">
            <a:avLst/>
          </a:prstGeom>
        </p:spPr>
      </p:pic>
      <p:pic>
        <p:nvPicPr>
          <p:cNvPr id="13" name="Picture 12">
            <a:extLst>
              <a:ext uri="{FF2B5EF4-FFF2-40B4-BE49-F238E27FC236}">
                <a16:creationId xmlns:a16="http://schemas.microsoft.com/office/drawing/2014/main" id="{A9034736-60E5-4EE2-A4C2-8807A07BBC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316813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B45DB-8DDC-4C15-AA7F-48F29F888CB6}"/>
              </a:ext>
            </a:extLst>
          </p:cNvPr>
          <p:cNvSpPr txBox="1"/>
          <p:nvPr/>
        </p:nvSpPr>
        <p:spPr>
          <a:xfrm>
            <a:off x="1680839" y="473618"/>
            <a:ext cx="43434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5AD82C4-991B-4070-BBA6-5FA2B8E69B28}"/>
              </a:ext>
            </a:extLst>
          </p:cNvPr>
          <p:cNvSpPr txBox="1"/>
          <p:nvPr/>
        </p:nvSpPr>
        <p:spPr>
          <a:xfrm>
            <a:off x="304800" y="1364008"/>
            <a:ext cx="812292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2">
                    <a:lumMod val="50000"/>
                  </a:schemeClr>
                </a:solidFill>
                <a:latin typeface="Times New Roman" panose="02020603050405020304" pitchFamily="18" charset="0"/>
                <a:cs typeface="Times New Roman" panose="02020603050405020304" pitchFamily="18" charset="0"/>
              </a:rPr>
              <a:t> IMPLEMENTATION ON ADAFRUIT IO</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3" name="image13.png">
            <a:extLst>
              <a:ext uri="{FF2B5EF4-FFF2-40B4-BE49-F238E27FC236}">
                <a16:creationId xmlns:a16="http://schemas.microsoft.com/office/drawing/2014/main" id="{F24BE7BA-4D47-4F6E-BBEF-CE7F4922D811}"/>
              </a:ext>
            </a:extLst>
          </p:cNvPr>
          <p:cNvPicPr/>
          <p:nvPr/>
        </p:nvPicPr>
        <p:blipFill>
          <a:blip r:embed="rId2" cstate="print"/>
          <a:stretch>
            <a:fillRect/>
          </a:stretch>
        </p:blipFill>
        <p:spPr>
          <a:xfrm>
            <a:off x="762000" y="2131927"/>
            <a:ext cx="2362200" cy="2678838"/>
          </a:xfrm>
          <a:prstGeom prst="rect">
            <a:avLst/>
          </a:prstGeom>
        </p:spPr>
      </p:pic>
      <p:pic>
        <p:nvPicPr>
          <p:cNvPr id="15" name="image14.jpeg">
            <a:extLst>
              <a:ext uri="{FF2B5EF4-FFF2-40B4-BE49-F238E27FC236}">
                <a16:creationId xmlns:a16="http://schemas.microsoft.com/office/drawing/2014/main" id="{7A2DD02A-770A-4BE1-9DD6-3A46B52AE76B}"/>
              </a:ext>
            </a:extLst>
          </p:cNvPr>
          <p:cNvPicPr/>
          <p:nvPr/>
        </p:nvPicPr>
        <p:blipFill>
          <a:blip r:embed="rId3" cstate="print"/>
          <a:stretch>
            <a:fillRect/>
          </a:stretch>
        </p:blipFill>
        <p:spPr>
          <a:xfrm>
            <a:off x="3667760" y="2543606"/>
            <a:ext cx="3114040" cy="2224813"/>
          </a:xfrm>
          <a:prstGeom prst="rect">
            <a:avLst/>
          </a:prstGeom>
        </p:spPr>
      </p:pic>
      <p:pic>
        <p:nvPicPr>
          <p:cNvPr id="17" name="image15.png">
            <a:extLst>
              <a:ext uri="{FF2B5EF4-FFF2-40B4-BE49-F238E27FC236}">
                <a16:creationId xmlns:a16="http://schemas.microsoft.com/office/drawing/2014/main" id="{53B04BC5-73B9-49AD-8EA0-78DFEF2CE9C0}"/>
              </a:ext>
            </a:extLst>
          </p:cNvPr>
          <p:cNvPicPr/>
          <p:nvPr/>
        </p:nvPicPr>
        <p:blipFill>
          <a:blip r:embed="rId4" cstate="print"/>
          <a:stretch>
            <a:fillRect/>
          </a:stretch>
        </p:blipFill>
        <p:spPr>
          <a:xfrm>
            <a:off x="7478802" y="2251685"/>
            <a:ext cx="3855403" cy="2516734"/>
          </a:xfrm>
          <a:prstGeom prst="rect">
            <a:avLst/>
          </a:prstGeom>
        </p:spPr>
      </p:pic>
      <p:sp>
        <p:nvSpPr>
          <p:cNvPr id="19" name="TextBox 18">
            <a:extLst>
              <a:ext uri="{FF2B5EF4-FFF2-40B4-BE49-F238E27FC236}">
                <a16:creationId xmlns:a16="http://schemas.microsoft.com/office/drawing/2014/main" id="{4E850C0F-80E4-4A87-8966-95600775B4C8}"/>
              </a:ext>
            </a:extLst>
          </p:cNvPr>
          <p:cNvSpPr txBox="1"/>
          <p:nvPr/>
        </p:nvSpPr>
        <p:spPr>
          <a:xfrm>
            <a:off x="857795" y="5071319"/>
            <a:ext cx="2057400" cy="36933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Creation</a:t>
            </a:r>
            <a:r>
              <a:rPr lang="en-US" sz="18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of</a:t>
            </a:r>
            <a:r>
              <a:rPr lang="en-US" sz="1800" spc="-2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feeds</a:t>
            </a:r>
            <a:endParaRPr lang="en-IN" dirty="0">
              <a:solidFill>
                <a:schemeClr val="accent2">
                  <a:lumMod val="50000"/>
                </a:schemeClr>
              </a:solidFill>
            </a:endParaRPr>
          </a:p>
        </p:txBody>
      </p:sp>
      <p:sp>
        <p:nvSpPr>
          <p:cNvPr id="20" name="TextBox 19">
            <a:extLst>
              <a:ext uri="{FF2B5EF4-FFF2-40B4-BE49-F238E27FC236}">
                <a16:creationId xmlns:a16="http://schemas.microsoft.com/office/drawing/2014/main" id="{35C20B5F-02B9-4648-B18D-886245F81A50}"/>
              </a:ext>
            </a:extLst>
          </p:cNvPr>
          <p:cNvSpPr txBox="1"/>
          <p:nvPr/>
        </p:nvSpPr>
        <p:spPr>
          <a:xfrm>
            <a:off x="4316185" y="5071320"/>
            <a:ext cx="2492829" cy="36933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Creation</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of</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blocks</a:t>
            </a:r>
            <a:endParaRPr lang="en-IN" dirty="0">
              <a:solidFill>
                <a:schemeClr val="accent2">
                  <a:lumMod val="50000"/>
                </a:schemeClr>
              </a:solidFill>
            </a:endParaRPr>
          </a:p>
        </p:txBody>
      </p:sp>
      <p:sp>
        <p:nvSpPr>
          <p:cNvPr id="21" name="TextBox 20">
            <a:extLst>
              <a:ext uri="{FF2B5EF4-FFF2-40B4-BE49-F238E27FC236}">
                <a16:creationId xmlns:a16="http://schemas.microsoft.com/office/drawing/2014/main" id="{69EE4C57-9FCF-4B85-8AE5-883EBF4327D9}"/>
              </a:ext>
            </a:extLst>
          </p:cNvPr>
          <p:cNvSpPr txBox="1"/>
          <p:nvPr/>
        </p:nvSpPr>
        <p:spPr>
          <a:xfrm>
            <a:off x="7111093" y="4932819"/>
            <a:ext cx="4386398" cy="646331"/>
          </a:xfrm>
          <a:prstGeom prst="rect">
            <a:avLst/>
          </a:prstGeom>
          <a:noFill/>
        </p:spPr>
        <p:txBody>
          <a:bodyPr wrap="square">
            <a:spAutoFit/>
          </a:bodyPr>
          <a:lstStyle/>
          <a:p>
            <a:pPr marL="549275" marR="227330" indent="-285750" algn="ctr">
              <a:spcBef>
                <a:spcPts val="205"/>
              </a:spcBef>
              <a:spcAft>
                <a:spcPts val="0"/>
              </a:spcAft>
              <a:buFont typeface="Wingdings" panose="05000000000000000000" pitchFamily="2" charset="2"/>
              <a:buChar char="Ø"/>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Output</a:t>
            </a:r>
            <a:r>
              <a:rPr lang="en-US" sz="1800" spc="-2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screen</a:t>
            </a:r>
            <a:r>
              <a:rPr lang="en-US" sz="1800" spc="-2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on</a:t>
            </a:r>
            <a:r>
              <a:rPr lang="en-US" sz="18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Adafruit</a:t>
            </a:r>
            <a:r>
              <a:rPr lang="en-US" sz="1800" spc="-2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IO</a:t>
            </a:r>
            <a:r>
              <a:rPr lang="en-US" sz="18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for monitoring</a:t>
            </a:r>
            <a:r>
              <a:rPr lang="en-US" sz="1800" spc="-23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factors</a:t>
            </a:r>
            <a:r>
              <a:rPr lang="en-US" sz="18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and</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weather</a:t>
            </a:r>
            <a:endParaRPr lang="en-IN" sz="2400" dirty="0">
              <a:solidFill>
                <a:schemeClr val="accent2">
                  <a:lumMod val="50000"/>
                </a:schemeClr>
              </a:solidFill>
              <a:effectLst/>
              <a:latin typeface="Times New Roman" panose="02020603050405020304" pitchFamily="18" charset="0"/>
              <a:ea typeface="Times New Roman" panose="02020603050405020304" pitchFamily="18" charset="0"/>
            </a:endParaRPr>
          </a:p>
        </p:txBody>
      </p:sp>
      <p:pic>
        <p:nvPicPr>
          <p:cNvPr id="22" name="Graphic 21" descr="Marketing with solid fill">
            <a:extLst>
              <a:ext uri="{FF2B5EF4-FFF2-40B4-BE49-F238E27FC236}">
                <a16:creationId xmlns:a16="http://schemas.microsoft.com/office/drawing/2014/main" id="{DE5DB2BB-8363-45B0-9DA5-052188BA6D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7795" y="156645"/>
            <a:ext cx="914400" cy="914400"/>
          </a:xfrm>
          <a:prstGeom prst="rect">
            <a:avLst/>
          </a:prstGeom>
        </p:spPr>
      </p:pic>
      <p:pic>
        <p:nvPicPr>
          <p:cNvPr id="11" name="Picture 10">
            <a:extLst>
              <a:ext uri="{FF2B5EF4-FFF2-40B4-BE49-F238E27FC236}">
                <a16:creationId xmlns:a16="http://schemas.microsoft.com/office/drawing/2014/main" id="{786B1E34-0A9F-4189-9278-094BEF649B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365645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B45DB-8DDC-4C15-AA7F-48F29F888CB6}"/>
              </a:ext>
            </a:extLst>
          </p:cNvPr>
          <p:cNvSpPr txBox="1"/>
          <p:nvPr/>
        </p:nvSpPr>
        <p:spPr>
          <a:xfrm>
            <a:off x="1822881" y="511714"/>
            <a:ext cx="43434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5AD82C4-991B-4070-BBA6-5FA2B8E69B28}"/>
              </a:ext>
            </a:extLst>
          </p:cNvPr>
          <p:cNvSpPr txBox="1"/>
          <p:nvPr/>
        </p:nvSpPr>
        <p:spPr>
          <a:xfrm>
            <a:off x="304800" y="1364008"/>
            <a:ext cx="812292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2">
                    <a:lumMod val="50000"/>
                  </a:schemeClr>
                </a:solidFill>
                <a:latin typeface="Times New Roman" panose="02020603050405020304" pitchFamily="18" charset="0"/>
                <a:cs typeface="Times New Roman" panose="02020603050405020304" pitchFamily="18" charset="0"/>
              </a:rPr>
              <a:t> HARDWARE CONNECTIONS</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135D8D8-EB40-416B-A520-275EF837FE61}"/>
              </a:ext>
            </a:extLst>
          </p:cNvPr>
          <p:cNvSpPr txBox="1"/>
          <p:nvPr/>
        </p:nvSpPr>
        <p:spPr>
          <a:xfrm>
            <a:off x="567690" y="1764118"/>
            <a:ext cx="10252710" cy="923330"/>
          </a:xfrm>
          <a:prstGeom prst="rect">
            <a:avLst/>
          </a:prstGeom>
          <a:noFill/>
        </p:spPr>
        <p:txBody>
          <a:bodyPr wrap="square">
            <a:spAutoFit/>
          </a:bodyPr>
          <a:lstStyle/>
          <a:p>
            <a:pPr marL="80645" marR="27305" algn="just"/>
            <a:r>
              <a:rPr lang="en-US" sz="1800" dirty="0">
                <a:solidFill>
                  <a:srgbClr val="002060"/>
                </a:solidFill>
                <a:effectLst/>
                <a:latin typeface="Times New Roman" panose="02020603050405020304" pitchFamily="18" charset="0"/>
                <a:ea typeface="Times New Roman" panose="02020603050405020304" pitchFamily="18" charset="0"/>
              </a:rPr>
              <a:t>All the hardware connections are done as shown in the circuit diagram for smart irrigation, monitoring factors and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automatic roof shading and all these connections on PCB</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board are below :</a:t>
            </a:r>
            <a:endParaRPr lang="en-IN" sz="1800" dirty="0">
              <a:solidFill>
                <a:srgbClr val="002060"/>
              </a:solidFill>
              <a:effectLst/>
              <a:latin typeface="Times New Roman" panose="02020603050405020304" pitchFamily="18" charset="0"/>
              <a:ea typeface="Times New Roman" panose="02020603050405020304" pitchFamily="18" charset="0"/>
            </a:endParaRPr>
          </a:p>
          <a:p>
            <a:pPr marL="80645" marR="27305" algn="just">
              <a:spcAft>
                <a:spcPts val="0"/>
              </a:spcAft>
            </a:pPr>
            <a:endParaRPr lang="en-IN" sz="1800" dirty="0">
              <a:solidFill>
                <a:srgbClr val="002060"/>
              </a:solidFill>
              <a:effectLst/>
              <a:latin typeface="Times New Roman" panose="02020603050405020304" pitchFamily="18" charset="0"/>
              <a:ea typeface="Times New Roman" panose="02020603050405020304" pitchFamily="18" charset="0"/>
            </a:endParaRPr>
          </a:p>
        </p:txBody>
      </p:sp>
      <p:pic>
        <p:nvPicPr>
          <p:cNvPr id="13" name="image17.jpeg" descr="CIRCUIT FOR IP">
            <a:extLst>
              <a:ext uri="{FF2B5EF4-FFF2-40B4-BE49-F238E27FC236}">
                <a16:creationId xmlns:a16="http://schemas.microsoft.com/office/drawing/2014/main" id="{D9A4FC4C-CCD9-4533-A0EC-437A03F57ADD}"/>
              </a:ext>
            </a:extLst>
          </p:cNvPr>
          <p:cNvPicPr/>
          <p:nvPr/>
        </p:nvPicPr>
        <p:blipFill>
          <a:blip r:embed="rId2" cstate="print"/>
          <a:stretch>
            <a:fillRect/>
          </a:stretch>
        </p:blipFill>
        <p:spPr>
          <a:xfrm>
            <a:off x="698364" y="2514601"/>
            <a:ext cx="5397636" cy="2901434"/>
          </a:xfrm>
          <a:prstGeom prst="rect">
            <a:avLst/>
          </a:prstGeom>
        </p:spPr>
      </p:pic>
      <p:sp>
        <p:nvSpPr>
          <p:cNvPr id="15" name="TextBox 14">
            <a:extLst>
              <a:ext uri="{FF2B5EF4-FFF2-40B4-BE49-F238E27FC236}">
                <a16:creationId xmlns:a16="http://schemas.microsoft.com/office/drawing/2014/main" id="{07FBB1D0-513C-47CD-8685-390E25DFADFA}"/>
              </a:ext>
            </a:extLst>
          </p:cNvPr>
          <p:cNvSpPr txBox="1"/>
          <p:nvPr/>
        </p:nvSpPr>
        <p:spPr>
          <a:xfrm>
            <a:off x="698364" y="5416035"/>
            <a:ext cx="6101442" cy="36933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Circuit</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diagram</a:t>
            </a:r>
            <a:r>
              <a:rPr lang="en-US" sz="1800" spc="-2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for</a:t>
            </a:r>
            <a:r>
              <a:rPr lang="en-US" sz="18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hardware</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connections</a:t>
            </a:r>
            <a:endParaRPr lang="en-IN" dirty="0">
              <a:solidFill>
                <a:schemeClr val="accent2">
                  <a:lumMod val="50000"/>
                </a:schemeClr>
              </a:solidFill>
            </a:endParaRPr>
          </a:p>
        </p:txBody>
      </p:sp>
      <p:pic>
        <p:nvPicPr>
          <p:cNvPr id="17" name="Graphic 16" descr="Marketing with solid fill">
            <a:extLst>
              <a:ext uri="{FF2B5EF4-FFF2-40B4-BE49-F238E27FC236}">
                <a16:creationId xmlns:a16="http://schemas.microsoft.com/office/drawing/2014/main" id="{60853BA6-820C-41FE-8605-A1154B9F5B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639" y="182089"/>
            <a:ext cx="914400" cy="914400"/>
          </a:xfrm>
          <a:prstGeom prst="rect">
            <a:avLst/>
          </a:prstGeom>
        </p:spPr>
      </p:pic>
      <p:pic>
        <p:nvPicPr>
          <p:cNvPr id="19" name="image18.jpeg" descr="IMG-20230504-WA0006">
            <a:extLst>
              <a:ext uri="{FF2B5EF4-FFF2-40B4-BE49-F238E27FC236}">
                <a16:creationId xmlns:a16="http://schemas.microsoft.com/office/drawing/2014/main" id="{7685B170-9135-467E-B305-1DE81F0B701B}"/>
              </a:ext>
            </a:extLst>
          </p:cNvPr>
          <p:cNvPicPr/>
          <p:nvPr/>
        </p:nvPicPr>
        <p:blipFill>
          <a:blip r:embed="rId5" cstate="print"/>
          <a:stretch>
            <a:fillRect/>
          </a:stretch>
        </p:blipFill>
        <p:spPr>
          <a:xfrm>
            <a:off x="7431132" y="3087558"/>
            <a:ext cx="3393078" cy="2189352"/>
          </a:xfrm>
          <a:prstGeom prst="rect">
            <a:avLst/>
          </a:prstGeom>
        </p:spPr>
      </p:pic>
      <p:sp>
        <p:nvSpPr>
          <p:cNvPr id="20" name="TextBox 19">
            <a:extLst>
              <a:ext uri="{FF2B5EF4-FFF2-40B4-BE49-F238E27FC236}">
                <a16:creationId xmlns:a16="http://schemas.microsoft.com/office/drawing/2014/main" id="{488F1273-AF03-4766-8FF9-8F1640509FBB}"/>
              </a:ext>
            </a:extLst>
          </p:cNvPr>
          <p:cNvSpPr txBox="1"/>
          <p:nvPr/>
        </p:nvSpPr>
        <p:spPr>
          <a:xfrm>
            <a:off x="5946322" y="5412308"/>
            <a:ext cx="6101442" cy="369332"/>
          </a:xfrm>
          <a:prstGeom prst="rect">
            <a:avLst/>
          </a:prstGeom>
          <a:noFill/>
        </p:spPr>
        <p:txBody>
          <a:bodyPr wrap="square">
            <a:spAutoFit/>
          </a:bodyPr>
          <a:lstStyle/>
          <a:p>
            <a:pPr marL="403860" marR="334645" indent="-285750" algn="ctr">
              <a:spcAft>
                <a:spcPts val="0"/>
              </a:spcAft>
              <a:buFont typeface="Wingdings" panose="05000000000000000000" pitchFamily="2" charset="2"/>
              <a:buChar char="Ø"/>
            </a:pP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Hardware</a:t>
            </a:r>
            <a:r>
              <a:rPr lang="en-US" sz="18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connections</a:t>
            </a:r>
            <a:r>
              <a:rPr lang="en-US" sz="1800" spc="24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on</a:t>
            </a:r>
            <a:r>
              <a:rPr lang="en-US" sz="18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2">
                    <a:lumMod val="50000"/>
                  </a:schemeClr>
                </a:solidFill>
                <a:effectLst/>
                <a:latin typeface="Times New Roman" panose="02020603050405020304" pitchFamily="18" charset="0"/>
                <a:ea typeface="Times New Roman" panose="02020603050405020304" pitchFamily="18" charset="0"/>
              </a:rPr>
              <a:t>PCB</a:t>
            </a:r>
            <a:endParaRPr lang="en-IN" sz="2400" dirty="0">
              <a:solidFill>
                <a:schemeClr val="accent2">
                  <a:lumMod val="50000"/>
                </a:schemeClr>
              </a:solidFill>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B63E0C32-4A13-4B40-9DA0-35C5865CC0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429188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24617C-7EFF-43BD-A392-BE63B6F9A2B1}"/>
              </a:ext>
            </a:extLst>
          </p:cNvPr>
          <p:cNvSpPr txBox="1"/>
          <p:nvPr/>
        </p:nvSpPr>
        <p:spPr>
          <a:xfrm>
            <a:off x="1967460" y="460253"/>
            <a:ext cx="610144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RESULT AND DISCUSSION</a:t>
            </a:r>
            <a:endParaRPr lang="en-IN" sz="3200" b="1" dirty="0">
              <a:latin typeface="Times New Roman" panose="02020603050405020304" pitchFamily="18" charset="0"/>
              <a:cs typeface="Times New Roman" panose="02020603050405020304" pitchFamily="18" charset="0"/>
            </a:endParaRPr>
          </a:p>
        </p:txBody>
      </p:sp>
      <p:pic>
        <p:nvPicPr>
          <p:cNvPr id="5" name="Graphic 4" descr="Bullseye with solid fill">
            <a:extLst>
              <a:ext uri="{FF2B5EF4-FFF2-40B4-BE49-F238E27FC236}">
                <a16:creationId xmlns:a16="http://schemas.microsoft.com/office/drawing/2014/main" id="{2A194D51-7A53-49C2-83A0-0010EA59E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060" y="130628"/>
            <a:ext cx="914400" cy="914400"/>
          </a:xfrm>
          <a:prstGeom prst="rect">
            <a:avLst/>
          </a:prstGeom>
        </p:spPr>
      </p:pic>
      <p:pic>
        <p:nvPicPr>
          <p:cNvPr id="6" name="object 4">
            <a:extLst>
              <a:ext uri="{FF2B5EF4-FFF2-40B4-BE49-F238E27FC236}">
                <a16:creationId xmlns:a16="http://schemas.microsoft.com/office/drawing/2014/main" id="{209DBAF5-4B41-4F84-B39F-877BD2EDF085}"/>
              </a:ext>
            </a:extLst>
          </p:cNvPr>
          <p:cNvPicPr/>
          <p:nvPr/>
        </p:nvPicPr>
        <p:blipFill>
          <a:blip r:embed="rId4" cstate="print"/>
          <a:stretch>
            <a:fillRect/>
          </a:stretch>
        </p:blipFill>
        <p:spPr>
          <a:xfrm>
            <a:off x="-1" y="1295400"/>
            <a:ext cx="3701143" cy="3733800"/>
          </a:xfrm>
          <a:prstGeom prst="rect">
            <a:avLst/>
          </a:prstGeom>
        </p:spPr>
      </p:pic>
      <p:sp>
        <p:nvSpPr>
          <p:cNvPr id="8" name="TextBox 7">
            <a:extLst>
              <a:ext uri="{FF2B5EF4-FFF2-40B4-BE49-F238E27FC236}">
                <a16:creationId xmlns:a16="http://schemas.microsoft.com/office/drawing/2014/main" id="{BC27D254-8867-4B05-9E12-46F0431E4DEB}"/>
              </a:ext>
            </a:extLst>
          </p:cNvPr>
          <p:cNvSpPr txBox="1"/>
          <p:nvPr/>
        </p:nvSpPr>
        <p:spPr>
          <a:xfrm>
            <a:off x="4454979" y="1374653"/>
            <a:ext cx="7083877" cy="3785652"/>
          </a:xfrm>
          <a:prstGeom prst="rect">
            <a:avLst/>
          </a:prstGeom>
          <a:noFill/>
        </p:spPr>
        <p:txBody>
          <a:bodyPr wrap="square">
            <a:spAutoFit/>
          </a:bodyPr>
          <a:lstStyle/>
          <a:p>
            <a:r>
              <a:rPr lang="en-US" sz="2000" dirty="0">
                <a:solidFill>
                  <a:srgbClr val="002060"/>
                </a:solidFill>
                <a:effectLst/>
                <a:latin typeface="Times New Roman" panose="02020603050405020304" pitchFamily="18" charset="0"/>
                <a:ea typeface="Times New Roman" panose="02020603050405020304" pitchFamily="18" charset="0"/>
              </a:rPr>
              <a:t>The effective layout of an IoT-based smart</a:t>
            </a:r>
            <a:r>
              <a:rPr lang="en-US" sz="2000" spc="-2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control</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system</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reduces</a:t>
            </a:r>
            <a:r>
              <a:rPr lang="en-US" sz="2000" spc="-2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the</a:t>
            </a:r>
            <a:r>
              <a:rPr lang="en-US" sz="2000" spc="-2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time</a:t>
            </a:r>
            <a:r>
              <a:rPr lang="en-US" sz="2000" spc="-2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and</a:t>
            </a:r>
            <a:r>
              <a:rPr lang="en-US" sz="2000" spc="-1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resources</a:t>
            </a:r>
            <a:r>
              <a:rPr lang="en-US" sz="2000" spc="-2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required</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when</a:t>
            </a:r>
            <a:r>
              <a:rPr lang="en-US" sz="2000" spc="-2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monitoring agricultural manually. </a:t>
            </a:r>
            <a:r>
              <a:rPr lang="en-US" sz="2000" b="1" dirty="0">
                <a:solidFill>
                  <a:srgbClr val="002060"/>
                </a:solidFill>
                <a:effectLst/>
                <a:latin typeface="Times New Roman" panose="02020603050405020304" pitchFamily="18" charset="0"/>
                <a:ea typeface="Times New Roman" panose="02020603050405020304" pitchFamily="18" charset="0"/>
              </a:rPr>
              <a:t>This system makes use of</a:t>
            </a:r>
            <a:r>
              <a:rPr lang="en-US" sz="2000" b="1" spc="5" dirty="0">
                <a:solidFill>
                  <a:srgbClr val="002060"/>
                </a:solidFill>
                <a:effectLst/>
                <a:latin typeface="Times New Roman" panose="02020603050405020304" pitchFamily="18" charset="0"/>
                <a:ea typeface="Times New Roman" panose="02020603050405020304" pitchFamily="18" charset="0"/>
              </a:rPr>
              <a:t> </a:t>
            </a:r>
            <a:r>
              <a:rPr lang="en-US" sz="2000" b="1" dirty="0">
                <a:solidFill>
                  <a:srgbClr val="002060"/>
                </a:solidFill>
                <a:effectLst/>
                <a:latin typeface="Times New Roman" panose="02020603050405020304" pitchFamily="18" charset="0"/>
                <a:ea typeface="Times New Roman" panose="02020603050405020304" pitchFamily="18" charset="0"/>
              </a:rPr>
              <a:t>a</a:t>
            </a:r>
            <a:r>
              <a:rPr lang="en-US" sz="2000" b="1" spc="5" dirty="0">
                <a:solidFill>
                  <a:srgbClr val="002060"/>
                </a:solidFill>
                <a:effectLst/>
                <a:latin typeface="Times New Roman" panose="02020603050405020304" pitchFamily="18" charset="0"/>
                <a:ea typeface="Times New Roman" panose="02020603050405020304" pitchFamily="18" charset="0"/>
              </a:rPr>
              <a:t> </a:t>
            </a:r>
            <a:r>
              <a:rPr lang="en-US" sz="2000" b="1" dirty="0">
                <a:solidFill>
                  <a:srgbClr val="002060"/>
                </a:solidFill>
                <a:effectLst/>
                <a:latin typeface="Times New Roman" panose="02020603050405020304" pitchFamily="18" charset="0"/>
                <a:ea typeface="Times New Roman" panose="02020603050405020304" pitchFamily="18" charset="0"/>
              </a:rPr>
              <a:t>technology</a:t>
            </a:r>
            <a:r>
              <a:rPr lang="en-US" sz="2000" b="1" spc="5" dirty="0">
                <a:solidFill>
                  <a:srgbClr val="002060"/>
                </a:solidFill>
                <a:effectLst/>
                <a:latin typeface="Times New Roman" panose="02020603050405020304" pitchFamily="18" charset="0"/>
                <a:ea typeface="Times New Roman" panose="02020603050405020304" pitchFamily="18" charset="0"/>
              </a:rPr>
              <a:t> </a:t>
            </a:r>
            <a:r>
              <a:rPr lang="en-US" sz="2000" b="1" dirty="0">
                <a:solidFill>
                  <a:srgbClr val="002060"/>
                </a:solidFill>
                <a:effectLst/>
                <a:latin typeface="Times New Roman" panose="02020603050405020304" pitchFamily="18" charset="0"/>
                <a:ea typeface="Times New Roman" panose="02020603050405020304" pitchFamily="18" charset="0"/>
              </a:rPr>
              <a:t>called</a:t>
            </a:r>
            <a:r>
              <a:rPr lang="en-US" sz="2000" b="1" spc="5" dirty="0">
                <a:solidFill>
                  <a:srgbClr val="002060"/>
                </a:solidFill>
                <a:effectLst/>
                <a:latin typeface="Times New Roman" panose="02020603050405020304" pitchFamily="18" charset="0"/>
                <a:ea typeface="Times New Roman" panose="02020603050405020304" pitchFamily="18" charset="0"/>
              </a:rPr>
              <a:t> </a:t>
            </a:r>
            <a:r>
              <a:rPr lang="en-US" sz="2000" b="1" dirty="0">
                <a:solidFill>
                  <a:srgbClr val="002060"/>
                </a:solidFill>
                <a:effectLst/>
                <a:latin typeface="Times New Roman" panose="02020603050405020304" pitchFamily="18" charset="0"/>
                <a:ea typeface="Times New Roman" panose="02020603050405020304" pitchFamily="18" charset="0"/>
              </a:rPr>
              <a:t>the</a:t>
            </a:r>
            <a:r>
              <a:rPr lang="en-US" sz="2000" b="1" spc="5" dirty="0">
                <a:solidFill>
                  <a:srgbClr val="002060"/>
                </a:solidFill>
                <a:effectLst/>
                <a:latin typeface="Times New Roman" panose="02020603050405020304" pitchFamily="18" charset="0"/>
                <a:ea typeface="Times New Roman" panose="02020603050405020304" pitchFamily="18" charset="0"/>
              </a:rPr>
              <a:t> </a:t>
            </a:r>
            <a:r>
              <a:rPr lang="en-US" sz="2000" b="1" dirty="0">
                <a:solidFill>
                  <a:srgbClr val="002060"/>
                </a:solidFill>
                <a:effectLst/>
                <a:latin typeface="Times New Roman" panose="02020603050405020304" pitchFamily="18" charset="0"/>
                <a:ea typeface="Times New Roman" panose="02020603050405020304" pitchFamily="18" charset="0"/>
              </a:rPr>
              <a:t>Internet</a:t>
            </a:r>
            <a:r>
              <a:rPr lang="en-US" sz="2000" b="1" spc="5" dirty="0">
                <a:solidFill>
                  <a:srgbClr val="002060"/>
                </a:solidFill>
                <a:effectLst/>
                <a:latin typeface="Times New Roman" panose="02020603050405020304" pitchFamily="18" charset="0"/>
                <a:ea typeface="Times New Roman" panose="02020603050405020304" pitchFamily="18" charset="0"/>
              </a:rPr>
              <a:t> </a:t>
            </a:r>
            <a:r>
              <a:rPr lang="en-US" sz="2000" b="1" dirty="0">
                <a:solidFill>
                  <a:srgbClr val="002060"/>
                </a:solidFill>
                <a:effectLst/>
                <a:latin typeface="Times New Roman" panose="02020603050405020304" pitchFamily="18" charset="0"/>
                <a:ea typeface="Times New Roman" panose="02020603050405020304" pitchFamily="18" charset="0"/>
              </a:rPr>
              <a:t>of</a:t>
            </a:r>
            <a:r>
              <a:rPr lang="en-US" sz="2000" b="1" spc="5" dirty="0">
                <a:solidFill>
                  <a:srgbClr val="002060"/>
                </a:solidFill>
                <a:effectLst/>
                <a:latin typeface="Times New Roman" panose="02020603050405020304" pitchFamily="18" charset="0"/>
                <a:ea typeface="Times New Roman" panose="02020603050405020304" pitchFamily="18" charset="0"/>
              </a:rPr>
              <a:t> </a:t>
            </a:r>
            <a:r>
              <a:rPr lang="en-US" sz="2000" b="1" dirty="0">
                <a:solidFill>
                  <a:srgbClr val="002060"/>
                </a:solidFill>
                <a:effectLst/>
                <a:latin typeface="Times New Roman" panose="02020603050405020304" pitchFamily="18" charset="0"/>
                <a:ea typeface="Times New Roman" panose="02020603050405020304" pitchFamily="18" charset="0"/>
              </a:rPr>
              <a:t>Things.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This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device</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spc="-5" dirty="0">
                <a:solidFill>
                  <a:srgbClr val="002060"/>
                </a:solidFill>
                <a:effectLst/>
                <a:latin typeface="Times New Roman" panose="02020603050405020304" pitchFamily="18" charset="0"/>
                <a:ea typeface="Times New Roman" panose="02020603050405020304" pitchFamily="18" charset="0"/>
              </a:rPr>
              <a:t>measures</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soil</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pressure,</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temperature,</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and</a:t>
            </a:r>
            <a:r>
              <a:rPr lang="en-US" sz="2000" spc="-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humidity</a:t>
            </a:r>
            <a:r>
              <a:rPr lang="en-US" sz="2000" spc="-5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in</a:t>
            </a:r>
            <a:r>
              <a:rPr lang="en-US" sz="2000" spc="-6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addition</a:t>
            </a:r>
            <a:r>
              <a:rPr lang="en-US" sz="2000" spc="-2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to automating rood shading. The numerous measurements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made for weather forecasting and agriculture are shown on</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the screen </a:t>
            </a:r>
            <a:r>
              <a:rPr lang="en-US" sz="2000" dirty="0">
                <a:solidFill>
                  <a:srgbClr val="002060"/>
                </a:solidFill>
                <a:latin typeface="Times New Roman" panose="02020603050405020304" pitchFamily="18" charset="0"/>
                <a:ea typeface="Times New Roman" panose="02020603050405020304" pitchFamily="18" charset="0"/>
              </a:rPr>
              <a:t>.</a:t>
            </a:r>
          </a:p>
          <a:p>
            <a:r>
              <a:rPr lang="en-US" sz="2000" dirty="0">
                <a:solidFill>
                  <a:srgbClr val="002060"/>
                </a:solidFill>
                <a:effectLst/>
                <a:latin typeface="Times New Roman" panose="02020603050405020304" pitchFamily="18" charset="0"/>
                <a:ea typeface="Times New Roman" panose="02020603050405020304" pitchFamily="18" charset="0"/>
              </a:rPr>
              <a:t>Additionally, it regulates the irrigation</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system and makes weather forecasts. Under ideal conditions,</a:t>
            </a:r>
            <a:r>
              <a:rPr lang="en-US" sz="2000" spc="-2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this</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approach</a:t>
            </a:r>
            <a:r>
              <a:rPr lang="en-US" sz="2000" spc="-1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works</a:t>
            </a:r>
            <a:r>
              <a:rPr lang="en-US" sz="2000" spc="-2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well,</a:t>
            </a:r>
            <a:r>
              <a:rPr lang="en-US" sz="2000" spc="-2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but</a:t>
            </a:r>
            <a:r>
              <a:rPr lang="en-US" sz="2000" spc="-2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when</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those</a:t>
            </a:r>
            <a:r>
              <a:rPr lang="en-US" sz="2000" spc="-2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criteria</a:t>
            </a:r>
            <a:r>
              <a:rPr lang="en-US" sz="2000" spc="-2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fail</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to</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meet</a:t>
            </a:r>
            <a:r>
              <a:rPr lang="en-US" sz="2000" spc="-2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requirements,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when</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there</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is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not</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enough</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lighting</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or</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lightning,</a:t>
            </a:r>
            <a:r>
              <a:rPr lang="en-US" sz="2000" spc="-1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additional</a:t>
            </a:r>
            <a:r>
              <a:rPr lang="en-US" sz="2000" spc="-1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improvement may</a:t>
            </a:r>
            <a:r>
              <a:rPr lang="en-US" sz="2000" spc="-1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be</a:t>
            </a:r>
            <a:r>
              <a:rPr lang="en-US" sz="2000" spc="-1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accomplished.</a:t>
            </a:r>
            <a:endParaRPr lang="en-IN" sz="2000" dirty="0">
              <a:solidFill>
                <a:srgbClr val="002060"/>
              </a:solidFill>
            </a:endParaRPr>
          </a:p>
        </p:txBody>
      </p:sp>
      <p:sp>
        <p:nvSpPr>
          <p:cNvPr id="10" name="TextBox 9">
            <a:extLst>
              <a:ext uri="{FF2B5EF4-FFF2-40B4-BE49-F238E27FC236}">
                <a16:creationId xmlns:a16="http://schemas.microsoft.com/office/drawing/2014/main" id="{E5B3F4C3-7727-41B2-9248-CBB2A3841DCD}"/>
              </a:ext>
            </a:extLst>
          </p:cNvPr>
          <p:cNvSpPr txBox="1"/>
          <p:nvPr/>
        </p:nvSpPr>
        <p:spPr>
          <a:xfrm>
            <a:off x="-647702" y="5147101"/>
            <a:ext cx="4996543" cy="830997"/>
          </a:xfrm>
          <a:prstGeom prst="rect">
            <a:avLst/>
          </a:prstGeom>
          <a:noFill/>
        </p:spPr>
        <p:txBody>
          <a:bodyPr wrap="square">
            <a:spAutoFit/>
          </a:bodyPr>
          <a:lstStyle/>
          <a:p>
            <a:pPr marL="1336040" marR="1205230" indent="-342900" algn="ctr">
              <a:spcBef>
                <a:spcPts val="70"/>
              </a:spcBef>
              <a:spcAft>
                <a:spcPts val="0"/>
              </a:spcAft>
              <a:buFont typeface="Wingdings" panose="05000000000000000000" pitchFamily="2" charset="2"/>
              <a:buChar char="Ø"/>
            </a:pPr>
            <a:r>
              <a:rPr lang="en-US" sz="2400" dirty="0">
                <a:solidFill>
                  <a:schemeClr val="accent2">
                    <a:lumMod val="50000"/>
                  </a:schemeClr>
                </a:solidFill>
                <a:effectLst/>
                <a:latin typeface="Times New Roman" panose="02020603050405020304" pitchFamily="18" charset="0"/>
                <a:ea typeface="Times New Roman" panose="02020603050405020304" pitchFamily="18" charset="0"/>
              </a:rPr>
              <a:t>Proposed</a:t>
            </a:r>
            <a:r>
              <a:rPr lang="en-US" sz="24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2">
                    <a:lumMod val="50000"/>
                  </a:schemeClr>
                </a:solidFill>
                <a:effectLst/>
                <a:latin typeface="Times New Roman" panose="02020603050405020304" pitchFamily="18" charset="0"/>
                <a:ea typeface="Times New Roman" panose="02020603050405020304" pitchFamily="18" charset="0"/>
              </a:rPr>
              <a:t>system</a:t>
            </a:r>
            <a:endParaRPr lang="en-IN" sz="2400" dirty="0">
              <a:solidFill>
                <a:schemeClr val="accent2">
                  <a:lumMod val="50000"/>
                </a:schemeClr>
              </a:solidFill>
              <a:effectLst/>
              <a:latin typeface="Times New Roman" panose="02020603050405020304" pitchFamily="18" charset="0"/>
              <a:ea typeface="Times New Roman" panose="02020603050405020304" pitchFamily="18" charset="0"/>
            </a:endParaRPr>
          </a:p>
          <a:p>
            <a:pPr algn="ctr"/>
            <a:endParaRPr lang="en-IN" sz="2400" dirty="0">
              <a:solidFill>
                <a:schemeClr val="accent2">
                  <a:lumMod val="50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700193F6-EB48-4024-9554-86A0F6504A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1825537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24617C-7EFF-43BD-A392-BE63B6F9A2B1}"/>
              </a:ext>
            </a:extLst>
          </p:cNvPr>
          <p:cNvSpPr txBox="1"/>
          <p:nvPr/>
        </p:nvSpPr>
        <p:spPr>
          <a:xfrm>
            <a:off x="1989365" y="452051"/>
            <a:ext cx="610144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RESULT AND DISCUSSION</a:t>
            </a:r>
            <a:endParaRPr lang="en-IN" sz="3200" b="1" dirty="0">
              <a:latin typeface="Times New Roman" panose="02020603050405020304" pitchFamily="18" charset="0"/>
              <a:cs typeface="Times New Roman" panose="02020603050405020304" pitchFamily="18" charset="0"/>
            </a:endParaRPr>
          </a:p>
        </p:txBody>
      </p:sp>
      <p:pic>
        <p:nvPicPr>
          <p:cNvPr id="5" name="Graphic 4" descr="Bullseye with solid fill">
            <a:extLst>
              <a:ext uri="{FF2B5EF4-FFF2-40B4-BE49-F238E27FC236}">
                <a16:creationId xmlns:a16="http://schemas.microsoft.com/office/drawing/2014/main" id="{2A194D51-7A53-49C2-83A0-0010EA59EC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965" y="122426"/>
            <a:ext cx="914400" cy="914400"/>
          </a:xfrm>
          <a:prstGeom prst="rect">
            <a:avLst/>
          </a:prstGeom>
        </p:spPr>
      </p:pic>
      <p:sp>
        <p:nvSpPr>
          <p:cNvPr id="8" name="TextBox 7">
            <a:extLst>
              <a:ext uri="{FF2B5EF4-FFF2-40B4-BE49-F238E27FC236}">
                <a16:creationId xmlns:a16="http://schemas.microsoft.com/office/drawing/2014/main" id="{BC27D254-8867-4B05-9E12-46F0431E4DEB}"/>
              </a:ext>
            </a:extLst>
          </p:cNvPr>
          <p:cNvSpPr txBox="1"/>
          <p:nvPr/>
        </p:nvSpPr>
        <p:spPr>
          <a:xfrm>
            <a:off x="5040086" y="1374653"/>
            <a:ext cx="6792685" cy="3477875"/>
          </a:xfrm>
          <a:prstGeom prst="rect">
            <a:avLst/>
          </a:prstGeom>
          <a:noFill/>
        </p:spPr>
        <p:txBody>
          <a:bodyPr wrap="square">
            <a:spAutoFit/>
          </a:bodyPr>
          <a:lstStyle/>
          <a:p>
            <a:pPr algn="just"/>
            <a:r>
              <a:rPr lang="en-US" sz="2000" dirty="0">
                <a:solidFill>
                  <a:srgbClr val="002060"/>
                </a:solidFill>
                <a:effectLst/>
                <a:latin typeface="Times New Roman" panose="02020603050405020304" pitchFamily="18" charset="0"/>
                <a:ea typeface="Times New Roman" panose="02020603050405020304" pitchFamily="18" charset="0"/>
              </a:rPr>
              <a:t>As already stated, It is an Iot-based project i.e., combination of hardware and Software. In this project various sensors are used with ESP8266 and servo motor and other components on PCB board and using Adafruit IO online Services, their data is being shown on Software along with live weather data.</a:t>
            </a:r>
            <a:endParaRPr lang="en-IN" sz="2000" dirty="0">
              <a:solidFill>
                <a:srgbClr val="002060"/>
              </a:solidFill>
              <a:effectLst/>
              <a:latin typeface="Times New Roman" panose="02020603050405020304" pitchFamily="18" charset="0"/>
              <a:ea typeface="Times New Roman" panose="02020603050405020304" pitchFamily="18" charset="0"/>
            </a:endParaRPr>
          </a:p>
          <a:p>
            <a:pPr algn="just"/>
            <a:endParaRPr lang="en-IN" sz="2000" dirty="0">
              <a:solidFill>
                <a:srgbClr val="002060"/>
              </a:solidFill>
            </a:endParaRPr>
          </a:p>
          <a:p>
            <a:pPr algn="just"/>
            <a:r>
              <a:rPr lang="en-US" sz="2000" dirty="0">
                <a:solidFill>
                  <a:srgbClr val="002060"/>
                </a:solidFill>
                <a:effectLst/>
                <a:latin typeface="Times New Roman" panose="02020603050405020304" pitchFamily="18" charset="0"/>
                <a:ea typeface="Times New Roman" panose="02020603050405020304" pitchFamily="18" charset="0"/>
              </a:rPr>
              <a:t>In short, this invention helps in getting live weather data, have automatic roof shading to save crops, smart irrigation system to save crops and getting absolute values for various agriculture affecting factors.</a:t>
            </a:r>
            <a:endParaRPr lang="en-IN" sz="2000" dirty="0">
              <a:solidFill>
                <a:srgbClr val="002060"/>
              </a:solidFill>
              <a:effectLst/>
              <a:latin typeface="Times New Roman" panose="02020603050405020304" pitchFamily="18" charset="0"/>
              <a:ea typeface="Times New Roman" panose="02020603050405020304" pitchFamily="18" charset="0"/>
            </a:endParaRPr>
          </a:p>
          <a:p>
            <a:pPr algn="just"/>
            <a:endParaRPr lang="en-IN" sz="2000" dirty="0">
              <a:solidFill>
                <a:srgbClr val="002060"/>
              </a:solidFill>
            </a:endParaRPr>
          </a:p>
        </p:txBody>
      </p:sp>
      <p:sp>
        <p:nvSpPr>
          <p:cNvPr id="10" name="TextBox 9">
            <a:extLst>
              <a:ext uri="{FF2B5EF4-FFF2-40B4-BE49-F238E27FC236}">
                <a16:creationId xmlns:a16="http://schemas.microsoft.com/office/drawing/2014/main" id="{E5B3F4C3-7727-41B2-9248-CBB2A3841DCD}"/>
              </a:ext>
            </a:extLst>
          </p:cNvPr>
          <p:cNvSpPr txBox="1"/>
          <p:nvPr/>
        </p:nvSpPr>
        <p:spPr>
          <a:xfrm>
            <a:off x="-843644" y="4651745"/>
            <a:ext cx="6101442" cy="830997"/>
          </a:xfrm>
          <a:prstGeom prst="rect">
            <a:avLst/>
          </a:prstGeom>
          <a:noFill/>
        </p:spPr>
        <p:txBody>
          <a:bodyPr wrap="square">
            <a:spAutoFit/>
          </a:bodyPr>
          <a:lstStyle/>
          <a:p>
            <a:pPr marL="1336040" marR="1205230" indent="-342900" algn="ctr">
              <a:spcBef>
                <a:spcPts val="70"/>
              </a:spcBef>
              <a:buFont typeface="Wingdings" panose="05000000000000000000" pitchFamily="2" charset="2"/>
              <a:buChar char="Ø"/>
            </a:pPr>
            <a:r>
              <a:rPr lang="en-US" sz="2400" dirty="0">
                <a:solidFill>
                  <a:schemeClr val="accent2">
                    <a:lumMod val="50000"/>
                  </a:schemeClr>
                </a:solidFill>
                <a:effectLst/>
                <a:latin typeface="Times New Roman" panose="02020603050405020304" pitchFamily="18" charset="0"/>
                <a:ea typeface="Times New Roman" panose="02020603050405020304" pitchFamily="18" charset="0"/>
              </a:rPr>
              <a:t>Output</a:t>
            </a:r>
            <a:r>
              <a:rPr lang="en-US" sz="24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2">
                    <a:lumMod val="50000"/>
                  </a:schemeClr>
                </a:solidFill>
                <a:effectLst/>
                <a:latin typeface="Times New Roman" panose="02020603050405020304" pitchFamily="18" charset="0"/>
                <a:ea typeface="Times New Roman" panose="02020603050405020304" pitchFamily="18" charset="0"/>
              </a:rPr>
              <a:t>of</a:t>
            </a:r>
            <a:r>
              <a:rPr lang="en-US" sz="24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400" spc="-15" dirty="0">
                <a:solidFill>
                  <a:schemeClr val="accent2">
                    <a:lumMod val="50000"/>
                  </a:schemeClr>
                </a:solidFill>
                <a:latin typeface="Times New Roman" panose="02020603050405020304" pitchFamily="18" charset="0"/>
                <a:ea typeface="Times New Roman" panose="02020603050405020304" pitchFamily="18" charset="0"/>
              </a:rPr>
              <a:t>P</a:t>
            </a:r>
            <a:r>
              <a:rPr lang="en-US" sz="2400" dirty="0">
                <a:solidFill>
                  <a:schemeClr val="accent2">
                    <a:lumMod val="50000"/>
                  </a:schemeClr>
                </a:solidFill>
                <a:effectLst/>
                <a:latin typeface="Times New Roman" panose="02020603050405020304" pitchFamily="18" charset="0"/>
                <a:ea typeface="Times New Roman" panose="02020603050405020304" pitchFamily="18" charset="0"/>
              </a:rPr>
              <a:t>roposed system</a:t>
            </a:r>
            <a:r>
              <a:rPr lang="en-US" sz="2400" spc="-2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2">
                    <a:lumMod val="50000"/>
                  </a:schemeClr>
                </a:solidFill>
                <a:effectLst/>
                <a:latin typeface="Times New Roman" panose="02020603050405020304" pitchFamily="18" charset="0"/>
                <a:ea typeface="Times New Roman" panose="02020603050405020304" pitchFamily="18" charset="0"/>
              </a:rPr>
              <a:t>on Adafruit</a:t>
            </a:r>
            <a:r>
              <a:rPr lang="en-US" sz="24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2">
                    <a:lumMod val="50000"/>
                  </a:schemeClr>
                </a:solidFill>
                <a:effectLst/>
                <a:latin typeface="Times New Roman" panose="02020603050405020304" pitchFamily="18" charset="0"/>
                <a:ea typeface="Times New Roman" panose="02020603050405020304" pitchFamily="18" charset="0"/>
              </a:rPr>
              <a:t>IO</a:t>
            </a:r>
            <a:endParaRPr lang="en-IN" sz="2400" dirty="0">
              <a:solidFill>
                <a:schemeClr val="accent2">
                  <a:lumMod val="50000"/>
                </a:schemeClr>
              </a:solidFill>
              <a:effectLst/>
              <a:latin typeface="Times New Roman" panose="02020603050405020304" pitchFamily="18" charset="0"/>
              <a:ea typeface="Times New Roman" panose="02020603050405020304" pitchFamily="18" charset="0"/>
            </a:endParaRPr>
          </a:p>
        </p:txBody>
      </p:sp>
      <p:pic>
        <p:nvPicPr>
          <p:cNvPr id="7" name="image20.jpeg" descr="t72tg">
            <a:extLst>
              <a:ext uri="{FF2B5EF4-FFF2-40B4-BE49-F238E27FC236}">
                <a16:creationId xmlns:a16="http://schemas.microsoft.com/office/drawing/2014/main" id="{ABAC43AE-0D9C-4A50-9659-1210D6407B8D}"/>
              </a:ext>
            </a:extLst>
          </p:cNvPr>
          <p:cNvPicPr/>
          <p:nvPr/>
        </p:nvPicPr>
        <p:blipFill>
          <a:blip r:embed="rId4" cstate="print"/>
          <a:stretch>
            <a:fillRect/>
          </a:stretch>
        </p:blipFill>
        <p:spPr>
          <a:xfrm>
            <a:off x="-1" y="1687891"/>
            <a:ext cx="4615544" cy="2816347"/>
          </a:xfrm>
          <a:prstGeom prst="rect">
            <a:avLst/>
          </a:prstGeom>
        </p:spPr>
      </p:pic>
      <p:pic>
        <p:nvPicPr>
          <p:cNvPr id="9" name="Picture 8">
            <a:extLst>
              <a:ext uri="{FF2B5EF4-FFF2-40B4-BE49-F238E27FC236}">
                <a16:creationId xmlns:a16="http://schemas.microsoft.com/office/drawing/2014/main" id="{8D0C463D-16BD-4EFE-8742-502449044F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6123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0A957-4285-44A3-B5BF-BCDC91F3A3C6}"/>
              </a:ext>
            </a:extLst>
          </p:cNvPr>
          <p:cNvSpPr txBox="1"/>
          <p:nvPr/>
        </p:nvSpPr>
        <p:spPr>
          <a:xfrm>
            <a:off x="1708846" y="579997"/>
            <a:ext cx="413657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pic>
        <p:nvPicPr>
          <p:cNvPr id="4" name="Graphic 3" descr="Head with gears with solid fill">
            <a:extLst>
              <a:ext uri="{FF2B5EF4-FFF2-40B4-BE49-F238E27FC236}">
                <a16:creationId xmlns:a16="http://schemas.microsoft.com/office/drawing/2014/main" id="{3D5FD0D1-FDCE-4655-85F5-60F431DCF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2180" y="250372"/>
            <a:ext cx="914400" cy="914400"/>
          </a:xfrm>
          <a:prstGeom prst="rect">
            <a:avLst/>
          </a:prstGeom>
        </p:spPr>
      </p:pic>
      <p:sp>
        <p:nvSpPr>
          <p:cNvPr id="6" name="TextBox 5">
            <a:extLst>
              <a:ext uri="{FF2B5EF4-FFF2-40B4-BE49-F238E27FC236}">
                <a16:creationId xmlns:a16="http://schemas.microsoft.com/office/drawing/2014/main" id="{9D97A05C-925E-400D-A589-DB799BE2BF07}"/>
              </a:ext>
            </a:extLst>
          </p:cNvPr>
          <p:cNvSpPr txBox="1"/>
          <p:nvPr/>
        </p:nvSpPr>
        <p:spPr>
          <a:xfrm>
            <a:off x="348343" y="1494397"/>
            <a:ext cx="11310257" cy="3888244"/>
          </a:xfrm>
          <a:prstGeom prst="rect">
            <a:avLst/>
          </a:prstGeom>
          <a:noFill/>
        </p:spPr>
        <p:txBody>
          <a:bodyPr wrap="square">
            <a:spAutoFit/>
          </a:bodyPr>
          <a:lstStyle/>
          <a:p>
            <a:pPr marL="423545" marR="26035" indent="-342900" algn="just">
              <a:spcBef>
                <a:spcPts val="395"/>
              </a:spcBef>
              <a:spcAft>
                <a:spcPts val="0"/>
              </a:spcAft>
              <a:buFont typeface="Wingdings" panose="05000000000000000000" pitchFamily="2" charset="2"/>
              <a:buChar char="q"/>
            </a:pPr>
            <a:r>
              <a:rPr lang="en-US" sz="2000" dirty="0">
                <a:solidFill>
                  <a:srgbClr val="002060"/>
                </a:solidFill>
                <a:latin typeface="Times New Roman" panose="02020603050405020304" pitchFamily="18" charset="0"/>
                <a:ea typeface="Times New Roman" panose="02020603050405020304" pitchFamily="18" charset="0"/>
              </a:rPr>
              <a:t>T</a:t>
            </a:r>
            <a:r>
              <a:rPr lang="en-US" sz="2000" dirty="0">
                <a:solidFill>
                  <a:srgbClr val="002060"/>
                </a:solidFill>
                <a:effectLst/>
                <a:latin typeface="Times New Roman" panose="02020603050405020304" pitchFamily="18" charset="0"/>
                <a:ea typeface="Times New Roman" panose="02020603050405020304" pitchFamily="18" charset="0"/>
              </a:rPr>
              <a:t>he Objective of this project is to offer assistance to farmers in getting live data (temp, humidity, soil moisture, soil temperature) for efficient-environment monitoring. It will enable them to increase their overall yield and quality of production.</a:t>
            </a:r>
            <a:endParaRPr lang="en-IN" sz="2000" dirty="0">
              <a:solidFill>
                <a:srgbClr val="002060"/>
              </a:solidFill>
              <a:effectLst/>
              <a:latin typeface="Times New Roman" panose="02020603050405020304" pitchFamily="18" charset="0"/>
              <a:ea typeface="Times New Roman" panose="02020603050405020304" pitchFamily="18" charset="0"/>
            </a:endParaRPr>
          </a:p>
          <a:p>
            <a:pPr marL="423545" marR="26035" indent="-342900" algn="just">
              <a:spcBef>
                <a:spcPts val="395"/>
              </a:spcBef>
              <a:spcAft>
                <a:spcPts val="0"/>
              </a:spcAft>
              <a:buFont typeface="Wingdings" panose="05000000000000000000" pitchFamily="2" charset="2"/>
              <a:buChar char="q"/>
            </a:pPr>
            <a:r>
              <a:rPr lang="en-US" sz="2000" dirty="0">
                <a:solidFill>
                  <a:srgbClr val="002060"/>
                </a:solidFill>
                <a:effectLst/>
                <a:latin typeface="Times New Roman" panose="02020603050405020304" pitchFamily="18" charset="0"/>
                <a:ea typeface="Times New Roman" panose="02020603050405020304" pitchFamily="18" charset="0"/>
              </a:rPr>
              <a:t>It is an Iot-based project and is a combination of various projects in one go only for farmers.</a:t>
            </a:r>
          </a:p>
          <a:p>
            <a:pPr marL="80645" marR="26035" algn="just">
              <a:spcBef>
                <a:spcPts val="395"/>
              </a:spcBef>
              <a:spcAft>
                <a:spcPts val="0"/>
              </a:spcAft>
            </a:pPr>
            <a:endParaRPr lang="en-IN" sz="2000" dirty="0">
              <a:solidFill>
                <a:srgbClr val="002060"/>
              </a:solidFill>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q"/>
            </a:pPr>
            <a:r>
              <a:rPr lang="en-US" sz="2000" dirty="0">
                <a:solidFill>
                  <a:srgbClr val="002060"/>
                </a:solidFill>
                <a:effectLst/>
                <a:latin typeface="Times New Roman" panose="02020603050405020304" pitchFamily="18" charset="0"/>
                <a:ea typeface="Times New Roman" panose="02020603050405020304" pitchFamily="18" charset="0"/>
              </a:rPr>
              <a:t>The proposed system is intended to offer a new element to</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the</a:t>
            </a:r>
            <a:r>
              <a:rPr lang="en-US" sz="2000" spc="-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agricultural</a:t>
            </a:r>
            <a:r>
              <a:rPr lang="en-US" sz="2000" spc="-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backdrop</a:t>
            </a:r>
            <a:r>
              <a:rPr lang="en-US" sz="2000" spc="-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for</a:t>
            </a:r>
            <a:r>
              <a:rPr lang="en-US" sz="2000" spc="-4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farming</a:t>
            </a:r>
            <a:r>
              <a:rPr lang="en-US" sz="2000" spc="-4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in</a:t>
            </a:r>
            <a:r>
              <a:rPr lang="en-US" sz="2000" spc="-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order</a:t>
            </a:r>
            <a:r>
              <a:rPr lang="en-US" sz="2000" spc="-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to</a:t>
            </a:r>
            <a:r>
              <a:rPr lang="en-US" sz="2000" spc="-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help</a:t>
            </a:r>
            <a:r>
              <a:rPr lang="en-US" sz="2000" spc="-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farmers</a:t>
            </a:r>
            <a:r>
              <a:rPr lang="en-US" sz="2000" spc="-2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produce better-quality and higher-yielding crops. The data</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used to construct the proposed system makes it clear that</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there are number of steps that must be performed to create a</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completely IoT-based smart control system for monitoring</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agriculture that was successfully created and deployed. </a:t>
            </a:r>
          </a:p>
          <a:p>
            <a:pPr marL="342900" indent="-342900" algn="just">
              <a:buFont typeface="Wingdings" panose="05000000000000000000" pitchFamily="2" charset="2"/>
              <a:buChar char="q"/>
            </a:pPr>
            <a:r>
              <a:rPr lang="en-US" sz="2000" dirty="0">
                <a:solidFill>
                  <a:srgbClr val="002060"/>
                </a:solidFill>
                <a:effectLst/>
                <a:latin typeface="Times New Roman" panose="02020603050405020304" pitchFamily="18" charset="0"/>
                <a:ea typeface="Times New Roman" panose="02020603050405020304" pitchFamily="18" charset="0"/>
              </a:rPr>
              <a:t>This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approach will reduce the farmers' demand for labour as well</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as save them money and time. Although this policy would</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have an impact on the economy, it would ultimately be a</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significant step in the direction of a more sustainable and</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healthy</a:t>
            </a:r>
            <a:r>
              <a:rPr lang="en-US" sz="2000" spc="-1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national</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economy</a:t>
            </a:r>
            <a:endParaRPr lang="en-IN" sz="2000" dirty="0">
              <a:solidFill>
                <a:srgbClr val="002060"/>
              </a:solidFill>
            </a:endParaRPr>
          </a:p>
        </p:txBody>
      </p:sp>
      <p:pic>
        <p:nvPicPr>
          <p:cNvPr id="5" name="Picture 4">
            <a:extLst>
              <a:ext uri="{FF2B5EF4-FFF2-40B4-BE49-F238E27FC236}">
                <a16:creationId xmlns:a16="http://schemas.microsoft.com/office/drawing/2014/main" id="{61558C9D-4B5A-42ED-8D5D-483724D0D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94797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4C93E-DD89-4C67-8DB0-331EEC829A4A}"/>
              </a:ext>
            </a:extLst>
          </p:cNvPr>
          <p:cNvSpPr txBox="1"/>
          <p:nvPr/>
        </p:nvSpPr>
        <p:spPr>
          <a:xfrm>
            <a:off x="1954039" y="536454"/>
            <a:ext cx="4245429"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pic>
        <p:nvPicPr>
          <p:cNvPr id="4" name="Graphic 3" descr="Books on shelf with solid fill">
            <a:extLst>
              <a:ext uri="{FF2B5EF4-FFF2-40B4-BE49-F238E27FC236}">
                <a16:creationId xmlns:a16="http://schemas.microsoft.com/office/drawing/2014/main" id="{21377445-2AC2-4D6B-AAE8-83B70446FA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639" y="213113"/>
            <a:ext cx="914400" cy="914400"/>
          </a:xfrm>
          <a:prstGeom prst="rect">
            <a:avLst/>
          </a:prstGeom>
        </p:spPr>
      </p:pic>
      <p:sp>
        <p:nvSpPr>
          <p:cNvPr id="5" name="TextBox 4">
            <a:extLst>
              <a:ext uri="{FF2B5EF4-FFF2-40B4-BE49-F238E27FC236}">
                <a16:creationId xmlns:a16="http://schemas.microsoft.com/office/drawing/2014/main" id="{5C4844E1-B62D-4634-B5BC-1D9564A3F454}"/>
              </a:ext>
            </a:extLst>
          </p:cNvPr>
          <p:cNvSpPr txBox="1"/>
          <p:nvPr/>
        </p:nvSpPr>
        <p:spPr>
          <a:xfrm>
            <a:off x="293915" y="1426029"/>
            <a:ext cx="11484428"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spc="-5" dirty="0">
                <a:solidFill>
                  <a:srgbClr val="002060"/>
                </a:solidFill>
                <a:effectLst/>
                <a:latin typeface="Times New Roman" panose="02020603050405020304" pitchFamily="18" charset="0"/>
                <a:ea typeface="Times New Roman" panose="02020603050405020304" pitchFamily="18" charset="0"/>
              </a:rPr>
              <a:t>Ritika</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Srivastava,</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Vandana</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Sharma;</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Research</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Paper</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on</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Smart</a:t>
            </a:r>
            <a:r>
              <a:rPr lang="en-US" sz="1800" spc="-21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Agriculture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Using</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IoT;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International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Research</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Journal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of</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Engineering</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and</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Technology</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(IRJET);</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e-ISSN:</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2395-0056;</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p-ISSN:</a:t>
            </a:r>
            <a:r>
              <a:rPr lang="en-US" sz="1800" spc="-21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2395-0072</a:t>
            </a:r>
            <a:endParaRPr lang="en-IN" sz="1800" spc="-10" dirty="0">
              <a:solidFill>
                <a:srgbClr val="00206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endParaRPr lang="en-IN" dirty="0">
              <a:solidFill>
                <a:srgbClr val="002060"/>
              </a:solidFill>
            </a:endParaRPr>
          </a:p>
        </p:txBody>
      </p:sp>
      <p:sp>
        <p:nvSpPr>
          <p:cNvPr id="6" name="TextBox 5">
            <a:extLst>
              <a:ext uri="{FF2B5EF4-FFF2-40B4-BE49-F238E27FC236}">
                <a16:creationId xmlns:a16="http://schemas.microsoft.com/office/drawing/2014/main" id="{1B689F6D-F90D-4640-8F55-759D154DDA4C}"/>
              </a:ext>
            </a:extLst>
          </p:cNvPr>
          <p:cNvSpPr txBox="1"/>
          <p:nvPr/>
        </p:nvSpPr>
        <p:spPr>
          <a:xfrm>
            <a:off x="293915" y="2349359"/>
            <a:ext cx="11484428"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spc="-10" dirty="0">
                <a:solidFill>
                  <a:srgbClr val="002060"/>
                </a:solidFill>
                <a:effectLst/>
                <a:latin typeface="Times New Roman" panose="02020603050405020304" pitchFamily="18" charset="0"/>
                <a:ea typeface="Times New Roman" panose="02020603050405020304" pitchFamily="18" charset="0"/>
              </a:rPr>
              <a:t>Abhimanyu Pandit; IoT Based Smart Irrigation System Using</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Soil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Moisture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Sensor</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and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ESP8266</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NODEMCU;</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International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Journal</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spc="-5" dirty="0">
                <a:solidFill>
                  <a:srgbClr val="002060"/>
                </a:solidFill>
                <a:effectLst/>
                <a:latin typeface="Times New Roman" panose="02020603050405020304" pitchFamily="18" charset="0"/>
                <a:ea typeface="Times New Roman" panose="02020603050405020304" pitchFamily="18" charset="0"/>
              </a:rPr>
              <a:t>of</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Computer</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Science</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and</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Information</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Technology</a:t>
            </a:r>
            <a:r>
              <a:rPr lang="en-US" sz="1800" spc="-5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Research</a:t>
            </a:r>
            <a:r>
              <a:rPr lang="en-US" sz="1800" spc="-21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ISSN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2348-120X</a:t>
            </a:r>
            <a:r>
              <a:rPr lang="en-US" sz="1800" spc="10" dirty="0">
                <a:solidFill>
                  <a:srgbClr val="002060"/>
                </a:solidFill>
                <a:effectLst/>
                <a:latin typeface="Times New Roman" panose="02020603050405020304" pitchFamily="18" charset="0"/>
                <a:ea typeface="Times New Roman" panose="02020603050405020304" pitchFamily="18" charset="0"/>
              </a:rPr>
              <a:t>;</a:t>
            </a:r>
            <a:r>
              <a:rPr lang="en-US" sz="1800" spc="-10" dirty="0">
                <a:solidFill>
                  <a:srgbClr val="002060"/>
                </a:solidFill>
                <a:effectLst/>
                <a:latin typeface="Times New Roman" panose="02020603050405020304" pitchFamily="18" charset="0"/>
                <a:ea typeface="Times New Roman" panose="02020603050405020304" pitchFamily="18" charset="0"/>
              </a:rPr>
              <a:t> ISSN</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2348-1196</a:t>
            </a:r>
            <a:endParaRPr lang="en-IN" sz="1800" spc="-10" dirty="0">
              <a:solidFill>
                <a:srgbClr val="00206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IN" dirty="0">
              <a:solidFill>
                <a:srgbClr val="002060"/>
              </a:solidFill>
            </a:endParaRPr>
          </a:p>
        </p:txBody>
      </p:sp>
      <p:sp>
        <p:nvSpPr>
          <p:cNvPr id="8" name="TextBox 7">
            <a:extLst>
              <a:ext uri="{FF2B5EF4-FFF2-40B4-BE49-F238E27FC236}">
                <a16:creationId xmlns:a16="http://schemas.microsoft.com/office/drawing/2014/main" id="{2120D8D7-2124-48A8-8E9B-73FBCACD296B}"/>
              </a:ext>
            </a:extLst>
          </p:cNvPr>
          <p:cNvSpPr txBox="1"/>
          <p:nvPr/>
        </p:nvSpPr>
        <p:spPr>
          <a:xfrm>
            <a:off x="255814" y="3208858"/>
            <a:ext cx="11522529" cy="1200329"/>
          </a:xfrm>
          <a:prstGeom prst="rect">
            <a:avLst/>
          </a:prstGeom>
          <a:noFill/>
        </p:spPr>
        <p:txBody>
          <a:bodyPr wrap="square" rtlCol="0">
            <a:spAutoFit/>
          </a:bodyPr>
          <a:lstStyle/>
          <a:p>
            <a:pPr marL="285750" indent="-285750">
              <a:buFont typeface="Wingdings" panose="05000000000000000000" pitchFamily="2" charset="2"/>
              <a:buChar char="Ø"/>
            </a:pPr>
            <a:r>
              <a:rPr lang="en-US" sz="1800" spc="-10" dirty="0">
                <a:solidFill>
                  <a:srgbClr val="002060"/>
                </a:solidFill>
                <a:effectLst/>
                <a:latin typeface="Times New Roman" panose="02020603050405020304" pitchFamily="18" charset="0"/>
                <a:ea typeface="Times New Roman" panose="02020603050405020304" pitchFamily="18" charset="0"/>
              </a:rPr>
              <a:t>Andizo Elion Privat Dany, Prof. Xiong Shuming; Agriculture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Monitoring System Using Smart and Innovative Farming: A Real-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Time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Study;</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International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Journal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of</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Scientific</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&amp;</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Technology</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Research Volume 8,</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Issue</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12,</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December</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2019; ISSN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2277-8616</a:t>
            </a:r>
            <a:br>
              <a:rPr lang="en-US" sz="1800" dirty="0">
                <a:solidFill>
                  <a:srgbClr val="002060"/>
                </a:solidFill>
                <a:effectLst/>
                <a:latin typeface="Times New Roman" panose="02020603050405020304" pitchFamily="18" charset="0"/>
                <a:ea typeface="Times New Roman" panose="02020603050405020304" pitchFamily="18" charset="0"/>
              </a:rPr>
            </a:br>
            <a:endParaRPr lang="en-IN" dirty="0">
              <a:solidFill>
                <a:srgbClr val="002060"/>
              </a:solidFill>
            </a:endParaRPr>
          </a:p>
        </p:txBody>
      </p:sp>
      <p:sp>
        <p:nvSpPr>
          <p:cNvPr id="9" name="TextBox 8">
            <a:extLst>
              <a:ext uri="{FF2B5EF4-FFF2-40B4-BE49-F238E27FC236}">
                <a16:creationId xmlns:a16="http://schemas.microsoft.com/office/drawing/2014/main" id="{3FDF5B4C-F7D2-437D-9C40-CE5F23520108}"/>
              </a:ext>
            </a:extLst>
          </p:cNvPr>
          <p:cNvSpPr txBox="1"/>
          <p:nvPr/>
        </p:nvSpPr>
        <p:spPr>
          <a:xfrm>
            <a:off x="255814" y="4288971"/>
            <a:ext cx="11522528"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Dr.</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M.Murugesan;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Smart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Agriculture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Monitoring</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System;</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Turkish Journal of Computer and Mathematics Education; Vol.10</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No.03 (2019),</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1001-1005</a:t>
            </a:r>
            <a:endParaRPr lang="en-IN" dirty="0">
              <a:solidFill>
                <a:srgbClr val="002060"/>
              </a:solidFill>
            </a:endParaRPr>
          </a:p>
        </p:txBody>
      </p:sp>
      <p:sp>
        <p:nvSpPr>
          <p:cNvPr id="12" name="TextBox 11">
            <a:extLst>
              <a:ext uri="{FF2B5EF4-FFF2-40B4-BE49-F238E27FC236}">
                <a16:creationId xmlns:a16="http://schemas.microsoft.com/office/drawing/2014/main" id="{149018AF-2884-4E6F-AE44-F15195BAC89F}"/>
              </a:ext>
            </a:extLst>
          </p:cNvPr>
          <p:cNvSpPr txBox="1"/>
          <p:nvPr/>
        </p:nvSpPr>
        <p:spPr>
          <a:xfrm>
            <a:off x="255814" y="5092085"/>
            <a:ext cx="11522528"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spc="-10" dirty="0">
                <a:solidFill>
                  <a:srgbClr val="002060"/>
                </a:solidFill>
                <a:effectLst/>
                <a:latin typeface="Times New Roman" panose="02020603050405020304" pitchFamily="18" charset="0"/>
                <a:ea typeface="Times New Roman" panose="02020603050405020304" pitchFamily="18" charset="0"/>
              </a:rPr>
              <a:t>A.Narayana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Moorthy;</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Doubling</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Farm</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Income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India: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Strategies and Options; Indian Journal of Agriculture Marketing;</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VOLUME 33.NO.03.</a:t>
            </a:r>
          </a:p>
          <a:p>
            <a:endParaRPr lang="en-IN" dirty="0"/>
          </a:p>
        </p:txBody>
      </p:sp>
      <p:pic>
        <p:nvPicPr>
          <p:cNvPr id="10" name="Picture 9">
            <a:extLst>
              <a:ext uri="{FF2B5EF4-FFF2-40B4-BE49-F238E27FC236}">
                <a16:creationId xmlns:a16="http://schemas.microsoft.com/office/drawing/2014/main" id="{29BC2AA0-CCCC-46C9-829F-7B989F32F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3019662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4C93E-DD89-4C67-8DB0-331EEC829A4A}"/>
              </a:ext>
            </a:extLst>
          </p:cNvPr>
          <p:cNvSpPr txBox="1"/>
          <p:nvPr/>
        </p:nvSpPr>
        <p:spPr>
          <a:xfrm>
            <a:off x="1850571" y="536454"/>
            <a:ext cx="4245429"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pic>
        <p:nvPicPr>
          <p:cNvPr id="4" name="Graphic 3" descr="Books on shelf with solid fill">
            <a:extLst>
              <a:ext uri="{FF2B5EF4-FFF2-40B4-BE49-F238E27FC236}">
                <a16:creationId xmlns:a16="http://schemas.microsoft.com/office/drawing/2014/main" id="{21377445-2AC2-4D6B-AAE8-83B70446FA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6171" y="206829"/>
            <a:ext cx="914400" cy="914400"/>
          </a:xfrm>
          <a:prstGeom prst="rect">
            <a:avLst/>
          </a:prstGeom>
        </p:spPr>
      </p:pic>
      <p:sp>
        <p:nvSpPr>
          <p:cNvPr id="17" name="TextBox 16">
            <a:extLst>
              <a:ext uri="{FF2B5EF4-FFF2-40B4-BE49-F238E27FC236}">
                <a16:creationId xmlns:a16="http://schemas.microsoft.com/office/drawing/2014/main" id="{38083B26-90A4-4A3F-AD96-CB687F9C625B}"/>
              </a:ext>
            </a:extLst>
          </p:cNvPr>
          <p:cNvSpPr txBox="1"/>
          <p:nvPr/>
        </p:nvSpPr>
        <p:spPr>
          <a:xfrm>
            <a:off x="293915" y="1230086"/>
            <a:ext cx="11408228" cy="1200329"/>
          </a:xfrm>
          <a:prstGeom prst="rect">
            <a:avLst/>
          </a:prstGeom>
          <a:noFill/>
        </p:spPr>
        <p:txBody>
          <a:bodyPr wrap="square" rtlCol="0">
            <a:spAutoFit/>
          </a:bodyPr>
          <a:lstStyle/>
          <a:p>
            <a:pPr marL="285750" indent="-285750">
              <a:buFont typeface="Wingdings" panose="05000000000000000000" pitchFamily="2" charset="2"/>
              <a:buChar char="Ø"/>
            </a:pPr>
            <a:r>
              <a:rPr lang="en-US" sz="1800" spc="-10" dirty="0">
                <a:solidFill>
                  <a:srgbClr val="002060"/>
                </a:solidFill>
                <a:effectLst/>
                <a:latin typeface="Times New Roman" panose="02020603050405020304" pitchFamily="18" charset="0"/>
                <a:ea typeface="Times New Roman" panose="02020603050405020304" pitchFamily="18" charset="0"/>
              </a:rPr>
              <a:t>Joji Mitto K S, Dr. Preeti Savant ; A Research paper on Auto</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Controlling Irrigation System Using Arduino UNO ; International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Journal</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for</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Research</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Applied</a:t>
            </a:r>
            <a:r>
              <a:rPr lang="en-US" sz="1800" spc="-3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Science</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&amp;</a:t>
            </a:r>
            <a:r>
              <a:rPr lang="en-US" sz="1800" spc="-4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Engineering</a:t>
            </a:r>
            <a:r>
              <a:rPr lang="en-US" sz="1800" spc="-5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Technology</a:t>
            </a:r>
            <a:r>
              <a:rPr lang="en-US" sz="1800" spc="-21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(IJRASET) ;</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ISSN: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2321-9653;</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IC</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Value: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45.98;</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SJ</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Impact</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Factor:</a:t>
            </a:r>
            <a:r>
              <a:rPr lang="en-US" sz="1800" dirty="0">
                <a:solidFill>
                  <a:srgbClr val="002060"/>
                </a:solidFill>
                <a:effectLst/>
                <a:latin typeface="Times New Roman" panose="02020603050405020304" pitchFamily="18" charset="0"/>
                <a:ea typeface="Times New Roman" panose="02020603050405020304" pitchFamily="18" charset="0"/>
              </a:rPr>
              <a:t>7.538</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Volume</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10 Issue</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IV</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Apr</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2022</a:t>
            </a:r>
          </a:p>
          <a:p>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877DD92-17B5-4EF0-B7BA-26B07D0F25AB}"/>
              </a:ext>
            </a:extLst>
          </p:cNvPr>
          <p:cNvSpPr txBox="1"/>
          <p:nvPr/>
        </p:nvSpPr>
        <p:spPr>
          <a:xfrm>
            <a:off x="293915" y="2276598"/>
            <a:ext cx="11408228"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spc="-10" dirty="0">
                <a:solidFill>
                  <a:srgbClr val="002060"/>
                </a:solidFill>
                <a:effectLst/>
                <a:latin typeface="Times New Roman" panose="02020603050405020304" pitchFamily="18" charset="0"/>
                <a:ea typeface="Times New Roman" panose="02020603050405020304" pitchFamily="18" charset="0"/>
              </a:rPr>
              <a:t>Puja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Sharma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and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Shiva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Prakash;</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Real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Time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Weather</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Monitoring System Using Iot; ITM Web of Conferences 40, 01006</a:t>
            </a:r>
            <a:r>
              <a:rPr lang="en-US" sz="1800" spc="-21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(2021) ICACC-2021; Department of Information Technology and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Computer</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Application</a:t>
            </a:r>
            <a:endParaRPr lang="en-IN" sz="3200" spc="-10" dirty="0">
              <a:solidFill>
                <a:srgbClr val="002060"/>
              </a:solidFill>
              <a:effectLst/>
              <a:latin typeface="Times New Roman" panose="02020603050405020304" pitchFamily="18" charset="0"/>
              <a:ea typeface="Times New Roman" panose="02020603050405020304" pitchFamily="18" charset="0"/>
            </a:endParaRPr>
          </a:p>
          <a:p>
            <a:endParaRPr lang="en-IN" dirty="0">
              <a:solidFill>
                <a:srgbClr val="002060"/>
              </a:solidFill>
            </a:endParaRPr>
          </a:p>
        </p:txBody>
      </p:sp>
      <p:sp>
        <p:nvSpPr>
          <p:cNvPr id="21" name="TextBox 20">
            <a:extLst>
              <a:ext uri="{FF2B5EF4-FFF2-40B4-BE49-F238E27FC236}">
                <a16:creationId xmlns:a16="http://schemas.microsoft.com/office/drawing/2014/main" id="{1B86F96C-1F98-4D75-8C13-29CD648D866C}"/>
              </a:ext>
            </a:extLst>
          </p:cNvPr>
          <p:cNvSpPr txBox="1"/>
          <p:nvPr/>
        </p:nvSpPr>
        <p:spPr>
          <a:xfrm>
            <a:off x="293915" y="3189042"/>
            <a:ext cx="11408227"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spc="-10" dirty="0">
                <a:solidFill>
                  <a:srgbClr val="002060"/>
                </a:solidFill>
                <a:effectLst/>
                <a:latin typeface="Times New Roman" panose="02020603050405020304" pitchFamily="18" charset="0"/>
                <a:ea typeface="Times New Roman" panose="02020603050405020304" pitchFamily="18" charset="0"/>
              </a:rPr>
              <a:t>Adithya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Vadapalli,</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Swapna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Peravali</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Smart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Agriculture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System using IoT Technology ; International Journal of Advance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Research</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in</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Science</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and</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Engineering</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ISSN</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2319-8354</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Vol.No.9, Issue No.9 September,2020</a:t>
            </a:r>
          </a:p>
          <a:p>
            <a:endParaRPr lang="en-IN" dirty="0">
              <a:solidFill>
                <a:srgbClr val="002060"/>
              </a:solidFill>
            </a:endParaRPr>
          </a:p>
        </p:txBody>
      </p:sp>
      <p:sp>
        <p:nvSpPr>
          <p:cNvPr id="25" name="TextBox 24">
            <a:extLst>
              <a:ext uri="{FF2B5EF4-FFF2-40B4-BE49-F238E27FC236}">
                <a16:creationId xmlns:a16="http://schemas.microsoft.com/office/drawing/2014/main" id="{A7BB7E94-E4D6-44F9-BB63-1E39BD5079B0}"/>
              </a:ext>
            </a:extLst>
          </p:cNvPr>
          <p:cNvSpPr txBox="1"/>
          <p:nvPr/>
        </p:nvSpPr>
        <p:spPr>
          <a:xfrm>
            <a:off x="293914" y="3947669"/>
            <a:ext cx="11310257"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spc="-10" dirty="0">
                <a:solidFill>
                  <a:srgbClr val="002060"/>
                </a:solidFill>
                <a:effectLst/>
                <a:latin typeface="Times New Roman" panose="02020603050405020304" pitchFamily="18" charset="0"/>
                <a:ea typeface="Times New Roman" panose="02020603050405020304" pitchFamily="18" charset="0"/>
              </a:rPr>
              <a:t>Okafor, Johnpaul (2018); Design and Implementation of a Rain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Sensor as a</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Protective</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System. 10.13140/RG.2.2.34760.47366/1.</a:t>
            </a:r>
            <a:endParaRPr lang="en-IN" sz="1800" spc="-10" dirty="0">
              <a:solidFill>
                <a:srgbClr val="002060"/>
              </a:solidFill>
              <a:effectLst/>
              <a:latin typeface="Times New Roman" panose="02020603050405020304" pitchFamily="18" charset="0"/>
              <a:ea typeface="Times New Roman" panose="02020603050405020304" pitchFamily="18" charset="0"/>
            </a:endParaRPr>
          </a:p>
          <a:p>
            <a:endParaRPr lang="en-IN" dirty="0">
              <a:solidFill>
                <a:srgbClr val="002060"/>
              </a:solidFill>
            </a:endParaRPr>
          </a:p>
        </p:txBody>
      </p:sp>
      <p:pic>
        <p:nvPicPr>
          <p:cNvPr id="8" name="Picture 7">
            <a:extLst>
              <a:ext uri="{FF2B5EF4-FFF2-40B4-BE49-F238E27FC236}">
                <a16:creationId xmlns:a16="http://schemas.microsoft.com/office/drawing/2014/main" id="{B5BE86AF-1024-4D92-9CA0-D20599D65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56191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7D6CF-24D7-4E83-8C65-529E4B754401}"/>
              </a:ext>
            </a:extLst>
          </p:cNvPr>
          <p:cNvSpPr txBox="1"/>
          <p:nvPr/>
        </p:nvSpPr>
        <p:spPr>
          <a:xfrm>
            <a:off x="624840" y="1758858"/>
            <a:ext cx="3230880" cy="646331"/>
          </a:xfrm>
          <a:prstGeom prst="rect">
            <a:avLst/>
          </a:prstGeom>
          <a:noFill/>
        </p:spPr>
        <p:txBody>
          <a:bodyPr wrap="square" rtlCol="0">
            <a:sp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AUTHORS</a:t>
            </a:r>
            <a:endParaRPr lang="en-IN" sz="36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8141E7-114C-4222-8D0F-3C4C35BC4A5E}"/>
              </a:ext>
            </a:extLst>
          </p:cNvPr>
          <p:cNvSpPr txBox="1"/>
          <p:nvPr/>
        </p:nvSpPr>
        <p:spPr>
          <a:xfrm>
            <a:off x="4648200" y="304800"/>
            <a:ext cx="6339840" cy="1015663"/>
          </a:xfrm>
          <a:prstGeom prst="rect">
            <a:avLst/>
          </a:prstGeom>
          <a:noFill/>
        </p:spPr>
        <p:txBody>
          <a:bodyPr wrap="square" rtlCol="0">
            <a:spAutoFit/>
          </a:bodyPr>
          <a:lstStyle/>
          <a:p>
            <a:r>
              <a:rPr lang="en-US" sz="2000" b="1" spc="-70" dirty="0">
                <a:solidFill>
                  <a:schemeClr val="accent2">
                    <a:lumMod val="50000"/>
                  </a:schemeClr>
                </a:solidFill>
                <a:latin typeface="Times New Roman" panose="02020603050405020304" pitchFamily="18" charset="0"/>
                <a:cs typeface="Times New Roman" panose="02020603050405020304" pitchFamily="18" charset="0"/>
              </a:rPr>
              <a:t>1. MUSKAN</a:t>
            </a:r>
            <a:br>
              <a:rPr lang="en-US" sz="2000" b="1" spc="-70" dirty="0">
                <a:solidFill>
                  <a:schemeClr val="accent2">
                    <a:lumMod val="50000"/>
                  </a:schemeClr>
                </a:solidFill>
                <a:latin typeface="Times New Roman" panose="02020603050405020304" pitchFamily="18" charset="0"/>
                <a:cs typeface="Times New Roman" panose="02020603050405020304" pitchFamily="18" charset="0"/>
              </a:rPr>
            </a:br>
            <a:r>
              <a:rPr lang="en-US" sz="2000" b="1" spc="-7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70" dirty="0">
                <a:solidFill>
                  <a:schemeClr val="accent2">
                    <a:lumMod val="50000"/>
                  </a:schemeClr>
                </a:solidFill>
                <a:latin typeface="Times New Roman" panose="02020603050405020304" pitchFamily="18" charset="0"/>
                <a:cs typeface="Times New Roman" panose="02020603050405020304" pitchFamily="18" charset="0"/>
              </a:rPr>
              <a:t>Computer Science and Engineering Department</a:t>
            </a:r>
            <a:br>
              <a:rPr lang="en-US" sz="2000" spc="-70" dirty="0">
                <a:solidFill>
                  <a:schemeClr val="accent2">
                    <a:lumMod val="50000"/>
                  </a:schemeClr>
                </a:solidFill>
                <a:latin typeface="Times New Roman" panose="02020603050405020304" pitchFamily="18" charset="0"/>
                <a:cs typeface="Times New Roman" panose="02020603050405020304" pitchFamily="18" charset="0"/>
              </a:rPr>
            </a:br>
            <a:r>
              <a:rPr lang="en-US" sz="2000" spc="-70" dirty="0">
                <a:solidFill>
                  <a:schemeClr val="accent2">
                    <a:lumMod val="50000"/>
                  </a:schemeClr>
                </a:solidFill>
                <a:latin typeface="Times New Roman" panose="02020603050405020304" pitchFamily="18" charset="0"/>
                <a:cs typeface="Times New Roman" panose="02020603050405020304" pitchFamily="18" charset="0"/>
              </a:rPr>
              <a:t>    Chandigarh University, Mohali</a:t>
            </a:r>
            <a:endParaRPr lang="en-IN" sz="2000" dirty="0">
              <a:solidFill>
                <a:schemeClr val="accent2">
                  <a:lumMod val="50000"/>
                </a:schemeClr>
              </a:solidFill>
            </a:endParaRPr>
          </a:p>
        </p:txBody>
      </p:sp>
      <p:sp>
        <p:nvSpPr>
          <p:cNvPr id="5" name="TextBox 4">
            <a:extLst>
              <a:ext uri="{FF2B5EF4-FFF2-40B4-BE49-F238E27FC236}">
                <a16:creationId xmlns:a16="http://schemas.microsoft.com/office/drawing/2014/main" id="{B3646344-0BB8-4320-971E-5C49CA0478DE}"/>
              </a:ext>
            </a:extLst>
          </p:cNvPr>
          <p:cNvSpPr txBox="1"/>
          <p:nvPr/>
        </p:nvSpPr>
        <p:spPr>
          <a:xfrm>
            <a:off x="4648200" y="1633587"/>
            <a:ext cx="5699760" cy="1323439"/>
          </a:xfrm>
          <a:prstGeom prst="rect">
            <a:avLst/>
          </a:prstGeom>
          <a:noFill/>
        </p:spPr>
        <p:txBody>
          <a:bodyPr wrap="square" rtlCol="0">
            <a:spAutoFit/>
          </a:bodyPr>
          <a:lstStyle/>
          <a:p>
            <a:r>
              <a:rPr lang="en-US" sz="2000" b="1" spc="-70" dirty="0">
                <a:solidFill>
                  <a:schemeClr val="accent2">
                    <a:lumMod val="50000"/>
                  </a:schemeClr>
                </a:solidFill>
                <a:latin typeface="Times New Roman" panose="02020603050405020304" pitchFamily="18" charset="0"/>
                <a:cs typeface="Times New Roman" panose="02020603050405020304" pitchFamily="18" charset="0"/>
              </a:rPr>
              <a:t>2.  GARGI GHOSH</a:t>
            </a:r>
            <a:br>
              <a:rPr lang="en-US" sz="2000" b="1" spc="-70" dirty="0">
                <a:solidFill>
                  <a:schemeClr val="accent2">
                    <a:lumMod val="50000"/>
                  </a:schemeClr>
                </a:solidFill>
                <a:latin typeface="Times New Roman" panose="02020603050405020304" pitchFamily="18" charset="0"/>
                <a:cs typeface="Times New Roman" panose="02020603050405020304" pitchFamily="18" charset="0"/>
              </a:rPr>
            </a:br>
            <a:r>
              <a:rPr lang="en-US" sz="2000" b="1" spc="-7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70" dirty="0">
                <a:solidFill>
                  <a:schemeClr val="accent2">
                    <a:lumMod val="50000"/>
                  </a:schemeClr>
                </a:solidFill>
                <a:latin typeface="Times New Roman" panose="02020603050405020304" pitchFamily="18" charset="0"/>
                <a:cs typeface="Times New Roman" panose="02020603050405020304" pitchFamily="18" charset="0"/>
              </a:rPr>
              <a:t>Computer Science and Engineering Department</a:t>
            </a:r>
            <a:br>
              <a:rPr lang="en-US" sz="2000" spc="-70" dirty="0">
                <a:solidFill>
                  <a:schemeClr val="accent2">
                    <a:lumMod val="50000"/>
                  </a:schemeClr>
                </a:solidFill>
                <a:latin typeface="Times New Roman" panose="02020603050405020304" pitchFamily="18" charset="0"/>
                <a:cs typeface="Times New Roman" panose="02020603050405020304" pitchFamily="18" charset="0"/>
              </a:rPr>
            </a:br>
            <a:r>
              <a:rPr lang="en-US" sz="2000" spc="-70" dirty="0">
                <a:solidFill>
                  <a:schemeClr val="accent2">
                    <a:lumMod val="50000"/>
                  </a:schemeClr>
                </a:solidFill>
                <a:latin typeface="Times New Roman" panose="02020603050405020304" pitchFamily="18" charset="0"/>
                <a:cs typeface="Times New Roman" panose="02020603050405020304" pitchFamily="18" charset="0"/>
              </a:rPr>
              <a:t>     Chandigarh University, Mohali</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endParaRPr lang="en-IN" sz="2000" b="1" dirty="0">
              <a:solidFill>
                <a:schemeClr val="accent2">
                  <a:lumMod val="50000"/>
                </a:schemeClr>
              </a:solidFill>
            </a:endParaRPr>
          </a:p>
        </p:txBody>
      </p:sp>
      <p:sp>
        <p:nvSpPr>
          <p:cNvPr id="6" name="TextBox 5">
            <a:extLst>
              <a:ext uri="{FF2B5EF4-FFF2-40B4-BE49-F238E27FC236}">
                <a16:creationId xmlns:a16="http://schemas.microsoft.com/office/drawing/2014/main" id="{F5461C80-B7EE-44D5-8229-1E91300D8678}"/>
              </a:ext>
            </a:extLst>
          </p:cNvPr>
          <p:cNvSpPr txBox="1"/>
          <p:nvPr/>
        </p:nvSpPr>
        <p:spPr>
          <a:xfrm>
            <a:off x="4648200" y="2994652"/>
            <a:ext cx="6964680" cy="1323439"/>
          </a:xfrm>
          <a:prstGeom prst="rect">
            <a:avLst/>
          </a:prstGeom>
          <a:noFill/>
        </p:spPr>
        <p:txBody>
          <a:bodyPr wrap="square" rtlCol="0">
            <a:spAutoFit/>
          </a:bodyPr>
          <a:lstStyle/>
          <a:p>
            <a:r>
              <a:rPr lang="en-US" sz="2000" b="1" spc="-70" dirty="0">
                <a:solidFill>
                  <a:schemeClr val="accent2">
                    <a:lumMod val="50000"/>
                  </a:schemeClr>
                </a:solidFill>
                <a:latin typeface="Times New Roman" panose="02020603050405020304" pitchFamily="18" charset="0"/>
                <a:cs typeface="Times New Roman" panose="02020603050405020304" pitchFamily="18" charset="0"/>
              </a:rPr>
              <a:t>3.  RUCHI</a:t>
            </a:r>
            <a:br>
              <a:rPr lang="en-US" sz="2000" b="1" spc="-70" dirty="0">
                <a:solidFill>
                  <a:schemeClr val="accent2">
                    <a:lumMod val="50000"/>
                  </a:schemeClr>
                </a:solidFill>
                <a:latin typeface="Times New Roman" panose="02020603050405020304" pitchFamily="18" charset="0"/>
                <a:cs typeface="Times New Roman" panose="02020603050405020304" pitchFamily="18" charset="0"/>
              </a:rPr>
            </a:br>
            <a:r>
              <a:rPr lang="en-US" sz="2000" b="1" spc="-7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70" dirty="0">
                <a:solidFill>
                  <a:schemeClr val="accent2">
                    <a:lumMod val="50000"/>
                  </a:schemeClr>
                </a:solidFill>
                <a:latin typeface="Times New Roman" panose="02020603050405020304" pitchFamily="18" charset="0"/>
                <a:cs typeface="Times New Roman" panose="02020603050405020304" pitchFamily="18" charset="0"/>
              </a:rPr>
              <a:t>Electronics and Communication Engineering Department</a:t>
            </a:r>
            <a:br>
              <a:rPr lang="en-US" sz="2000" spc="-70" dirty="0">
                <a:solidFill>
                  <a:schemeClr val="accent2">
                    <a:lumMod val="50000"/>
                  </a:schemeClr>
                </a:solidFill>
                <a:latin typeface="Times New Roman" panose="02020603050405020304" pitchFamily="18" charset="0"/>
                <a:cs typeface="Times New Roman" panose="02020603050405020304" pitchFamily="18" charset="0"/>
              </a:rPr>
            </a:br>
            <a:r>
              <a:rPr lang="en-US" sz="2000" spc="-70" dirty="0">
                <a:solidFill>
                  <a:schemeClr val="accent2">
                    <a:lumMod val="50000"/>
                  </a:schemeClr>
                </a:solidFill>
                <a:latin typeface="Times New Roman" panose="02020603050405020304" pitchFamily="18" charset="0"/>
                <a:cs typeface="Times New Roman" panose="02020603050405020304" pitchFamily="18" charset="0"/>
              </a:rPr>
              <a:t>     Chandigarh University, Mohali</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endParaRPr lang="en-IN" sz="2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51C9BD-730A-44C9-AEA7-5B3596117ACE}"/>
              </a:ext>
            </a:extLst>
          </p:cNvPr>
          <p:cNvSpPr txBox="1"/>
          <p:nvPr/>
        </p:nvSpPr>
        <p:spPr>
          <a:xfrm>
            <a:off x="4648200" y="4355717"/>
            <a:ext cx="6187440" cy="1323439"/>
          </a:xfrm>
          <a:prstGeom prst="rect">
            <a:avLst/>
          </a:prstGeom>
          <a:noFill/>
        </p:spPr>
        <p:txBody>
          <a:bodyPr wrap="square" rtlCol="0">
            <a:spAutoFit/>
          </a:bodyPr>
          <a:lstStyle/>
          <a:p>
            <a:r>
              <a:rPr lang="en-US" sz="2000" b="1" spc="-70" dirty="0">
                <a:solidFill>
                  <a:schemeClr val="accent2">
                    <a:lumMod val="50000"/>
                  </a:schemeClr>
                </a:solidFill>
                <a:latin typeface="Times New Roman" panose="02020603050405020304" pitchFamily="18" charset="0"/>
                <a:cs typeface="Times New Roman" panose="02020603050405020304" pitchFamily="18" charset="0"/>
              </a:rPr>
              <a:t>4.  VIKAS WASSON</a:t>
            </a:r>
            <a:br>
              <a:rPr lang="en-US" sz="2000" b="1" spc="-70" dirty="0">
                <a:solidFill>
                  <a:schemeClr val="accent2">
                    <a:lumMod val="50000"/>
                  </a:schemeClr>
                </a:solidFill>
                <a:latin typeface="Times New Roman" panose="02020603050405020304" pitchFamily="18" charset="0"/>
                <a:cs typeface="Times New Roman" panose="02020603050405020304" pitchFamily="18" charset="0"/>
              </a:rPr>
            </a:br>
            <a:r>
              <a:rPr lang="en-US" sz="2000" b="1" spc="-7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70" dirty="0">
                <a:solidFill>
                  <a:schemeClr val="accent2">
                    <a:lumMod val="50000"/>
                  </a:schemeClr>
                </a:solidFill>
                <a:latin typeface="Times New Roman" panose="02020603050405020304" pitchFamily="18" charset="0"/>
                <a:cs typeface="Times New Roman" panose="02020603050405020304" pitchFamily="18" charset="0"/>
              </a:rPr>
              <a:t>Computer Science and Engineering Department</a:t>
            </a:r>
            <a:br>
              <a:rPr lang="en-US" sz="2000" spc="-70" dirty="0">
                <a:solidFill>
                  <a:schemeClr val="accent2">
                    <a:lumMod val="50000"/>
                  </a:schemeClr>
                </a:solidFill>
                <a:latin typeface="Times New Roman" panose="02020603050405020304" pitchFamily="18" charset="0"/>
                <a:cs typeface="Times New Roman" panose="02020603050405020304" pitchFamily="18" charset="0"/>
              </a:rPr>
            </a:br>
            <a:r>
              <a:rPr lang="en-US" sz="2000" spc="-70" dirty="0">
                <a:solidFill>
                  <a:schemeClr val="accent2">
                    <a:lumMod val="50000"/>
                  </a:schemeClr>
                </a:solidFill>
                <a:latin typeface="Times New Roman" panose="02020603050405020304" pitchFamily="18" charset="0"/>
                <a:cs typeface="Times New Roman" panose="02020603050405020304" pitchFamily="18" charset="0"/>
              </a:rPr>
              <a:t>     Chandigarh University, Mohali</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endParaRPr lang="en-IN" sz="2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2" name="Graphic 11" descr="Checklist with solid fill">
            <a:extLst>
              <a:ext uri="{FF2B5EF4-FFF2-40B4-BE49-F238E27FC236}">
                <a16:creationId xmlns:a16="http://schemas.microsoft.com/office/drawing/2014/main" id="{25520EA9-3FD2-4DD3-93BD-A9228620C6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640" y="1624824"/>
            <a:ext cx="914400" cy="914400"/>
          </a:xfrm>
          <a:prstGeom prst="rect">
            <a:avLst/>
          </a:prstGeom>
        </p:spPr>
      </p:pic>
      <p:pic>
        <p:nvPicPr>
          <p:cNvPr id="8" name="Picture 7">
            <a:extLst>
              <a:ext uri="{FF2B5EF4-FFF2-40B4-BE49-F238E27FC236}">
                <a16:creationId xmlns:a16="http://schemas.microsoft.com/office/drawing/2014/main" id="{C1931230-1113-4227-9D0E-50284C366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3808778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p:cNvSpPr/>
          <p:nvPr/>
        </p:nvSpPr>
        <p:spPr>
          <a:xfrm>
            <a:off x="1196954" y="1933832"/>
            <a:ext cx="10144692" cy="1815882"/>
          </a:xfrm>
          <a:prstGeom prst="rect">
            <a:avLst/>
          </a:prstGeom>
          <a:solidFill>
            <a:schemeClr val="bg1">
              <a:lumMod val="95000"/>
            </a:schemeClr>
          </a:solidFill>
          <a:ln w="38100">
            <a:solidFill>
              <a:srgbClr val="00B050"/>
            </a:solidFill>
          </a:ln>
        </p:spPr>
        <p:txBody>
          <a:bodyPr wrap="square">
            <a:spAutoFit/>
          </a:bodyPr>
          <a:lstStyle/>
          <a:p>
            <a:pPr algn="ctr"/>
            <a:r>
              <a:rPr lang="en-US" sz="5400" b="1" dirty="0">
                <a:solidFill>
                  <a:schemeClr val="accent1">
                    <a:lumMod val="50000"/>
                  </a:schemeClr>
                </a:solidFill>
                <a:latin typeface="Times New Roman" panose="02020603050405020304" pitchFamily="18" charset="0"/>
                <a:cs typeface="Times New Roman" panose="02020603050405020304" pitchFamily="18" charset="0"/>
              </a:rPr>
              <a:t>THANK  YOU  EVERYONE</a:t>
            </a:r>
          </a:p>
          <a:p>
            <a:pPr algn="ctr"/>
            <a:r>
              <a:rPr lang="en-US" sz="4800" b="1" dirty="0">
                <a:solidFill>
                  <a:srgbClr val="FF0000"/>
                </a:solidFill>
                <a:latin typeface="Times New Roman" panose="02020603050405020304" pitchFamily="18" charset="0"/>
                <a:cs typeface="Times New Roman" panose="02020603050405020304" pitchFamily="18" charset="0"/>
              </a:rPr>
              <a:t>HAVE  A  GOOD  DAY</a:t>
            </a:r>
            <a:endParaRPr lang="en-US" sz="48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US" sz="1000" b="1" dirty="0">
              <a:latin typeface="Times New Roman" panose="02020603050405020304" pitchFamily="18" charset="0"/>
              <a:cs typeface="Times New Roman" panose="02020603050405020304" pitchFamily="18" charset="0"/>
            </a:endParaRPr>
          </a:p>
        </p:txBody>
      </p:sp>
      <p:sp>
        <p:nvSpPr>
          <p:cNvPr id="68610" name="AutoShape 2" descr="Computation Platform for AI/ML | N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788B74A9-4F82-4ECA-AB4D-357F8EDBC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201297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FB9AD3-CBAE-4F9A-975B-ED20824E5EAA}"/>
              </a:ext>
            </a:extLst>
          </p:cNvPr>
          <p:cNvSpPr txBox="1"/>
          <p:nvPr/>
        </p:nvSpPr>
        <p:spPr>
          <a:xfrm>
            <a:off x="1280160" y="2285999"/>
            <a:ext cx="5242560" cy="646331"/>
          </a:xfrm>
          <a:prstGeom prst="rect">
            <a:avLst/>
          </a:prstGeom>
          <a:noFill/>
        </p:spPr>
        <p:txBody>
          <a:bodyPr wrap="square"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OUTLINES</a:t>
            </a:r>
            <a:endParaRPr lang="en-IN" sz="3600" b="1" dirty="0">
              <a:solidFill>
                <a:srgbClr val="002060"/>
              </a:solidFill>
              <a:latin typeface="Times New Roman" panose="02020603050405020304" pitchFamily="18" charset="0"/>
              <a:cs typeface="Times New Roman" panose="02020603050405020304" pitchFamily="18" charset="0"/>
            </a:endParaRPr>
          </a:p>
        </p:txBody>
      </p:sp>
      <p:pic>
        <p:nvPicPr>
          <p:cNvPr id="8" name="Graphic 7" descr="Books with solid fill">
            <a:extLst>
              <a:ext uri="{FF2B5EF4-FFF2-40B4-BE49-F238E27FC236}">
                <a16:creationId xmlns:a16="http://schemas.microsoft.com/office/drawing/2014/main" id="{4A2301DF-F969-4014-951C-CD931DC012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80" y="2151965"/>
            <a:ext cx="914400" cy="914400"/>
          </a:xfrm>
          <a:prstGeom prst="rect">
            <a:avLst/>
          </a:prstGeom>
        </p:spPr>
      </p:pic>
      <p:sp>
        <p:nvSpPr>
          <p:cNvPr id="9" name="TextBox 8">
            <a:extLst>
              <a:ext uri="{FF2B5EF4-FFF2-40B4-BE49-F238E27FC236}">
                <a16:creationId xmlns:a16="http://schemas.microsoft.com/office/drawing/2014/main" id="{9834C3F1-730B-4DCB-848E-10AE75B92C72}"/>
              </a:ext>
            </a:extLst>
          </p:cNvPr>
          <p:cNvSpPr txBox="1"/>
          <p:nvPr/>
        </p:nvSpPr>
        <p:spPr>
          <a:xfrm>
            <a:off x="6096000" y="685412"/>
            <a:ext cx="461772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solidFill>
                  <a:schemeClr val="accent2">
                    <a:lumMod val="50000"/>
                  </a:schemeClr>
                </a:solidFill>
                <a:latin typeface="Times New Roman" panose="02020603050405020304" pitchFamily="18" charset="0"/>
                <a:cs typeface="Times New Roman" panose="02020603050405020304" pitchFamily="18" charset="0"/>
              </a:rPr>
              <a:t>Introduction </a:t>
            </a:r>
          </a:p>
        </p:txBody>
      </p:sp>
      <p:sp>
        <p:nvSpPr>
          <p:cNvPr id="10" name="TextBox 9">
            <a:extLst>
              <a:ext uri="{FF2B5EF4-FFF2-40B4-BE49-F238E27FC236}">
                <a16:creationId xmlns:a16="http://schemas.microsoft.com/office/drawing/2014/main" id="{C244D46D-F883-4573-8EF5-FB2EF161EFB0}"/>
              </a:ext>
            </a:extLst>
          </p:cNvPr>
          <p:cNvSpPr txBox="1"/>
          <p:nvPr/>
        </p:nvSpPr>
        <p:spPr>
          <a:xfrm>
            <a:off x="6096000" y="1267748"/>
            <a:ext cx="451104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solidFill>
                  <a:schemeClr val="accent2">
                    <a:lumMod val="50000"/>
                  </a:schemeClr>
                </a:solidFill>
                <a:latin typeface="Times New Roman" panose="02020603050405020304" pitchFamily="18" charset="0"/>
                <a:cs typeface="Times New Roman" panose="02020603050405020304" pitchFamily="18" charset="0"/>
              </a:rPr>
              <a:t>Hardware Components</a:t>
            </a:r>
          </a:p>
        </p:txBody>
      </p:sp>
      <p:sp>
        <p:nvSpPr>
          <p:cNvPr id="11" name="TextBox 10">
            <a:extLst>
              <a:ext uri="{FF2B5EF4-FFF2-40B4-BE49-F238E27FC236}">
                <a16:creationId xmlns:a16="http://schemas.microsoft.com/office/drawing/2014/main" id="{FEE8FF97-7DCB-4748-A35D-BC1777B49094}"/>
              </a:ext>
            </a:extLst>
          </p:cNvPr>
          <p:cNvSpPr txBox="1"/>
          <p:nvPr/>
        </p:nvSpPr>
        <p:spPr>
          <a:xfrm>
            <a:off x="6096000" y="1877737"/>
            <a:ext cx="49530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dirty="0">
                <a:solidFill>
                  <a:schemeClr val="accent2">
                    <a:lumMod val="50000"/>
                  </a:schemeClr>
                </a:solidFill>
                <a:latin typeface="Times New Roman" panose="02020603050405020304" pitchFamily="18" charset="0"/>
                <a:cs typeface="Times New Roman" panose="02020603050405020304" pitchFamily="18" charset="0"/>
              </a:rPr>
              <a:t>Software Used</a:t>
            </a:r>
          </a:p>
          <a:p>
            <a:pPr marL="457200" indent="-457200">
              <a:buFont typeface="Wingdings" panose="05000000000000000000" pitchFamily="2" charset="2"/>
              <a:buChar char="q"/>
            </a:pPr>
            <a:endParaRPr lang="en-IN" sz="3200" dirty="0">
              <a:solidFill>
                <a:schemeClr val="accent2">
                  <a:lumMod val="50000"/>
                </a:schemeClr>
              </a:solidFill>
            </a:endParaRPr>
          </a:p>
        </p:txBody>
      </p:sp>
      <p:sp>
        <p:nvSpPr>
          <p:cNvPr id="12" name="TextBox 11">
            <a:extLst>
              <a:ext uri="{FF2B5EF4-FFF2-40B4-BE49-F238E27FC236}">
                <a16:creationId xmlns:a16="http://schemas.microsoft.com/office/drawing/2014/main" id="{5E8748F2-B5A8-4D6C-92E1-F87F656F44C0}"/>
              </a:ext>
            </a:extLst>
          </p:cNvPr>
          <p:cNvSpPr txBox="1"/>
          <p:nvPr/>
        </p:nvSpPr>
        <p:spPr>
          <a:xfrm>
            <a:off x="6096000" y="3564491"/>
            <a:ext cx="390144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dirty="0">
                <a:solidFill>
                  <a:schemeClr val="accent2">
                    <a:lumMod val="50000"/>
                  </a:schemeClr>
                </a:solidFill>
                <a:latin typeface="Times New Roman" panose="02020603050405020304" pitchFamily="18" charset="0"/>
                <a:cs typeface="Times New Roman" panose="02020603050405020304" pitchFamily="18" charset="0"/>
              </a:rPr>
              <a:t>Implementation</a:t>
            </a:r>
          </a:p>
          <a:p>
            <a:pPr marL="457200" indent="-457200">
              <a:buFont typeface="Wingdings" panose="05000000000000000000" pitchFamily="2" charset="2"/>
              <a:buChar char="q"/>
            </a:pP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3200" dirty="0">
              <a:solidFill>
                <a:schemeClr val="accent2">
                  <a:lumMod val="50000"/>
                </a:schemeClr>
              </a:solidFill>
            </a:endParaRPr>
          </a:p>
        </p:txBody>
      </p:sp>
      <p:sp>
        <p:nvSpPr>
          <p:cNvPr id="13" name="TextBox 12">
            <a:extLst>
              <a:ext uri="{FF2B5EF4-FFF2-40B4-BE49-F238E27FC236}">
                <a16:creationId xmlns:a16="http://schemas.microsoft.com/office/drawing/2014/main" id="{C420F2FA-322D-4A3C-9703-D3F197033EFC}"/>
              </a:ext>
            </a:extLst>
          </p:cNvPr>
          <p:cNvSpPr txBox="1"/>
          <p:nvPr/>
        </p:nvSpPr>
        <p:spPr>
          <a:xfrm>
            <a:off x="6096000" y="2462512"/>
            <a:ext cx="4937760" cy="584775"/>
          </a:xfrm>
          <a:prstGeom prst="rect">
            <a:avLst/>
          </a:prstGeom>
          <a:noFill/>
        </p:spPr>
        <p:txBody>
          <a:bodyPr wrap="square" rtlCol="0">
            <a:spAutoFit/>
          </a:bodyPr>
          <a:lstStyle/>
          <a:p>
            <a:pPr marL="514350" indent="-514350">
              <a:buFont typeface="Wingdings" panose="05000000000000000000" pitchFamily="2" charset="2"/>
              <a:buChar char="q"/>
            </a:pPr>
            <a:r>
              <a:rPr lang="en-US" sz="3200" dirty="0">
                <a:solidFill>
                  <a:schemeClr val="accent2">
                    <a:lumMod val="50000"/>
                  </a:schemeClr>
                </a:solidFill>
                <a:latin typeface="Times New Roman" panose="02020603050405020304" pitchFamily="18" charset="0"/>
                <a:cs typeface="Times New Roman" panose="02020603050405020304" pitchFamily="18" charset="0"/>
              </a:rPr>
              <a:t>Proposed System</a:t>
            </a:r>
          </a:p>
        </p:txBody>
      </p:sp>
      <p:sp>
        <p:nvSpPr>
          <p:cNvPr id="16" name="TextBox 15">
            <a:extLst>
              <a:ext uri="{FF2B5EF4-FFF2-40B4-BE49-F238E27FC236}">
                <a16:creationId xmlns:a16="http://schemas.microsoft.com/office/drawing/2014/main" id="{07616BB4-5C86-46B5-948A-06BF6FDF2D87}"/>
              </a:ext>
            </a:extLst>
          </p:cNvPr>
          <p:cNvSpPr txBox="1"/>
          <p:nvPr/>
        </p:nvSpPr>
        <p:spPr>
          <a:xfrm>
            <a:off x="6096000" y="4103100"/>
            <a:ext cx="4800600" cy="584775"/>
          </a:xfrm>
          <a:prstGeom prst="rect">
            <a:avLst/>
          </a:prstGeom>
          <a:noFill/>
        </p:spPr>
        <p:txBody>
          <a:bodyPr wrap="square" rtlCol="0">
            <a:spAutoFit/>
          </a:bodyPr>
          <a:lstStyle/>
          <a:p>
            <a:pPr marL="514350" indent="-514350">
              <a:buFont typeface="Wingdings" panose="05000000000000000000" pitchFamily="2" charset="2"/>
              <a:buChar char="q"/>
            </a:pPr>
            <a:r>
              <a:rPr lang="en-US" sz="3200" dirty="0">
                <a:solidFill>
                  <a:schemeClr val="accent2">
                    <a:lumMod val="50000"/>
                  </a:schemeClr>
                </a:solidFill>
                <a:latin typeface="Times New Roman" panose="02020603050405020304" pitchFamily="18" charset="0"/>
                <a:cs typeface="Times New Roman" panose="02020603050405020304" pitchFamily="18" charset="0"/>
              </a:rPr>
              <a:t>Result and Discussion</a:t>
            </a:r>
          </a:p>
        </p:txBody>
      </p:sp>
      <p:sp>
        <p:nvSpPr>
          <p:cNvPr id="17" name="TextBox 16">
            <a:extLst>
              <a:ext uri="{FF2B5EF4-FFF2-40B4-BE49-F238E27FC236}">
                <a16:creationId xmlns:a16="http://schemas.microsoft.com/office/drawing/2014/main" id="{9956DFD2-788E-4BEF-8FA7-D94D43D4EBAA}"/>
              </a:ext>
            </a:extLst>
          </p:cNvPr>
          <p:cNvSpPr txBox="1"/>
          <p:nvPr/>
        </p:nvSpPr>
        <p:spPr>
          <a:xfrm>
            <a:off x="6096000" y="4687875"/>
            <a:ext cx="4084320" cy="584775"/>
          </a:xfrm>
          <a:prstGeom prst="rect">
            <a:avLst/>
          </a:prstGeom>
          <a:noFill/>
        </p:spPr>
        <p:txBody>
          <a:bodyPr wrap="square" rtlCol="0">
            <a:spAutoFit/>
          </a:bodyPr>
          <a:lstStyle/>
          <a:p>
            <a:pPr marL="514350" indent="-514350">
              <a:buFont typeface="Wingdings" panose="05000000000000000000" pitchFamily="2" charset="2"/>
              <a:buChar char="q"/>
            </a:pPr>
            <a:r>
              <a:rPr lang="en-US" sz="3200" dirty="0">
                <a:solidFill>
                  <a:schemeClr val="accent2">
                    <a:lumMod val="50000"/>
                  </a:schemeClr>
                </a:solidFill>
                <a:latin typeface="Times New Roman" panose="02020603050405020304" pitchFamily="18" charset="0"/>
                <a:cs typeface="Times New Roman" panose="02020603050405020304" pitchFamily="18" charset="0"/>
              </a:rPr>
              <a:t>Conclusion</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BD09C9A-AD6E-4651-A24E-4430A17BE3D0}"/>
              </a:ext>
            </a:extLst>
          </p:cNvPr>
          <p:cNvSpPr txBox="1"/>
          <p:nvPr/>
        </p:nvSpPr>
        <p:spPr>
          <a:xfrm>
            <a:off x="6096000" y="3022757"/>
            <a:ext cx="248412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solidFill>
                  <a:schemeClr val="accent2">
                    <a:lumMod val="50000"/>
                  </a:schemeClr>
                </a:solidFill>
                <a:latin typeface="Times New Roman" panose="02020603050405020304" pitchFamily="18" charset="0"/>
                <a:cs typeface="Times New Roman" panose="02020603050405020304" pitchFamily="18" charset="0"/>
              </a:rPr>
              <a:t>Features</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AC7379C5-BECD-412B-A523-4513966F3F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67318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7DAEF-A631-464E-9CC8-4061F756719D}"/>
              </a:ext>
            </a:extLst>
          </p:cNvPr>
          <p:cNvSpPr txBox="1"/>
          <p:nvPr/>
        </p:nvSpPr>
        <p:spPr>
          <a:xfrm>
            <a:off x="1885950" y="548640"/>
            <a:ext cx="376428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pic>
        <p:nvPicPr>
          <p:cNvPr id="4" name="Graphic 3" descr="Brain in head with solid fill">
            <a:extLst>
              <a:ext uri="{FF2B5EF4-FFF2-40B4-BE49-F238E27FC236}">
                <a16:creationId xmlns:a16="http://schemas.microsoft.com/office/drawing/2014/main" id="{4F7CA789-4666-470E-B69B-FE00DB197F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276" y="203775"/>
            <a:ext cx="914400" cy="914400"/>
          </a:xfrm>
          <a:prstGeom prst="rect">
            <a:avLst/>
          </a:prstGeom>
        </p:spPr>
      </p:pic>
      <p:sp>
        <p:nvSpPr>
          <p:cNvPr id="5" name="TextBox 4">
            <a:extLst>
              <a:ext uri="{FF2B5EF4-FFF2-40B4-BE49-F238E27FC236}">
                <a16:creationId xmlns:a16="http://schemas.microsoft.com/office/drawing/2014/main" id="{784E88A0-0836-423F-988B-5C10303576C0}"/>
              </a:ext>
            </a:extLst>
          </p:cNvPr>
          <p:cNvSpPr txBox="1"/>
          <p:nvPr/>
        </p:nvSpPr>
        <p:spPr>
          <a:xfrm>
            <a:off x="441960" y="1447800"/>
            <a:ext cx="11026140" cy="255454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spc="-15" dirty="0">
                <a:solidFill>
                  <a:schemeClr val="accent2">
                    <a:lumMod val="50000"/>
                  </a:schemeClr>
                </a:solidFill>
                <a:latin typeface="Times New Roman" panose="02020603050405020304" pitchFamily="18" charset="0"/>
                <a:cs typeface="Times New Roman" panose="02020603050405020304" pitchFamily="18" charset="0"/>
              </a:rPr>
              <a:t>Farming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is</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a </a:t>
            </a:r>
            <a:r>
              <a:rPr lang="en-US" sz="2000" dirty="0">
                <a:solidFill>
                  <a:schemeClr val="accent2">
                    <a:lumMod val="50000"/>
                  </a:schemeClr>
                </a:solidFill>
                <a:latin typeface="Times New Roman" panose="02020603050405020304" pitchFamily="18" charset="0"/>
                <a:cs typeface="Times New Roman" panose="02020603050405020304" pitchFamily="18" charset="0"/>
              </a:rPr>
              <a:t>complex </a:t>
            </a:r>
            <a:r>
              <a:rPr lang="en-US" sz="2000" spc="-25" dirty="0">
                <a:solidFill>
                  <a:schemeClr val="accent2">
                    <a:lumMod val="50000"/>
                  </a:schemeClr>
                </a:solidFill>
                <a:latin typeface="Times New Roman" panose="02020603050405020304" pitchFamily="18" charset="0"/>
                <a:cs typeface="Times New Roman" panose="02020603050405020304" pitchFamily="18" charset="0"/>
              </a:rPr>
              <a:t>yet</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important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process </a:t>
            </a:r>
            <a:r>
              <a:rPr lang="en-US" sz="2000" spc="-25" dirty="0">
                <a:solidFill>
                  <a:schemeClr val="accent2">
                    <a:lumMod val="50000"/>
                  </a:schemeClr>
                </a:solidFill>
                <a:latin typeface="Times New Roman" panose="02020603050405020304" pitchFamily="18" charset="0"/>
                <a:cs typeface="Times New Roman" panose="02020603050405020304" pitchFamily="18" charset="0"/>
              </a:rPr>
              <a:t>that</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 has</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been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on the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course </a:t>
            </a:r>
            <a:r>
              <a:rPr lang="en-US" sz="2000" spc="-30" dirty="0">
                <a:solidFill>
                  <a:schemeClr val="accent2">
                    <a:lumMod val="50000"/>
                  </a:schemeClr>
                </a:solidFill>
                <a:latin typeface="Times New Roman" panose="02020603050405020304" pitchFamily="18" charset="0"/>
                <a:cs typeface="Times New Roman" panose="02020603050405020304" pitchFamily="18" charset="0"/>
              </a:rPr>
              <a:t>in </a:t>
            </a:r>
            <a:r>
              <a:rPr lang="en-US" sz="2000" spc="-2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townlets</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 since</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mortal</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civilization.</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There</a:t>
            </a:r>
            <a:r>
              <a:rPr lang="en-US" sz="200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are</a:t>
            </a:r>
            <a:r>
              <a:rPr lang="en-US" sz="200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numerous</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 aspects</a:t>
            </a:r>
            <a:r>
              <a:rPr lang="en-US" sz="2000" spc="60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25" dirty="0">
                <a:solidFill>
                  <a:schemeClr val="accent2">
                    <a:lumMod val="50000"/>
                  </a:schemeClr>
                </a:solidFill>
                <a:latin typeface="Times New Roman" panose="02020603050405020304" pitchFamily="18" charset="0"/>
                <a:cs typeface="Times New Roman" panose="02020603050405020304" pitchFamily="18" charset="0"/>
              </a:rPr>
              <a:t>that</a:t>
            </a:r>
            <a:r>
              <a:rPr lang="en-US" sz="2000" spc="57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growers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chemeClr val="accent2">
                    <a:lumMod val="50000"/>
                  </a:schemeClr>
                </a:solidFill>
                <a:latin typeface="Times New Roman" panose="02020603050405020304" pitchFamily="18" charset="0"/>
                <a:cs typeface="Times New Roman" panose="02020603050405020304" pitchFamily="18" charset="0"/>
              </a:rPr>
              <a:t>need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to take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into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consideration while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farming.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Cultivating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factors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involve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soil,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irrigational</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installations,</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temperature,</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rainfall,</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 water</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level,</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etc.</a:t>
            </a:r>
          </a:p>
          <a:p>
            <a:endParaRPr lang="en-US" sz="2000" spc="-5"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To</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produce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successful crop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growth, </a:t>
            </a:r>
            <a:r>
              <a:rPr lang="en-US" sz="2000" spc="-25" dirty="0">
                <a:solidFill>
                  <a:schemeClr val="accent2">
                    <a:lumMod val="50000"/>
                  </a:schemeClr>
                </a:solidFill>
                <a:latin typeface="Times New Roman" panose="02020603050405020304" pitchFamily="18" charset="0"/>
                <a:cs typeface="Times New Roman" panose="02020603050405020304" pitchFamily="18" charset="0"/>
              </a:rPr>
              <a:t>an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agronomist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needs to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be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well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set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and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be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conscious </a:t>
            </a:r>
            <a:r>
              <a:rPr lang="en-US" sz="2000" spc="30" dirty="0">
                <a:solidFill>
                  <a:schemeClr val="accent2">
                    <a:lumMod val="50000"/>
                  </a:schemeClr>
                </a:solidFill>
                <a:latin typeface="Times New Roman" panose="02020603050405020304" pitchFamily="18" charset="0"/>
                <a:cs typeface="Times New Roman" panose="02020603050405020304" pitchFamily="18" charset="0"/>
              </a:rPr>
              <a:t>of </a:t>
            </a:r>
            <a:r>
              <a:rPr lang="en-US" sz="2000" spc="3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the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accurate or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absolute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values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for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the various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factors,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rainfall conditions,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or climate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changes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because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the overall </a:t>
            </a:r>
            <a:r>
              <a:rPr lang="en-US" sz="2000" dirty="0">
                <a:solidFill>
                  <a:schemeClr val="accent2">
                    <a:lumMod val="50000"/>
                  </a:schemeClr>
                </a:solidFill>
                <a:latin typeface="Times New Roman" panose="02020603050405020304" pitchFamily="18" charset="0"/>
                <a:cs typeface="Times New Roman" panose="02020603050405020304" pitchFamily="18" charset="0"/>
              </a:rPr>
              <a:t>affair </a:t>
            </a:r>
            <a:r>
              <a:rPr lang="en-US" sz="2000" spc="30" dirty="0">
                <a:solidFill>
                  <a:schemeClr val="accent2">
                    <a:lumMod val="50000"/>
                  </a:schemeClr>
                </a:solidFill>
                <a:latin typeface="Times New Roman" panose="02020603050405020304" pitchFamily="18" charset="0"/>
                <a:cs typeface="Times New Roman" panose="02020603050405020304" pitchFamily="18" charset="0"/>
              </a:rPr>
              <a:t>of </a:t>
            </a:r>
            <a:r>
              <a:rPr lang="en-US" sz="2000" spc="-15" dirty="0">
                <a:solidFill>
                  <a:schemeClr val="accent2">
                    <a:lumMod val="50000"/>
                  </a:schemeClr>
                </a:solidFill>
                <a:latin typeface="Times New Roman" panose="02020603050405020304" pitchFamily="18" charset="0"/>
                <a:cs typeface="Times New Roman" panose="02020603050405020304" pitchFamily="18" charset="0"/>
              </a:rPr>
              <a:t>the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crop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is </a:t>
            </a:r>
            <a:r>
              <a:rPr lang="en-US" sz="2000" spc="-25" dirty="0">
                <a:solidFill>
                  <a:schemeClr val="accent2">
                    <a:lumMod val="50000"/>
                  </a:schemeClr>
                </a:solidFill>
                <a:latin typeface="Times New Roman" panose="02020603050405020304" pitchFamily="18" charset="0"/>
                <a:cs typeface="Times New Roman" panose="02020603050405020304" pitchFamily="18" charset="0"/>
              </a:rPr>
              <a:t>largely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dependent </a:t>
            </a:r>
            <a:r>
              <a:rPr lang="en-US" sz="2000" spc="-20" dirty="0">
                <a:solidFill>
                  <a:schemeClr val="accent2">
                    <a:lumMod val="50000"/>
                  </a:schemeClr>
                </a:solidFill>
                <a:latin typeface="Times New Roman" panose="02020603050405020304" pitchFamily="18" charset="0"/>
                <a:cs typeface="Times New Roman" panose="02020603050405020304" pitchFamily="18" charset="0"/>
              </a:rPr>
              <a:t>upon </a:t>
            </a:r>
            <a:r>
              <a:rPr lang="en-US" sz="2000" spc="-10" dirty="0">
                <a:solidFill>
                  <a:schemeClr val="accent2">
                    <a:lumMod val="50000"/>
                  </a:schemeClr>
                </a:solidFill>
                <a:latin typeface="Times New Roman" panose="02020603050405020304" pitchFamily="18" charset="0"/>
                <a:cs typeface="Times New Roman" panose="02020603050405020304" pitchFamily="18" charset="0"/>
              </a:rPr>
              <a:t>these </a:t>
            </a:r>
            <a:r>
              <a:rPr lang="en-US" sz="2000" spc="-5" dirty="0">
                <a:solidFill>
                  <a:schemeClr val="accent2">
                    <a:lumMod val="50000"/>
                  </a:schemeClr>
                </a:solidFill>
                <a:latin typeface="Times New Roman" panose="02020603050405020304" pitchFamily="18" charset="0"/>
                <a:cs typeface="Times New Roman" panose="02020603050405020304" pitchFamily="18" charset="0"/>
              </a:rPr>
              <a:t> factors.</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55F9D86-A1EB-4314-A956-79E45D10260D}"/>
              </a:ext>
            </a:extLst>
          </p:cNvPr>
          <p:cNvSpPr txBox="1"/>
          <p:nvPr/>
        </p:nvSpPr>
        <p:spPr>
          <a:xfrm>
            <a:off x="137160" y="4017585"/>
            <a:ext cx="11026140" cy="1458861"/>
          </a:xfrm>
          <a:prstGeom prst="rect">
            <a:avLst/>
          </a:prstGeom>
          <a:noFill/>
        </p:spPr>
        <p:txBody>
          <a:bodyPr wrap="square" rtlCol="0">
            <a:spAutoFit/>
          </a:bodyPr>
          <a:lstStyle/>
          <a:p>
            <a:pPr>
              <a:lnSpc>
                <a:spcPct val="100000"/>
              </a:lnSpc>
              <a:spcBef>
                <a:spcPts val="25"/>
              </a:spcBef>
            </a:pPr>
            <a:endParaRPr lang="en-US" sz="2000" dirty="0">
              <a:solidFill>
                <a:srgbClr val="002060"/>
              </a:solidFill>
              <a:latin typeface="Times New Roman" panose="02020603050405020304" pitchFamily="18" charset="0"/>
              <a:cs typeface="Times New Roman" panose="02020603050405020304" pitchFamily="18" charset="0"/>
            </a:endParaRPr>
          </a:p>
          <a:p>
            <a:pPr marL="222250" marR="212725" algn="just">
              <a:lnSpc>
                <a:spcPct val="121900"/>
              </a:lnSpc>
            </a:pPr>
            <a:r>
              <a:rPr lang="en-US" sz="2000" spc="-15" dirty="0">
                <a:solidFill>
                  <a:srgbClr val="002060"/>
                </a:solidFill>
                <a:latin typeface="Times New Roman" panose="02020603050405020304" pitchFamily="18" charset="0"/>
                <a:cs typeface="Times New Roman" panose="02020603050405020304" pitchFamily="18" charset="0"/>
              </a:rPr>
              <a:t>The</a:t>
            </a:r>
            <a:r>
              <a:rPr lang="en-US" sz="2000" spc="-10" dirty="0">
                <a:solidFill>
                  <a:srgbClr val="002060"/>
                </a:solidFill>
                <a:latin typeface="Times New Roman" panose="02020603050405020304" pitchFamily="18" charset="0"/>
                <a:cs typeface="Times New Roman" panose="02020603050405020304" pitchFamily="18" charset="0"/>
              </a:rPr>
              <a:t> </a:t>
            </a:r>
            <a:r>
              <a:rPr lang="en-US" sz="2000" spc="-20" dirty="0">
                <a:solidFill>
                  <a:srgbClr val="002060"/>
                </a:solidFill>
                <a:latin typeface="Times New Roman" panose="02020603050405020304" pitchFamily="18" charset="0"/>
                <a:cs typeface="Times New Roman" panose="02020603050405020304" pitchFamily="18" charset="0"/>
              </a:rPr>
              <a:t>main</a:t>
            </a:r>
            <a:r>
              <a:rPr lang="en-US" sz="2000" spc="-15" dirty="0">
                <a:solidFill>
                  <a:srgbClr val="002060"/>
                </a:solidFill>
                <a:latin typeface="Times New Roman" panose="02020603050405020304" pitchFamily="18" charset="0"/>
                <a:cs typeface="Times New Roman" panose="02020603050405020304" pitchFamily="18" charset="0"/>
              </a:rPr>
              <a:t> goal</a:t>
            </a:r>
            <a:r>
              <a:rPr lang="en-US" sz="2000" spc="-10"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of</a:t>
            </a:r>
            <a:r>
              <a:rPr lang="en-US" sz="2000" spc="20" dirty="0">
                <a:solidFill>
                  <a:srgbClr val="002060"/>
                </a:solidFill>
                <a:latin typeface="Times New Roman" panose="02020603050405020304" pitchFamily="18" charset="0"/>
                <a:cs typeface="Times New Roman" panose="02020603050405020304" pitchFamily="18" charset="0"/>
              </a:rPr>
              <a:t> </a:t>
            </a:r>
            <a:r>
              <a:rPr lang="en-US" sz="2000" spc="-30" dirty="0">
                <a:solidFill>
                  <a:srgbClr val="002060"/>
                </a:solidFill>
                <a:latin typeface="Times New Roman" panose="02020603050405020304" pitchFamily="18" charset="0"/>
                <a:cs typeface="Times New Roman" panose="02020603050405020304" pitchFamily="18" charset="0"/>
              </a:rPr>
              <a:t>this</a:t>
            </a:r>
            <a:r>
              <a:rPr lang="en-US" sz="2000" spc="-25"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research</a:t>
            </a:r>
            <a:r>
              <a:rPr lang="en-US" sz="2000" spc="-10" dirty="0">
                <a:solidFill>
                  <a:srgbClr val="002060"/>
                </a:solidFill>
                <a:latin typeface="Times New Roman" panose="02020603050405020304" pitchFamily="18" charset="0"/>
                <a:cs typeface="Times New Roman" panose="02020603050405020304" pitchFamily="18" charset="0"/>
              </a:rPr>
              <a:t> </a:t>
            </a:r>
            <a:r>
              <a:rPr lang="en-US" sz="2000" spc="-35" dirty="0">
                <a:solidFill>
                  <a:srgbClr val="002060"/>
                </a:solidFill>
                <a:latin typeface="Times New Roman" panose="02020603050405020304" pitchFamily="18" charset="0"/>
                <a:cs typeface="Times New Roman" panose="02020603050405020304" pitchFamily="18" charset="0"/>
              </a:rPr>
              <a:t>study</a:t>
            </a:r>
            <a:r>
              <a:rPr lang="en-US" sz="2000" spc="-30" dirty="0">
                <a:solidFill>
                  <a:srgbClr val="002060"/>
                </a:solidFill>
                <a:latin typeface="Times New Roman" panose="02020603050405020304" pitchFamily="18" charset="0"/>
                <a:cs typeface="Times New Roman" panose="02020603050405020304" pitchFamily="18" charset="0"/>
              </a:rPr>
              <a:t> </a:t>
            </a:r>
            <a:r>
              <a:rPr lang="en-US" sz="2000" spc="-20" dirty="0">
                <a:solidFill>
                  <a:srgbClr val="002060"/>
                </a:solidFill>
                <a:latin typeface="Times New Roman" panose="02020603050405020304" pitchFamily="18" charset="0"/>
                <a:cs typeface="Times New Roman" panose="02020603050405020304" pitchFamily="18" charset="0"/>
              </a:rPr>
              <a:t>is</a:t>
            </a:r>
            <a:r>
              <a:rPr lang="en-US" sz="2000" spc="455"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to </a:t>
            </a:r>
            <a:r>
              <a:rPr lang="en-US" sz="2000" spc="-10"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develop</a:t>
            </a:r>
            <a:r>
              <a:rPr lang="en-US" sz="2000" spc="-10" dirty="0">
                <a:solidFill>
                  <a:srgbClr val="002060"/>
                </a:solidFill>
                <a:latin typeface="Times New Roman" panose="02020603050405020304" pitchFamily="18" charset="0"/>
                <a:cs typeface="Times New Roman" panose="02020603050405020304" pitchFamily="18" charset="0"/>
              </a:rPr>
              <a:t> </a:t>
            </a:r>
            <a:r>
              <a:rPr lang="en-US" sz="2000" spc="-25" dirty="0">
                <a:solidFill>
                  <a:srgbClr val="002060"/>
                </a:solidFill>
                <a:latin typeface="Times New Roman" panose="02020603050405020304" pitchFamily="18" charset="0"/>
                <a:cs typeface="Times New Roman" panose="02020603050405020304" pitchFamily="18" charset="0"/>
              </a:rPr>
              <a:t>an</a:t>
            </a:r>
            <a:r>
              <a:rPr lang="en-US" sz="2000" spc="-20"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automated</a:t>
            </a:r>
            <a:r>
              <a:rPr lang="en-US" sz="2000" spc="470"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experimental</a:t>
            </a:r>
            <a:r>
              <a:rPr lang="en-US" sz="2000" spc="470" dirty="0">
                <a:solidFill>
                  <a:srgbClr val="002060"/>
                </a:solidFill>
                <a:latin typeface="Times New Roman" panose="02020603050405020304" pitchFamily="18" charset="0"/>
                <a:cs typeface="Times New Roman" panose="02020603050405020304" pitchFamily="18" charset="0"/>
              </a:rPr>
              <a:t> </a:t>
            </a:r>
            <a:r>
              <a:rPr lang="en-US" sz="2000" spc="-25" dirty="0">
                <a:solidFill>
                  <a:srgbClr val="002060"/>
                </a:solidFill>
                <a:latin typeface="Times New Roman" panose="02020603050405020304" pitchFamily="18" charset="0"/>
                <a:cs typeface="Times New Roman" panose="02020603050405020304" pitchFamily="18" charset="0"/>
              </a:rPr>
              <a:t>strategy </a:t>
            </a:r>
            <a:r>
              <a:rPr lang="en-US" sz="2000" spc="-20" dirty="0">
                <a:solidFill>
                  <a:srgbClr val="002060"/>
                </a:solidFill>
                <a:latin typeface="Times New Roman" panose="02020603050405020304" pitchFamily="18" charset="0"/>
                <a:cs typeface="Times New Roman" panose="02020603050405020304" pitchFamily="18" charset="0"/>
              </a:rPr>
              <a:t> </a:t>
            </a:r>
            <a:r>
              <a:rPr lang="en-US" sz="2000" spc="-30" dirty="0">
                <a:solidFill>
                  <a:srgbClr val="002060"/>
                </a:solidFill>
                <a:latin typeface="Times New Roman" panose="02020603050405020304" pitchFamily="18" charset="0"/>
                <a:cs typeface="Times New Roman" panose="02020603050405020304" pitchFamily="18" charset="0"/>
              </a:rPr>
              <a:t>using </a:t>
            </a:r>
            <a:r>
              <a:rPr lang="en-US" sz="2000" spc="-20" dirty="0">
                <a:solidFill>
                  <a:srgbClr val="002060"/>
                </a:solidFill>
                <a:latin typeface="Times New Roman" panose="02020603050405020304" pitchFamily="18" charset="0"/>
                <a:cs typeface="Times New Roman" panose="02020603050405020304" pitchFamily="18" charset="0"/>
              </a:rPr>
              <a:t>the </a:t>
            </a:r>
            <a:r>
              <a:rPr lang="en-US" sz="2000" spc="-25" dirty="0">
                <a:solidFill>
                  <a:srgbClr val="002060"/>
                </a:solidFill>
                <a:latin typeface="Times New Roman" panose="02020603050405020304" pitchFamily="18" charset="0"/>
                <a:cs typeface="Times New Roman" panose="02020603050405020304" pitchFamily="18" charset="0"/>
              </a:rPr>
              <a:t>Internet </a:t>
            </a:r>
            <a:r>
              <a:rPr lang="en-US" sz="2000" spc="15" dirty="0">
                <a:solidFill>
                  <a:srgbClr val="002060"/>
                </a:solidFill>
                <a:latin typeface="Times New Roman" panose="02020603050405020304" pitchFamily="18" charset="0"/>
                <a:cs typeface="Times New Roman" panose="02020603050405020304" pitchFamily="18" charset="0"/>
              </a:rPr>
              <a:t>of </a:t>
            </a:r>
            <a:r>
              <a:rPr lang="en-US" sz="2000" spc="-25" dirty="0">
                <a:solidFill>
                  <a:srgbClr val="002060"/>
                </a:solidFill>
                <a:latin typeface="Times New Roman" panose="02020603050405020304" pitchFamily="18" charset="0"/>
                <a:cs typeface="Times New Roman" panose="02020603050405020304" pitchFamily="18" charset="0"/>
              </a:rPr>
              <a:t>Things </a:t>
            </a:r>
            <a:r>
              <a:rPr lang="en-US" sz="2000" spc="-15" dirty="0">
                <a:solidFill>
                  <a:srgbClr val="002060"/>
                </a:solidFill>
                <a:latin typeface="Times New Roman" panose="02020603050405020304" pitchFamily="18" charset="0"/>
                <a:cs typeface="Times New Roman" panose="02020603050405020304" pitchFamily="18" charset="0"/>
              </a:rPr>
              <a:t>to </a:t>
            </a:r>
            <a:r>
              <a:rPr lang="en-US" sz="2000" spc="-25" dirty="0">
                <a:solidFill>
                  <a:srgbClr val="002060"/>
                </a:solidFill>
                <a:latin typeface="Times New Roman" panose="02020603050405020304" pitchFamily="18" charset="0"/>
                <a:cs typeface="Times New Roman" panose="02020603050405020304" pitchFamily="18" charset="0"/>
              </a:rPr>
              <a:t>intelligently </a:t>
            </a:r>
            <a:r>
              <a:rPr lang="en-US" sz="2000" spc="-15" dirty="0">
                <a:solidFill>
                  <a:srgbClr val="002060"/>
                </a:solidFill>
                <a:latin typeface="Times New Roman" panose="02020603050405020304" pitchFamily="18" charset="0"/>
                <a:cs typeface="Times New Roman" panose="02020603050405020304" pitchFamily="18" charset="0"/>
              </a:rPr>
              <a:t>operate </a:t>
            </a:r>
            <a:r>
              <a:rPr lang="en-US" sz="2000" spc="-484" dirty="0">
                <a:solidFill>
                  <a:srgbClr val="002060"/>
                </a:solidFill>
                <a:latin typeface="Times New Roman" panose="02020603050405020304" pitchFamily="18" charset="0"/>
                <a:cs typeface="Times New Roman" panose="02020603050405020304" pitchFamily="18" charset="0"/>
              </a:rPr>
              <a:t> </a:t>
            </a:r>
            <a:r>
              <a:rPr lang="en-US" sz="2000" spc="-20" dirty="0">
                <a:solidFill>
                  <a:srgbClr val="002060"/>
                </a:solidFill>
                <a:latin typeface="Times New Roman" panose="02020603050405020304" pitchFamily="18" charset="0"/>
                <a:cs typeface="Times New Roman" panose="02020603050405020304" pitchFamily="18" charset="0"/>
              </a:rPr>
              <a:t>systems</a:t>
            </a:r>
            <a:r>
              <a:rPr lang="en-US" sz="2000" spc="-1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for</a:t>
            </a:r>
            <a:r>
              <a:rPr lang="en-US" sz="2000" spc="-5" dirty="0">
                <a:solidFill>
                  <a:srgbClr val="002060"/>
                </a:solidFill>
                <a:latin typeface="Times New Roman" panose="02020603050405020304" pitchFamily="18" charset="0"/>
                <a:cs typeface="Times New Roman" panose="02020603050405020304" pitchFamily="18" charset="0"/>
              </a:rPr>
              <a:t> </a:t>
            </a:r>
            <a:r>
              <a:rPr lang="en-US" sz="2000" spc="-20" dirty="0">
                <a:solidFill>
                  <a:srgbClr val="002060"/>
                </a:solidFill>
                <a:latin typeface="Times New Roman" panose="02020603050405020304" pitchFamily="18" charset="0"/>
                <a:cs typeface="Times New Roman" panose="02020603050405020304" pitchFamily="18" charset="0"/>
              </a:rPr>
              <a:t>monitoring</a:t>
            </a:r>
            <a:r>
              <a:rPr lang="en-US" sz="2000" spc="-5" dirty="0">
                <a:solidFill>
                  <a:srgbClr val="002060"/>
                </a:solidFill>
                <a:latin typeface="Times New Roman" panose="02020603050405020304" pitchFamily="18" charset="0"/>
                <a:cs typeface="Times New Roman" panose="02020603050405020304" pitchFamily="18" charset="0"/>
              </a:rPr>
              <a:t> </a:t>
            </a:r>
            <a:r>
              <a:rPr lang="en-US" sz="2000" spc="-25" dirty="0">
                <a:solidFill>
                  <a:srgbClr val="002060"/>
                </a:solidFill>
                <a:latin typeface="Times New Roman" panose="02020603050405020304" pitchFamily="18" charset="0"/>
                <a:cs typeface="Times New Roman" panose="02020603050405020304" pitchFamily="18" charset="0"/>
              </a:rPr>
              <a:t>agriculture.</a:t>
            </a:r>
            <a:endParaRPr lang="en-US" sz="2000" dirty="0">
              <a:solidFill>
                <a:srgbClr val="002060"/>
              </a:solidFill>
              <a:latin typeface="Times New Roman" panose="02020603050405020304" pitchFamily="18" charset="0"/>
              <a:cs typeface="Times New Roman" panose="02020603050405020304" pitchFamily="18" charset="0"/>
            </a:endParaRPr>
          </a:p>
          <a:p>
            <a:endParaRPr lang="en-IN" sz="2000"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9DADE54-FB22-4C00-9884-43797A81E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108812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1E8EE-0328-4DF5-B17D-8806390863C5}"/>
              </a:ext>
            </a:extLst>
          </p:cNvPr>
          <p:cNvSpPr txBox="1"/>
          <p:nvPr/>
        </p:nvSpPr>
        <p:spPr>
          <a:xfrm>
            <a:off x="1925002" y="474648"/>
            <a:ext cx="612648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HARDWARE  COMPONENTS</a:t>
            </a:r>
            <a:endParaRPr lang="en-IN" sz="3200" b="1" dirty="0">
              <a:latin typeface="Times New Roman" panose="02020603050405020304" pitchFamily="18" charset="0"/>
              <a:cs typeface="Times New Roman" panose="02020603050405020304" pitchFamily="18" charset="0"/>
            </a:endParaRPr>
          </a:p>
        </p:txBody>
      </p:sp>
      <p:pic>
        <p:nvPicPr>
          <p:cNvPr id="5" name="Graphic 4" descr="Database with solid fill">
            <a:extLst>
              <a:ext uri="{FF2B5EF4-FFF2-40B4-BE49-F238E27FC236}">
                <a16:creationId xmlns:a16="http://schemas.microsoft.com/office/drawing/2014/main" id="{FF7F2791-85DD-4B66-8267-F43BC387D4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432" y="145023"/>
            <a:ext cx="914400" cy="914400"/>
          </a:xfrm>
          <a:prstGeom prst="rect">
            <a:avLst/>
          </a:prstGeom>
        </p:spPr>
      </p:pic>
      <p:sp>
        <p:nvSpPr>
          <p:cNvPr id="6" name="TextBox 5">
            <a:extLst>
              <a:ext uri="{FF2B5EF4-FFF2-40B4-BE49-F238E27FC236}">
                <a16:creationId xmlns:a16="http://schemas.microsoft.com/office/drawing/2014/main" id="{D898C85E-744B-460B-9C21-687F50E1F45F}"/>
              </a:ext>
            </a:extLst>
          </p:cNvPr>
          <p:cNvSpPr txBox="1"/>
          <p:nvPr/>
        </p:nvSpPr>
        <p:spPr>
          <a:xfrm>
            <a:off x="472440" y="1430775"/>
            <a:ext cx="3291840"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accent2">
                    <a:lumMod val="50000"/>
                  </a:schemeClr>
                </a:solidFill>
                <a:latin typeface="Times New Roman" panose="02020603050405020304" pitchFamily="18" charset="0"/>
                <a:cs typeface="Times New Roman" panose="02020603050405020304" pitchFamily="18" charset="0"/>
              </a:rPr>
              <a:t>SOIL SENSOR</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F2C048-BCAE-45D7-BF5C-4956A25173CE}"/>
              </a:ext>
            </a:extLst>
          </p:cNvPr>
          <p:cNvSpPr txBox="1"/>
          <p:nvPr/>
        </p:nvSpPr>
        <p:spPr>
          <a:xfrm>
            <a:off x="4732020" y="1430775"/>
            <a:ext cx="318516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accent2">
                    <a:lumMod val="50000"/>
                  </a:schemeClr>
                </a:solidFill>
                <a:latin typeface="Times New Roman" panose="02020603050405020304" pitchFamily="18" charset="0"/>
                <a:cs typeface="Times New Roman" panose="02020603050405020304" pitchFamily="18" charset="0"/>
              </a:rPr>
              <a:t>DHT11 SENSOR</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5D6468E-9E2D-42F9-8033-E8C2116A0C6B}"/>
              </a:ext>
            </a:extLst>
          </p:cNvPr>
          <p:cNvSpPr txBox="1"/>
          <p:nvPr/>
        </p:nvSpPr>
        <p:spPr>
          <a:xfrm>
            <a:off x="8549640" y="1430775"/>
            <a:ext cx="329184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accent2">
                    <a:lumMod val="50000"/>
                  </a:schemeClr>
                </a:solidFill>
                <a:latin typeface="Times New Roman" panose="02020603050405020304" pitchFamily="18" charset="0"/>
                <a:cs typeface="Times New Roman" panose="02020603050405020304" pitchFamily="18" charset="0"/>
              </a:rPr>
              <a:t>RAIN SENSOR</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9" name="image3.jpeg">
            <a:extLst>
              <a:ext uri="{FF2B5EF4-FFF2-40B4-BE49-F238E27FC236}">
                <a16:creationId xmlns:a16="http://schemas.microsoft.com/office/drawing/2014/main" id="{2C35BF91-27EF-481A-9709-17863A736A4A}"/>
              </a:ext>
            </a:extLst>
          </p:cNvPr>
          <p:cNvPicPr/>
          <p:nvPr/>
        </p:nvPicPr>
        <p:blipFill>
          <a:blip r:embed="rId4" cstate="print"/>
          <a:stretch>
            <a:fillRect/>
          </a:stretch>
        </p:blipFill>
        <p:spPr>
          <a:xfrm>
            <a:off x="975360" y="2255927"/>
            <a:ext cx="1855470" cy="1479550"/>
          </a:xfrm>
          <a:prstGeom prst="rect">
            <a:avLst/>
          </a:prstGeom>
        </p:spPr>
      </p:pic>
      <p:pic>
        <p:nvPicPr>
          <p:cNvPr id="10" name="image1.jpeg">
            <a:extLst>
              <a:ext uri="{FF2B5EF4-FFF2-40B4-BE49-F238E27FC236}">
                <a16:creationId xmlns:a16="http://schemas.microsoft.com/office/drawing/2014/main" id="{7EF5AE29-0B3B-4C0C-9E1C-DFCEF835094A}"/>
              </a:ext>
            </a:extLst>
          </p:cNvPr>
          <p:cNvPicPr/>
          <p:nvPr/>
        </p:nvPicPr>
        <p:blipFill>
          <a:blip r:embed="rId5" cstate="print"/>
          <a:stretch>
            <a:fillRect/>
          </a:stretch>
        </p:blipFill>
        <p:spPr>
          <a:xfrm>
            <a:off x="4988242" y="2255927"/>
            <a:ext cx="1855470" cy="1479550"/>
          </a:xfrm>
          <a:prstGeom prst="rect">
            <a:avLst/>
          </a:prstGeom>
        </p:spPr>
      </p:pic>
      <p:pic>
        <p:nvPicPr>
          <p:cNvPr id="11" name="image2.jpeg">
            <a:extLst>
              <a:ext uri="{FF2B5EF4-FFF2-40B4-BE49-F238E27FC236}">
                <a16:creationId xmlns:a16="http://schemas.microsoft.com/office/drawing/2014/main" id="{F0680528-2F1E-477F-A9BC-4F62B9632E00}"/>
              </a:ext>
            </a:extLst>
          </p:cNvPr>
          <p:cNvPicPr/>
          <p:nvPr/>
        </p:nvPicPr>
        <p:blipFill>
          <a:blip r:embed="rId6" cstate="print"/>
          <a:stretch>
            <a:fillRect/>
          </a:stretch>
        </p:blipFill>
        <p:spPr>
          <a:xfrm>
            <a:off x="8756332" y="2255927"/>
            <a:ext cx="2056765" cy="1565275"/>
          </a:xfrm>
          <a:prstGeom prst="rect">
            <a:avLst/>
          </a:prstGeom>
        </p:spPr>
      </p:pic>
      <p:sp>
        <p:nvSpPr>
          <p:cNvPr id="12" name="TextBox 11">
            <a:extLst>
              <a:ext uri="{FF2B5EF4-FFF2-40B4-BE49-F238E27FC236}">
                <a16:creationId xmlns:a16="http://schemas.microsoft.com/office/drawing/2014/main" id="{D2233A85-5E12-4A46-825A-7EF39182FB0E}"/>
              </a:ext>
            </a:extLst>
          </p:cNvPr>
          <p:cNvSpPr txBox="1"/>
          <p:nvPr/>
        </p:nvSpPr>
        <p:spPr>
          <a:xfrm>
            <a:off x="609600" y="4160520"/>
            <a:ext cx="3154680" cy="1200329"/>
          </a:xfrm>
          <a:prstGeom prst="rect">
            <a:avLst/>
          </a:prstGeom>
          <a:noFill/>
        </p:spPr>
        <p:txBody>
          <a:bodyPr wrap="square" rtlCol="0">
            <a:spAutoFit/>
          </a:bodyPr>
          <a:lstStyle/>
          <a:p>
            <a:pPr lvl="0" algn="just">
              <a:spcBef>
                <a:spcPts val="305"/>
              </a:spcBef>
              <a:spcAft>
                <a:spcPts val="0"/>
              </a:spcAft>
              <a:buSzPts val="1000"/>
              <a:tabLst>
                <a:tab pos="254635" algn="l"/>
              </a:tabLst>
            </a:pPr>
            <a:r>
              <a:rPr lang="en-US" dirty="0">
                <a:solidFill>
                  <a:srgbClr val="002060"/>
                </a:solidFill>
                <a:latin typeface="Times New Roman" panose="02020603050405020304" pitchFamily="18" charset="0"/>
                <a:ea typeface="Times New Roman" panose="02020603050405020304" pitchFamily="18" charset="0"/>
              </a:rPr>
              <a:t>It </a:t>
            </a:r>
            <a:r>
              <a:rPr lang="en-US" sz="1800" dirty="0">
                <a:solidFill>
                  <a:srgbClr val="002060"/>
                </a:solidFill>
                <a:effectLst/>
                <a:latin typeface="Times New Roman" panose="02020603050405020304" pitchFamily="18" charset="0"/>
                <a:ea typeface="Times New Roman" panose="02020603050405020304" pitchFamily="18" charset="0"/>
              </a:rPr>
              <a:t>is used to measure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 amount of water in the soil horizon as well as to keep track</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 the water content of the soil.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765EFCB-D98A-4390-B1E6-653DF5FCB6D0}"/>
              </a:ext>
            </a:extLst>
          </p:cNvPr>
          <p:cNvSpPr txBox="1"/>
          <p:nvPr/>
        </p:nvSpPr>
        <p:spPr>
          <a:xfrm>
            <a:off x="4732020" y="4160520"/>
            <a:ext cx="2872740" cy="1200329"/>
          </a:xfrm>
          <a:prstGeom prst="rect">
            <a:avLst/>
          </a:prstGeom>
          <a:noFill/>
        </p:spPr>
        <p:txBody>
          <a:bodyPr wrap="square" rtlCol="0">
            <a:spAutoFit/>
          </a:bodyPr>
          <a:lstStyle/>
          <a:p>
            <a:pPr algn="just"/>
            <a:r>
              <a:rPr lang="en-US" dirty="0">
                <a:solidFill>
                  <a:srgbClr val="002060"/>
                </a:solidFill>
                <a:effectLst/>
                <a:latin typeface="Times New Roman" panose="02020603050405020304" pitchFamily="18" charset="0"/>
                <a:ea typeface="Times New Roman" panose="02020603050405020304" pitchFamily="18" charset="0"/>
              </a:rPr>
              <a:t>The</a:t>
            </a:r>
            <a:r>
              <a:rPr lang="en-US" spc="5" dirty="0">
                <a:solidFill>
                  <a:srgbClr val="002060"/>
                </a:solidFill>
                <a:effectLst/>
                <a:latin typeface="Times New Roman" panose="02020603050405020304" pitchFamily="18" charset="0"/>
                <a:ea typeface="Times New Roman" panose="02020603050405020304" pitchFamily="18" charset="0"/>
              </a:rPr>
              <a:t> </a:t>
            </a:r>
            <a:r>
              <a:rPr lang="en-US" dirty="0">
                <a:solidFill>
                  <a:srgbClr val="002060"/>
                </a:solidFill>
                <a:effectLst/>
                <a:latin typeface="Times New Roman" panose="02020603050405020304" pitchFamily="18" charset="0"/>
                <a:ea typeface="Times New Roman" panose="02020603050405020304" pitchFamily="18" charset="0"/>
              </a:rPr>
              <a:t>DHT11</a:t>
            </a:r>
            <a:r>
              <a:rPr lang="en-US" spc="5" dirty="0">
                <a:solidFill>
                  <a:srgbClr val="002060"/>
                </a:solidFill>
                <a:effectLst/>
                <a:latin typeface="Times New Roman" panose="02020603050405020304" pitchFamily="18" charset="0"/>
                <a:ea typeface="Times New Roman" panose="02020603050405020304" pitchFamily="18" charset="0"/>
              </a:rPr>
              <a:t> </a:t>
            </a:r>
            <a:r>
              <a:rPr lang="en-US" dirty="0">
                <a:solidFill>
                  <a:srgbClr val="002060"/>
                </a:solidFill>
                <a:effectLst/>
                <a:latin typeface="Times New Roman" panose="02020603050405020304" pitchFamily="18" charset="0"/>
                <a:ea typeface="Times New Roman" panose="02020603050405020304" pitchFamily="18" charset="0"/>
              </a:rPr>
              <a:t>is</a:t>
            </a:r>
            <a:r>
              <a:rPr lang="en-US" spc="5" dirty="0">
                <a:solidFill>
                  <a:srgbClr val="002060"/>
                </a:solidFill>
                <a:effectLst/>
                <a:latin typeface="Times New Roman" panose="02020603050405020304" pitchFamily="18" charset="0"/>
                <a:ea typeface="Times New Roman" panose="02020603050405020304" pitchFamily="18" charset="0"/>
              </a:rPr>
              <a:t> </a:t>
            </a:r>
            <a:r>
              <a:rPr lang="en-US" dirty="0">
                <a:solidFill>
                  <a:srgbClr val="002060"/>
                </a:solidFill>
                <a:effectLst/>
                <a:latin typeface="Times New Roman" panose="02020603050405020304" pitchFamily="18" charset="0"/>
                <a:ea typeface="Times New Roman" panose="02020603050405020304" pitchFamily="18" charset="0"/>
              </a:rPr>
              <a:t>a</a:t>
            </a:r>
            <a:r>
              <a:rPr lang="en-US" spc="5" dirty="0">
                <a:solidFill>
                  <a:srgbClr val="002060"/>
                </a:solidFill>
                <a:effectLst/>
                <a:latin typeface="Times New Roman" panose="02020603050405020304" pitchFamily="18" charset="0"/>
                <a:ea typeface="Times New Roman" panose="02020603050405020304" pitchFamily="18" charset="0"/>
              </a:rPr>
              <a:t> </a:t>
            </a:r>
            <a:r>
              <a:rPr lang="en-US" dirty="0">
                <a:solidFill>
                  <a:srgbClr val="002060"/>
                </a:solidFill>
                <a:effectLst/>
                <a:latin typeface="Times New Roman" panose="02020603050405020304" pitchFamily="18" charset="0"/>
                <a:ea typeface="Times New Roman" panose="02020603050405020304" pitchFamily="18" charset="0"/>
              </a:rPr>
              <a:t>simple,</a:t>
            </a:r>
            <a:r>
              <a:rPr lang="en-US" spc="5" dirty="0">
                <a:solidFill>
                  <a:srgbClr val="002060"/>
                </a:solidFill>
                <a:effectLst/>
                <a:latin typeface="Times New Roman" panose="02020603050405020304" pitchFamily="18" charset="0"/>
                <a:ea typeface="Times New Roman" panose="02020603050405020304" pitchFamily="18" charset="0"/>
              </a:rPr>
              <a:t> </a:t>
            </a:r>
            <a:r>
              <a:rPr lang="en-US" dirty="0">
                <a:solidFill>
                  <a:srgbClr val="002060"/>
                </a:solidFill>
                <a:effectLst/>
                <a:latin typeface="Times New Roman" panose="02020603050405020304" pitchFamily="18" charset="0"/>
                <a:ea typeface="Times New Roman" panose="02020603050405020304" pitchFamily="18" charset="0"/>
              </a:rPr>
              <a:t>incredibly</a:t>
            </a:r>
            <a:r>
              <a:rPr lang="en-US" spc="5" dirty="0">
                <a:solidFill>
                  <a:srgbClr val="002060"/>
                </a:solidFill>
                <a:effectLst/>
                <a:latin typeface="Times New Roman" panose="02020603050405020304" pitchFamily="18" charset="0"/>
                <a:ea typeface="Times New Roman" panose="02020603050405020304" pitchFamily="18" charset="0"/>
              </a:rPr>
              <a:t> </a:t>
            </a:r>
            <a:r>
              <a:rPr lang="en-US" dirty="0">
                <a:solidFill>
                  <a:srgbClr val="002060"/>
                </a:solidFill>
                <a:effectLst/>
                <a:latin typeface="Times New Roman" panose="02020603050405020304" pitchFamily="18" charset="0"/>
                <a:ea typeface="Times New Roman" panose="02020603050405020304" pitchFamily="18" charset="0"/>
              </a:rPr>
              <a:t>affordable</a:t>
            </a:r>
            <a:r>
              <a:rPr lang="en-US" spc="5" dirty="0">
                <a:solidFill>
                  <a:srgbClr val="002060"/>
                </a:solidFill>
                <a:effectLst/>
                <a:latin typeface="Times New Roman" panose="02020603050405020304" pitchFamily="18" charset="0"/>
                <a:ea typeface="Times New Roman" panose="02020603050405020304" pitchFamily="18" charset="0"/>
              </a:rPr>
              <a:t> </a:t>
            </a:r>
            <a:r>
              <a:rPr lang="en-US" dirty="0">
                <a:solidFill>
                  <a:srgbClr val="002060"/>
                </a:solidFill>
                <a:effectLst/>
                <a:latin typeface="Times New Roman" panose="02020603050405020304" pitchFamily="18" charset="0"/>
                <a:ea typeface="Times New Roman" panose="02020603050405020304" pitchFamily="18" charset="0"/>
              </a:rPr>
              <a:t>digital</a:t>
            </a:r>
            <a:r>
              <a:rPr lang="en-US" spc="5" dirty="0">
                <a:solidFill>
                  <a:srgbClr val="002060"/>
                </a:solidFill>
                <a:effectLst/>
                <a:latin typeface="Times New Roman" panose="02020603050405020304" pitchFamily="18" charset="0"/>
                <a:ea typeface="Times New Roman" panose="02020603050405020304" pitchFamily="18" charset="0"/>
              </a:rPr>
              <a:t> </a:t>
            </a:r>
            <a:r>
              <a:rPr lang="en-US" dirty="0">
                <a:solidFill>
                  <a:srgbClr val="002060"/>
                </a:solidFill>
                <a:effectLst/>
                <a:latin typeface="Times New Roman" panose="02020603050405020304" pitchFamily="18" charset="0"/>
                <a:ea typeface="Times New Roman" panose="02020603050405020304" pitchFamily="18" charset="0"/>
              </a:rPr>
              <a:t>temperature as well as humidity sensor</a:t>
            </a:r>
            <a:endParaRPr lang="en-IN" dirty="0">
              <a:solidFill>
                <a:srgbClr val="002060"/>
              </a:solidFill>
            </a:endParaRPr>
          </a:p>
        </p:txBody>
      </p:sp>
      <p:sp>
        <p:nvSpPr>
          <p:cNvPr id="14" name="TextBox 13">
            <a:extLst>
              <a:ext uri="{FF2B5EF4-FFF2-40B4-BE49-F238E27FC236}">
                <a16:creationId xmlns:a16="http://schemas.microsoft.com/office/drawing/2014/main" id="{82C8552F-53EE-4549-8B6A-60FEA5516EA4}"/>
              </a:ext>
            </a:extLst>
          </p:cNvPr>
          <p:cNvSpPr txBox="1"/>
          <p:nvPr/>
        </p:nvSpPr>
        <p:spPr>
          <a:xfrm>
            <a:off x="8549640" y="4160520"/>
            <a:ext cx="3032760" cy="923330"/>
          </a:xfrm>
          <a:prstGeom prst="rect">
            <a:avLst/>
          </a:prstGeom>
          <a:noFill/>
        </p:spPr>
        <p:txBody>
          <a:bodyPr wrap="square" rtlCol="0">
            <a:spAutoFit/>
          </a:bodyPr>
          <a:lstStyle/>
          <a:p>
            <a:pPr algn="just"/>
            <a:r>
              <a:rPr lang="en-US" sz="1800" dirty="0">
                <a:solidFill>
                  <a:srgbClr val="002060"/>
                </a:solidFill>
                <a:effectLst/>
                <a:latin typeface="Times New Roman" panose="02020603050405020304" pitchFamily="18" charset="0"/>
                <a:ea typeface="Times New Roman" panose="02020603050405020304" pitchFamily="18" charset="0"/>
              </a:rPr>
              <a:t>A rain sensor or rain switch  is 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detecting</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device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that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is</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activated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by</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rainfall</a:t>
            </a:r>
            <a:endParaRPr lang="en-IN" dirty="0">
              <a:solidFill>
                <a:srgbClr val="002060"/>
              </a:solidFill>
            </a:endParaRPr>
          </a:p>
        </p:txBody>
      </p:sp>
      <p:pic>
        <p:nvPicPr>
          <p:cNvPr id="15" name="Picture 14">
            <a:extLst>
              <a:ext uri="{FF2B5EF4-FFF2-40B4-BE49-F238E27FC236}">
                <a16:creationId xmlns:a16="http://schemas.microsoft.com/office/drawing/2014/main" id="{5096F3AE-8D67-478C-9792-79D12A4CC0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96874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1E8EE-0328-4DF5-B17D-8806390863C5}"/>
              </a:ext>
            </a:extLst>
          </p:cNvPr>
          <p:cNvSpPr txBox="1"/>
          <p:nvPr/>
        </p:nvSpPr>
        <p:spPr>
          <a:xfrm>
            <a:off x="1668780" y="456278"/>
            <a:ext cx="612648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HARDWARE  COMPONENTS</a:t>
            </a:r>
            <a:endParaRPr lang="en-IN" sz="3200" b="1" dirty="0">
              <a:latin typeface="Times New Roman" panose="02020603050405020304" pitchFamily="18" charset="0"/>
              <a:cs typeface="Times New Roman" panose="02020603050405020304" pitchFamily="18" charset="0"/>
            </a:endParaRPr>
          </a:p>
        </p:txBody>
      </p:sp>
      <p:pic>
        <p:nvPicPr>
          <p:cNvPr id="5" name="Graphic 4" descr="Database with solid fill">
            <a:extLst>
              <a:ext uri="{FF2B5EF4-FFF2-40B4-BE49-F238E27FC236}">
                <a16:creationId xmlns:a16="http://schemas.microsoft.com/office/drawing/2014/main" id="{FF7F2791-85DD-4B66-8267-F43BC387D4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032" y="126653"/>
            <a:ext cx="914400" cy="914400"/>
          </a:xfrm>
          <a:prstGeom prst="rect">
            <a:avLst/>
          </a:prstGeom>
        </p:spPr>
      </p:pic>
      <p:sp>
        <p:nvSpPr>
          <p:cNvPr id="6" name="TextBox 5">
            <a:extLst>
              <a:ext uri="{FF2B5EF4-FFF2-40B4-BE49-F238E27FC236}">
                <a16:creationId xmlns:a16="http://schemas.microsoft.com/office/drawing/2014/main" id="{D898C85E-744B-460B-9C21-687F50E1F45F}"/>
              </a:ext>
            </a:extLst>
          </p:cNvPr>
          <p:cNvSpPr txBox="1"/>
          <p:nvPr/>
        </p:nvSpPr>
        <p:spPr>
          <a:xfrm>
            <a:off x="472440" y="1430775"/>
            <a:ext cx="5364480"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accent2">
                    <a:lumMod val="50000"/>
                  </a:schemeClr>
                </a:solidFill>
                <a:latin typeface="Times New Roman" panose="02020603050405020304" pitchFamily="18" charset="0"/>
                <a:cs typeface="Times New Roman" panose="02020603050405020304" pitchFamily="18" charset="0"/>
              </a:rPr>
              <a:t>DS18B20 WATERPROOF TEMPERATURE SENSOR</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F2C048-BCAE-45D7-BF5C-4956A25173CE}"/>
              </a:ext>
            </a:extLst>
          </p:cNvPr>
          <p:cNvSpPr txBox="1"/>
          <p:nvPr/>
        </p:nvSpPr>
        <p:spPr>
          <a:xfrm>
            <a:off x="6878002" y="1430775"/>
            <a:ext cx="419862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accent2">
                    <a:lumMod val="50000"/>
                  </a:schemeClr>
                </a:solidFill>
                <a:latin typeface="Times New Roman" panose="02020603050405020304" pitchFamily="18" charset="0"/>
                <a:cs typeface="Times New Roman" panose="02020603050405020304" pitchFamily="18" charset="0"/>
              </a:rPr>
              <a:t>180˚ ROTATION SERVO MOTOR</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2233A85-5E12-4A46-825A-7EF39182FB0E}"/>
              </a:ext>
            </a:extLst>
          </p:cNvPr>
          <p:cNvSpPr txBox="1"/>
          <p:nvPr/>
        </p:nvSpPr>
        <p:spPr>
          <a:xfrm>
            <a:off x="800100" y="4333876"/>
            <a:ext cx="3931920" cy="923330"/>
          </a:xfrm>
          <a:prstGeom prst="rect">
            <a:avLst/>
          </a:prstGeom>
          <a:noFill/>
        </p:spPr>
        <p:txBody>
          <a:bodyPr wrap="square" rtlCol="0">
            <a:spAutoFit/>
          </a:bodyPr>
          <a:lstStyle/>
          <a:p>
            <a:pPr lvl="0" algn="just">
              <a:spcBef>
                <a:spcPts val="305"/>
              </a:spcBef>
              <a:spcAft>
                <a:spcPts val="0"/>
              </a:spcAft>
              <a:buSzPts val="1000"/>
              <a:tabLst>
                <a:tab pos="254635" algn="l"/>
              </a:tabLst>
            </a:pP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DS18B20</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digital</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thermometer,</a:t>
            </a:r>
            <a:r>
              <a:rPr lang="en-US" spc="5" dirty="0">
                <a:solidFill>
                  <a:srgbClr val="002060"/>
                </a:solidFill>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provides temperature measurements in the 9-bit to 12-bit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Celsius range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2C8552F-53EE-4549-8B6A-60FEA5516EA4}"/>
              </a:ext>
            </a:extLst>
          </p:cNvPr>
          <p:cNvSpPr txBox="1"/>
          <p:nvPr/>
        </p:nvSpPr>
        <p:spPr>
          <a:xfrm>
            <a:off x="7284720" y="4160302"/>
            <a:ext cx="3931920" cy="1477328"/>
          </a:xfrm>
          <a:prstGeom prst="rect">
            <a:avLst/>
          </a:prstGeom>
          <a:noFill/>
        </p:spPr>
        <p:txBody>
          <a:bodyPr wrap="square" rtlCol="0">
            <a:spAutoFit/>
          </a:bodyPr>
          <a:lstStyle/>
          <a:p>
            <a:pPr algn="just"/>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servo</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motor,</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such</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as</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180-degree</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servo</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may</a:t>
            </a:r>
            <a:r>
              <a:rPr lang="en-US" sz="1800" spc="-2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rotate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certain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angle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response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signal.</a:t>
            </a:r>
          </a:p>
          <a:p>
            <a:pPr algn="just"/>
            <a:r>
              <a:rPr lang="en-US" dirty="0">
                <a:solidFill>
                  <a:srgbClr val="002060"/>
                </a:solidFill>
                <a:latin typeface="Times New Roman" panose="02020603050405020304" pitchFamily="18" charset="0"/>
              </a:rPr>
              <a:t>It is used for rotating roof for automation</a:t>
            </a:r>
            <a:endParaRPr lang="en-IN" dirty="0">
              <a:solidFill>
                <a:srgbClr val="002060"/>
              </a:solidFill>
            </a:endParaRPr>
          </a:p>
        </p:txBody>
      </p:sp>
      <p:pic>
        <p:nvPicPr>
          <p:cNvPr id="15" name="image4.jpeg" descr="TEMPERATURE SENSOR">
            <a:extLst>
              <a:ext uri="{FF2B5EF4-FFF2-40B4-BE49-F238E27FC236}">
                <a16:creationId xmlns:a16="http://schemas.microsoft.com/office/drawing/2014/main" id="{2523320E-FC1B-49B4-BBCF-0B2F409CCEFC}"/>
              </a:ext>
            </a:extLst>
          </p:cNvPr>
          <p:cNvPicPr/>
          <p:nvPr/>
        </p:nvPicPr>
        <p:blipFill>
          <a:blip r:embed="rId4" cstate="print"/>
          <a:stretch>
            <a:fillRect/>
          </a:stretch>
        </p:blipFill>
        <p:spPr>
          <a:xfrm>
            <a:off x="1447800" y="2417426"/>
            <a:ext cx="2184400" cy="1435100"/>
          </a:xfrm>
          <a:prstGeom prst="rect">
            <a:avLst/>
          </a:prstGeom>
        </p:spPr>
      </p:pic>
      <p:pic>
        <p:nvPicPr>
          <p:cNvPr id="16" name="image5.jpeg">
            <a:extLst>
              <a:ext uri="{FF2B5EF4-FFF2-40B4-BE49-F238E27FC236}">
                <a16:creationId xmlns:a16="http://schemas.microsoft.com/office/drawing/2014/main" id="{EE60CED2-1B76-4AE2-BFF5-A78A7B47D85C}"/>
              </a:ext>
            </a:extLst>
          </p:cNvPr>
          <p:cNvPicPr/>
          <p:nvPr/>
        </p:nvPicPr>
        <p:blipFill>
          <a:blip r:embed="rId5" cstate="print"/>
          <a:stretch>
            <a:fillRect/>
          </a:stretch>
        </p:blipFill>
        <p:spPr>
          <a:xfrm>
            <a:off x="7854315" y="2138661"/>
            <a:ext cx="2165985" cy="1713865"/>
          </a:xfrm>
          <a:prstGeom prst="rect">
            <a:avLst/>
          </a:prstGeom>
        </p:spPr>
      </p:pic>
      <p:pic>
        <p:nvPicPr>
          <p:cNvPr id="10" name="Picture 9">
            <a:extLst>
              <a:ext uri="{FF2B5EF4-FFF2-40B4-BE49-F238E27FC236}">
                <a16:creationId xmlns:a16="http://schemas.microsoft.com/office/drawing/2014/main" id="{47070BC7-AD85-40C6-BFFE-CD055FE61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48896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32BC4-C0DC-44BF-93CE-A9D615C0D062}"/>
              </a:ext>
            </a:extLst>
          </p:cNvPr>
          <p:cNvSpPr txBox="1"/>
          <p:nvPr/>
        </p:nvSpPr>
        <p:spPr>
          <a:xfrm>
            <a:off x="2419313" y="533400"/>
            <a:ext cx="377952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SOFTWARE USED</a:t>
            </a:r>
            <a:endParaRPr lang="en-IN" sz="3200" b="1" dirty="0">
              <a:latin typeface="Times New Roman" panose="02020603050405020304" pitchFamily="18" charset="0"/>
              <a:cs typeface="Times New Roman" panose="02020603050405020304" pitchFamily="18" charset="0"/>
            </a:endParaRPr>
          </a:p>
        </p:txBody>
      </p:sp>
      <p:pic>
        <p:nvPicPr>
          <p:cNvPr id="4" name="Graphic 3" descr="Computer with solid fill">
            <a:extLst>
              <a:ext uri="{FF2B5EF4-FFF2-40B4-BE49-F238E27FC236}">
                <a16:creationId xmlns:a16="http://schemas.microsoft.com/office/drawing/2014/main" id="{56A2DC82-28DF-45A0-895D-BA8C416FEF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9225" y="293549"/>
            <a:ext cx="914400" cy="914400"/>
          </a:xfrm>
          <a:prstGeom prst="rect">
            <a:avLst/>
          </a:prstGeom>
        </p:spPr>
      </p:pic>
      <p:sp>
        <p:nvSpPr>
          <p:cNvPr id="5" name="TextBox 4">
            <a:extLst>
              <a:ext uri="{FF2B5EF4-FFF2-40B4-BE49-F238E27FC236}">
                <a16:creationId xmlns:a16="http://schemas.microsoft.com/office/drawing/2014/main" id="{B2DDACF5-3E89-4CA6-94B7-5A07D9D16EA8}"/>
              </a:ext>
            </a:extLst>
          </p:cNvPr>
          <p:cNvSpPr txBox="1"/>
          <p:nvPr/>
        </p:nvSpPr>
        <p:spPr>
          <a:xfrm>
            <a:off x="518160" y="1600200"/>
            <a:ext cx="4617720"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accent2">
                    <a:lumMod val="50000"/>
                  </a:schemeClr>
                </a:solidFill>
                <a:latin typeface="Times New Roman" panose="02020603050405020304" pitchFamily="18" charset="0"/>
                <a:cs typeface="Times New Roman" panose="02020603050405020304" pitchFamily="18" charset="0"/>
              </a:rPr>
              <a:t>OPEN WEATHER API</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3F335C-B05A-4F48-952D-02EDB56E5A4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116330" y="2392561"/>
            <a:ext cx="2434590" cy="1253490"/>
          </a:xfrm>
          <a:prstGeom prst="rect">
            <a:avLst/>
          </a:prstGeom>
        </p:spPr>
      </p:pic>
      <p:sp>
        <p:nvSpPr>
          <p:cNvPr id="7" name="TextBox 6">
            <a:extLst>
              <a:ext uri="{FF2B5EF4-FFF2-40B4-BE49-F238E27FC236}">
                <a16:creationId xmlns:a16="http://schemas.microsoft.com/office/drawing/2014/main" id="{71D281FF-C6C1-4292-8C95-967C8BCC7F4F}"/>
              </a:ext>
            </a:extLst>
          </p:cNvPr>
          <p:cNvSpPr txBox="1"/>
          <p:nvPr/>
        </p:nvSpPr>
        <p:spPr>
          <a:xfrm>
            <a:off x="6949440" y="1600200"/>
            <a:ext cx="3368040"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accent2">
                    <a:lumMod val="50000"/>
                  </a:schemeClr>
                </a:solidFill>
                <a:latin typeface="Times New Roman" panose="02020603050405020304" pitchFamily="18" charset="0"/>
                <a:cs typeface="Times New Roman" panose="02020603050405020304" pitchFamily="18" charset="0"/>
              </a:rPr>
              <a:t>ADAFRUIT IO</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86A1F2E-115A-4AE2-A0CF-AFE47A80275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844790" y="2392561"/>
            <a:ext cx="2583180" cy="1253490"/>
          </a:xfrm>
          <a:prstGeom prst="rect">
            <a:avLst/>
          </a:prstGeom>
        </p:spPr>
      </p:pic>
      <p:sp>
        <p:nvSpPr>
          <p:cNvPr id="9" name="TextBox 8">
            <a:extLst>
              <a:ext uri="{FF2B5EF4-FFF2-40B4-BE49-F238E27FC236}">
                <a16:creationId xmlns:a16="http://schemas.microsoft.com/office/drawing/2014/main" id="{8ACAA6E2-281C-4AF6-B848-C7E7EB9A5461}"/>
              </a:ext>
            </a:extLst>
          </p:cNvPr>
          <p:cNvSpPr txBox="1"/>
          <p:nvPr/>
        </p:nvSpPr>
        <p:spPr>
          <a:xfrm>
            <a:off x="670560" y="4069080"/>
            <a:ext cx="4297680"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E88BA2-FC1F-46E8-97EC-CE659A43050F}"/>
              </a:ext>
            </a:extLst>
          </p:cNvPr>
          <p:cNvSpPr txBox="1"/>
          <p:nvPr/>
        </p:nvSpPr>
        <p:spPr>
          <a:xfrm>
            <a:off x="6949440" y="4038302"/>
            <a:ext cx="4572000" cy="1200329"/>
          </a:xfrm>
          <a:prstGeom prst="rect">
            <a:avLst/>
          </a:prstGeom>
          <a:noFill/>
        </p:spPr>
        <p:txBody>
          <a:bodyPr wrap="square" rtlCol="0">
            <a:spAutoFit/>
          </a:bodyPr>
          <a:lstStyle/>
          <a:p>
            <a:pPr algn="just"/>
            <a:r>
              <a:rPr lang="en-US" b="0" i="0" dirty="0">
                <a:solidFill>
                  <a:srgbClr val="002060"/>
                </a:solidFill>
                <a:effectLst/>
                <a:latin typeface="Google Sans"/>
              </a:rPr>
              <a:t>Think of Adafruit IO as your online hub for connecting, storing, and interacting with data from your electronics projects. It's like a cloud playground for tinkerers and makers!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1E7BE96-0DB6-480A-9ACE-0E285DA6217A}"/>
              </a:ext>
            </a:extLst>
          </p:cNvPr>
          <p:cNvSpPr txBox="1"/>
          <p:nvPr/>
        </p:nvSpPr>
        <p:spPr>
          <a:xfrm>
            <a:off x="670560" y="4038302"/>
            <a:ext cx="4907280" cy="1200329"/>
          </a:xfrm>
          <a:prstGeom prst="rect">
            <a:avLst/>
          </a:prstGeom>
          <a:noFill/>
        </p:spPr>
        <p:txBody>
          <a:bodyPr wrap="square" rtlCol="0">
            <a:spAutoFit/>
          </a:bodyPr>
          <a:lstStyle/>
          <a:p>
            <a:pPr algn="l"/>
            <a:r>
              <a:rPr lang="en-US" b="0" i="0" dirty="0">
                <a:solidFill>
                  <a:srgbClr val="002060"/>
                </a:solidFill>
                <a:effectLst/>
                <a:latin typeface="Google Sans"/>
              </a:rPr>
              <a:t>It provides real-time and forecast weather data for any location, enabling you to build weather apps and websites , Optimize agriculture and so on.</a:t>
            </a:r>
          </a:p>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6472EAA-62F2-4061-931E-F2AA09F73E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32232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CFBEE-751C-41C1-8314-B665D15BAA58}"/>
              </a:ext>
            </a:extLst>
          </p:cNvPr>
          <p:cNvSpPr txBox="1"/>
          <p:nvPr/>
        </p:nvSpPr>
        <p:spPr>
          <a:xfrm>
            <a:off x="2058732" y="637252"/>
            <a:ext cx="454152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pic>
        <p:nvPicPr>
          <p:cNvPr id="5" name="Graphic 4" descr="Clapper board with solid fill">
            <a:extLst>
              <a:ext uri="{FF2B5EF4-FFF2-40B4-BE49-F238E27FC236}">
                <a16:creationId xmlns:a16="http://schemas.microsoft.com/office/drawing/2014/main" id="{52B31E2A-983A-48CC-8742-E390252BCD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433" y="307627"/>
            <a:ext cx="914400" cy="914400"/>
          </a:xfrm>
          <a:prstGeom prst="rect">
            <a:avLst/>
          </a:prstGeom>
        </p:spPr>
      </p:pic>
      <p:sp>
        <p:nvSpPr>
          <p:cNvPr id="6" name="TextBox 5">
            <a:extLst>
              <a:ext uri="{FF2B5EF4-FFF2-40B4-BE49-F238E27FC236}">
                <a16:creationId xmlns:a16="http://schemas.microsoft.com/office/drawing/2014/main" id="{9A5C3587-0BDE-4808-B2EB-C5CF557145EB}"/>
              </a:ext>
            </a:extLst>
          </p:cNvPr>
          <p:cNvSpPr txBox="1"/>
          <p:nvPr/>
        </p:nvSpPr>
        <p:spPr>
          <a:xfrm>
            <a:off x="274320" y="1371600"/>
            <a:ext cx="11430000" cy="532453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rgbClr val="002060"/>
                </a:solidFill>
                <a:effectLst/>
                <a:latin typeface="Times New Roman" panose="02020603050405020304" pitchFamily="18" charset="0"/>
                <a:ea typeface="Times New Roman" panose="02020603050405020304" pitchFamily="18" charset="0"/>
              </a:rPr>
              <a:t>IoT-based</a:t>
            </a:r>
            <a:r>
              <a:rPr lang="en-US" sz="2000" spc="-2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Smart</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agriculture</a:t>
            </a:r>
            <a:r>
              <a:rPr lang="en-US" sz="2000" spc="-1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monitoring</a:t>
            </a:r>
            <a:r>
              <a:rPr lang="en-US" sz="2000" spc="-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system</a:t>
            </a:r>
            <a:r>
              <a:rPr lang="en-US" sz="2000" spc="-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is</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to</a:t>
            </a:r>
            <a:r>
              <a:rPr lang="en-US" sz="2000" spc="-2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devise</a:t>
            </a:r>
            <a:r>
              <a:rPr lang="en-US" sz="2000" spc="-2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a:t>
            </a:r>
            <a:r>
              <a:rPr lang="en-US" sz="2000" spc="-2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model</a:t>
            </a:r>
            <a:r>
              <a:rPr lang="en-US" sz="2000" spc="-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that</a:t>
            </a:r>
            <a:r>
              <a:rPr lang="en-US" sz="2000" spc="-4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can</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accurately</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harbinger</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the</a:t>
            </a:r>
            <a:r>
              <a:rPr lang="en-US" sz="2000" spc="-2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weather</a:t>
            </a:r>
            <a:r>
              <a:rPr lang="en-US" sz="2000" spc="-4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forecast,</a:t>
            </a:r>
            <a:r>
              <a:rPr lang="en-US" sz="2000" spc="-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soil</a:t>
            </a:r>
            <a:r>
              <a:rPr lang="en-US" sz="2000" spc="-2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temperature, moisture, and water level, also with additional</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attributes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such</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automatic</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roof</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shading.</a:t>
            </a:r>
          </a:p>
          <a:p>
            <a:r>
              <a:rPr lang="en-US" sz="2000" spc="5" dirty="0">
                <a:solidFill>
                  <a:srgbClr val="002060"/>
                </a:solidFill>
                <a:effectLst/>
                <a:latin typeface="Times New Roman" panose="02020603050405020304" pitchFamily="18" charset="0"/>
                <a:ea typeface="Times New Roman" panose="02020603050405020304" pitchFamily="18" charset="0"/>
              </a:rPr>
              <a:t> </a:t>
            </a:r>
          </a:p>
          <a:p>
            <a:pPr marL="342900" indent="-342900">
              <a:buFont typeface="Wingdings" panose="05000000000000000000" pitchFamily="2" charset="2"/>
              <a:buChar char="q"/>
            </a:pPr>
            <a:r>
              <a:rPr lang="en-US" sz="2000" dirty="0">
                <a:solidFill>
                  <a:srgbClr val="002060"/>
                </a:solidFill>
                <a:effectLst/>
                <a:latin typeface="Times New Roman" panose="02020603050405020304" pitchFamily="18" charset="0"/>
                <a:ea typeface="Times New Roman" panose="02020603050405020304" pitchFamily="18" charset="0"/>
              </a:rPr>
              <a:t>This</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model</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is</a:t>
            </a:r>
            <a:r>
              <a:rPr lang="en-US" sz="2000" spc="-2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designed</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to</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predict</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every</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aspect</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required</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for</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perfect</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agricultural</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environment</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in</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real-time</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or</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for</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forthcoming</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periods, facilitating users to recede costs and save time.</a:t>
            </a:r>
          </a:p>
          <a:p>
            <a:endParaRPr lang="en-US" sz="2000" dirty="0">
              <a:solidFill>
                <a:srgbClr val="002060"/>
              </a:solidFill>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q"/>
            </a:pPr>
            <a:r>
              <a:rPr lang="en-US" sz="2000" dirty="0">
                <a:solidFill>
                  <a:srgbClr val="002060"/>
                </a:solidFill>
                <a:effectLst/>
                <a:latin typeface="Times New Roman" panose="02020603050405020304" pitchFamily="18" charset="0"/>
                <a:ea typeface="Times New Roman" panose="02020603050405020304" pitchFamily="18" charset="0"/>
              </a:rPr>
              <a:t> As a</a:t>
            </a:r>
            <a:r>
              <a:rPr lang="en-US" sz="2000" spc="-2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result of the interaction between weather and agriculture,</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precise weather forecasting is required for agriculturalists to</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make knowledgeable determinations that will not result in</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losses. The model has significant implications for weather</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forecasting and monitoring agriculture factors such as water</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level,</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soil</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temperature, and</a:t>
            </a:r>
            <a:r>
              <a:rPr lang="en-US" sz="2000" spc="1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moisture.</a:t>
            </a:r>
          </a:p>
          <a:p>
            <a:endParaRPr lang="en-US" sz="2000" dirty="0">
              <a:solidFill>
                <a:srgbClr val="002060"/>
              </a:solidFill>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q"/>
            </a:pPr>
            <a:r>
              <a:rPr lang="en-US" sz="2000" spc="-5" dirty="0">
                <a:solidFill>
                  <a:srgbClr val="002060"/>
                </a:solidFill>
                <a:effectLst/>
                <a:latin typeface="Times New Roman" panose="02020603050405020304" pitchFamily="18" charset="0"/>
                <a:ea typeface="Times New Roman" panose="02020603050405020304" pitchFamily="18" charset="0"/>
              </a:rPr>
              <a:t>Therefore,</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the</a:t>
            </a:r>
            <a:r>
              <a:rPr lang="en-US" sz="2000" spc="-4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successful</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development</a:t>
            </a:r>
            <a:r>
              <a:rPr lang="en-US" sz="2000" spc="-5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of</a:t>
            </a:r>
            <a:r>
              <a:rPr lang="en-US" sz="2000" spc="-5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an</a:t>
            </a:r>
            <a:r>
              <a:rPr lang="en-US" sz="2000" spc="-5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IoT-based</a:t>
            </a:r>
            <a:r>
              <a:rPr lang="en-US" sz="2000" spc="-5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Smart</a:t>
            </a:r>
            <a:r>
              <a:rPr lang="en-US" sz="2000" spc="-23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agricultural</a:t>
            </a:r>
            <a:r>
              <a:rPr lang="en-US" sz="2000" spc="-2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model</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can</a:t>
            </a:r>
            <a:r>
              <a:rPr lang="en-US" sz="2000" spc="-2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have</a:t>
            </a:r>
            <a:r>
              <a:rPr lang="en-US" sz="2000" spc="-1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far-reaching</a:t>
            </a:r>
            <a:r>
              <a:rPr lang="en-US" sz="2000" spc="-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benefits</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for</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society,</a:t>
            </a:r>
            <a:r>
              <a:rPr lang="en-US" sz="2000" spc="-24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the</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economy, and the environment.</a:t>
            </a:r>
            <a:endParaRPr lang="en-IN" sz="2000" dirty="0">
              <a:solidFill>
                <a:srgbClr val="002060"/>
              </a:solidFill>
              <a:effectLst/>
              <a:latin typeface="Times New Roman" panose="02020603050405020304" pitchFamily="18" charset="0"/>
              <a:ea typeface="Times New Roman" panose="02020603050405020304" pitchFamily="18" charset="0"/>
            </a:endParaRPr>
          </a:p>
          <a:p>
            <a:r>
              <a:rPr lang="en-US" sz="2000" dirty="0">
                <a:solidFill>
                  <a:srgbClr val="002060"/>
                </a:solidFill>
                <a:effectLst/>
                <a:latin typeface="Times New Roman" panose="02020603050405020304" pitchFamily="18" charset="0"/>
                <a:ea typeface="Times New Roman" panose="02020603050405020304" pitchFamily="18" charset="0"/>
              </a:rPr>
              <a:t> </a:t>
            </a:r>
            <a:endParaRPr lang="en-IN" sz="2000" dirty="0">
              <a:solidFill>
                <a:srgbClr val="002060"/>
              </a:solidFill>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q"/>
            </a:pPr>
            <a:endParaRPr lang="en-IN" sz="2000" dirty="0">
              <a:solidFill>
                <a:srgbClr val="002060"/>
              </a:solidFill>
              <a:effectLst/>
              <a:latin typeface="Times New Roman" panose="02020603050405020304" pitchFamily="18" charset="0"/>
              <a:ea typeface="Times New Roman" panose="02020603050405020304" pitchFamily="18" charset="0"/>
            </a:endParaRPr>
          </a:p>
          <a:p>
            <a:endParaRPr lang="en-IN" sz="2000"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5FDEB73-ABF7-4DA7-B702-9F359ABFB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309531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B45DB-8DDC-4C15-AA7F-48F29F888CB6}"/>
              </a:ext>
            </a:extLst>
          </p:cNvPr>
          <p:cNvSpPr txBox="1"/>
          <p:nvPr/>
        </p:nvSpPr>
        <p:spPr>
          <a:xfrm>
            <a:off x="2034540" y="502919"/>
            <a:ext cx="384048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FEATURES</a:t>
            </a:r>
            <a:endParaRPr lang="en-IN" sz="3200" b="1" dirty="0">
              <a:latin typeface="Times New Roman" panose="02020603050405020304" pitchFamily="18" charset="0"/>
              <a:cs typeface="Times New Roman" panose="02020603050405020304" pitchFamily="18" charset="0"/>
            </a:endParaRPr>
          </a:p>
        </p:txBody>
      </p:sp>
      <p:pic>
        <p:nvPicPr>
          <p:cNvPr id="4" name="Graphic 3" descr="Group brainstorm with solid fill">
            <a:extLst>
              <a:ext uri="{FF2B5EF4-FFF2-40B4-BE49-F238E27FC236}">
                <a16:creationId xmlns:a16="http://schemas.microsoft.com/office/drawing/2014/main" id="{E3ED62F8-31CF-4163-AB23-27C78623C4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140" y="151718"/>
            <a:ext cx="914400" cy="914400"/>
          </a:xfrm>
          <a:prstGeom prst="rect">
            <a:avLst/>
          </a:prstGeom>
        </p:spPr>
      </p:pic>
      <p:sp>
        <p:nvSpPr>
          <p:cNvPr id="5" name="TextBox 4">
            <a:extLst>
              <a:ext uri="{FF2B5EF4-FFF2-40B4-BE49-F238E27FC236}">
                <a16:creationId xmlns:a16="http://schemas.microsoft.com/office/drawing/2014/main" id="{BF462B27-98D8-4170-8B2D-1B02E7AF9BAF}"/>
              </a:ext>
            </a:extLst>
          </p:cNvPr>
          <p:cNvSpPr txBox="1"/>
          <p:nvPr/>
        </p:nvSpPr>
        <p:spPr>
          <a:xfrm>
            <a:off x="411480" y="1493520"/>
            <a:ext cx="807720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accent2">
                    <a:lumMod val="50000"/>
                  </a:schemeClr>
                </a:solidFill>
                <a:latin typeface="Times New Roman" panose="02020603050405020304" pitchFamily="18" charset="0"/>
                <a:cs typeface="Times New Roman" panose="02020603050405020304" pitchFamily="18" charset="0"/>
              </a:rPr>
              <a:t>WEATHER FORECASTING USING OPEN WEATHER API</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C7C78B3-6D82-4057-8F38-E7BB987D702A}"/>
              </a:ext>
            </a:extLst>
          </p:cNvPr>
          <p:cNvSpPr txBox="1"/>
          <p:nvPr/>
        </p:nvSpPr>
        <p:spPr>
          <a:xfrm>
            <a:off x="899160" y="1876817"/>
            <a:ext cx="995172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2060"/>
                </a:solidFill>
                <a:effectLst/>
                <a:latin typeface="Times New Roman" panose="02020603050405020304" pitchFamily="18" charset="0"/>
                <a:ea typeface="Times New Roman" panose="02020603050405020304" pitchFamily="18" charset="0"/>
              </a:rPr>
              <a:t>The prediction of atmospheric conditions based on location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and</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time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is</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known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as</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weather</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soothsaying.</a:t>
            </a:r>
            <a:r>
              <a:rPr lang="en-US" sz="1800" spc="5" dirty="0">
                <a:solidFill>
                  <a:srgbClr val="002060"/>
                </a:solidFill>
                <a:effectLst/>
                <a:latin typeface="Times New Roman" panose="02020603050405020304" pitchFamily="18" charset="0"/>
                <a:ea typeface="Times New Roman" panose="02020603050405020304" pitchFamily="18" charset="0"/>
              </a:rPr>
              <a:t>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ea typeface="Times New Roman" panose="02020603050405020304" pitchFamily="18" charset="0"/>
              </a:rPr>
              <a:t>I</a:t>
            </a:r>
            <a:r>
              <a:rPr lang="en-US" sz="1800" dirty="0">
                <a:solidFill>
                  <a:srgbClr val="002060"/>
                </a:solidFill>
                <a:effectLst/>
                <a:latin typeface="Times New Roman" panose="02020603050405020304" pitchFamily="18" charset="0"/>
                <a:ea typeface="Times New Roman" panose="02020603050405020304" pitchFamily="18" charset="0"/>
              </a:rPr>
              <a:t>t is essential to accurately</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predict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amount</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of</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precipitation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order</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provide</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growers</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information</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they</a:t>
            </a:r>
            <a:r>
              <a:rPr lang="en-US" sz="1800" spc="-1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need</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1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make</a:t>
            </a:r>
            <a:r>
              <a:rPr lang="en-US" sz="1800" spc="-2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decisions</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that</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are</a:t>
            </a:r>
            <a:r>
              <a:rPr lang="en-US" sz="1800" spc="-2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unlikely to result in losses. </a:t>
            </a:r>
            <a:endParaRPr lang="en-US" spc="5" dirty="0">
              <a:solidFill>
                <a:srgbClr val="00206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ea typeface="Times New Roman" panose="02020603050405020304" pitchFamily="18" charset="0"/>
              </a:rPr>
              <a:t>A</a:t>
            </a:r>
            <a:r>
              <a:rPr lang="en-US" sz="1800" dirty="0">
                <a:solidFill>
                  <a:srgbClr val="002060"/>
                </a:solidFill>
                <a:effectLst/>
                <a:latin typeface="Times New Roman" panose="02020603050405020304" pitchFamily="18" charset="0"/>
                <a:ea typeface="Times New Roman" panose="02020603050405020304" pitchFamily="18" charset="0"/>
              </a:rPr>
              <a:t>ccurate rainfall forecasting is necessary for</a:t>
            </a:r>
            <a:r>
              <a:rPr lang="en-US" sz="1800" spc="-23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growers to come up with selections that will not result in</a:t>
            </a:r>
            <a:r>
              <a:rPr lang="en-US" sz="1800" spc="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losses.</a:t>
            </a:r>
            <a:endParaRPr lang="en-IN" sz="1800" dirty="0">
              <a:solidFill>
                <a:srgbClr val="002060"/>
              </a:solidFill>
              <a:effectLst/>
              <a:latin typeface="Times New Roman" panose="02020603050405020304" pitchFamily="18" charset="0"/>
              <a:ea typeface="Times New Roman" panose="02020603050405020304" pitchFamily="18" charset="0"/>
            </a:endParaRPr>
          </a:p>
          <a:p>
            <a:endParaRPr lang="en-IN" dirty="0">
              <a:solidFill>
                <a:srgbClr val="002060"/>
              </a:solidFill>
            </a:endParaRPr>
          </a:p>
        </p:txBody>
      </p:sp>
      <p:pic>
        <p:nvPicPr>
          <p:cNvPr id="9" name="image6.jpeg">
            <a:extLst>
              <a:ext uri="{FF2B5EF4-FFF2-40B4-BE49-F238E27FC236}">
                <a16:creationId xmlns:a16="http://schemas.microsoft.com/office/drawing/2014/main" id="{D9A69F4B-1D47-4A98-A02C-6636ED5D2CD9}"/>
              </a:ext>
            </a:extLst>
          </p:cNvPr>
          <p:cNvPicPr/>
          <p:nvPr/>
        </p:nvPicPr>
        <p:blipFill>
          <a:blip r:embed="rId4" cstate="print"/>
          <a:stretch>
            <a:fillRect/>
          </a:stretch>
        </p:blipFill>
        <p:spPr>
          <a:xfrm>
            <a:off x="143625" y="3672379"/>
            <a:ext cx="2315391" cy="1341724"/>
          </a:xfrm>
          <a:prstGeom prst="rect">
            <a:avLst/>
          </a:prstGeom>
        </p:spPr>
      </p:pic>
      <p:pic>
        <p:nvPicPr>
          <p:cNvPr id="10" name="image8.jpeg">
            <a:extLst>
              <a:ext uri="{FF2B5EF4-FFF2-40B4-BE49-F238E27FC236}">
                <a16:creationId xmlns:a16="http://schemas.microsoft.com/office/drawing/2014/main" id="{1ED99F8E-0651-4334-B272-C4CE747A7F38}"/>
              </a:ext>
            </a:extLst>
          </p:cNvPr>
          <p:cNvPicPr/>
          <p:nvPr/>
        </p:nvPicPr>
        <p:blipFill>
          <a:blip r:embed="rId5" cstate="print"/>
          <a:stretch>
            <a:fillRect/>
          </a:stretch>
        </p:blipFill>
        <p:spPr>
          <a:xfrm>
            <a:off x="2744289" y="3984093"/>
            <a:ext cx="2315391" cy="1023620"/>
          </a:xfrm>
          <a:prstGeom prst="rect">
            <a:avLst/>
          </a:prstGeom>
        </p:spPr>
      </p:pic>
      <p:pic>
        <p:nvPicPr>
          <p:cNvPr id="11" name="image9.jpeg">
            <a:extLst>
              <a:ext uri="{FF2B5EF4-FFF2-40B4-BE49-F238E27FC236}">
                <a16:creationId xmlns:a16="http://schemas.microsoft.com/office/drawing/2014/main" id="{85ADA3AF-519A-42DA-B2A0-3510F69DBB1F}"/>
              </a:ext>
            </a:extLst>
          </p:cNvPr>
          <p:cNvPicPr/>
          <p:nvPr/>
        </p:nvPicPr>
        <p:blipFill>
          <a:blip r:embed="rId6" cstate="print"/>
          <a:stretch>
            <a:fillRect/>
          </a:stretch>
        </p:blipFill>
        <p:spPr>
          <a:xfrm>
            <a:off x="5344953" y="3804742"/>
            <a:ext cx="3080385" cy="1199633"/>
          </a:xfrm>
          <a:prstGeom prst="rect">
            <a:avLst/>
          </a:prstGeom>
        </p:spPr>
      </p:pic>
      <p:pic>
        <p:nvPicPr>
          <p:cNvPr id="12" name="image10.jpeg">
            <a:extLst>
              <a:ext uri="{FF2B5EF4-FFF2-40B4-BE49-F238E27FC236}">
                <a16:creationId xmlns:a16="http://schemas.microsoft.com/office/drawing/2014/main" id="{764C84BD-0F7B-442E-BAA2-B9B2A7D87F02}"/>
              </a:ext>
            </a:extLst>
          </p:cNvPr>
          <p:cNvPicPr/>
          <p:nvPr/>
        </p:nvPicPr>
        <p:blipFill>
          <a:blip r:embed="rId7" cstate="print"/>
          <a:stretch>
            <a:fillRect/>
          </a:stretch>
        </p:blipFill>
        <p:spPr>
          <a:xfrm>
            <a:off x="8835744" y="3662651"/>
            <a:ext cx="2593794" cy="1341724"/>
          </a:xfrm>
          <a:prstGeom prst="rect">
            <a:avLst/>
          </a:prstGeom>
        </p:spPr>
      </p:pic>
      <p:sp>
        <p:nvSpPr>
          <p:cNvPr id="14" name="TextBox 13">
            <a:extLst>
              <a:ext uri="{FF2B5EF4-FFF2-40B4-BE49-F238E27FC236}">
                <a16:creationId xmlns:a16="http://schemas.microsoft.com/office/drawing/2014/main" id="{9E7B356A-A917-4D63-82FB-3172590920F3}"/>
              </a:ext>
            </a:extLst>
          </p:cNvPr>
          <p:cNvSpPr txBox="1"/>
          <p:nvPr/>
        </p:nvSpPr>
        <p:spPr>
          <a:xfrm>
            <a:off x="-1750690" y="5104187"/>
            <a:ext cx="6106884" cy="338554"/>
          </a:xfrm>
          <a:prstGeom prst="rect">
            <a:avLst/>
          </a:prstGeom>
          <a:noFill/>
        </p:spPr>
        <p:txBody>
          <a:bodyPr wrap="square">
            <a:spAutoFit/>
          </a:bodyPr>
          <a:lstStyle/>
          <a:p>
            <a:pPr marL="497205" marR="161290" indent="-285750" algn="ctr">
              <a:spcBef>
                <a:spcPts val="140"/>
              </a:spcBef>
              <a:spcAft>
                <a:spcPts val="0"/>
              </a:spcAft>
              <a:buFont typeface="Wingdings" panose="05000000000000000000" pitchFamily="2" charset="2"/>
              <a:buChar char="Ø"/>
            </a:pP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Open</a:t>
            </a:r>
            <a:r>
              <a:rPr lang="en-US" sz="16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weather API</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screen</a:t>
            </a:r>
            <a:endParaRPr lang="en-IN" sz="1600" dirty="0">
              <a:solidFill>
                <a:schemeClr val="accent2">
                  <a:lumMod val="50000"/>
                </a:schemeClr>
              </a:solidFill>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0E44DF03-C5CD-4730-9A2D-8BEEBB95DB54}"/>
              </a:ext>
            </a:extLst>
          </p:cNvPr>
          <p:cNvSpPr txBox="1"/>
          <p:nvPr/>
        </p:nvSpPr>
        <p:spPr>
          <a:xfrm>
            <a:off x="3098366" y="5104187"/>
            <a:ext cx="6849834"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API</a:t>
            </a:r>
            <a:r>
              <a:rPr lang="en-US" sz="16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Key</a:t>
            </a:r>
            <a:r>
              <a:rPr lang="en-US" sz="1600" spc="-2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created</a:t>
            </a:r>
            <a:endParaRPr lang="en-IN" sz="1600" dirty="0">
              <a:solidFill>
                <a:schemeClr val="accent2">
                  <a:lumMod val="50000"/>
                </a:schemeClr>
              </a:solidFill>
            </a:endParaRPr>
          </a:p>
        </p:txBody>
      </p:sp>
      <p:sp>
        <p:nvSpPr>
          <p:cNvPr id="21" name="TextBox 20">
            <a:extLst>
              <a:ext uri="{FF2B5EF4-FFF2-40B4-BE49-F238E27FC236}">
                <a16:creationId xmlns:a16="http://schemas.microsoft.com/office/drawing/2014/main" id="{5C283321-F448-4833-BFF6-F68B08641B09}"/>
              </a:ext>
            </a:extLst>
          </p:cNvPr>
          <p:cNvSpPr txBox="1"/>
          <p:nvPr/>
        </p:nvSpPr>
        <p:spPr>
          <a:xfrm>
            <a:off x="5175646" y="5126382"/>
            <a:ext cx="3514725" cy="584775"/>
          </a:xfrm>
          <a:prstGeom prst="rect">
            <a:avLst/>
          </a:prstGeom>
          <a:noFill/>
        </p:spPr>
        <p:txBody>
          <a:bodyPr wrap="square">
            <a:spAutoFit/>
          </a:bodyPr>
          <a:lstStyle/>
          <a:p>
            <a:pPr marL="285750" indent="-285750" algn="ctr">
              <a:buFont typeface="Wingdings" panose="05000000000000000000" pitchFamily="2" charset="2"/>
              <a:buChar char="Ø"/>
            </a:pP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Collection</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of</a:t>
            </a:r>
            <a:r>
              <a:rPr lang="en-US" sz="1600" spc="24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weather</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data</a:t>
            </a:r>
            <a:r>
              <a:rPr lang="en-US" sz="16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of</a:t>
            </a:r>
          </a:p>
          <a:p>
            <a:pPr algn="ctr"/>
            <a:r>
              <a:rPr lang="en-US" sz="1600" spc="-20" dirty="0">
                <a:solidFill>
                  <a:schemeClr val="accent2">
                    <a:lumMod val="50000"/>
                  </a:schemeClr>
                </a:solidFill>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Chandigarh</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spc="-10" dirty="0">
                <a:solidFill>
                  <a:schemeClr val="accent2">
                    <a:lumMod val="50000"/>
                  </a:schemeClr>
                </a:solidFill>
                <a:latin typeface="Times New Roman" panose="02020603050405020304" pitchFamily="18" charset="0"/>
                <a:ea typeface="Times New Roman" panose="02020603050405020304" pitchFamily="18" charset="0"/>
              </a:rPr>
              <a:t>C</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ity</a:t>
            </a:r>
            <a:r>
              <a:rPr lang="en-US" sz="1600" spc="-23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using</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created</a:t>
            </a:r>
            <a:r>
              <a:rPr lang="en-US" sz="16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key</a:t>
            </a:r>
            <a:endParaRPr lang="en-IN" sz="1600" dirty="0">
              <a:solidFill>
                <a:schemeClr val="accent2">
                  <a:lumMod val="50000"/>
                </a:schemeClr>
              </a:solidFill>
            </a:endParaRPr>
          </a:p>
        </p:txBody>
      </p:sp>
      <p:sp>
        <p:nvSpPr>
          <p:cNvPr id="23" name="TextBox 22">
            <a:extLst>
              <a:ext uri="{FF2B5EF4-FFF2-40B4-BE49-F238E27FC236}">
                <a16:creationId xmlns:a16="http://schemas.microsoft.com/office/drawing/2014/main" id="{9BFBED9C-F200-45D8-A0CF-EEFD9CAE976C}"/>
              </a:ext>
            </a:extLst>
          </p:cNvPr>
          <p:cNvSpPr txBox="1"/>
          <p:nvPr/>
        </p:nvSpPr>
        <p:spPr>
          <a:xfrm>
            <a:off x="8690371" y="5126382"/>
            <a:ext cx="3335109" cy="830997"/>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Use</a:t>
            </a:r>
            <a:r>
              <a:rPr lang="en-US" sz="16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of</a:t>
            </a:r>
            <a:r>
              <a:rPr lang="en-US" sz="1600" spc="-2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err="1">
                <a:solidFill>
                  <a:schemeClr val="accent2">
                    <a:lumMod val="50000"/>
                  </a:schemeClr>
                </a:solidFill>
                <a:effectLst/>
                <a:latin typeface="Times New Roman" panose="02020603050405020304" pitchFamily="18" charset="0"/>
                <a:ea typeface="Times New Roman" panose="02020603050405020304" pitchFamily="18" charset="0"/>
              </a:rPr>
              <a:t>ArduinoJson</a:t>
            </a:r>
            <a:r>
              <a:rPr lang="en-US" sz="16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Assistant</a:t>
            </a:r>
            <a:r>
              <a:rPr lang="en-US" sz="1600" spc="-1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to</a:t>
            </a:r>
            <a:r>
              <a:rPr lang="en-US" sz="16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get</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the</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program</a:t>
            </a:r>
            <a:r>
              <a:rPr lang="en-US" sz="1600" spc="-23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code</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to implement</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the</a:t>
            </a:r>
            <a:r>
              <a:rPr lang="en-US" sz="16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collected</a:t>
            </a:r>
            <a:r>
              <a:rPr lang="en-US" sz="1600" spc="10"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weather</a:t>
            </a:r>
            <a:r>
              <a:rPr lang="en-US" sz="1600" spc="-5" dirty="0">
                <a:solidFill>
                  <a:schemeClr val="accent2">
                    <a:lumMod val="50000"/>
                  </a:schemeClr>
                </a:solidFill>
                <a:effectLst/>
                <a:latin typeface="Times New Roman" panose="02020603050405020304" pitchFamily="18" charset="0"/>
                <a:ea typeface="Times New Roman" panose="02020603050405020304" pitchFamily="18" charset="0"/>
              </a:rPr>
              <a:t> </a:t>
            </a:r>
            <a:r>
              <a:rPr lang="en-US" sz="1600" dirty="0">
                <a:solidFill>
                  <a:schemeClr val="accent2">
                    <a:lumMod val="50000"/>
                  </a:schemeClr>
                </a:solidFill>
                <a:effectLst/>
                <a:latin typeface="Times New Roman" panose="02020603050405020304" pitchFamily="18" charset="0"/>
                <a:ea typeface="Times New Roman" panose="02020603050405020304" pitchFamily="18" charset="0"/>
              </a:rPr>
              <a:t>data</a:t>
            </a:r>
            <a:endParaRPr lang="en-IN" sz="1600" dirty="0">
              <a:solidFill>
                <a:schemeClr val="accent2">
                  <a:lumMod val="50000"/>
                </a:schemeClr>
              </a:solidFill>
            </a:endParaRPr>
          </a:p>
        </p:txBody>
      </p:sp>
      <p:pic>
        <p:nvPicPr>
          <p:cNvPr id="15" name="Picture 14">
            <a:extLst>
              <a:ext uri="{FF2B5EF4-FFF2-40B4-BE49-F238E27FC236}">
                <a16:creationId xmlns:a16="http://schemas.microsoft.com/office/drawing/2014/main" id="{188FD1AF-ED45-40C2-BEFE-C27BD703BF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042" y="145023"/>
            <a:ext cx="617273" cy="960203"/>
          </a:xfrm>
          <a:prstGeom prst="rect">
            <a:avLst/>
          </a:prstGeom>
        </p:spPr>
      </p:pic>
    </p:spTree>
    <p:extLst>
      <p:ext uri="{BB962C8B-B14F-4D97-AF65-F5344CB8AC3E}">
        <p14:creationId xmlns:p14="http://schemas.microsoft.com/office/powerpoint/2010/main" val="28906224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209</TotalTime>
  <Words>1753</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Google Sans</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dc:creator>
  <cp:lastModifiedBy>MUSKAN</cp:lastModifiedBy>
  <cp:revision>33</cp:revision>
  <dcterms:created xsi:type="dcterms:W3CDTF">2023-12-23T15:58:34Z</dcterms:created>
  <dcterms:modified xsi:type="dcterms:W3CDTF">2023-12-24T03:43:18Z</dcterms:modified>
</cp:coreProperties>
</file>