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84" r:id="rId2"/>
    <p:sldId id="258" r:id="rId3"/>
    <p:sldId id="259" r:id="rId4"/>
    <p:sldId id="285" r:id="rId5"/>
    <p:sldId id="261" r:id="rId6"/>
    <p:sldId id="271" r:id="rId7"/>
    <p:sldId id="260" r:id="rId8"/>
    <p:sldId id="279" r:id="rId9"/>
    <p:sldId id="273" r:id="rId10"/>
    <p:sldId id="280" r:id="rId11"/>
    <p:sldId id="263" r:id="rId12"/>
    <p:sldId id="281" r:id="rId13"/>
    <p:sldId id="286" r:id="rId14"/>
    <p:sldId id="282" r:id="rId15"/>
    <p:sldId id="264" r:id="rId16"/>
    <p:sldId id="265" r:id="rId17"/>
    <p:sldId id="266" r:id="rId18"/>
    <p:sldId id="287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8" d="100"/>
          <a:sy n="78" d="100"/>
        </p:scale>
        <p:origin x="15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B564B-86F2-430C-9F92-41B45CEF1B30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E1C8F-A6AF-410D-97B8-7AC67BBA4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E1C8F-A6AF-410D-97B8-7AC67BBA486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F61-297A-49DA-AEBB-D2D7DAE6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09876-0851-4011-943F-B9F44AF57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03AE-65A4-4E65-89FD-7B6A742C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DCD4-DCCE-42D6-BBC4-A34CF0E5F3D5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D490-1345-404F-827A-FD88F374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C5CA-6ECD-481E-A3E2-5821E3C8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7229-A364-49EA-8FFC-36B45E26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A0DE4-FBF6-4963-8CFA-C095E41F1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0CB7-6F5F-4615-AE85-89E2DC3B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3EC6-10D0-45EE-BA33-66D16F624FAB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35E8-8D39-481B-BAA7-394DAFCB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5939-6749-4112-91EE-78396B1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F9218-4120-4D66-894F-EAEA3756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6C662-19C2-41F1-8BAD-F62A549D4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3345-31C2-482C-BEAF-62DAA79D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CAED-9334-427B-9812-B4711B96C581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265E-F6EA-404F-9BCC-D43D9388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5C17-6667-4FD4-BC80-10A6EADD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4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83FF-9CF1-4831-8B02-425CE029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CF8C-7B51-4AC1-988F-FEE3B24F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5D9-C05F-4F26-9557-14328546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FC-1BC3-4DF6-A31A-15A2B5B27D7E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BC0E-099E-4ACF-8A57-718F0108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9E5D-9699-46E0-87A9-5F121B8B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5401-EBC4-4971-8EE3-CD64BC0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27A3-4B77-4E72-AD81-67A75C70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E6C6-5F9F-4402-9C78-51BB9B74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1167-C00C-472D-91F2-DF4AC84F44C1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22C-A3E5-43BA-B147-8F942855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9AD7-5C75-4EA1-8BDD-C5D6CD3C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BE51-B107-4FFD-8267-A690CA89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3469-FD76-4230-A7C6-D7CCBD0AE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48DF-DF65-4F1D-B308-09E9D537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7CA6-E4F1-4DFF-972C-9793C3A8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207-EED3-4A67-A321-79749ACA43BE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D698-15A5-4DF7-BFE9-65A47D01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5B49-8C89-4213-BCF5-D84AB0A0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0965-FA4E-4D5A-92CD-5C891F63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85B36-D1AD-4031-890D-F373AEB5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94E0-BBEC-445F-B100-0D1F14949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1DD07-8A5E-4884-A793-110D6BD59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9B898-8DC8-4373-A596-17125FE8E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54FB6-BCB3-47D0-AA64-54D87290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D45-65C1-4639-BDF8-674315FA17CB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3C437-F66C-412A-AC87-9AB51556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ADB34-DF6D-4EE0-9A67-788542AD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6F5A-D295-40F1-A38E-1D49B35F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CED0C-BC5F-4511-840E-3EF95020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A1DC-F2E0-465D-9A16-1D8DD8D2D1C5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006C2-7518-40AF-AD54-A26AFFE2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CA347-F640-4707-A1F9-209AB082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A7714-B6AD-48AE-AF84-A17B2671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8350-DC66-4AE2-8B2D-26BF1902ACF8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CFF8A-CB46-4D0D-85F7-2F760501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A1F87-07C1-474A-B467-08C16E18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4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9C67-E166-49C1-BD75-57BA648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55F8-6819-4626-9C0A-77E9793A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583D-5FA3-4111-86AF-F3996BA7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BAB93-9E73-4D29-8212-365311CD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82A5-0083-4D47-A641-D268BEA8C8ED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6E2C-EBDE-4FED-A8CC-ED594668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02B71-0AD8-4275-9F2A-A06A35D1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2A5F-35F1-48E1-83C4-751E911B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3A421-2B17-4FF7-839A-944052847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0701E-DBCC-4D61-BB5B-E534FCF3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B90-B749-4B10-B546-52D0EB0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862E-E30E-4ED6-AE75-4E6F91E94BE4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A8B17-5B96-4ED0-A494-3F785630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7FEF7-31F2-4441-A6D8-79729FDE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1ED20-44B1-4DF2-84A7-D30B95BA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2C2C-B69A-464F-8583-E77D44EB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CF48-25B1-4F36-8FFA-AE27B8B67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9143-1EFB-4F66-957E-52B86FA99258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A100-0F56-4550-8555-D4F619777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DB95-F003-44B9-A6D0-D1542F993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69F1-2619-476F-91C7-59270E22A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script-tutorial" TargetMode="External"/><Relationship Id="rId3" Type="http://schemas.openxmlformats.org/officeDocument/2006/relationships/hyperlink" Target="https://api.jquery.com/clone/" TargetMode="External"/><Relationship Id="rId7" Type="http://schemas.openxmlformats.org/officeDocument/2006/relationships/hyperlink" Target="https://www.w3schools.com/php/php_arrays_multi.asp" TargetMode="External"/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4575/fetch-data-from-databasetable-to-dropdown-menu" TargetMode="External"/><Relationship Id="rId5" Type="http://schemas.openxmlformats.org/officeDocument/2006/relationships/hyperlink" Target="https://about.draw.io/features/training-material/" TargetMode="External"/><Relationship Id="rId4" Type="http://schemas.openxmlformats.org/officeDocument/2006/relationships/hyperlink" Target="https://www.htmlgoodies.com/beyond/php/article.php/3912211/Principles-Of-MVC-for-PHP-Developers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5734318" y="5911403"/>
            <a:ext cx="3409682" cy="946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31367"/>
            <a:ext cx="3409682" cy="946597"/>
          </a:xfrm>
          <a:prstGeom prst="rect">
            <a:avLst/>
          </a:prstGeom>
        </p:spPr>
      </p:pic>
      <p:pic>
        <p:nvPicPr>
          <p:cNvPr id="9" name="Picture 8" descr="D:\B.Sc.CSIT-TU\Miscellaneous Files of BSc.CSIT\Affiliated Colleges\Affiliated Colleges Logos\OIC\OIC_Logo Purple.jpg">
            <a:extLst>
              <a:ext uri="{FF2B5EF4-FFF2-40B4-BE49-F238E27FC236}">
                <a16:creationId xmlns:a16="http://schemas.microsoft.com/office/drawing/2014/main" id="{121ACF40-032B-48AF-9B25-F0FCD4D245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05" y="67461"/>
            <a:ext cx="3124200" cy="1079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44B96A8-6252-4FF3-9146-B145EA0E1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3284697"/>
            <a:ext cx="8458200" cy="1222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A Presentation </a:t>
            </a:r>
            <a:b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Summer Project Report </a:t>
            </a:r>
            <a:b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Management</a:t>
            </a: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 System </a:t>
            </a:r>
            <a:b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E87B-1CB3-4BFA-99F1-FC131ADC27E9}"/>
              </a:ext>
            </a:extLst>
          </p:cNvPr>
          <p:cNvSpPr txBox="1"/>
          <p:nvPr/>
        </p:nvSpPr>
        <p:spPr>
          <a:xfrm>
            <a:off x="36095" y="4876612"/>
            <a:ext cx="40386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 : Mukesh Mandal ( 8167/17 )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TU Reg no : 7-2-939-75-2017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E08B4-6BE4-4406-A5A1-A04BB7902375}"/>
              </a:ext>
            </a:extLst>
          </p:cNvPr>
          <p:cNvSpPr txBox="1"/>
          <p:nvPr/>
        </p:nvSpPr>
        <p:spPr>
          <a:xfrm>
            <a:off x="5698223" y="4876612"/>
            <a:ext cx="340968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 the Supervision of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Er. Dhiraj Kumar Jha</a:t>
            </a:r>
          </a:p>
        </p:txBody>
      </p:sp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4545"/>
            <a:ext cx="7886700" cy="1325563"/>
          </a:xfrm>
        </p:spPr>
        <p:txBody>
          <a:bodyPr/>
          <a:lstStyle/>
          <a:p>
            <a:r>
              <a:rPr lang="en-US" b="1" dirty="0"/>
              <a:t>Activity Diagram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1ED9-01CB-4093-B6EE-E0DA65B4A7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219200"/>
            <a:ext cx="5763894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78413"/>
            <a:ext cx="7886700" cy="812187"/>
          </a:xfrm>
        </p:spPr>
        <p:txBody>
          <a:bodyPr/>
          <a:lstStyle/>
          <a:p>
            <a:r>
              <a:rPr lang="en-US" b="1" dirty="0"/>
              <a:t>Sequence Diagram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A2ED1-6A27-48A5-AF14-6F258B3791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084887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58" y="136524"/>
            <a:ext cx="7886700" cy="1325563"/>
          </a:xfrm>
        </p:spPr>
        <p:txBody>
          <a:bodyPr/>
          <a:lstStyle/>
          <a:p>
            <a:r>
              <a:rPr lang="en-US" b="1" dirty="0"/>
              <a:t>Test Cases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855CA-8002-4DA3-A60B-B1F96B17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49184"/>
            <a:ext cx="6858000" cy="52826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BC808D-7019-41FF-99E8-1416C69C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7602-45F7-4E3A-94A3-9D8A7AF4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41DF3-0EFD-4AD4-BA80-C6699EA7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300037"/>
            <a:ext cx="70104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4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6577"/>
            <a:ext cx="8210550" cy="777874"/>
          </a:xfrm>
        </p:spPr>
        <p:txBody>
          <a:bodyPr/>
          <a:lstStyle/>
          <a:p>
            <a:r>
              <a:rPr lang="en-US" b="1" dirty="0"/>
              <a:t>Test Cases – Usability Test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B8996-D0CA-44AC-92E9-60CAD1DE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7360"/>
            <a:ext cx="8686800" cy="4343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7886700" cy="777874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0618"/>
            <a:ext cx="8458200" cy="52157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js.foundation</a:t>
            </a:r>
            <a:r>
              <a:rPr lang="en-US" sz="2000" dirty="0"/>
              <a:t>, J. (2019). </a:t>
            </a:r>
            <a:r>
              <a:rPr lang="en-US" sz="2000" dirty="0" err="1"/>
              <a:t>jQuery.ajax</a:t>
            </a:r>
            <a:r>
              <a:rPr lang="en-US" sz="2000" dirty="0"/>
              <a:t>() | jQuery API Documentation. Retrieved from </a:t>
            </a:r>
            <a:r>
              <a:rPr lang="en-US" sz="2000" i="1" u="sng" dirty="0">
                <a:hlinkClick r:id="rId2"/>
              </a:rPr>
              <a:t>https://api.jquery.com/jquery.ajax/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js.foundation</a:t>
            </a:r>
            <a:r>
              <a:rPr lang="en-US" sz="2000" dirty="0"/>
              <a:t>, J. (2019). .clone() | jQuery API Documentation. Retrieved from </a:t>
            </a:r>
            <a:r>
              <a:rPr lang="en-US" sz="2000" i="1" u="sng" dirty="0">
                <a:hlinkClick r:id="rId3"/>
              </a:rPr>
              <a:t>https://api.jquery.com/clone/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Principles Of MVC for PHP Developers. (2019). Retrieved from </a:t>
            </a:r>
            <a:r>
              <a:rPr lang="en-US" sz="2000" i="1" u="sng" dirty="0">
                <a:hlinkClick r:id="rId4"/>
              </a:rPr>
              <a:t>https://www.htmlgoodies.com/beyond/php/article.php/3912211/Principles-Of-MVC-for-PHP-</a:t>
            </a:r>
            <a:r>
              <a:rPr lang="en-US" sz="2000" i="1" dirty="0"/>
              <a:t> </a:t>
            </a:r>
            <a:r>
              <a:rPr lang="en-US" sz="2000" i="1" u="sng" dirty="0">
                <a:hlinkClick r:id="rId4"/>
              </a:rPr>
              <a:t>Developers.htm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Koreng</a:t>
            </a:r>
            <a:r>
              <a:rPr lang="en-US" sz="2000" dirty="0"/>
              <a:t>, I. (2019). Training Material. Retrieved 13 June 2019, from </a:t>
            </a:r>
            <a:r>
              <a:rPr lang="en-US" sz="2000" i="1" u="sng" dirty="0">
                <a:hlinkClick r:id="rId5"/>
              </a:rPr>
              <a:t>https://about.draw.io/features/training-material/</a:t>
            </a:r>
            <a:r>
              <a:rPr lang="en-US" sz="2000" i="1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Fetch data From </a:t>
            </a:r>
            <a:r>
              <a:rPr lang="en-US" sz="2000" dirty="0" err="1"/>
              <a:t>DatabaseTabele</a:t>
            </a:r>
            <a:r>
              <a:rPr lang="en-US" sz="2000" dirty="0"/>
              <a:t> to dropdown menu  (2018, May 21). Retrieved from </a:t>
            </a:r>
            <a:r>
              <a:rPr lang="en-US" sz="2000" dirty="0" err="1"/>
              <a:t>stackoverflow</a:t>
            </a:r>
            <a:r>
              <a:rPr lang="en-US" sz="2000" dirty="0"/>
              <a:t>: </a:t>
            </a:r>
            <a:r>
              <a:rPr lang="en-US" sz="2000" i="1" u="sng" dirty="0">
                <a:hlinkClick r:id="rId6"/>
              </a:rPr>
              <a:t>https://stackoverflow.com/questions/34575/fetch-data-from-databasetable-to-dropdown-menu</a:t>
            </a:r>
            <a:r>
              <a:rPr lang="en-US" sz="2000" i="1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PHPTutorial</a:t>
            </a:r>
            <a:r>
              <a:rPr lang="en-US" sz="2000" dirty="0"/>
              <a:t>. (2018, May). Retrieved from </a:t>
            </a:r>
            <a:r>
              <a:rPr lang="en-US" sz="2000" dirty="0" err="1"/>
              <a:t>javatpoint</a:t>
            </a:r>
            <a:r>
              <a:rPr lang="en-US" sz="2000" dirty="0"/>
              <a:t>: </a:t>
            </a:r>
            <a:r>
              <a:rPr lang="en-US" sz="2000" i="1" u="sng" dirty="0">
                <a:hlinkClick r:id="rId7"/>
              </a:rPr>
              <a:t>https://www.w3schools.com/php/php_arrays_multi.asp</a:t>
            </a:r>
            <a:endParaRPr lang="en-US" sz="2000" dirty="0"/>
          </a:p>
          <a:p>
            <a:pPr marL="0" indent="0">
              <a:buNone/>
            </a:pPr>
            <a:r>
              <a:rPr lang="en-GB" sz="2000" dirty="0"/>
              <a:t>Sommerville, I. (2011). </a:t>
            </a:r>
            <a:r>
              <a:rPr lang="en-GB" sz="2000" i="1" dirty="0"/>
              <a:t>Software Engineering ninth edition</a:t>
            </a:r>
            <a:r>
              <a:rPr lang="en-GB" sz="2000" dirty="0"/>
              <a:t>. Pearson Education 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JavaScriptTutorial</a:t>
            </a:r>
            <a:r>
              <a:rPr lang="en-US" sz="2000" dirty="0"/>
              <a:t>. (2018, May). Retrieved from </a:t>
            </a:r>
            <a:r>
              <a:rPr lang="en-US" sz="2000" dirty="0" err="1"/>
              <a:t>javatpoint</a:t>
            </a:r>
            <a:r>
              <a:rPr lang="en-US" sz="2000" dirty="0"/>
              <a:t>: </a:t>
            </a:r>
            <a:r>
              <a:rPr lang="en-US" sz="2000" i="1" u="sng" dirty="0">
                <a:hlinkClick r:id="rId8"/>
              </a:rPr>
              <a:t>https://www.javatpoint.com/javascript-tutorial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MySql</a:t>
            </a:r>
            <a:r>
              <a:rPr lang="en-US" sz="2000" dirty="0"/>
              <a:t> Tutorial. (2018, June). Retrieved from https://www.tutorialspoint.com: </a:t>
            </a:r>
            <a:r>
              <a:rPr lang="en-US" sz="2000" i="1" dirty="0"/>
              <a:t>https://www.tutorialspoint.com/mysql/index.htm</a:t>
            </a:r>
            <a:endParaRPr lang="en-US" sz="2000" dirty="0"/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6524"/>
            <a:ext cx="7886700" cy="625474"/>
          </a:xfrm>
        </p:spPr>
        <p:txBody>
          <a:bodyPr/>
          <a:lstStyle/>
          <a:p>
            <a:r>
              <a:rPr lang="en-US" b="1" dirty="0"/>
              <a:t>SCREENSHOTS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86051" y="6033185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:Login page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EB474-5353-418C-8EC7-FAFC0120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123950"/>
            <a:ext cx="473392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400" y="5410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Create batch for batch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4FE04-7F09-4C48-943C-401EAC50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001000" cy="42866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A290C7-4476-4998-A6CC-B21305D7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31F05-99C2-4872-8FC3-8879F6DD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D0D16-4601-41B8-9FBF-1F4F8F60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134350" cy="4373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B8DA17-C7C0-4174-BD0E-1451D98AD7B7}"/>
              </a:ext>
            </a:extLst>
          </p:cNvPr>
          <p:cNvSpPr txBox="1"/>
          <p:nvPr/>
        </p:nvSpPr>
        <p:spPr>
          <a:xfrm>
            <a:off x="3200400" y="518626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List of data</a:t>
            </a:r>
          </a:p>
        </p:txBody>
      </p:sp>
    </p:spTree>
    <p:extLst>
      <p:ext uri="{BB962C8B-B14F-4D97-AF65-F5344CB8AC3E}">
        <p14:creationId xmlns:p14="http://schemas.microsoft.com/office/powerpoint/2010/main" val="38921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499517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: Issue book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7DEA5-E745-4379-A86C-628D049F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"/>
            <a:ext cx="8534400" cy="4360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4545"/>
            <a:ext cx="7886700" cy="1325563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0108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To make the existing system computerized.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To make working procedure faster in library.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To improve the searching of the books.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591328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: List of book issued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4674D-63DA-411C-8A4E-306762F9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434786" cy="43390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62200" y="5638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: Book Issued Print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A62DE-D7D5-4398-BA5E-E08508F6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1025"/>
            <a:ext cx="8458200" cy="4979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5644"/>
            <a:ext cx="7886700" cy="1325563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0" y="1571207"/>
            <a:ext cx="8358939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Secondary source of data collection (internet)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Use increment method for requirement collection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5644"/>
            <a:ext cx="7886700" cy="1325563"/>
          </a:xfrm>
        </p:spPr>
        <p:txBody>
          <a:bodyPr/>
          <a:lstStyle/>
          <a:p>
            <a:r>
              <a:rPr lang="en-US" b="1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0" y="1571207"/>
            <a:ext cx="8358939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Whole requirement -&gt; various builds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Multiple development cycle -&gt; “multi-waterfall” cycle.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Cycles -&gt; smaller, more easy managed modules.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Each module -&gt; phases (</a:t>
            </a:r>
            <a:r>
              <a:rPr lang="en-US" sz="1800" dirty="0"/>
              <a:t>req, design, imp and testing</a:t>
            </a:r>
            <a:r>
              <a:rPr lang="en-US" sz="2400" dirty="0"/>
              <a:t>)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CEDE5-9CA4-419B-A088-74502A07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75092"/>
            <a:ext cx="6096000" cy="23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36524"/>
            <a:ext cx="7886700" cy="777874"/>
          </a:xfrm>
        </p:spPr>
        <p:txBody>
          <a:bodyPr/>
          <a:lstStyle/>
          <a:p>
            <a:r>
              <a:rPr lang="en-US" b="1" dirty="0"/>
              <a:t>Use Case Diagram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C92ED-C5C6-41FD-9709-7950133B21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147127"/>
            <a:ext cx="606615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7D1A2-CDED-48AC-A8C4-CCCFE555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5549"/>
            <a:ext cx="8153400" cy="58869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11" y="136525"/>
            <a:ext cx="7886700" cy="914400"/>
          </a:xfrm>
        </p:spPr>
        <p:txBody>
          <a:bodyPr/>
          <a:lstStyle/>
          <a:p>
            <a:r>
              <a:rPr lang="en-US" b="1" dirty="0"/>
              <a:t>DATABASE DESIGN (ER Diagram)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55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: ER – Diagram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FEFFA-5254-49F3-8AD9-ACE8F07C06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4008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8556"/>
            <a:ext cx="7886700" cy="1325563"/>
          </a:xfrm>
        </p:spPr>
        <p:txBody>
          <a:bodyPr/>
          <a:lstStyle/>
          <a:p>
            <a:r>
              <a:rPr lang="en-US" b="1" dirty="0"/>
              <a:t>DATABASE DESIGN (Relational diagram)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960C4-661F-41AB-A84A-BDB0007604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687830"/>
            <a:ext cx="6705599" cy="3874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36524"/>
            <a:ext cx="7886700" cy="1325563"/>
          </a:xfrm>
        </p:spPr>
        <p:txBody>
          <a:bodyPr/>
          <a:lstStyle/>
          <a:p>
            <a:r>
              <a:rPr lang="en-US" b="1" dirty="0"/>
              <a:t>Class Diagram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69F1-2619-476F-91C7-59270E22AF5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7B4EF-0C8B-4516-87F6-4D19D685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04884"/>
            <a:ext cx="6641691" cy="5753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447</Words>
  <Application>Microsoft Office PowerPoint</Application>
  <PresentationFormat>On-screen Show (4:3)</PresentationFormat>
  <Paragraphs>65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A Presentation  On Summer Project Report  On  Library Management System  </vt:lpstr>
      <vt:lpstr>Objectives</vt:lpstr>
      <vt:lpstr>Methodology</vt:lpstr>
      <vt:lpstr>Software Process Model</vt:lpstr>
      <vt:lpstr>Use Case Diagram</vt:lpstr>
      <vt:lpstr>PowerPoint Presentation</vt:lpstr>
      <vt:lpstr>DATABASE DESIGN (ER Diagram)</vt:lpstr>
      <vt:lpstr>DATABASE DESIGN (Relational diagram)</vt:lpstr>
      <vt:lpstr>Class Diagram</vt:lpstr>
      <vt:lpstr>Activity Diagram</vt:lpstr>
      <vt:lpstr>Sequence Diagram</vt:lpstr>
      <vt:lpstr>Test Cases</vt:lpstr>
      <vt:lpstr>PowerPoint Presentation</vt:lpstr>
      <vt:lpstr>Test Cases – Usability Test</vt:lpstr>
      <vt:lpstr>REFERENCES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Summer Project Report  On  Football Player Track Record System  For  ANFA Academy</dc:title>
  <dc:creator>Nayaju Family</dc:creator>
  <cp:lastModifiedBy>Mukesh Mandal</cp:lastModifiedBy>
  <cp:revision>83</cp:revision>
  <dcterms:created xsi:type="dcterms:W3CDTF">2018-09-06T03:52:51Z</dcterms:created>
  <dcterms:modified xsi:type="dcterms:W3CDTF">2021-10-03T04:52:24Z</dcterms:modified>
</cp:coreProperties>
</file>