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 id="2147483676" r:id="rId3"/>
    <p:sldMasterId id="2147483681" r:id="rId4"/>
    <p:sldMasterId id="2147483685" r:id="rId5"/>
    <p:sldMasterId id="2147483697"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56" r:id="rId20"/>
    <p:sldId id="1947" r:id="rId21"/>
    <p:sldId id="1946" r:id="rId22"/>
    <p:sldId id="1950" r:id="rId23"/>
    <p:sldId id="1951" r:id="rId24"/>
    <p:sldId id="1954" r:id="rId25"/>
    <p:sldId id="1949" r:id="rId26"/>
    <p:sldId id="1955" r:id="rId27"/>
    <p:sldId id="1953" r:id="rId28"/>
    <p:sldId id="193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p:cNvSpPr txBox="1"/>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t>‹#›</a:t>
            </a:fld>
            <a:endParaRPr lang="en-US" sz="600" b="1">
              <a:solidFill>
                <a:schemeClr val="bg1"/>
              </a:solidFill>
              <a:latin typeface="+mj-lt"/>
            </a:endParaRPr>
          </a:p>
        </p:txBody>
      </p:sp>
      <p:sp>
        <p:nvSpPr>
          <p:cNvPr id="9" name="Rectangle 8">
            <a:hlinkClick r:id="rId2"/>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2" name="Rectangle 11">
            <a:hlinkClick r:id="rId3"/>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4" name="Oval 13"/>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7" name="Oval 16"/>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p:cNvGrpSpPr/>
          <p:nvPr userDrawn="1"/>
        </p:nvGrpSpPr>
        <p:grpSpPr>
          <a:xfrm>
            <a:off x="474709" y="420355"/>
            <a:ext cx="51266" cy="575008"/>
            <a:chOff x="447517" y="840709"/>
            <a:chExt cx="102546" cy="1150016"/>
          </a:xfrm>
        </p:grpSpPr>
        <p:sp>
          <p:nvSpPr>
            <p:cNvPr id="19" name="Oval 28"/>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p:cNvGrpSpPr/>
          <p:nvPr userDrawn="1"/>
        </p:nvGrpSpPr>
        <p:grpSpPr>
          <a:xfrm>
            <a:off x="11832638" y="6017187"/>
            <a:ext cx="51266" cy="575008"/>
            <a:chOff x="447517" y="840709"/>
            <a:chExt cx="102546" cy="1150016"/>
          </a:xfrm>
          <a:solidFill>
            <a:schemeClr val="bg1">
              <a:lumMod val="65000"/>
            </a:schemeClr>
          </a:solidFill>
        </p:grpSpPr>
        <p:sp>
          <p:nvSpPr>
            <p:cNvPr id="24" name="Oval 28"/>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p:cNvSpPr txBox="1"/>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t>‹#›</a:t>
            </a:fld>
            <a:endParaRPr lang="en-US" sz="600" b="1">
              <a:solidFill>
                <a:schemeClr val="bg1"/>
              </a:solidFill>
              <a:latin typeface="+mj-lt"/>
            </a:endParaRPr>
          </a:p>
        </p:txBody>
      </p:sp>
      <p:sp>
        <p:nvSpPr>
          <p:cNvPr id="9" name="Rectangle 8">
            <a:hlinkClick r:id="rId2"/>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2" name="Rectangle 11">
            <a:hlinkClick r:id="rId3"/>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4" name="Oval 13"/>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ln>
        </p:spPr>
        <p:txBody>
          <a:bodyPr vert="horz" wrap="square" lIns="60952" tIns="30476" rIns="60952" bIns="30476" numCol="1" anchor="t" anchorCtr="0" compatLnSpc="1"/>
          <a:lstStyle/>
          <a:p>
            <a:endParaRPr lang="en-US" sz="1600"/>
          </a:p>
        </p:txBody>
      </p:sp>
      <p:sp>
        <p:nvSpPr>
          <p:cNvPr id="17" name="Oval 16"/>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p:cNvGrpSpPr/>
          <p:nvPr userDrawn="1"/>
        </p:nvGrpSpPr>
        <p:grpSpPr>
          <a:xfrm>
            <a:off x="474709" y="420355"/>
            <a:ext cx="51266" cy="575008"/>
            <a:chOff x="447517" y="840709"/>
            <a:chExt cx="102546" cy="1150016"/>
          </a:xfrm>
        </p:grpSpPr>
        <p:sp>
          <p:nvSpPr>
            <p:cNvPr id="19" name="Oval 28"/>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p:cNvGrpSpPr/>
          <p:nvPr userDrawn="1"/>
        </p:nvGrpSpPr>
        <p:grpSpPr>
          <a:xfrm>
            <a:off x="11832638" y="6017187"/>
            <a:ext cx="51266" cy="575008"/>
            <a:chOff x="447517" y="840709"/>
            <a:chExt cx="102546" cy="1150016"/>
          </a:xfrm>
          <a:solidFill>
            <a:schemeClr val="bg1">
              <a:lumMod val="65000"/>
            </a:schemeClr>
          </a:solidFill>
        </p:grpSpPr>
        <p:sp>
          <p:nvSpPr>
            <p:cNvPr id="24" name="Oval 28"/>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00" decel="47600"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12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12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12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12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12 June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12 June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12 June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12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12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12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12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t>‹#›</a:t>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t>‹#›</a:t>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0" name="Rectangle: Rounded Corners 19"/>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1" name="Rectangle: Rounded Corners 20"/>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p>
        </p:txBody>
      </p:sp>
      <p:sp>
        <p:nvSpPr>
          <p:cNvPr id="22" name="TextBox 21"/>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p:cNvSpPr txBox="1"/>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t>‹#›</a:t>
            </a:fld>
            <a:endParaRPr lang="en-US" sz="700" b="1">
              <a:solidFill>
                <a:schemeClr val="bg1"/>
              </a:solidFill>
              <a:latin typeface="+mj-lt"/>
            </a:endParaRPr>
          </a:p>
        </p:txBody>
      </p:sp>
      <p:sp>
        <p:nvSpPr>
          <p:cNvPr id="29" name="Rectangle 2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p:cNvSpPr txBox="1"/>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t>‹#›</a:t>
            </a:fld>
            <a:endParaRPr lang="en-US" sz="700" b="1">
              <a:solidFill>
                <a:schemeClr val="tx1">
                  <a:lumMod val="90000"/>
                  <a:lumOff val="10000"/>
                </a:schemeClr>
              </a:solidFill>
              <a:latin typeface="+mj-lt"/>
            </a:endParaRPr>
          </a:p>
        </p:txBody>
      </p:sp>
      <p:sp>
        <p:nvSpPr>
          <p:cNvPr id="19" name="Rectangle 18"/>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12-06-2024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12 June 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0.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hyperlink" Target="http://dx.doi.org/10.1109/HNICEM48295.2019.9073521" TargetMode="External"/><Relationship Id="rId2" Type="http://schemas.openxmlformats.org/officeDocument/2006/relationships/hyperlink" Target="https://doi.org/10.1109/I2CT51068.2021.9418153" TargetMode="Externa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Mukul(20csu355)</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sp>
        <p:nvSpPr>
          <p:cNvPr id="7" name="TextBox 6"/>
          <p:cNvSpPr txBox="1"/>
          <p:nvPr/>
        </p:nvSpPr>
        <p:spPr>
          <a:xfrm>
            <a:off x="2172750" y="268062"/>
            <a:ext cx="8170876" cy="389525"/>
          </a:xfrm>
          <a:prstGeom prst="rect">
            <a:avLst/>
          </a:prstGeom>
          <a:noFill/>
        </p:spPr>
        <p:txBody>
          <a:bodyPr wrap="square" lIns="19998" tIns="9999" rIns="19998" bIns="9999" rtlCol="0">
            <a:spAutoFit/>
          </a:bodyPr>
          <a:lstStyle/>
          <a:p>
            <a:pPr algn="ctr" defTabSz="914400"/>
            <a:r>
              <a:rPr lang="en-US" sz="2400" b="1" dirty="0">
                <a:latin typeface="Century Gothic" panose="020B0502020202020204" pitchFamily="34" charset="0"/>
                <a:cs typeface="Times New Roman" panose="02020603050405020304" pitchFamily="18" charset="0"/>
              </a:rPr>
              <a:t>T</a:t>
            </a:r>
            <a:r>
              <a:rPr lang="en-IN" sz="2400" b="1" dirty="0">
                <a:latin typeface="Century Gothic" panose="020B0502020202020204" pitchFamily="34" charset="0"/>
                <a:cs typeface="Times New Roman" panose="02020603050405020304" pitchFamily="18" charset="0"/>
              </a:rPr>
              <a:t>HE NORTHCAP UNIVERSITY </a:t>
            </a:r>
          </a:p>
        </p:txBody>
      </p:sp>
      <p:sp>
        <p:nvSpPr>
          <p:cNvPr id="8" name="TextBox 7"/>
          <p:cNvSpPr txBox="1"/>
          <p:nvPr/>
        </p:nvSpPr>
        <p:spPr>
          <a:xfrm>
            <a:off x="3633890" y="1221887"/>
            <a:ext cx="5005949" cy="1138773"/>
          </a:xfrm>
          <a:prstGeom prst="rect">
            <a:avLst/>
          </a:prstGeom>
          <a:noFill/>
        </p:spPr>
        <p:txBody>
          <a:bodyPr wrap="square" rtlCol="0">
            <a:spAutoFit/>
          </a:bodyPr>
          <a:lstStyle/>
          <a:p>
            <a:pPr algn="ctr" defTabSz="914400"/>
            <a:r>
              <a:rPr lang="en-US" sz="2000" b="1" dirty="0" err="1">
                <a:solidFill>
                  <a:srgbClr val="FF0000"/>
                </a:solidFill>
                <a:latin typeface="Century Gothic" panose="020B0502020202020204" pitchFamily="34" charset="0"/>
              </a:rPr>
              <a:t>B.Tech</a:t>
            </a:r>
            <a:r>
              <a:rPr lang="en-US" sz="2000" b="1" dirty="0">
                <a:solidFill>
                  <a:srgbClr val="FF0000"/>
                </a:solidFill>
                <a:latin typeface="Century Gothic" panose="020B0502020202020204" pitchFamily="34" charset="0"/>
              </a:rPr>
              <a:t> </a:t>
            </a:r>
          </a:p>
          <a:p>
            <a:pPr algn="ctr" defTabSz="914400"/>
            <a:r>
              <a:rPr lang="en-US" sz="2400" b="1" dirty="0">
                <a:solidFill>
                  <a:srgbClr val="BF11A6"/>
                </a:solidFill>
                <a:latin typeface="Century Gothic" panose="020B0502020202020204" pitchFamily="34" charset="0"/>
              </a:rPr>
              <a:t>INTELLIGENT PRESCRIPTION ANALYSIS SYSTEM</a:t>
            </a:r>
          </a:p>
        </p:txBody>
      </p:sp>
      <p:sp>
        <p:nvSpPr>
          <p:cNvPr id="4" name="Rectangle 3"/>
          <p:cNvSpPr/>
          <p:nvPr/>
        </p:nvSpPr>
        <p:spPr>
          <a:xfrm>
            <a:off x="3986109" y="5733191"/>
            <a:ext cx="4572000" cy="646331"/>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Shraddha Arora</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t>12 June 2024</a:t>
            </a:fld>
            <a:endParaRPr lang="en-US" dirty="0">
              <a:solidFill>
                <a:prstClr val="black">
                  <a:tint val="75000"/>
                </a:prstClr>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REQUIREMENTS</a:t>
            </a:r>
          </a:p>
        </p:txBody>
      </p:sp>
      <p:sp>
        <p:nvSpPr>
          <p:cNvPr id="9" name="Content Placeholder 8"/>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anose="05000000000000000000" pitchFamily="2" charset="2"/>
              <a:buChar char="v"/>
            </a:pPr>
            <a:r>
              <a:rPr lang="en-US" sz="2400" dirty="0"/>
              <a:t>Dataset acquired from ieee.org</a:t>
            </a:r>
          </a:p>
          <a:p>
            <a:pPr marL="342900" indent="-342900">
              <a:buFont typeface="Wingdings" panose="05000000000000000000" pitchFamily="2" charset="2"/>
              <a:buChar char="v"/>
            </a:pPr>
            <a:r>
              <a:rPr lang="en-US" sz="2400" dirty="0"/>
              <a:t>Input is an image with doctor prescription.</a:t>
            </a:r>
          </a:p>
          <a:p>
            <a:pPr marL="342900" indent="-342900">
              <a:buFont typeface="Wingdings" panose="05000000000000000000"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anose="05000000000000000000" pitchFamily="2" charset="2"/>
              <a:buChar char="v"/>
            </a:pPr>
            <a:r>
              <a:rPr lang="en-US" sz="2400" dirty="0"/>
              <a:t>Python Programming Language.</a:t>
            </a:r>
          </a:p>
          <a:p>
            <a:pPr marL="342900" indent="-342900">
              <a:buFont typeface="Wingdings" panose="05000000000000000000" pitchFamily="2" charset="2"/>
              <a:buChar char="v"/>
            </a:pPr>
            <a:r>
              <a:rPr lang="en-US" sz="2400" dirty="0"/>
              <a:t>Bi directional LSTM model.</a:t>
            </a:r>
          </a:p>
          <a:p>
            <a:pPr marL="342900" indent="-342900">
              <a:buFont typeface="Wingdings" panose="05000000000000000000"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p:cNvSpPr>
            <a:spLocks noGrp="1"/>
          </p:cNvSpPr>
          <p:nvPr>
            <p:ph sz="half" idx="2"/>
          </p:nvPr>
        </p:nvSpPr>
        <p:spPr>
          <a:xfrm>
            <a:off x="6678395" y="1786201"/>
            <a:ext cx="4893972" cy="4739569"/>
          </a:xfrm>
        </p:spPr>
        <p:txBody>
          <a:bodyPr>
            <a:normAutofit lnSpcReduction="10000"/>
          </a:bodyPr>
          <a:lstStyle/>
          <a:p>
            <a:r>
              <a:rPr lang="en-US" sz="2400" b="1" u="sng" dirty="0"/>
              <a:t>System Requirements:</a:t>
            </a:r>
          </a:p>
          <a:p>
            <a:pPr marL="342900" indent="-342900">
              <a:buFont typeface="Wingdings" panose="05000000000000000000" pitchFamily="2" charset="2"/>
              <a:buChar char="v"/>
            </a:pPr>
            <a:r>
              <a:rPr lang="en-US" sz="2400" dirty="0"/>
              <a:t>Windows Operating System.</a:t>
            </a:r>
          </a:p>
          <a:p>
            <a:pPr marL="342900" indent="-342900">
              <a:buFont typeface="Wingdings" panose="05000000000000000000" pitchFamily="2" charset="2"/>
              <a:buChar char="v"/>
            </a:pPr>
            <a:r>
              <a:rPr lang="en-US" sz="2400" dirty="0"/>
              <a:t>Configuration: RAM 8GB with GPU(min 6gb)</a:t>
            </a:r>
          </a:p>
          <a:p>
            <a:pPr marL="342900" indent="-342900">
              <a:buFont typeface="Wingdings" panose="05000000000000000000" pitchFamily="2" charset="2"/>
              <a:buChar char="v"/>
            </a:pPr>
            <a:r>
              <a:rPr lang="en-US" sz="2400" dirty="0"/>
              <a:t>Software : VS Code.</a:t>
            </a:r>
          </a:p>
          <a:p>
            <a:endParaRPr lang="en-US" sz="2400" dirty="0"/>
          </a:p>
          <a:p>
            <a:r>
              <a:rPr lang="en-US" sz="2400" b="1" u="sng" dirty="0"/>
              <a:t>Non-Functional Requirements:</a:t>
            </a:r>
          </a:p>
          <a:p>
            <a:pPr marL="342900" indent="-342900">
              <a:buFont typeface="Wingdings" panose="05000000000000000000" pitchFamily="2" charset="2"/>
              <a:buChar char="v"/>
            </a:pPr>
            <a:r>
              <a:rPr lang="en-US" sz="2400" dirty="0"/>
              <a:t>Accuracy.</a:t>
            </a:r>
          </a:p>
          <a:p>
            <a:pPr marL="342900" indent="-342900">
              <a:buFont typeface="Wingdings" panose="05000000000000000000" pitchFamily="2" charset="2"/>
              <a:buChar char="v"/>
            </a:pPr>
            <a:r>
              <a:rPr lang="en-US" sz="2400" dirty="0"/>
              <a:t>Reliability.</a:t>
            </a:r>
          </a:p>
          <a:p>
            <a:pPr marL="342900" indent="-342900">
              <a:buFont typeface="Wingdings" panose="05000000000000000000" pitchFamily="2" charset="2"/>
              <a:buChar char="v"/>
            </a:pPr>
            <a:r>
              <a:rPr lang="en-US" sz="2400" dirty="0"/>
              <a:t>Loss</a:t>
            </a:r>
          </a:p>
          <a:p>
            <a:endParaRPr lang="en-IN" sz="2400" dirty="0"/>
          </a:p>
        </p:txBody>
      </p:sp>
      <p:sp>
        <p:nvSpPr>
          <p:cNvPr id="3" name="Content Placeholder 2"/>
          <p:cNvSpPr txBox="1"/>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p:cNvSpPr txBox="1"/>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p:cNvSpPr txBox="1"/>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575" y="76583"/>
            <a:ext cx="8922024" cy="650605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p:cNvPicPr>
            <a:picLocks noChangeAspect="1"/>
          </p:cNvPicPr>
          <p:nvPr/>
        </p:nvPicPr>
        <p:blipFill>
          <a:blip r:embed="rId2"/>
          <a:stretch>
            <a:fillRect/>
          </a:stretch>
        </p:blipFill>
        <p:spPr>
          <a:xfrm>
            <a:off x="3318510" y="3725545"/>
            <a:ext cx="5417820" cy="1030605"/>
          </a:xfrm>
          <a:prstGeom prst="rect">
            <a:avLst/>
          </a:prstGeom>
        </p:spPr>
      </p:pic>
      <p:sp>
        <p:nvSpPr>
          <p:cNvPr id="12" name="Rectangle 11"/>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13" name="Rectangle 12"/>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 name="Rectangle 7"/>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w Cen MT" panose="020B0602020104020603"/>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63" y="150091"/>
            <a:ext cx="3662422" cy="6557818"/>
          </a:xfrm>
          <a:prstGeom prst="rect">
            <a:avLst/>
          </a:prstGeom>
        </p:spPr>
      </p:pic>
      <p:pic>
        <p:nvPicPr>
          <p:cNvPr id="10" name="Picture 9"/>
          <p:cNvPicPr>
            <a:picLocks noChangeAspect="1"/>
          </p:cNvPicPr>
          <p:nvPr/>
        </p:nvPicPr>
        <p:blipFill>
          <a:blip r:embed="rId3"/>
          <a:stretch>
            <a:fillRect/>
          </a:stretch>
        </p:blipFill>
        <p:spPr>
          <a:xfrm>
            <a:off x="4493585" y="618597"/>
            <a:ext cx="7250013" cy="4303395"/>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p:cNvSpPr txBox="1"/>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949" y="428609"/>
            <a:ext cx="11341916" cy="6614118"/>
          </a:xfrm>
          <a:prstGeom prst="rect">
            <a:avLst/>
          </a:prstGeom>
          <a:noFill/>
        </p:spPr>
        <p:txBody>
          <a:bodyPr wrap="square" rtlCol="0">
            <a:spAutoFit/>
          </a:bodyPr>
          <a:lstStyle/>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680"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045"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680"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04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defRPr/>
            </a:pPr>
            <a:endParaRPr kumimoji="0" lang="en-IN" sz="2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7" name="Picture 6"/>
          <p:cNvPicPr>
            <a:picLocks noChangeAspect="1"/>
          </p:cNvPicPr>
          <p:nvPr/>
        </p:nvPicPr>
        <p:blipFill rotWithShape="1">
          <a:blip r:embed="rId2"/>
          <a:srcRect l="3713" t="11436" r="44690" b="34070"/>
          <a:stretch>
            <a:fillRect/>
          </a:stretch>
        </p:blipFill>
        <p:spPr bwMode="auto">
          <a:xfrm>
            <a:off x="581891" y="1587182"/>
            <a:ext cx="3322648" cy="198729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srcRect l="4027" t="12316" r="61661" b="39535"/>
          <a:stretch>
            <a:fillRect/>
          </a:stretch>
        </p:blipFill>
        <p:spPr bwMode="auto">
          <a:xfrm>
            <a:off x="716844" y="4094596"/>
            <a:ext cx="3187695" cy="251564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a:srcRect l="5122" t="9856" r="33574" b="24156"/>
          <a:stretch>
            <a:fillRect/>
          </a:stretch>
        </p:blipFill>
        <p:spPr bwMode="auto">
          <a:xfrm>
            <a:off x="4541648" y="1587182"/>
            <a:ext cx="3512660" cy="21266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a:srcRect l="22636" t="16095" r="41041" b="22342"/>
          <a:stretch>
            <a:fillRect/>
          </a:stretch>
        </p:blipFill>
        <p:spPr bwMode="auto">
          <a:xfrm>
            <a:off x="5031329" y="4195221"/>
            <a:ext cx="2533298" cy="241502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6"/>
          <a:srcRect l="3960" t="7646" r="45787" b="52326"/>
          <a:stretch>
            <a:fillRect/>
          </a:stretch>
        </p:blipFill>
        <p:spPr bwMode="auto">
          <a:xfrm>
            <a:off x="8691418" y="1796158"/>
            <a:ext cx="3279190" cy="163284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7"/>
          <a:srcRect l="3169" t="7847" r="61756" b="35831"/>
          <a:stretch>
            <a:fillRect/>
          </a:stretch>
        </p:blipFill>
        <p:spPr bwMode="auto">
          <a:xfrm>
            <a:off x="8858134" y="4318415"/>
            <a:ext cx="2401582" cy="216863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5" name="TextBox 14"/>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72" y="586592"/>
            <a:ext cx="4916830" cy="257685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7992" t="9797" r="18214" b="30703"/>
          <a:stretch>
            <a:fillRect/>
          </a:stretch>
        </p:blipFill>
        <p:spPr>
          <a:xfrm>
            <a:off x="3966008" y="5472147"/>
            <a:ext cx="4682837" cy="117241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8116" y="410738"/>
            <a:ext cx="4345613" cy="292856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42" y="4406114"/>
            <a:ext cx="8105775" cy="71437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itle 1"/>
          <p:cNvSpPr txBox="1"/>
          <p:nvPr/>
        </p:nvSpPr>
        <p:spPr>
          <a:xfrm>
            <a:off x="683713" y="3697457"/>
            <a:ext cx="247663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Custom inputs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20000"/>
                    </a:ext>
                  </a:extLst>
                </a:gridCol>
                <a:gridCol w="3583057">
                  <a:extLst>
                    <a:ext uri="{9D8B030D-6E8A-4147-A177-3AD203B41FA5}">
                      <a16:colId xmlns:a16="http://schemas.microsoft.com/office/drawing/2014/main" val="20001"/>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0000"/>
                  </a:ext>
                </a:extLst>
              </a:tr>
              <a:tr h="370840">
                <a:tc>
                  <a:txBody>
                    <a:bodyPr/>
                    <a:lstStyle/>
                    <a:p>
                      <a:pPr algn="ctr"/>
                      <a:r>
                        <a:rPr lang="en-US" dirty="0"/>
                        <a:t>70:15:15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1"/>
                  </a:ext>
                </a:extLst>
              </a:tr>
              <a:tr h="370840">
                <a:tc>
                  <a:txBody>
                    <a:bodyPr/>
                    <a:lstStyle/>
                    <a:p>
                      <a:pPr algn="ctr"/>
                      <a:r>
                        <a:rPr lang="en-US" dirty="0"/>
                        <a:t>80:10:10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70840">
                <a:tc>
                  <a:txBody>
                    <a:bodyPr/>
                    <a:lstStyle/>
                    <a:p>
                      <a:pPr algn="ctr"/>
                      <a:r>
                        <a:rPr lang="en-US" dirty="0"/>
                        <a:t>90:5:5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3"/>
                  </a:ext>
                </a:extLst>
              </a:tr>
            </a:tbl>
          </a:graphicData>
        </a:graphic>
      </p:graphicFrame>
      <p:graphicFrame>
        <p:nvGraphicFramePr>
          <p:cNvPr id="4" name="Table 4"/>
          <p:cNvGraphicFramePr>
            <a:graphicFrameLocks noGrp="1"/>
          </p:cNvGraphicFramePr>
          <p:nvPr/>
        </p:nvGraphicFramePr>
        <p:xfrm>
          <a:off x="327991" y="3907440"/>
          <a:ext cx="3191890" cy="1483360"/>
        </p:xfrm>
        <a:graphic>
          <a:graphicData uri="http://schemas.openxmlformats.org/drawingml/2006/table">
            <a:tbl>
              <a:tblPr firstRow="1" bandRow="1">
                <a:tableStyleId>{5C22544A-7EE6-4342-B048-85BDC9FD1C3A}</a:tableStyleId>
              </a:tblPr>
              <a:tblGrid>
                <a:gridCol w="1594719">
                  <a:extLst>
                    <a:ext uri="{9D8B030D-6E8A-4147-A177-3AD203B41FA5}">
                      <a16:colId xmlns:a16="http://schemas.microsoft.com/office/drawing/2014/main" val="20000"/>
                    </a:ext>
                  </a:extLst>
                </a:gridCol>
                <a:gridCol w="1597171">
                  <a:extLst>
                    <a:ext uri="{9D8B030D-6E8A-4147-A177-3AD203B41FA5}">
                      <a16:colId xmlns:a16="http://schemas.microsoft.com/office/drawing/2014/main" val="20001"/>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10000"/>
                  </a:ext>
                </a:extLst>
              </a:tr>
              <a:tr h="370840">
                <a:tc>
                  <a:txBody>
                    <a:bodyPr/>
                    <a:lstStyle/>
                    <a:p>
                      <a:pPr algn="ctr"/>
                      <a:r>
                        <a:rPr lang="en-US" dirty="0"/>
                        <a:t>30</a:t>
                      </a:r>
                      <a:endParaRPr lang="en-IN" dirty="0"/>
                    </a:p>
                  </a:txBody>
                  <a:tcPr/>
                </a:tc>
                <a:tc>
                  <a:txBody>
                    <a:bodyPr/>
                    <a:lstStyle/>
                    <a:p>
                      <a:pPr algn="ctr"/>
                      <a:r>
                        <a:rPr lang="en-US" dirty="0"/>
                        <a:t>66.90</a:t>
                      </a:r>
                      <a:endParaRPr lang="en-IN" dirty="0"/>
                    </a:p>
                  </a:txBody>
                  <a:tcPr/>
                </a:tc>
                <a:extLst>
                  <a:ext uri="{0D108BD9-81ED-4DB2-BD59-A6C34878D82A}">
                    <a16:rowId xmlns:a16="http://schemas.microsoft.com/office/drawing/2014/main" val="10001"/>
                  </a:ext>
                </a:extLst>
              </a:tr>
              <a:tr h="370840">
                <a:tc>
                  <a:txBody>
                    <a:bodyPr/>
                    <a:lstStyle/>
                    <a:p>
                      <a:pPr algn="ctr"/>
                      <a:r>
                        <a:rPr lang="en-US" dirty="0"/>
                        <a:t>40</a:t>
                      </a:r>
                      <a:endParaRPr lang="en-IN" dirty="0"/>
                    </a:p>
                  </a:txBody>
                  <a:tcPr/>
                </a:tc>
                <a:tc>
                  <a:txBody>
                    <a:bodyPr/>
                    <a:lstStyle/>
                    <a:p>
                      <a:pPr algn="ctr"/>
                      <a:r>
                        <a:rPr lang="en-US" dirty="0"/>
                        <a:t>69.29</a:t>
                      </a:r>
                      <a:endParaRPr lang="en-IN" dirty="0"/>
                    </a:p>
                  </a:txBody>
                  <a:tcPr/>
                </a:tc>
                <a:extLst>
                  <a:ext uri="{0D108BD9-81ED-4DB2-BD59-A6C34878D82A}">
                    <a16:rowId xmlns:a16="http://schemas.microsoft.com/office/drawing/2014/main" val="10002"/>
                  </a:ext>
                </a:extLst>
              </a:tr>
              <a:tr h="370840">
                <a:tc>
                  <a:txBody>
                    <a:bodyPr/>
                    <a:lstStyle/>
                    <a:p>
                      <a:pPr algn="ctr"/>
                      <a:r>
                        <a:rPr lang="en-US" dirty="0"/>
                        <a:t>50</a:t>
                      </a:r>
                      <a:endParaRPr lang="en-IN" dirty="0"/>
                    </a:p>
                  </a:txBody>
                  <a:tcPr/>
                </a:tc>
                <a:tc>
                  <a:txBody>
                    <a:bodyPr/>
                    <a:lstStyle/>
                    <a:p>
                      <a:pPr algn="ctr"/>
                      <a:r>
                        <a:rPr lang="en-US" dirty="0"/>
                        <a:t>70.29</a:t>
                      </a:r>
                      <a:endParaRPr lang="en-IN"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452690" y="3907440"/>
          <a:ext cx="3286620" cy="1483360"/>
        </p:xfrm>
        <a:graphic>
          <a:graphicData uri="http://schemas.openxmlformats.org/drawingml/2006/table">
            <a:tbl>
              <a:tblPr firstRow="1" bandRow="1">
                <a:tableStyleId>{5C22544A-7EE6-4342-B048-85BDC9FD1C3A}</a:tableStyleId>
              </a:tblPr>
              <a:tblGrid>
                <a:gridCol w="1643310">
                  <a:extLst>
                    <a:ext uri="{9D8B030D-6E8A-4147-A177-3AD203B41FA5}">
                      <a16:colId xmlns:a16="http://schemas.microsoft.com/office/drawing/2014/main" val="20000"/>
                    </a:ext>
                  </a:extLst>
                </a:gridCol>
                <a:gridCol w="1643310">
                  <a:extLst>
                    <a:ext uri="{9D8B030D-6E8A-4147-A177-3AD203B41FA5}">
                      <a16:colId xmlns:a16="http://schemas.microsoft.com/office/drawing/2014/main" val="20001"/>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10000"/>
                  </a:ext>
                </a:extLst>
              </a:tr>
              <a:tr h="370840">
                <a:tc>
                  <a:txBody>
                    <a:bodyPr/>
                    <a:lstStyle/>
                    <a:p>
                      <a:pPr algn="ctr"/>
                      <a:r>
                        <a:rPr lang="en-US" dirty="0"/>
                        <a:t>30</a:t>
                      </a:r>
                      <a:endParaRPr lang="en-IN" dirty="0"/>
                    </a:p>
                  </a:txBody>
                  <a:tcPr/>
                </a:tc>
                <a:tc>
                  <a:txBody>
                    <a:bodyPr/>
                    <a:lstStyle/>
                    <a:p>
                      <a:pPr algn="ctr"/>
                      <a:r>
                        <a:rPr lang="en-US" dirty="0"/>
                        <a:t>70.52</a:t>
                      </a:r>
                      <a:endParaRPr lang="en-IN" dirty="0"/>
                    </a:p>
                  </a:txBody>
                  <a:tcPr/>
                </a:tc>
                <a:extLst>
                  <a:ext uri="{0D108BD9-81ED-4DB2-BD59-A6C34878D82A}">
                    <a16:rowId xmlns:a16="http://schemas.microsoft.com/office/drawing/2014/main" val="10001"/>
                  </a:ext>
                </a:extLst>
              </a:tr>
              <a:tr h="370840">
                <a:tc>
                  <a:txBody>
                    <a:bodyPr/>
                    <a:lstStyle/>
                    <a:p>
                      <a:pPr algn="ctr"/>
                      <a:r>
                        <a:rPr lang="en-US" dirty="0"/>
                        <a:t>40</a:t>
                      </a:r>
                      <a:endParaRPr lang="en-IN" dirty="0"/>
                    </a:p>
                  </a:txBody>
                  <a:tcPr/>
                </a:tc>
                <a:tc>
                  <a:txBody>
                    <a:bodyPr/>
                    <a:lstStyle/>
                    <a:p>
                      <a:pPr algn="ctr"/>
                      <a:r>
                        <a:rPr lang="en-US" dirty="0"/>
                        <a:t>69.93</a:t>
                      </a:r>
                      <a:endParaRPr lang="en-IN" dirty="0"/>
                    </a:p>
                  </a:txBody>
                  <a:tcPr/>
                </a:tc>
                <a:extLst>
                  <a:ext uri="{0D108BD9-81ED-4DB2-BD59-A6C34878D82A}">
                    <a16:rowId xmlns:a16="http://schemas.microsoft.com/office/drawing/2014/main" val="10002"/>
                  </a:ext>
                </a:extLst>
              </a:tr>
              <a:tr h="370840">
                <a:tc>
                  <a:txBody>
                    <a:bodyPr/>
                    <a:lstStyle/>
                    <a:p>
                      <a:pPr algn="ctr"/>
                      <a:r>
                        <a:rPr lang="en-US" dirty="0"/>
                        <a:t>50</a:t>
                      </a:r>
                      <a:endParaRPr lang="en-IN" dirty="0"/>
                    </a:p>
                  </a:txBody>
                  <a:tcPr/>
                </a:tc>
                <a:tc>
                  <a:txBody>
                    <a:bodyPr/>
                    <a:lstStyle/>
                    <a:p>
                      <a:pPr algn="ctr"/>
                      <a:r>
                        <a:rPr lang="en-US" dirty="0"/>
                        <a:t>71.25</a:t>
                      </a:r>
                      <a:endParaRPr lang="en-IN"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8640661" y="3907440"/>
          <a:ext cx="3042406" cy="1483360"/>
        </p:xfrm>
        <a:graphic>
          <a:graphicData uri="http://schemas.openxmlformats.org/drawingml/2006/table">
            <a:tbl>
              <a:tblPr firstRow="1" bandRow="1">
                <a:tableStyleId>{5C22544A-7EE6-4342-B048-85BDC9FD1C3A}</a:tableStyleId>
              </a:tblPr>
              <a:tblGrid>
                <a:gridCol w="1521203">
                  <a:extLst>
                    <a:ext uri="{9D8B030D-6E8A-4147-A177-3AD203B41FA5}">
                      <a16:colId xmlns:a16="http://schemas.microsoft.com/office/drawing/2014/main" val="20000"/>
                    </a:ext>
                  </a:extLst>
                </a:gridCol>
                <a:gridCol w="1521203">
                  <a:extLst>
                    <a:ext uri="{9D8B030D-6E8A-4147-A177-3AD203B41FA5}">
                      <a16:colId xmlns:a16="http://schemas.microsoft.com/office/drawing/2014/main" val="20001"/>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10000"/>
                  </a:ext>
                </a:extLst>
              </a:tr>
              <a:tr h="370840">
                <a:tc>
                  <a:txBody>
                    <a:bodyPr/>
                    <a:lstStyle/>
                    <a:p>
                      <a:pPr algn="ctr"/>
                      <a:r>
                        <a:rPr lang="en-US" dirty="0"/>
                        <a:t>30</a:t>
                      </a:r>
                      <a:endParaRPr lang="en-IN" dirty="0"/>
                    </a:p>
                  </a:txBody>
                  <a:tcPr/>
                </a:tc>
                <a:tc>
                  <a:txBody>
                    <a:bodyPr/>
                    <a:lstStyle/>
                    <a:p>
                      <a:pPr algn="ctr"/>
                      <a:r>
                        <a:rPr lang="en-US" dirty="0"/>
                        <a:t>70.67</a:t>
                      </a:r>
                      <a:endParaRPr lang="en-IN" dirty="0"/>
                    </a:p>
                  </a:txBody>
                  <a:tcPr/>
                </a:tc>
                <a:extLst>
                  <a:ext uri="{0D108BD9-81ED-4DB2-BD59-A6C34878D82A}">
                    <a16:rowId xmlns:a16="http://schemas.microsoft.com/office/drawing/2014/main" val="10001"/>
                  </a:ext>
                </a:extLst>
              </a:tr>
              <a:tr h="370840">
                <a:tc>
                  <a:txBody>
                    <a:bodyPr/>
                    <a:lstStyle/>
                    <a:p>
                      <a:pPr algn="ctr"/>
                      <a:r>
                        <a:rPr lang="en-US" dirty="0"/>
                        <a:t>40</a:t>
                      </a:r>
                      <a:endParaRPr lang="en-IN" dirty="0"/>
                    </a:p>
                  </a:txBody>
                  <a:tcPr/>
                </a:tc>
                <a:tc>
                  <a:txBody>
                    <a:bodyPr/>
                    <a:lstStyle/>
                    <a:p>
                      <a:pPr algn="ctr"/>
                      <a:r>
                        <a:rPr lang="en-US" dirty="0"/>
                        <a:t>71.93</a:t>
                      </a:r>
                      <a:endParaRPr lang="en-IN" dirty="0"/>
                    </a:p>
                  </a:txBody>
                  <a:tcPr/>
                </a:tc>
                <a:extLst>
                  <a:ext uri="{0D108BD9-81ED-4DB2-BD59-A6C34878D82A}">
                    <a16:rowId xmlns:a16="http://schemas.microsoft.com/office/drawing/2014/main" val="10002"/>
                  </a:ext>
                </a:extLst>
              </a:tr>
              <a:tr h="370840">
                <a:tc>
                  <a:txBody>
                    <a:bodyPr/>
                    <a:lstStyle/>
                    <a:p>
                      <a:pPr algn="ctr"/>
                      <a:r>
                        <a:rPr lang="en-US" dirty="0"/>
                        <a:t>50</a:t>
                      </a:r>
                      <a:endParaRPr lang="en-IN" dirty="0"/>
                    </a:p>
                  </a:txBody>
                  <a:tcPr/>
                </a:tc>
                <a:tc>
                  <a:txBody>
                    <a:bodyPr/>
                    <a:lstStyle/>
                    <a:p>
                      <a:pPr algn="ctr"/>
                      <a:r>
                        <a:rPr lang="en-US" dirty="0"/>
                        <a:t>72.12</a:t>
                      </a:r>
                      <a:endParaRPr lang="en-IN" dirty="0"/>
                    </a:p>
                  </a:txBody>
                  <a:tcPr/>
                </a:tc>
                <a:extLst>
                  <a:ext uri="{0D108BD9-81ED-4DB2-BD59-A6C34878D82A}">
                    <a16:rowId xmlns:a16="http://schemas.microsoft.com/office/drawing/2014/main" val="10003"/>
                  </a:ext>
                </a:extLst>
              </a:tr>
            </a:tbl>
          </a:graphicData>
        </a:graphic>
      </p:graphicFrame>
      <p:sp>
        <p:nvSpPr>
          <p:cNvPr id="9" name="Title 1"/>
          <p:cNvSpPr txBox="1"/>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p:cNvSpPr txBox="1"/>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p:cNvSpPr txBox="1"/>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p:cNvSpPr txBox="1"/>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80:20:20</a:t>
            </a:r>
          </a:p>
        </p:txBody>
      </p:sp>
      <p:sp>
        <p:nvSpPr>
          <p:cNvPr id="7" name="Title 1"/>
          <p:cNvSpPr txBox="1"/>
          <p:nvPr/>
        </p:nvSpPr>
        <p:spPr>
          <a:xfrm>
            <a:off x="1379602" y="6169517"/>
            <a:ext cx="9870288"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72.12%</a:t>
            </a:r>
            <a:r>
              <a:rPr lang="en-US" sz="2400" dirty="0"/>
              <a:t> accuracy when data splitting ratio is </a:t>
            </a:r>
            <a:r>
              <a:rPr lang="en-US" sz="2400" dirty="0">
                <a:solidFill>
                  <a:srgbClr val="FF0000"/>
                </a:solidFill>
              </a:rPr>
              <a:t>90:5:5</a:t>
            </a:r>
            <a:r>
              <a:rPr lang="en-US" sz="2400" dirty="0"/>
              <a:t> with epoch </a:t>
            </a:r>
            <a:r>
              <a:rPr lang="en-US" sz="2400" dirty="0">
                <a:solidFill>
                  <a:srgbClr val="FF0000"/>
                </a:solidFill>
              </a:rPr>
              <a:t>50</a:t>
            </a:r>
            <a:endParaRPr lang="en-IN" sz="2400" dirty="0">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FFFFF"/>
              </a:solidFill>
              <a:latin typeface="Calibri" panose="020F0502020204030204"/>
            </a:endParaRPr>
          </a:p>
        </p:txBody>
      </p:sp>
      <p:sp>
        <p:nvSpPr>
          <p:cNvPr id="9" name="Rectangle: Rounded Corners 8"/>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FFFFF"/>
              </a:solidFill>
              <a:latin typeface="Calibri" panose="020F0502020204030204"/>
            </a:endParaRPr>
          </a:p>
        </p:txBody>
      </p:sp>
      <p:sp>
        <p:nvSpPr>
          <p:cNvPr id="6" name="Rectangle: Rounded Corners 5"/>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a:p>
        </p:txBody>
      </p:sp>
      <p:sp>
        <p:nvSpPr>
          <p:cNvPr id="11" name="Oval 10"/>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03</a:t>
            </a:r>
          </a:p>
        </p:txBody>
      </p:sp>
      <p:sp>
        <p:nvSpPr>
          <p:cNvPr id="18" name="TextBox 17"/>
          <p:cNvSpPr txBox="1"/>
          <p:nvPr/>
        </p:nvSpPr>
        <p:spPr>
          <a:xfrm>
            <a:off x="6538662" y="1006751"/>
            <a:ext cx="2264688" cy="400110"/>
          </a:xfrm>
          <a:prstGeom prst="rect">
            <a:avLst/>
          </a:prstGeom>
          <a:noFill/>
        </p:spPr>
        <p:txBody>
          <a:bodyPr wrap="square" rtlCol="0">
            <a:spAutoFit/>
          </a:bodyPr>
          <a:lstStyle/>
          <a:p>
            <a:pPr lvl="0" algn="r" defTabSz="228600"/>
            <a:r>
              <a:rPr lang="en-US" sz="2000" b="1" dirty="0">
                <a:solidFill>
                  <a:srgbClr val="172144"/>
                </a:solidFill>
                <a:latin typeface="Century Gothic" panose="020B0502020202020204"/>
              </a:rPr>
              <a:t>Literature Review</a:t>
            </a:r>
            <a:endParaRPr lang="en-US" sz="900" dirty="0">
              <a:solidFill>
                <a:srgbClr val="172144"/>
              </a:solidFill>
            </a:endParaRPr>
          </a:p>
        </p:txBody>
      </p:sp>
      <p:sp>
        <p:nvSpPr>
          <p:cNvPr id="19" name="TextBox 18"/>
          <p:cNvSpPr txBox="1"/>
          <p:nvPr/>
        </p:nvSpPr>
        <p:spPr>
          <a:xfrm>
            <a:off x="6538662" y="2639221"/>
            <a:ext cx="4847561"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Datasets and Software Requirements</a:t>
            </a:r>
            <a:endParaRPr lang="en-US" sz="900" dirty="0">
              <a:solidFill>
                <a:srgbClr val="172144"/>
              </a:solidFill>
            </a:endParaRPr>
          </a:p>
        </p:txBody>
      </p:sp>
      <p:sp>
        <p:nvSpPr>
          <p:cNvPr id="3" name="TextBox 2"/>
          <p:cNvSpPr txBox="1"/>
          <p:nvPr/>
        </p:nvSpPr>
        <p:spPr>
          <a:xfrm>
            <a:off x="485957" y="223104"/>
            <a:ext cx="6096000" cy="707886"/>
          </a:xfrm>
          <a:prstGeom prst="rect">
            <a:avLst/>
          </a:prstGeom>
          <a:noFill/>
        </p:spPr>
        <p:txBody>
          <a:bodyPr wrap="square">
            <a:spAutoFit/>
          </a:bodyPr>
          <a:lstStyle/>
          <a:p>
            <a:pPr defTabSz="228600"/>
            <a:r>
              <a:rPr lang="en-US" sz="4000" b="1" dirty="0">
                <a:solidFill>
                  <a:srgbClr val="172144"/>
                </a:solidFill>
                <a:latin typeface="Century Gothic" panose="020B0502020202020204"/>
              </a:rPr>
              <a:t>Agenda :</a:t>
            </a:r>
            <a:endParaRPr lang="en-US" sz="4000" dirty="0">
              <a:solidFill>
                <a:srgbClr val="172144"/>
              </a:solidFill>
              <a:latin typeface="Calibri" panose="020F0502020204030204"/>
            </a:endParaRPr>
          </a:p>
        </p:txBody>
      </p:sp>
      <p:sp>
        <p:nvSpPr>
          <p:cNvPr id="23" name="TextBox 22"/>
          <p:cNvSpPr txBox="1"/>
          <p:nvPr/>
        </p:nvSpPr>
        <p:spPr>
          <a:xfrm>
            <a:off x="6538662" y="3490771"/>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Architecture Diagram</a:t>
            </a:r>
            <a:endParaRPr lang="en-US" sz="900" dirty="0">
              <a:solidFill>
                <a:srgbClr val="172144"/>
              </a:solidFill>
            </a:endParaRPr>
          </a:p>
        </p:txBody>
      </p:sp>
      <p:sp>
        <p:nvSpPr>
          <p:cNvPr id="25" name="TextBox 24"/>
          <p:cNvSpPr txBox="1"/>
          <p:nvPr/>
        </p:nvSpPr>
        <p:spPr>
          <a:xfrm>
            <a:off x="6538662" y="4409466"/>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Algorithm</a:t>
            </a:r>
            <a:endParaRPr lang="en-US" sz="900" dirty="0">
              <a:solidFill>
                <a:srgbClr val="172144"/>
              </a:solidFill>
              <a:latin typeface="Calibri" panose="020F0502020204030204"/>
            </a:endParaRPr>
          </a:p>
        </p:txBody>
      </p:sp>
      <p:sp>
        <p:nvSpPr>
          <p:cNvPr id="26" name="Oval 25"/>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04</a:t>
            </a:r>
          </a:p>
        </p:txBody>
      </p:sp>
      <p:sp>
        <p:nvSpPr>
          <p:cNvPr id="27" name="Oval 26"/>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05</a:t>
            </a:r>
          </a:p>
        </p:txBody>
      </p:sp>
      <p:sp>
        <p:nvSpPr>
          <p:cNvPr id="28" name="Oval 27"/>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06</a:t>
            </a:r>
          </a:p>
        </p:txBody>
      </p:sp>
      <p:sp>
        <p:nvSpPr>
          <p:cNvPr id="29" name="Oval 28"/>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07</a:t>
            </a:r>
          </a:p>
        </p:txBody>
      </p:sp>
      <p:sp>
        <p:nvSpPr>
          <p:cNvPr id="30" name="Oval 29"/>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02</a:t>
            </a:r>
          </a:p>
        </p:txBody>
      </p:sp>
      <p:sp>
        <p:nvSpPr>
          <p:cNvPr id="10" name="TextBox 9"/>
          <p:cNvSpPr txBox="1"/>
          <p:nvPr/>
        </p:nvSpPr>
        <p:spPr>
          <a:xfrm>
            <a:off x="6513827" y="266351"/>
            <a:ext cx="4238682" cy="400110"/>
          </a:xfrm>
          <a:prstGeom prst="rect">
            <a:avLst/>
          </a:prstGeom>
          <a:noFill/>
        </p:spPr>
        <p:txBody>
          <a:bodyPr wrap="square" rtlCol="0">
            <a:spAutoFit/>
          </a:bodyPr>
          <a:lstStyle/>
          <a:p>
            <a:pPr algn="r" defTabSz="228600"/>
            <a:r>
              <a:rPr lang="en-US" sz="2000" b="1" dirty="0">
                <a:solidFill>
                  <a:srgbClr val="172144"/>
                </a:solidFill>
                <a:latin typeface="Century Gothic" panose="020B0502020202020204"/>
              </a:rPr>
              <a:t>Problem Statement &amp; Objective’s</a:t>
            </a:r>
            <a:endParaRPr lang="en-US" sz="2000" dirty="0">
              <a:solidFill>
                <a:srgbClr val="172144"/>
              </a:solidFill>
              <a:latin typeface="Calibri" panose="020F0502020204030204"/>
            </a:endParaRPr>
          </a:p>
        </p:txBody>
      </p:sp>
      <p:sp>
        <p:nvSpPr>
          <p:cNvPr id="12" name="Oval 11"/>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01</a:t>
            </a:r>
          </a:p>
        </p:txBody>
      </p:sp>
      <p:sp>
        <p:nvSpPr>
          <p:cNvPr id="13" name="TextBox 12"/>
          <p:cNvSpPr txBox="1"/>
          <p:nvPr/>
        </p:nvSpPr>
        <p:spPr>
          <a:xfrm>
            <a:off x="6538662" y="6063696"/>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Demonstration of Results and Analysis</a:t>
            </a:r>
            <a:endParaRPr lang="en-US" sz="900" dirty="0">
              <a:solidFill>
                <a:srgbClr val="172144"/>
              </a:solidFill>
              <a:latin typeface="Calibri" panose="020F0502020204030204"/>
            </a:endParaRPr>
          </a:p>
        </p:txBody>
      </p:sp>
      <p:sp>
        <p:nvSpPr>
          <p:cNvPr id="14" name="Oval 13"/>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b="1" dirty="0">
                <a:solidFill>
                  <a:srgbClr val="172144"/>
                </a:solidFill>
                <a:latin typeface="Century Gothic" panose="020B0502020202020204"/>
              </a:rPr>
              <a:t>08</a:t>
            </a:r>
          </a:p>
        </p:txBody>
      </p:sp>
      <p:sp>
        <p:nvSpPr>
          <p:cNvPr id="15" name="TextBox 14"/>
          <p:cNvSpPr txBox="1"/>
          <p:nvPr/>
        </p:nvSpPr>
        <p:spPr>
          <a:xfrm>
            <a:off x="6519632" y="1836541"/>
            <a:ext cx="4847561"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Justification for Societal impact</a:t>
            </a:r>
            <a:endParaRPr lang="en-US" sz="900" dirty="0">
              <a:solidFill>
                <a:srgbClr val="172144"/>
              </a:solidFill>
            </a:endParaRPr>
          </a:p>
        </p:txBody>
      </p:sp>
      <p:sp>
        <p:nvSpPr>
          <p:cNvPr id="16" name="TextBox 15"/>
          <p:cNvSpPr txBox="1"/>
          <p:nvPr/>
        </p:nvSpPr>
        <p:spPr>
          <a:xfrm>
            <a:off x="6519632" y="5202499"/>
            <a:ext cx="4800752" cy="400110"/>
          </a:xfrm>
          <a:prstGeom prst="rect">
            <a:avLst/>
          </a:prstGeom>
          <a:noFill/>
        </p:spPr>
        <p:txBody>
          <a:bodyPr wrap="square" rtlCol="0">
            <a:spAutoFit/>
          </a:bodyPr>
          <a:lstStyle/>
          <a:p>
            <a:pPr defTabSz="228600"/>
            <a:r>
              <a:rPr lang="en-US" sz="2000" b="1" dirty="0">
                <a:solidFill>
                  <a:srgbClr val="172144"/>
                </a:solidFill>
                <a:latin typeface="Century Gothic" panose="020B0502020202020204"/>
              </a:rPr>
              <a:t>Implementation Steps</a:t>
            </a:r>
            <a:endParaRPr lang="en-US" sz="900" dirty="0">
              <a:solidFill>
                <a:srgbClr val="172144"/>
              </a:solidFill>
              <a:latin typeface="Calibri" panose="020F050202020403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VALIDATION Analysis	</a:t>
            </a:r>
          </a:p>
        </p:txBody>
      </p:sp>
      <p:sp>
        <p:nvSpPr>
          <p:cNvPr id="3" name="Content Placeholder 2"/>
          <p:cNvSpPr>
            <a:spLocks noGrp="1"/>
          </p:cNvSpPr>
          <p:nvPr>
            <p:ph idx="1"/>
          </p:nvPr>
        </p:nvSpPr>
        <p:spPr>
          <a:xfrm>
            <a:off x="728564" y="2295236"/>
            <a:ext cx="9720073" cy="2590800"/>
          </a:xfrm>
        </p:spPr>
        <p:txBody>
          <a:bodyPr>
            <a:normAutofit/>
          </a:bodyPr>
          <a:lstStyle/>
          <a:p>
            <a:pPr marL="357505" indent="-268605">
              <a:buFont typeface="Wingdings" panose="05000000000000000000" pitchFamily="2" charset="2"/>
              <a:buChar char="v"/>
            </a:pPr>
            <a:r>
              <a:rPr lang="en-US" sz="3200" dirty="0"/>
              <a:t> Accuracy  :  72.12% for (90:5:5) with epoch : 50</a:t>
            </a:r>
          </a:p>
          <a:p>
            <a:pPr marL="357505" indent="-268605">
              <a:buFont typeface="Wingdings" panose="05000000000000000000" pitchFamily="2" charset="2"/>
              <a:buChar char="v"/>
            </a:pPr>
            <a:r>
              <a:rPr lang="en-US" sz="3200" dirty="0"/>
              <a:t> Precision   :  0.95</a:t>
            </a:r>
          </a:p>
          <a:p>
            <a:pPr marL="357505" indent="-268605">
              <a:buFont typeface="Wingdings" panose="05000000000000000000" pitchFamily="2" charset="2"/>
              <a:buChar char="v"/>
            </a:pPr>
            <a:r>
              <a:rPr lang="en-US" sz="3200" dirty="0"/>
              <a:t> Recall       :  0.728</a:t>
            </a:r>
          </a:p>
          <a:p>
            <a:pPr marL="357505" indent="-268605">
              <a:buFont typeface="Wingdings" panose="05000000000000000000" pitchFamily="2" charset="2"/>
              <a:buChar char="v"/>
            </a:pPr>
            <a:r>
              <a:rPr lang="en-US" sz="3200" dirty="0"/>
              <a:t> </a:t>
            </a:r>
            <a:r>
              <a:rPr lang="en-US" sz="3200" dirty="0" err="1"/>
              <a:t>FScore</a:t>
            </a:r>
            <a:r>
              <a:rPr lang="en-US" sz="3200" dirty="0"/>
              <a:t>      :  0.824</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p:cNvPicPr>
            <a:picLocks noChangeAspect="1"/>
          </p:cNvPicPr>
          <p:nvPr/>
        </p:nvPicPr>
        <p:blipFill>
          <a:blip r:embed="rId2"/>
          <a:stretch>
            <a:fillRect/>
          </a:stretch>
        </p:blipFill>
        <p:spPr>
          <a:xfrm>
            <a:off x="6410036" y="5260049"/>
            <a:ext cx="5610184" cy="145940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p:cNvSpPr txBox="1"/>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360680" indent="-360680">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680" indent="-360680">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360680" indent="-360680">
              <a:lnSpc>
                <a:spcPct val="107000"/>
              </a:lnSpc>
              <a:buFont typeface="Wingdings" panose="05000000000000000000" pitchFamily="2" charset="2"/>
              <a:buChar char="v"/>
            </a:pPr>
            <a:endParaRPr lang="en-IN" sz="2400" dirty="0">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614" y="565338"/>
            <a:ext cx="9912813" cy="1499616"/>
          </a:xfrm>
        </p:spPr>
        <p:txBody>
          <a:bodyPr/>
          <a:lstStyle/>
          <a:p>
            <a:r>
              <a:rPr lang="en-IN" dirty="0"/>
              <a:t>REFERENCES</a:t>
            </a:r>
          </a:p>
        </p:txBody>
      </p:sp>
      <p:sp>
        <p:nvSpPr>
          <p:cNvPr id="5" name="Content Placeholder 2"/>
          <p:cNvSpPr txBox="1"/>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268605" indent="-268605">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[1]</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err="1">
                <a:solidFill>
                  <a:srgbClr val="000000"/>
                </a:solidFill>
                <a:effectLst/>
                <a:ea typeface="Calibri" panose="020F0502020204030204" pitchFamily="34" charset="0"/>
                <a:cs typeface="Calibri" panose="020F0502020204030204" pitchFamily="34" charset="0"/>
              </a:rPr>
              <a:t>Shaira</a:t>
            </a:r>
            <a:r>
              <a:rPr lang="en-IN" sz="1800" dirty="0">
                <a:solidFill>
                  <a:srgbClr val="000000"/>
                </a:solidFill>
                <a:effectLst/>
                <a:ea typeface="Calibri" panose="020F0502020204030204" pitchFamily="34" charset="0"/>
                <a:cs typeface="Calibri" panose="020F0502020204030204" pitchFamily="34" charset="0"/>
              </a:rPr>
              <a:t> Tabassum1, Ryo Takahashi1 , Md Mahmudur Rahman “</a:t>
            </a:r>
            <a:r>
              <a:rPr lang="en-IN" sz="1800" dirty="0">
                <a:solidFill>
                  <a:srgbClr val="000000"/>
                </a:solidFill>
                <a:effectLst/>
                <a:ea typeface="Times New Roman" panose="02020603050405020304" pitchFamily="18" charset="0"/>
                <a:cs typeface="Calibri" panose="020F0502020204030204" pitchFamily="34" charset="0"/>
              </a:rPr>
              <a:t>Recognition of Doctors’ Cursive Handwritten Medical Words by using Bidirectional LSTM and SRP Data </a:t>
            </a:r>
            <a:r>
              <a:rPr lang="en-IN" sz="1800" dirty="0" err="1">
                <a:solidFill>
                  <a:srgbClr val="000000"/>
                </a:solidFill>
                <a:effectLst/>
                <a:ea typeface="Times New Roman" panose="02020603050405020304" pitchFamily="18" charset="0"/>
                <a:cs typeface="Calibri" panose="020F0502020204030204" pitchFamily="34" charset="0"/>
              </a:rPr>
              <a:t>Augmentation”,I</a:t>
            </a:r>
            <a:r>
              <a:rPr lang="en-IN" sz="1800" dirty="0" err="1">
                <a:solidFill>
                  <a:srgbClr val="000000"/>
                </a:solidFill>
                <a:effectLst/>
                <a:ea typeface="Calibri" panose="020F0502020204030204" pitchFamily="34" charset="0"/>
                <a:cs typeface="Calibri" panose="020F0502020204030204" pitchFamily="34" charset="0"/>
              </a:rPr>
              <a:t>EEE</a:t>
            </a:r>
            <a:r>
              <a:rPr lang="en-IN" sz="1800" dirty="0">
                <a:solidFill>
                  <a:srgbClr val="000000"/>
                </a:solidFill>
                <a:effectLst/>
                <a:ea typeface="Calibri" panose="020F0502020204030204" pitchFamily="34" charset="0"/>
                <a:cs typeface="Calibri" panose="020F0502020204030204" pitchFamily="34" charset="0"/>
              </a:rPr>
              <a:t> | DOI: 10.1109/TEMSCON EUR52034.2021.9488622</a:t>
            </a:r>
            <a:endParaRPr lang="en-IN" sz="1800" dirty="0">
              <a:effectLst/>
              <a:ea typeface="Calibri" panose="020F0502020204030204" pitchFamily="34" charset="0"/>
              <a:cs typeface="Times New Roman" panose="02020603050405020304" pitchFamily="18" charset="0"/>
            </a:endParaRPr>
          </a:p>
          <a:p>
            <a:pPr marL="268605" indent="-268605">
              <a:lnSpc>
                <a:spcPts val="2850"/>
              </a:lnSpc>
              <a:buFont typeface="Wingdings" panose="05000000000000000000" pitchFamily="2" charset="2"/>
              <a:buChar char="v"/>
            </a:pPr>
            <a:r>
              <a:rPr lang="en-IN" sz="1800" b="1" dirty="0">
                <a:solidFill>
                  <a:srgbClr val="000000"/>
                </a:solidFill>
                <a:effectLst/>
                <a:ea typeface="Times New Roman" panose="02020603050405020304" pitchFamily="18" charset="0"/>
                <a:cs typeface="Calibri" panose="020F0502020204030204" pitchFamily="34" charset="0"/>
              </a:rPr>
              <a:t>[</a:t>
            </a:r>
            <a:r>
              <a:rPr lang="en-IN" sz="1800" dirty="0">
                <a:solidFill>
                  <a:srgbClr val="000000"/>
                </a:solidFill>
                <a:effectLst/>
                <a:ea typeface="Times New Roman" panose="02020603050405020304" pitchFamily="18" charset="0"/>
                <a:cs typeface="Calibri" panose="020F0502020204030204" pitchFamily="34" charset="0"/>
              </a:rPr>
              <a:t>2</a:t>
            </a:r>
            <a:r>
              <a:rPr lang="en-IN" sz="1800" b="1" dirty="0">
                <a:solidFill>
                  <a:srgbClr val="000000"/>
                </a:solidFill>
                <a:effectLst/>
                <a:ea typeface="Times New Roman" panose="02020603050405020304" pitchFamily="18" charset="0"/>
                <a:cs typeface="Calibri" panose="020F0502020204030204" pitchFamily="34" charset="0"/>
              </a:rPr>
              <a:t>] </a:t>
            </a:r>
            <a:r>
              <a:rPr lang="en-IN" sz="1800" b="0" dirty="0" err="1">
                <a:solidFill>
                  <a:srgbClr val="000000"/>
                </a:solidFill>
                <a:effectLst/>
                <a:ea typeface="Times New Roman" panose="02020603050405020304" pitchFamily="18" charset="0"/>
              </a:rPr>
              <a:t>Tanvish</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Jain,Rohan</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Sharma,Ruchika</a:t>
            </a:r>
            <a:r>
              <a:rPr lang="en-IN" sz="1800" b="0" dirty="0">
                <a:solidFill>
                  <a:srgbClr val="000000"/>
                </a:solidFill>
                <a:effectLst/>
                <a:ea typeface="Times New Roman" panose="02020603050405020304" pitchFamily="18" charset="0"/>
              </a:rPr>
              <a:t> Malhotra,”</a:t>
            </a:r>
            <a:r>
              <a:rPr lang="en-IN" sz="1800" b="0" dirty="0">
                <a:solidFill>
                  <a:srgbClr val="333333"/>
                </a:solidFill>
                <a:effectLst/>
                <a:ea typeface="Times New Roman" panose="02020603050405020304" pitchFamily="18" charset="0"/>
              </a:rPr>
              <a:t> Handwriting Recognition for Medical Prescriptions using a CNN-Bi-LSTM Model</a:t>
            </a:r>
            <a:r>
              <a:rPr lang="en-IN" sz="1800" b="0" dirty="0">
                <a:solidFill>
                  <a:srgbClr val="000000"/>
                </a:solidFill>
                <a:effectLst/>
                <a:ea typeface="Times New Roman" panose="02020603050405020304" pitchFamily="18" charset="0"/>
              </a:rPr>
              <a:t>”</a:t>
            </a:r>
            <a:r>
              <a:rPr lang="en-IN" sz="1800" b="1" kern="1800" dirty="0">
                <a:solidFill>
                  <a:srgbClr val="333333"/>
                </a:solidFill>
                <a:effectLst/>
                <a:ea typeface="Times New Roman" panose="02020603050405020304" pitchFamily="18" charset="0"/>
                <a:cs typeface="Times New Roman" panose="02020603050405020304" pitchFamily="18" charset="0"/>
              </a:rPr>
              <a:t> </a:t>
            </a:r>
            <a:r>
              <a:rPr lang="en-IN" sz="1800" b="0" dirty="0">
                <a:solidFill>
                  <a:srgbClr val="333333"/>
                </a:solidFill>
                <a:effectLst/>
                <a:ea typeface="Times New Roman" panose="02020603050405020304" pitchFamily="18" charset="0"/>
              </a:rPr>
              <a:t>DOI</a:t>
            </a:r>
            <a:r>
              <a:rPr lang="en-IN" sz="1800" b="1" dirty="0">
                <a:solidFill>
                  <a:srgbClr val="333333"/>
                </a:solidFill>
                <a:effectLst/>
                <a:ea typeface="Times New Roman" panose="02020603050405020304" pitchFamily="18" charset="0"/>
              </a:rPr>
              <a:t>: </a:t>
            </a:r>
            <a:r>
              <a:rPr lang="en-IN" sz="1800" u="none" strike="noStrike" dirty="0">
                <a:effectLst/>
                <a:ea typeface="Times New Roman" panose="02020603050405020304" pitchFamily="18" charset="0"/>
                <a:hlinkClick r:id="rId2"/>
              </a:rPr>
              <a:t>10.1109/I2CT51068.2021.9418153</a:t>
            </a:r>
            <a:endParaRPr lang="en-IN" sz="1800" dirty="0">
              <a:effectLst/>
              <a:ea typeface="Times New Roman" panose="02020603050405020304" pitchFamily="18" charset="0"/>
            </a:endParaRPr>
          </a:p>
          <a:p>
            <a:pPr marL="268605" indent="-268605">
              <a:lnSpc>
                <a:spcPts val="2850"/>
              </a:lnSpc>
              <a:buFont typeface="Wingdings" panose="05000000000000000000" pitchFamily="2" charset="2"/>
              <a:buChar char="v"/>
            </a:pP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333333"/>
                </a:solidFill>
                <a:effectLst/>
                <a:ea typeface="Calibri" panose="020F0502020204030204" pitchFamily="34" charset="0"/>
                <a:cs typeface="Calibri" panose="020F0502020204030204" pitchFamily="34" charset="0"/>
              </a:rPr>
              <a:t>3</a:t>
            </a: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Calibri" panose="020F0502020204030204" pitchFamily="34" charset="0"/>
              </a:rPr>
              <a:t>Lovely Joy Fajardo1, Niño Joshua </a:t>
            </a:r>
            <a:r>
              <a:rPr lang="en-IN" sz="1800" dirty="0" err="1">
                <a:effectLst/>
                <a:ea typeface="Calibri" panose="020F0502020204030204" pitchFamily="34" charset="0"/>
                <a:cs typeface="Calibri" panose="020F0502020204030204" pitchFamily="34" charset="0"/>
              </a:rPr>
              <a:t>Sorillo</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Jaycel</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Garlit</a:t>
            </a:r>
            <a:r>
              <a:rPr lang="en-IN" sz="1800" dirty="0">
                <a:effectLst/>
                <a:ea typeface="Calibri" panose="020F0502020204030204" pitchFamily="34" charset="0"/>
                <a:cs typeface="Calibri" panose="020F0502020204030204" pitchFamily="34" charset="0"/>
              </a:rPr>
              <a:t> , Cia </a:t>
            </a:r>
            <a:r>
              <a:rPr lang="en-IN" sz="1800" dirty="0" err="1">
                <a:effectLst/>
                <a:ea typeface="Calibri" panose="020F0502020204030204" pitchFamily="34" charset="0"/>
                <a:cs typeface="Calibri" panose="020F0502020204030204" pitchFamily="34" charset="0"/>
              </a:rPr>
              <a:t>Dennise</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Tomines</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Mideth</a:t>
            </a:r>
            <a:r>
              <a:rPr lang="en-IN" sz="1800" dirty="0">
                <a:effectLst/>
                <a:ea typeface="Calibri" panose="020F0502020204030204" pitchFamily="34" charset="0"/>
                <a:cs typeface="Calibri" panose="020F0502020204030204" pitchFamily="34" charset="0"/>
              </a:rPr>
              <a:t> B. </a:t>
            </a:r>
            <a:r>
              <a:rPr lang="en-IN" sz="1800" dirty="0" err="1">
                <a:effectLst/>
                <a:ea typeface="Calibri" panose="020F0502020204030204" pitchFamily="34" charset="0"/>
                <a:cs typeface="Calibri" panose="020F0502020204030204" pitchFamily="34" charset="0"/>
              </a:rPr>
              <a:t>Abisado</a:t>
            </a:r>
            <a:r>
              <a:rPr lang="en-IN" sz="1800" dirty="0">
                <a:effectLst/>
                <a:ea typeface="Calibri" panose="020F0502020204030204" pitchFamily="34" charset="0"/>
                <a:cs typeface="Calibri" panose="020F0502020204030204" pitchFamily="34" charset="0"/>
              </a:rPr>
              <a:t> , Joseph Marvin R. Imperial , Ramon ,” </a:t>
            </a:r>
            <a:r>
              <a:rPr lang="en-IN" sz="1800" dirty="0">
                <a:effectLst/>
                <a:ea typeface="Times New Roman" panose="02020603050405020304" pitchFamily="18" charset="0"/>
                <a:cs typeface="Calibri" panose="020F0502020204030204" pitchFamily="34" charset="0"/>
              </a:rPr>
              <a:t>Doctor’s Cursive Handwriting Recognition System Using Deep Learning</a:t>
            </a:r>
            <a:r>
              <a:rPr lang="en-IN" sz="1800" dirty="0">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Calibri" panose="020F0502020204030204" pitchFamily="34" charset="0"/>
              </a:rPr>
              <a:t> DOI:</a:t>
            </a:r>
            <a:r>
              <a:rPr lang="en-IN" sz="1800" u="none" strike="noStrike" dirty="0">
                <a:effectLst/>
                <a:ea typeface="Calibri" panose="020F0502020204030204" pitchFamily="34" charset="0"/>
                <a:cs typeface="Calibri" panose="020F0502020204030204" pitchFamily="34" charset="0"/>
                <a:hlinkClick r:id="rId3"/>
              </a:rPr>
              <a:t>10.1109/HNICEM48295.2019.9073521</a:t>
            </a:r>
            <a:endParaRPr lang="en-IN" sz="1800" dirty="0">
              <a:effectLst/>
              <a:ea typeface="Calibri" panose="020F0502020204030204" pitchFamily="34" charset="0"/>
              <a:cs typeface="Times New Roman" panose="02020603050405020304" pitchFamily="18" charset="0"/>
            </a:endParaRPr>
          </a:p>
          <a:p>
            <a:pPr marL="268605" indent="-268605">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[4]</a:t>
            </a:r>
            <a:r>
              <a:rPr lang="en-IN" sz="1800" b="1" dirty="0">
                <a:solidFill>
                  <a:srgbClr val="000000"/>
                </a:solidFill>
                <a:effectLst/>
                <a:ea typeface="Times New Roman" panose="02020603050405020304" pitchFamily="18" charset="0"/>
                <a:cs typeface="Times New Roman" panose="02020603050405020304" pitchFamily="18" charset="0"/>
              </a:rPr>
              <a:t> </a:t>
            </a:r>
            <a:r>
              <a:rPr lang="en-IN" sz="1800" dirty="0">
                <a:solidFill>
                  <a:srgbClr val="000000"/>
                </a:solidFill>
                <a:effectLst/>
                <a:ea typeface="Times New Roman" panose="02020603050405020304" pitchFamily="18" charset="0"/>
                <a:cs typeface="Calibri" panose="020F0502020204030204" pitchFamily="34" charset="0"/>
              </a:rPr>
              <a:t>L. J. Fajardo et al, "Doctor’s Cursive Handwriting Recognition System Using Deep Learning," 2019 IEEE 11th International Conference on Humanoid, Nanotechnology, Information Technology, Communication and Control, Environment, and Management ( HNICEM ), 2019, pp. 1-6, DOI: </a:t>
            </a:r>
            <a:r>
              <a:rPr lang="en-IN" sz="1800" dirty="0">
                <a:effectLst/>
                <a:ea typeface="Times New Roman" panose="02020603050405020304" pitchFamily="18" charset="0"/>
                <a:cs typeface="Calibri" panose="020F0502020204030204" pitchFamily="34" charset="0"/>
              </a:rPr>
              <a:t> </a:t>
            </a:r>
            <a:r>
              <a:rPr lang="en-IN" sz="1800" dirty="0">
                <a:solidFill>
                  <a:srgbClr val="000000"/>
                </a:solidFill>
                <a:effectLst/>
                <a:ea typeface="Times New Roman" panose="02020603050405020304" pitchFamily="18" charset="0"/>
                <a:cs typeface="Calibri" panose="020F0502020204030204" pitchFamily="34" charset="0"/>
              </a:rPr>
              <a:t>10.1109/HNICEM48295.2019.9073521</a:t>
            </a:r>
            <a:endParaRPr lang="en-IN" sz="1800" dirty="0">
              <a:effectLst/>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defRPr/>
            </a:pPr>
            <a:endParaRPr lang="en-US" sz="900">
              <a:solidFill>
                <a:srgbClr val="FFFFFF"/>
              </a:solidFill>
              <a:latin typeface="Calibri" panose="020F0502020204030204"/>
            </a:endParaRPr>
          </a:p>
        </p:txBody>
      </p:sp>
      <p:sp>
        <p:nvSpPr>
          <p:cNvPr id="5" name="TextBox 4"/>
          <p:cNvSpPr txBox="1"/>
          <p:nvPr/>
        </p:nvSpPr>
        <p:spPr>
          <a:xfrm>
            <a:off x="3399889" y="2829910"/>
            <a:ext cx="4852854" cy="1154034"/>
          </a:xfrm>
          <a:prstGeom prst="rect">
            <a:avLst/>
          </a:prstGeom>
          <a:noFill/>
        </p:spPr>
        <p:txBody>
          <a:bodyPr wrap="square" rtlCol="0">
            <a:spAutoFit/>
          </a:bodyPr>
          <a:lstStyle/>
          <a:p>
            <a:pPr algn="ctr" defTabSz="228600">
              <a:defRPr/>
            </a:pPr>
            <a:r>
              <a:rPr lang="en-US" sz="6900"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defRPr/>
            </a:pPr>
            <a:endParaRPr lang="en-US" sz="900">
              <a:solidFill>
                <a:srgbClr val="FFFFFF"/>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p:cNvSpPr>
            <a:spLocks noGrp="1"/>
          </p:cNvSpPr>
          <p:nvPr>
            <p:ph idx="1"/>
          </p:nvPr>
        </p:nvSpPr>
        <p:spPr>
          <a:xfrm>
            <a:off x="725239" y="2515459"/>
            <a:ext cx="10127487" cy="1900107"/>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 written </a:t>
            </a:r>
            <a:r>
              <a:rPr lang="en-US" sz="2800" i="0" u="none" strike="noStrike" dirty="0">
                <a:effectLst/>
              </a:rPr>
              <a:t>prescription or notes using Deep Learning techniques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440" y="680152"/>
            <a:ext cx="9720072" cy="1144193"/>
          </a:xfrm>
        </p:spPr>
        <p:txBody>
          <a:bodyPr/>
          <a:lstStyle/>
          <a:p>
            <a:r>
              <a:rPr lang="en-IN" dirty="0"/>
              <a:t>Abstract</a:t>
            </a:r>
          </a:p>
        </p:txBody>
      </p:sp>
      <p:sp>
        <p:nvSpPr>
          <p:cNvPr id="5" name="Content Placeholder 4"/>
          <p:cNvSpPr>
            <a:spLocks noGrp="1"/>
          </p:cNvSpPr>
          <p:nvPr>
            <p:ph idx="1"/>
          </p:nvPr>
        </p:nvSpPr>
        <p:spPr>
          <a:xfrm>
            <a:off x="710091" y="2013527"/>
            <a:ext cx="10613691" cy="4323542"/>
          </a:xfrm>
        </p:spPr>
        <p:txBody>
          <a:bodyPr>
            <a:normAutofit/>
          </a:bodyPr>
          <a:lstStyle/>
          <a:p>
            <a:pPr marL="360680" indent="-360680">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p>
          <a:p>
            <a:pPr marL="360680" indent="-360680">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a:t>
            </a:r>
          </a:p>
          <a:p>
            <a:pPr>
              <a:buFont typeface="Wingdings" panose="05000000000000000000" pitchFamily="2" charset="2"/>
              <a:buChar char="v"/>
            </a:pPr>
            <a:endParaRPr lang="en-US" dirty="0"/>
          </a:p>
          <a:p>
            <a:r>
              <a:rPr lang="en-US" dirty="0"/>
              <a:t>Keywords: Bi-LSTM Layers ,Convolution Layers, Adam optimizer, Batch Normalization.</a:t>
            </a:r>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prescription.</a:t>
            </a:r>
            <a:endParaRPr lang="en-US" sz="2800" i="0" dirty="0">
              <a:solidFill>
                <a:srgbClr val="212529"/>
              </a:solidFill>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JUSTIFICATION FOR SOCIETIAL IMPACT</a:t>
            </a:r>
          </a:p>
        </p:txBody>
      </p:sp>
      <p:sp>
        <p:nvSpPr>
          <p:cNvPr id="3" name="Content Placeholder 2"/>
          <p:cNvSpPr>
            <a:spLocks noGrp="1"/>
          </p:cNvSpPr>
          <p:nvPr>
            <p:ph idx="1"/>
          </p:nvPr>
        </p:nvSpPr>
        <p:spPr>
          <a:xfrm>
            <a:off x="657554" y="2494941"/>
            <a:ext cx="10611403" cy="2880621"/>
          </a:xfrm>
        </p:spPr>
        <p:txBody>
          <a:bodyPr>
            <a:noAutofit/>
          </a:bodyPr>
          <a:lstStyle/>
          <a:p>
            <a:pPr marL="360680" indent="-360680">
              <a:buFont typeface="Wingdings" panose="05000000000000000000" pitchFamily="2" charset="2"/>
              <a:buChar char="v"/>
            </a:pPr>
            <a:r>
              <a:rPr lang="en-US" sz="2400" dirty="0"/>
              <a:t>It is commonly seen that it is tough to read the handwritten text from medical prescriptions. </a:t>
            </a:r>
          </a:p>
          <a:p>
            <a:pPr marL="360680" indent="-360680">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680" indent="-360680">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p:cNvGraphicFramePr>
            <a:graphicFrameLocks noGrp="1"/>
          </p:cNvGraphicFramePr>
          <p:nvPr>
            <p:ph idx="4294967295"/>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20000"/>
                    </a:ext>
                  </a:extLst>
                </a:gridCol>
                <a:gridCol w="2653717">
                  <a:extLst>
                    <a:ext uri="{9D8B030D-6E8A-4147-A177-3AD203B41FA5}">
                      <a16:colId xmlns:a16="http://schemas.microsoft.com/office/drawing/2014/main" val="20001"/>
                    </a:ext>
                  </a:extLst>
                </a:gridCol>
                <a:gridCol w="3629637">
                  <a:extLst>
                    <a:ext uri="{9D8B030D-6E8A-4147-A177-3AD203B41FA5}">
                      <a16:colId xmlns:a16="http://schemas.microsoft.com/office/drawing/2014/main" val="20002"/>
                    </a:ext>
                  </a:extLst>
                </a:gridCol>
                <a:gridCol w="802547">
                  <a:extLst>
                    <a:ext uri="{9D8B030D-6E8A-4147-A177-3AD203B41FA5}">
                      <a16:colId xmlns:a16="http://schemas.microsoft.com/office/drawing/2014/main" val="20003"/>
                    </a:ext>
                  </a:extLst>
                </a:gridCol>
                <a:gridCol w="1954635">
                  <a:extLst>
                    <a:ext uri="{9D8B030D-6E8A-4147-A177-3AD203B41FA5}">
                      <a16:colId xmlns:a16="http://schemas.microsoft.com/office/drawing/2014/main" val="20004"/>
                    </a:ext>
                  </a:extLst>
                </a:gridCol>
                <a:gridCol w="2197916">
                  <a:extLst>
                    <a:ext uri="{9D8B030D-6E8A-4147-A177-3AD203B41FA5}">
                      <a16:colId xmlns:a16="http://schemas.microsoft.com/office/drawing/2014/main" val="20005"/>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0000"/>
                  </a:ext>
                </a:extLst>
              </a:tr>
              <a:tr h="2292082">
                <a:tc>
                  <a:txBody>
                    <a:bodyPr/>
                    <a:lstStyle/>
                    <a:p>
                      <a:pPr algn="ctr"/>
                      <a:r>
                        <a:rPr lang="en-IN" dirty="0"/>
                        <a:t>1</a:t>
                      </a:r>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a:t>
                      </a:r>
                    </a:p>
                  </a:txBody>
                  <a:tcPr/>
                </a:tc>
                <a:tc>
                  <a:txBody>
                    <a:bodyPr/>
                    <a:lstStyle/>
                    <a:p>
                      <a:pPr algn="ctr"/>
                      <a:r>
                        <a:rPr lang="en-IN" dirty="0"/>
                        <a:t> 2021</a:t>
                      </a:r>
                    </a:p>
                  </a:txBody>
                  <a:tcPr/>
                </a:tc>
                <a:tc>
                  <a:txBody>
                    <a:bodyPr/>
                    <a:lstStyle/>
                    <a:p>
                      <a:pPr algn="l"/>
                      <a:r>
                        <a:rPr lang="en-IN" dirty="0"/>
                        <a:t>Bi-Directional LSTM with SRP Data Augmentation.</a:t>
                      </a:r>
                    </a:p>
                  </a:txBody>
                  <a:tcPr/>
                </a:tc>
                <a:tc>
                  <a:txBody>
                    <a:bodyPr/>
                    <a:lstStyle/>
                    <a:p>
                      <a:pPr algn="l"/>
                      <a:r>
                        <a:rPr lang="en-IN" dirty="0"/>
                        <a:t>A model that can Output the text which is present in the Doctor’s Prescription(Bangladeshi Handwriting).</a:t>
                      </a:r>
                    </a:p>
                  </a:txBody>
                  <a:tcPr/>
                </a:tc>
                <a:extLst>
                  <a:ext uri="{0D108BD9-81ED-4DB2-BD59-A6C34878D82A}">
                    <a16:rowId xmlns:a16="http://schemas.microsoft.com/office/drawing/2014/main" val="10001"/>
                  </a:ext>
                </a:extLst>
              </a:tr>
              <a:tr h="2292082">
                <a:tc>
                  <a:txBody>
                    <a:bodyPr/>
                    <a:lstStyle/>
                    <a:p>
                      <a:pPr algn="ctr"/>
                      <a:r>
                        <a:rPr lang="en-IN" dirty="0"/>
                        <a:t>2</a:t>
                      </a:r>
                    </a:p>
                  </a:txBody>
                  <a:tcPr/>
                </a:tc>
                <a:tc>
                  <a:txBody>
                    <a:bodyPr/>
                    <a:lstStyle/>
                    <a:p>
                      <a:pPr algn="l"/>
                      <a:r>
                        <a:rPr lang="en-US" sz="1800" kern="1200" dirty="0">
                          <a:solidFill>
                            <a:schemeClr val="dk1"/>
                          </a:solidFill>
                          <a:effectLst/>
                        </a:rPr>
                        <a:t>Handwriting Recognition for Medical Prescriptions</a:t>
                      </a:r>
                      <a:endParaRPr lang="en-IN" i="0" dirty="0">
                        <a:latin typeface="+mn-lt"/>
                      </a:endParaRPr>
                    </a:p>
                  </a:txBody>
                  <a:tcPr/>
                </a:tc>
                <a:tc>
                  <a:txBody>
                    <a:bodyPr/>
                    <a:lstStyle/>
                    <a:p>
                      <a:pPr algn="l"/>
                      <a:r>
                        <a:rPr lang="en-IN" dirty="0"/>
                        <a:t>Have developed model based on Bi-LSTM model for hand writing recognition, They used CTC loss functions for Normalization. They passed input to 7 Convolution Layers.</a:t>
                      </a:r>
                    </a:p>
                  </a:txBody>
                  <a:tcPr/>
                </a:tc>
                <a:tc>
                  <a:txBody>
                    <a:bodyPr/>
                    <a:lstStyle/>
                    <a:p>
                      <a:pPr algn="ctr"/>
                      <a:r>
                        <a:rPr lang="en-IN" dirty="0"/>
                        <a:t> 2021</a:t>
                      </a:r>
                    </a:p>
                  </a:txBody>
                  <a:tcPr/>
                </a:tc>
                <a:tc>
                  <a:txBody>
                    <a:bodyPr/>
                    <a:lstStyle/>
                    <a:p>
                      <a:pPr algn="l"/>
                      <a:r>
                        <a:rPr lang="en-IN" dirty="0"/>
                        <a:t>Bi-LSTM Model.</a:t>
                      </a:r>
                    </a:p>
                  </a:txBody>
                  <a:tcPr/>
                </a:tc>
                <a:tc>
                  <a:txBody>
                    <a:bodyPr/>
                    <a:lstStyle/>
                    <a:p>
                      <a:pPr algn="l"/>
                      <a:r>
                        <a:rPr lang="en-IN" dirty="0"/>
                        <a:t>A model for predicting Doctor’s Handwriting.</a:t>
                      </a:r>
                    </a:p>
                  </a:txBody>
                  <a:tcPr/>
                </a:tc>
                <a:extLst>
                  <a:ext uri="{0D108BD9-81ED-4DB2-BD59-A6C34878D82A}">
                    <a16:rowId xmlns:a16="http://schemas.microsoft.com/office/drawing/2014/main" val="10002"/>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265650" y="811944"/>
          <a:ext cx="11660700" cy="2115813"/>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0000"/>
                    </a:ext>
                  </a:extLst>
                </a:gridCol>
                <a:gridCol w="2094451">
                  <a:extLst>
                    <a:ext uri="{9D8B030D-6E8A-4147-A177-3AD203B41FA5}">
                      <a16:colId xmlns:a16="http://schemas.microsoft.com/office/drawing/2014/main" val="20001"/>
                    </a:ext>
                  </a:extLst>
                </a:gridCol>
                <a:gridCol w="3853344">
                  <a:extLst>
                    <a:ext uri="{9D8B030D-6E8A-4147-A177-3AD203B41FA5}">
                      <a16:colId xmlns:a16="http://schemas.microsoft.com/office/drawing/2014/main" val="20002"/>
                    </a:ext>
                  </a:extLst>
                </a:gridCol>
                <a:gridCol w="810935">
                  <a:extLst>
                    <a:ext uri="{9D8B030D-6E8A-4147-A177-3AD203B41FA5}">
                      <a16:colId xmlns:a16="http://schemas.microsoft.com/office/drawing/2014/main" val="20003"/>
                    </a:ext>
                  </a:extLst>
                </a:gridCol>
                <a:gridCol w="1946246">
                  <a:extLst>
                    <a:ext uri="{9D8B030D-6E8A-4147-A177-3AD203B41FA5}">
                      <a16:colId xmlns:a16="http://schemas.microsoft.com/office/drawing/2014/main" val="20004"/>
                    </a:ext>
                  </a:extLst>
                </a:gridCol>
                <a:gridCol w="2357308">
                  <a:extLst>
                    <a:ext uri="{9D8B030D-6E8A-4147-A177-3AD203B41FA5}">
                      <a16:colId xmlns:a16="http://schemas.microsoft.com/office/drawing/2014/main" val="20005"/>
                    </a:ext>
                  </a:extLst>
                </a:gridCol>
              </a:tblGrid>
              <a:tr h="450911">
                <a:tc>
                  <a:txBody>
                    <a:bodyPr/>
                    <a:lstStyle/>
                    <a:p>
                      <a:pPr algn="ctr"/>
                      <a:r>
                        <a:rPr lang="en-IN" sz="2000" dirty="0" err="1"/>
                        <a:t>Sno</a:t>
                      </a:r>
                      <a:endParaRPr lang="en-IN" sz="2000" dirty="0"/>
                    </a:p>
                  </a:txBody>
                  <a:tcPr/>
                </a:tc>
                <a:tc>
                  <a:txBody>
                    <a:bodyPr/>
                    <a:lstStyle/>
                    <a:p>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0000"/>
                  </a:ext>
                </a:extLst>
              </a:tr>
              <a:tr h="1664902">
                <a:tc>
                  <a:txBody>
                    <a:bodyPr/>
                    <a:lstStyle/>
                    <a:p>
                      <a:pPr algn="ctr"/>
                      <a:r>
                        <a:rPr lang="en-IN" dirty="0"/>
                        <a:t>3</a:t>
                      </a:r>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IN" dirty="0"/>
                        <a:t> 2019</a:t>
                      </a:r>
                    </a:p>
                  </a:txBody>
                  <a:tcPr/>
                </a:tc>
                <a:tc>
                  <a:txBody>
                    <a:bodyPr/>
                    <a:lstStyle/>
                    <a:p>
                      <a:r>
                        <a:rPr lang="en-IN" dirty="0"/>
                        <a:t>Convolutional Recurrent Neural Networks (CRNN).</a:t>
                      </a:r>
                    </a:p>
                  </a:txBody>
                  <a:tcPr/>
                </a:tc>
                <a:tc>
                  <a:txBody>
                    <a:bodyPr/>
                    <a:lstStyle/>
                    <a:p>
                      <a:r>
                        <a:rPr lang="en-IN" dirty="0"/>
                        <a:t>A model for Interpreting Doctor’s Handwriting, With a Mobile Application.</a:t>
                      </a:r>
                    </a:p>
                  </a:txBody>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211206"/>
            <a:ext cx="2028825" cy="457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89" y="2003127"/>
            <a:ext cx="3851507" cy="87335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4732" y="2071861"/>
            <a:ext cx="3638550" cy="6953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2670" y="3277712"/>
            <a:ext cx="2121494" cy="81547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7838" y="3277712"/>
            <a:ext cx="2534050" cy="7114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1294</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23</vt:i4>
      </vt:variant>
    </vt:vector>
  </HeadingPairs>
  <TitlesOfParts>
    <vt:vector size="39" baseType="lpstr">
      <vt:lpstr>Arial</vt:lpstr>
      <vt:lpstr>Calibri</vt:lpstr>
      <vt:lpstr>Century Gothic</vt:lpstr>
      <vt:lpstr>Designball-Social-01</vt:lpstr>
      <vt:lpstr>source-serif-pro</vt:lpstr>
      <vt:lpstr>Times New Roman</vt:lpstr>
      <vt:lpstr>Tw Cen MT</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PowerPoint Presentation</vt:lpstr>
      <vt:lpstr>VALIDATION Analysis </vt:lpstr>
      <vt:lpstr>CONCLUSIONS and 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mukul20csu355</cp:lastModifiedBy>
  <cp:revision>384</cp:revision>
  <dcterms:created xsi:type="dcterms:W3CDTF">2022-08-25T16:22:00Z</dcterms:created>
  <dcterms:modified xsi:type="dcterms:W3CDTF">2024-06-12T08:50:41Z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0739587D124445CB9A24C932617140D7</vt:lpwstr>
  </property>
  <property fmtid="{D5CDD505-2E9C-101B-9397-08002B2CF9AE}" pid="3" name="KSOProductBuildVer">
    <vt:lpwstr>1033-11.2.0.11417</vt:lpwstr>
  </property>
</Properties>
</file>