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7"/>
  </p:notesMasterIdLst>
  <p:handoutMasterIdLst>
    <p:handoutMasterId r:id="rId28"/>
  </p:handoutMasterIdLst>
  <p:sldIdLst>
    <p:sldId id="256" r:id="rId2"/>
    <p:sldId id="272" r:id="rId3"/>
    <p:sldId id="264" r:id="rId4"/>
    <p:sldId id="258" r:id="rId5"/>
    <p:sldId id="263" r:id="rId6"/>
    <p:sldId id="257" r:id="rId7"/>
    <p:sldId id="265" r:id="rId8"/>
    <p:sldId id="266" r:id="rId9"/>
    <p:sldId id="267" r:id="rId10"/>
    <p:sldId id="268" r:id="rId11"/>
    <p:sldId id="269" r:id="rId12"/>
    <p:sldId id="270" r:id="rId13"/>
    <p:sldId id="260" r:id="rId14"/>
    <p:sldId id="271" r:id="rId15"/>
    <p:sldId id="262" r:id="rId16"/>
    <p:sldId id="273" r:id="rId17"/>
    <p:sldId id="275" r:id="rId18"/>
    <p:sldId id="259" r:id="rId19"/>
    <p:sldId id="281" r:id="rId20"/>
    <p:sldId id="278" r:id="rId21"/>
    <p:sldId id="276" r:id="rId22"/>
    <p:sldId id="279" r:id="rId23"/>
    <p:sldId id="280" r:id="rId24"/>
    <p:sldId id="277" r:id="rId25"/>
    <p:sldId id="282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AEABA5-5619-4DB9-BE9F-42890E6F7504}" type="datetimeFigureOut">
              <a:rPr lang="en-US" smtClean="0"/>
              <a:pPr/>
              <a:t>4/28/2012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CC3BA8-2B8B-47C7-81E7-746102E15F6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89D654-B58C-4161-A463-198FE2ADD530}" type="datetimeFigureOut">
              <a:rPr lang="en-US" smtClean="0"/>
              <a:pPr/>
              <a:t>4/28/2012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B05542-103E-4DF7-9BFA-6820A2D952C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B05542-103E-4DF7-9BFA-6820A2D952CC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B05542-103E-4DF7-9BFA-6820A2D952CC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0E233604-84A3-4D3F-B219-BD78ED0675C5}" type="datetime1">
              <a:rPr lang="en-US" smtClean="0"/>
              <a:pPr/>
              <a:t>4/28/2012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D0424E-1A4C-493F-8020-5FA53CB5D4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661B6-F3EC-44CF-AA46-35F630710B0E}" type="datetime1">
              <a:rPr lang="en-US" smtClean="0"/>
              <a:pPr/>
              <a:t>4/28/2012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0424E-1A4C-493F-8020-5FA53CB5D4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56D7FBC1-48E6-4994-9014-E3D170AB68D3}" type="datetime1">
              <a:rPr lang="en-US" smtClean="0"/>
              <a:pPr/>
              <a:t>4/28/2012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5D0424E-1A4C-493F-8020-5FA53CB5D4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66F31-1667-4798-B63B-2F1548046534}" type="datetime1">
              <a:rPr lang="en-US" smtClean="0"/>
              <a:pPr/>
              <a:t>4/28/2012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5D0424E-1A4C-493F-8020-5FA53CB5D48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72376-54AA-41FD-8817-D0C2E1AB3103}" type="datetime1">
              <a:rPr lang="en-US" smtClean="0"/>
              <a:pPr/>
              <a:t>4/28/2012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5D0424E-1A4C-493F-8020-5FA53CB5D48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AFB9A66-4E07-47BD-8D08-1D119169A72F}" type="datetime1">
              <a:rPr lang="en-US" smtClean="0"/>
              <a:pPr/>
              <a:t>4/28/2012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5D0424E-1A4C-493F-8020-5FA53CB5D48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C45C1DF-0EE0-440A-8EF0-3ECA6F5C69E2}" type="datetime1">
              <a:rPr lang="en-US" smtClean="0"/>
              <a:pPr/>
              <a:t>4/28/2012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5D0424E-1A4C-493F-8020-5FA53CB5D48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31DCF-2FB1-43E5-82CF-59254CD4700B}" type="datetime1">
              <a:rPr lang="en-US" smtClean="0"/>
              <a:pPr/>
              <a:t>4/28/2012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5D0424E-1A4C-493F-8020-5FA53CB5D4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20F94-282E-4778-A27C-898233F4BA7A}" type="datetime1">
              <a:rPr lang="en-US" smtClean="0"/>
              <a:pPr/>
              <a:t>4/28/2012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D0424E-1A4C-493F-8020-5FA53CB5D4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82925-6E1D-467D-A23B-184887DB0ED3}" type="datetime1">
              <a:rPr lang="en-US" smtClean="0"/>
              <a:pPr/>
              <a:t>4/28/2012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5D0424E-1A4C-493F-8020-5FA53CB5D48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D6136AC0-0635-4FA1-9B79-0B46128025B4}" type="datetime1">
              <a:rPr lang="en-US" smtClean="0"/>
              <a:pPr/>
              <a:t>4/28/2012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5D0424E-1A4C-493F-8020-5FA53CB5D48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EB27E72-7BAA-4663-944C-FCAA33239456}" type="datetime1">
              <a:rPr lang="en-US" smtClean="0"/>
              <a:pPr/>
              <a:t>4/28/2012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5D0424E-1A4C-493F-8020-5FA53CB5D48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Csd (Canonical signed digit) based low power FIR filter 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Tools Used: Xilinx ISE Design Suite 12.3</a:t>
            </a:r>
            <a:br>
              <a:rPr lang="en-US" dirty="0" smtClean="0"/>
            </a:br>
            <a:r>
              <a:rPr lang="en-US" dirty="0" smtClean="0"/>
              <a:t>	     MATLAB fdatool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 and Cons of Digital Filters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+ Digital filters can realize characteristics that is not so easily done by analog filters</a:t>
            </a:r>
            <a:endParaRPr lang="en-IN" dirty="0" smtClean="0"/>
          </a:p>
          <a:p>
            <a:r>
              <a:rPr lang="en-US" dirty="0" smtClean="0"/>
              <a:t>+ Digital filters have the potential to attain a much better signal-to-noise ratio.</a:t>
            </a:r>
            <a:endParaRPr lang="en-IN" dirty="0" smtClean="0"/>
          </a:p>
          <a:p>
            <a:r>
              <a:rPr lang="en-US" dirty="0" smtClean="0"/>
              <a:t>+ Digital filters are much easier to design, test and implement than an analog filter.</a:t>
            </a:r>
            <a:endParaRPr lang="en-IN" dirty="0" smtClean="0"/>
          </a:p>
          <a:p>
            <a:r>
              <a:rPr lang="en-US" dirty="0" smtClean="0"/>
              <a:t>+ Digital filters can handle low frequency signals accurately</a:t>
            </a:r>
            <a:endParaRPr lang="en-IN" dirty="0" smtClean="0"/>
          </a:p>
          <a:p>
            <a:r>
              <a:rPr lang="en-US" dirty="0" smtClean="0"/>
              <a:t>- Digital storage and computation limitations will give deterministic quantization errors after the ADC stage.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3D03-7035-4D9C-892E-EF36037AC8BD}" type="datetime1">
              <a:rPr lang="en-US" smtClean="0"/>
              <a:pPr/>
              <a:t>4/28/2012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5D0424E-1A4C-493F-8020-5FA53CB5D48D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 Form Filter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Fig. : Direct form FIR filter</a:t>
            </a:r>
            <a:endParaRPr lang="en-IN" dirty="0" smtClean="0"/>
          </a:p>
          <a:p>
            <a:endParaRPr lang="en-IN" dirty="0"/>
          </a:p>
        </p:txBody>
      </p:sp>
      <p:pic>
        <p:nvPicPr>
          <p:cNvPr id="5" name="Picture 4"/>
          <p:cNvPicPr/>
          <p:nvPr/>
        </p:nvPicPr>
        <p:blipFill>
          <a:blip r:embed="rId2" cstate="print">
            <a:extLst>
              <a:ext uri="{28A0092B-C50C-407E-A947-70E740481C1C}">
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c="http://schemas.openxmlformats.org/markup-compatibility/2006" xmlns:wpc="http://schemas.microsoft.com/office/word/2010/wordprocessingCanvas" xmlns="" val="0"/>
              </a:ext>
            </a:extLst>
          </a:blip>
          <a:srcRect/>
          <a:stretch>
            <a:fillRect/>
          </a:stretch>
        </p:blipFill>
        <p:spPr bwMode="auto">
          <a:xfrm>
            <a:off x="838200" y="2514600"/>
            <a:ext cx="7391400" cy="277177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028EA-B83B-45B2-A021-57D7A184FF5C}" type="datetime1">
              <a:rPr lang="en-US" smtClean="0"/>
              <a:pPr/>
              <a:t>4/28/2012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5D0424E-1A4C-493F-8020-5FA53CB5D48D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For an LTI (linear time invariant) FIR filter,</a:t>
            </a:r>
          </a:p>
          <a:p>
            <a:endParaRPr lang="en-IN" dirty="0"/>
          </a:p>
        </p:txBody>
      </p:sp>
      <p:pic>
        <p:nvPicPr>
          <p:cNvPr id="7" name="Content Placeholder 3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01750" y="2362200"/>
            <a:ext cx="6851650" cy="1066800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43000" y="3200400"/>
            <a:ext cx="5324475" cy="838200"/>
          </a:xfrm>
          <a:prstGeom prst="rect">
            <a:avLst/>
          </a:prstGeom>
        </p:spPr>
      </p:pic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E60F1-C23E-47C0-B4D4-F4D7DA2D1D02}" type="datetime1">
              <a:rPr lang="en-US" smtClean="0"/>
              <a:pPr/>
              <a:t>4/28/2012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5D0424E-1A4C-493F-8020-5FA53CB5D48D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 Characteristics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2355850" y="2795587"/>
            <a:ext cx="4667250" cy="210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317BB-C9AD-4C34-8500-6F9DD923BF27}" type="datetime1">
              <a:rPr lang="en-US" smtClean="0"/>
              <a:pPr/>
              <a:t>4/28/2012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5D0424E-1A4C-493F-8020-5FA53CB5D48D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Frequency Response of the designed filter</a:t>
            </a:r>
            <a:endParaRPr lang="en-IN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7FB7C-C242-4ADE-8180-B1A37218C650}" type="datetime1">
              <a:rPr lang="en-US" smtClean="0"/>
              <a:pPr/>
              <a:t>4/28/2012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5D0424E-1A4C-493F-8020-5FA53CB5D48D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19" name="Content Placeholder 18" descr="freqres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990600" y="2362200"/>
            <a:ext cx="7008876" cy="2743200"/>
          </a:xfrm>
        </p:spPr>
      </p:pic>
      <p:sp>
        <p:nvSpPr>
          <p:cNvPr id="20" name="TextBox 19"/>
          <p:cNvSpPr txBox="1"/>
          <p:nvPr/>
        </p:nvSpPr>
        <p:spPr>
          <a:xfrm>
            <a:off x="6400800" y="4800600"/>
            <a:ext cx="152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itchFamily="18" charset="0"/>
              </a:rPr>
              <a:t>    at Fs = 6000 HZ</a:t>
            </a:r>
            <a:endParaRPr lang="en-US" sz="1200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Digital Filter Coefficients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612775" y="1600200"/>
          <a:ext cx="81534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6700"/>
                <a:gridCol w="40767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h(k)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en-IN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0.002437094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IN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N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0.013715162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IN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N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-0.044250023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N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-0.044364337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N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0.28976238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kumimoji="0" lang="en-IN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N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0.5575594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N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0.28976238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N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-0.044364337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N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-0.044250023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N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0.013715162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en-I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0.002437094</a:t>
                      </a:r>
                      <a:endParaRPr lang="en-IN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AA31D-6A3B-4D45-B16A-67D442D15DB3}" type="datetime1">
              <a:rPr lang="en-US" smtClean="0"/>
              <a:pPr/>
              <a:t>4/28/2012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5D0424E-1A4C-493F-8020-5FA53CB5D48D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Up-scaled and Coded coefficients: CSD based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612775" y="1600200"/>
          <a:ext cx="8153400" cy="4714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1225"/>
                <a:gridCol w="1676400"/>
                <a:gridCol w="1676400"/>
                <a:gridCol w="1524000"/>
                <a:gridCol w="236537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        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h(k)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h(k)   scaled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h(k) rounded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h(k), 16 bit CSD</a:t>
                      </a:r>
                      <a:r>
                        <a:rPr lang="en-US" baseline="0" dirty="0" smtClean="0"/>
                        <a:t> encoded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0.002437094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24.37094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000000000010</a:t>
                      </a:r>
                      <a:r>
                        <a:rPr kumimoji="0" lang="el-GR" sz="1800" kern="1200" baseline="0" dirty="0" smtClean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Calibri"/>
                        </a:rPr>
                        <a:t>Ῑ</a:t>
                      </a:r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0.013715162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137.15162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0000000010001001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-0.044250023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-442.50023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-443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000000</a:t>
                      </a:r>
                      <a:r>
                        <a:rPr kumimoji="0" lang="el-GR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/>
                        </a:rPr>
                        <a:t>Ῑ</a:t>
                      </a:r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001000101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-0.044364337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-443.64337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-444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000000</a:t>
                      </a:r>
                      <a:r>
                        <a:rPr kumimoji="0" lang="el-GR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/>
                        </a:rPr>
                        <a:t>Ῑ</a:t>
                      </a:r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001000100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0.28976238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2897.6238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2898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000</a:t>
                      </a:r>
                      <a:r>
                        <a:rPr kumimoji="0" lang="el-GR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/>
                        </a:rPr>
                        <a:t>Ῑ</a:t>
                      </a:r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el-GR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/>
                        </a:rPr>
                        <a:t>Ῑ</a:t>
                      </a:r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0101010010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0.5575594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5575.594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5576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00</a:t>
                      </a:r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/>
                        </a:rPr>
                        <a:t>1</a:t>
                      </a:r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el-GR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/>
                        </a:rPr>
                        <a:t>Ῑ</a:t>
                      </a:r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el-GR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/>
                        </a:rPr>
                        <a:t>Ῑ</a:t>
                      </a:r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001001000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0.28976238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2897.6238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2898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00010</a:t>
                      </a:r>
                      <a:r>
                        <a:rPr kumimoji="0" lang="el-GR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/>
                        </a:rPr>
                        <a:t>Ῑ</a:t>
                      </a:r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el-GR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/>
                        </a:rPr>
                        <a:t>Ῑ</a:t>
                      </a:r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01010010</a:t>
                      </a:r>
                      <a:endParaRPr lang="en-US" dirty="0"/>
                    </a:p>
                  </a:txBody>
                  <a:tcPr/>
                </a:tc>
              </a:tr>
              <a:tr h="3454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-0.044364337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-443.64337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-444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000000</a:t>
                      </a:r>
                      <a:r>
                        <a:rPr kumimoji="0" lang="el-GR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/>
                        </a:rPr>
                        <a:t>Ῑ</a:t>
                      </a:r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001000100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-0.044250023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-442.50023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-443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000000</a:t>
                      </a:r>
                      <a:r>
                        <a:rPr kumimoji="0" lang="el-GR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/>
                        </a:rPr>
                        <a:t>Ῑ</a:t>
                      </a:r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001000101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0.013715162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137.15162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0000000010001001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0.002437094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24.37094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000000000010</a:t>
                      </a:r>
                      <a:r>
                        <a:rPr kumimoji="0" lang="el-GR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/>
                        </a:rPr>
                        <a:t>Ῑ</a:t>
                      </a:r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29A9D-4F3A-432A-B37F-9CB063A34968}" type="datetime1">
              <a:rPr lang="en-US" smtClean="0"/>
              <a:pPr/>
              <a:t>4/28/2012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5D0424E-1A4C-493F-8020-5FA53CB5D48D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Up-scaled and Coded coefficients: 2’s complement form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612775" y="1600200"/>
          <a:ext cx="8153400" cy="4714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1225"/>
                <a:gridCol w="1676400"/>
                <a:gridCol w="1676400"/>
                <a:gridCol w="1524000"/>
                <a:gridCol w="236537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        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h(k)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h(k)   scaled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h(k) rounded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h(k), 16 bit 2’s</a:t>
                      </a:r>
                      <a:r>
                        <a:rPr lang="en-US" baseline="0" dirty="0" smtClean="0"/>
                        <a:t> comp. encoded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0.002437094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24.37094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0000000000011000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0.013715162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137.15162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0000000010001001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-0.044250023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-442.50023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-443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1111111001000101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-0.044364337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-443.64337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-444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1111111001000100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0.28976238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2897.6238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2898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0000101101010010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0.5575594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5575.594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5576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0001010111001000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0.28976238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2897.6238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2898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0000101101010010</a:t>
                      </a:r>
                      <a:endParaRPr lang="en-US" dirty="0"/>
                    </a:p>
                  </a:txBody>
                  <a:tcPr/>
                </a:tc>
              </a:tr>
              <a:tr h="3454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-0.044364337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-443.64337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-444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1111111001000100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-0.044250023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-442.50023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-443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1111111001000101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0.013715162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137.15162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0000000010001001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0.002437094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24.37094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0000000000011000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F2A58-18E5-47F0-A4A2-5CF55B2DB228}" type="datetime1">
              <a:rPr lang="en-US" smtClean="0"/>
              <a:pPr/>
              <a:t>4/28/2012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5D0424E-1A4C-493F-8020-5FA53CB5D48D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 Schematic Diagram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1103312" y="2957512"/>
            <a:ext cx="7172325" cy="178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64CF2-E646-4EB0-92ED-B2EA8AE83151}" type="datetime1">
              <a:rPr lang="en-US" smtClean="0"/>
              <a:pPr/>
              <a:t>4/28/2012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5D0424E-1A4C-493F-8020-5FA53CB5D48D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Mult. And Addn.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66F31-1667-4798-B63B-2F1548046534}" type="datetime1">
              <a:rPr lang="en-US" smtClean="0"/>
              <a:pPr/>
              <a:t>4/28/2012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5D0424E-1A4C-493F-8020-5FA53CB5D48D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6" name="Content Placeholder 5" descr="mul_operation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465262" y="2281237"/>
            <a:ext cx="6448425" cy="313372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Mentor: Prof. R. </a:t>
            </a:r>
            <a:r>
              <a:rPr lang="en-US" dirty="0" err="1" smtClean="0"/>
              <a:t>Dwivedi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Students:</a:t>
            </a:r>
          </a:p>
          <a:p>
            <a:pPr>
              <a:buNone/>
            </a:pPr>
            <a:r>
              <a:rPr lang="en-US" dirty="0" smtClean="0"/>
              <a:t>	(08105EN063) </a:t>
            </a:r>
            <a:r>
              <a:rPr lang="en-US" dirty="0" err="1" smtClean="0"/>
              <a:t>Mukul</a:t>
            </a:r>
            <a:r>
              <a:rPr lang="en-US" dirty="0" smtClean="0"/>
              <a:t> Sharma</a:t>
            </a:r>
          </a:p>
          <a:p>
            <a:pPr>
              <a:buNone/>
            </a:pPr>
            <a:r>
              <a:rPr lang="en-US" dirty="0" smtClean="0"/>
              <a:t>	(08105EN064) </a:t>
            </a:r>
            <a:r>
              <a:rPr lang="en-US" dirty="0" err="1" smtClean="0"/>
              <a:t>Gaurav</a:t>
            </a:r>
            <a:r>
              <a:rPr lang="en-US" dirty="0" smtClean="0"/>
              <a:t> </a:t>
            </a:r>
            <a:r>
              <a:rPr lang="en-US" dirty="0" err="1" smtClean="0"/>
              <a:t>Verma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(08105EN069) </a:t>
            </a:r>
            <a:r>
              <a:rPr lang="en-US" dirty="0" err="1" smtClean="0"/>
              <a:t>Ajit</a:t>
            </a:r>
            <a:r>
              <a:rPr lang="en-US" dirty="0" smtClean="0"/>
              <a:t> Singh </a:t>
            </a:r>
            <a:r>
              <a:rPr lang="en-US" dirty="0" err="1" smtClean="0"/>
              <a:t>Songara</a:t>
            </a:r>
            <a:endParaRPr lang="en-IN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2417A-6B5F-4FD6-B56A-0770EADD06C3}" type="datetime1">
              <a:rPr lang="en-US" smtClean="0"/>
              <a:pPr/>
              <a:t>4/28/2012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5D0424E-1A4C-493F-8020-5FA53CB5D48D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Snippet</a:t>
            </a:r>
            <a:endParaRPr lang="en-US" dirty="0"/>
          </a:p>
        </p:txBody>
      </p:sp>
      <p:pic>
        <p:nvPicPr>
          <p:cNvPr id="4" name="Content Placeholder 3" descr="lkjhklj.jpg"/>
          <p:cNvPicPr>
            <a:picLocks noGrp="1" noChangeAspect="1"/>
          </p:cNvPicPr>
          <p:nvPr>
            <p:ph sz="quarter" idx="1"/>
          </p:nvPr>
        </p:nvPicPr>
        <p:blipFill>
          <a:blip r:embed="rId3" cstate="print"/>
          <a:stretch>
            <a:fillRect/>
          </a:stretch>
        </p:blipFill>
        <p:spPr>
          <a:xfrm>
            <a:off x="1371600" y="2057400"/>
            <a:ext cx="6759627" cy="3429000"/>
          </a:xfr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E9C9A-E21A-483E-9FB6-F4FB20A1EFAC}" type="datetime1">
              <a:rPr lang="en-US" smtClean="0"/>
              <a:pPr/>
              <a:t>4/28/2012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5D0424E-1A4C-493F-8020-5FA53CB5D48D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</a:t>
            </a:r>
            <a:endParaRPr lang="en-US" dirty="0"/>
          </a:p>
        </p:txBody>
      </p:sp>
      <p:pic>
        <p:nvPicPr>
          <p:cNvPr id="6" name="Content Placeholder 5" descr="sim_op_decimal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228600" y="1981200"/>
            <a:ext cx="8724187" cy="3581400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FDAE9-8BC1-454D-86BE-2142956B54D5}" type="datetime1">
              <a:rPr lang="en-US" smtClean="0"/>
              <a:pPr/>
              <a:t>4/28/2012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5D0424E-1A4C-493F-8020-5FA53CB5D48D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RTL Schematic at Signal Level</a:t>
            </a:r>
            <a:endParaRPr lang="en-US" dirty="0"/>
          </a:p>
        </p:txBody>
      </p:sp>
      <p:pic>
        <p:nvPicPr>
          <p:cNvPr id="4" name="Content Placeholder 3" descr="Schematic.jpg"/>
          <p:cNvPicPr>
            <a:picLocks noGrp="1" noChangeAspect="1"/>
          </p:cNvPicPr>
          <p:nvPr>
            <p:ph sz="quarter" idx="1"/>
          </p:nvPr>
        </p:nvPicPr>
        <p:blipFill>
          <a:blip r:embed="rId3" cstate="print"/>
          <a:stretch>
            <a:fillRect/>
          </a:stretch>
        </p:blipFill>
        <p:spPr>
          <a:xfrm>
            <a:off x="218558" y="1981200"/>
            <a:ext cx="8703027" cy="4267200"/>
          </a:xfrm>
        </p:spPr>
      </p:pic>
      <p:cxnSp>
        <p:nvCxnSpPr>
          <p:cNvPr id="6" name="Straight Connector 5"/>
          <p:cNvCxnSpPr/>
          <p:nvPr/>
        </p:nvCxnSpPr>
        <p:spPr>
          <a:xfrm>
            <a:off x="228600" y="1981200"/>
            <a:ext cx="0" cy="426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28600" y="6248400"/>
            <a:ext cx="8686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C8036-EEF7-48E1-B375-B2DA022C3F8E}" type="datetime1">
              <a:rPr lang="en-US" smtClean="0"/>
              <a:pPr/>
              <a:t>4/28/2012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5D0424E-1A4C-493F-8020-5FA53CB5D48D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Schematic at Port Level</a:t>
            </a:r>
            <a:endParaRPr lang="en-US" dirty="0"/>
          </a:p>
        </p:txBody>
      </p:sp>
      <p:pic>
        <p:nvPicPr>
          <p:cNvPr id="4" name="Content Placeholder 3" descr="portschematic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2099789" y="1600200"/>
            <a:ext cx="5179372" cy="4495800"/>
          </a:xfr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1252A-6956-44F1-A843-8B58BEA5B87A}" type="datetime1">
              <a:rPr lang="en-US" smtClean="0"/>
              <a:pPr/>
              <a:t>4/28/2012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5D0424E-1A4C-493F-8020-5FA53CB5D48D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Comparison of the two designed filters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612773" y="1600200"/>
          <a:ext cx="7921626" cy="495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0542"/>
                <a:gridCol w="2640542"/>
                <a:gridCol w="2640542"/>
              </a:tblGrid>
              <a:tr h="527838">
                <a:tc>
                  <a:txBody>
                    <a:bodyPr/>
                    <a:lstStyle/>
                    <a:p>
                      <a:r>
                        <a:rPr lang="en-US" dirty="0" smtClean="0"/>
                        <a:t>Parameter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2’s</a:t>
                      </a:r>
                      <a:r>
                        <a:rPr lang="en-US" baseline="0" dirty="0" smtClean="0"/>
                        <a:t> Complement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CSD Encoded</a:t>
                      </a:r>
                      <a:endParaRPr lang="en-US" dirty="0"/>
                    </a:p>
                  </a:txBody>
                  <a:tcPr/>
                </a:tc>
              </a:tr>
              <a:tr h="1301518">
                <a:tc>
                  <a:txBody>
                    <a:bodyPr/>
                    <a:lstStyle/>
                    <a:p>
                      <a:r>
                        <a:rPr lang="en-US" dirty="0" smtClean="0"/>
                        <a:t>Maximum output required time after clock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49.573ns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38.687ns</a:t>
                      </a:r>
                    </a:p>
                  </a:txBody>
                  <a:tcPr/>
                </a:tc>
              </a:tr>
              <a:tr h="911063">
                <a:tc>
                  <a:txBody>
                    <a:bodyPr/>
                    <a:lstStyle/>
                    <a:p>
                      <a:r>
                        <a:rPr lang="en-US" dirty="0" smtClean="0"/>
                        <a:t> Number of Slice Flip Flops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103 out of   9,312    1%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93 out of   9,312    1%</a:t>
                      </a:r>
                    </a:p>
                  </a:txBody>
                  <a:tcPr/>
                </a:tc>
              </a:tr>
              <a:tr h="911063">
                <a:tc>
                  <a:txBody>
                    <a:bodyPr/>
                    <a:lstStyle/>
                    <a:p>
                      <a:r>
                        <a:rPr lang="en-US" dirty="0" smtClean="0"/>
                        <a:t>Number of 4 input LUTs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747 out of   9,312    8%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635 out of   9,312    6%</a:t>
                      </a:r>
                      <a:endParaRPr lang="en-US" dirty="0"/>
                    </a:p>
                  </a:txBody>
                  <a:tcPr/>
                </a:tc>
              </a:tr>
              <a:tr h="1301518">
                <a:tc>
                  <a:txBody>
                    <a:bodyPr/>
                    <a:lstStyle/>
                    <a:p>
                      <a:r>
                        <a:rPr lang="en-US" dirty="0" smtClean="0"/>
                        <a:t>Power Consumption (in mW,</a:t>
                      </a:r>
                      <a:r>
                        <a:rPr lang="en-US" baseline="0" dirty="0" smtClean="0"/>
                        <a:t> at a clock of 40ns)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102.53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101.33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F21A7-6DB2-414F-97F3-AD2794050136}" type="datetime1">
              <a:rPr lang="en-US" smtClean="0"/>
              <a:pPr/>
              <a:t>4/28/2012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5D0424E-1A4C-493F-8020-5FA53CB5D48D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66F31-1667-4798-B63B-2F1548046534}" type="datetime1">
              <a:rPr lang="en-US" smtClean="0"/>
              <a:pPr/>
              <a:t>4/28/2012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B5D0424E-1A4C-493F-8020-5FA53CB5D48D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Description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Digital filters contain a great number of constant coefficient multipliers </a:t>
            </a:r>
          </a:p>
          <a:p>
            <a:r>
              <a:rPr lang="en-US" dirty="0" smtClean="0"/>
              <a:t>Multipliers can be optimized by using CSD-encoding (Canonical Signed Digit) for low power/high performance. </a:t>
            </a:r>
          </a:p>
          <a:p>
            <a:r>
              <a:rPr lang="en-US" dirty="0" smtClean="0"/>
              <a:t>Design 2 filter versions, one using 2’s complemented form and the other using CSD encoded coefficients, and compare their performance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F58C7-EA26-4FE3-BA7D-F50AC1A2232D}" type="datetime1">
              <a:rPr lang="en-US" smtClean="0"/>
              <a:pPr/>
              <a:t>4/28/2012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5D0424E-1A4C-493F-8020-5FA53CB5D48D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Literature study of CSD-encoding.</a:t>
            </a:r>
          </a:p>
          <a:p>
            <a:r>
              <a:rPr lang="en-US" dirty="0" smtClean="0"/>
              <a:t>Define a case; a filter with coefficient sets that shall be tested.</a:t>
            </a:r>
          </a:p>
          <a:p>
            <a:r>
              <a:rPr lang="en-US" dirty="0" smtClean="0"/>
              <a:t>Develop CSD-encoding for the coefficient sets, code them in VHDL modules and test them through simulation.</a:t>
            </a:r>
          </a:p>
          <a:p>
            <a:r>
              <a:rPr lang="en-US" dirty="0" smtClean="0"/>
              <a:t>Implementation of CSD-encoding based filter on FPGA.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3D950-237D-4516-8C7E-65C6D48A4A4D}" type="datetime1">
              <a:rPr lang="en-US" smtClean="0"/>
              <a:pPr/>
              <a:t>4/28/2012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5D0424E-1A4C-493F-8020-5FA53CB5D48D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Canonical Signed Digit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Canonical Signed Digit (CSD) number system is a signed digit number system that minimizes the number of non-zero digits. </a:t>
            </a:r>
          </a:p>
          <a:p>
            <a:r>
              <a:rPr lang="en-US" dirty="0" smtClean="0"/>
              <a:t>This can be used to reduce the number of adds in a logic circuit. </a:t>
            </a:r>
          </a:p>
          <a:p>
            <a:r>
              <a:rPr lang="en-US" dirty="0" smtClean="0"/>
              <a:t>The digit set is ternary and each digit can be either -1, 0. or +1. </a:t>
            </a:r>
          </a:p>
          <a:p>
            <a:r>
              <a:rPr lang="en-US" dirty="0" smtClean="0"/>
              <a:t>CSD digits that are beside each other are never both = 1. This implies that for an n-bit number, there are at most [n/2] non-zero digits</a:t>
            </a:r>
            <a:r>
              <a:rPr lang="en-US" smtClean="0"/>
              <a:t>. </a:t>
            </a:r>
            <a:endParaRPr lang="en-IN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9937D-3A5B-4BE2-9FB7-116EE6BDEC32}" type="datetime1">
              <a:rPr lang="en-US" smtClean="0"/>
              <a:pPr/>
              <a:t>4/28/2012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5D0424E-1A4C-493F-8020-5FA53CB5D48D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Table : Three Digit Canonical Signed Digit Numbers</a:t>
            </a:r>
            <a:r>
              <a:rPr lang="en-IN" dirty="0" smtClean="0"/>
              <a:t/>
            </a:r>
            <a:br>
              <a:rPr lang="en-IN" dirty="0" smtClean="0"/>
            </a:b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895195" y="2057400"/>
            <a:ext cx="758856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6B6C5-BC80-4D60-BE3C-8DE1D64FB3A3}" type="datetime1">
              <a:rPr lang="en-US" smtClean="0"/>
              <a:pPr/>
              <a:t>4/28/2012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5D0424E-1A4C-493F-8020-5FA53CB5D48D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4"/>
          <p:cNvGrpSpPr>
            <a:grpSpLocks noChangeAspect="1"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9" name="AutoShape 3"/>
            <p:cNvSpPr>
              <a:spLocks noChangeAspect="1" noChangeArrowheads="1" noTextEdit="1"/>
            </p:cNvSpPr>
            <p:nvPr/>
          </p:nvSpPr>
          <p:spPr bwMode="auto">
            <a:xfrm>
              <a:off x="0" y="0"/>
              <a:ext cx="5760" cy="4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pic>
          <p:nvPicPr>
            <p:cNvPr id="10" name="Picture 5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0"/>
              <a:ext cx="5769" cy="4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4340352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Binary to CSD Algorithm</a:t>
            </a:r>
            <a:endParaRPr lang="en-IN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51ECF-4888-418D-9F4A-DA508BCF5B2C}" type="datetime1">
              <a:rPr lang="en-US" smtClean="0"/>
              <a:pPr/>
              <a:t>4/28/2012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5D0424E-1A4C-493F-8020-5FA53CB5D48D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Digital Filters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 a circuit one often wants to remove noise or extract useful parts of a signal.</a:t>
            </a:r>
          </a:p>
          <a:p>
            <a:r>
              <a:rPr lang="en-US" dirty="0" smtClean="0"/>
              <a:t>To do this one uses filters. There are two kinds of filters, digital and analog. </a:t>
            </a:r>
          </a:p>
          <a:p>
            <a:r>
              <a:rPr lang="en-US" dirty="0" smtClean="0"/>
              <a:t>Analog are built up by resistors, capacitors and op-amps. Analog filters are mathematically modeled using ordinary differential equations of Laplace transforms</a:t>
            </a:r>
            <a:r>
              <a:rPr lang="en-US" smtClean="0"/>
              <a:t>. </a:t>
            </a:r>
            <a:endParaRPr lang="en-US" dirty="0" smtClean="0"/>
          </a:p>
          <a:p>
            <a:r>
              <a:rPr lang="en-US" dirty="0" smtClean="0"/>
              <a:t>Digital filters perform numerical calculations on sampled values of a signal. </a:t>
            </a:r>
            <a:endParaRPr lang="en-IN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F86C2-A3A3-4846-823F-5BBE1B042FAC}" type="datetime1">
              <a:rPr lang="en-US" smtClean="0"/>
              <a:pPr/>
              <a:t>4/28/2012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5D0424E-1A4C-493F-8020-5FA53CB5D48D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Fig</a:t>
            </a:r>
            <a:r>
              <a:rPr lang="en-US" smtClean="0"/>
              <a:t>. : </a:t>
            </a:r>
            <a:r>
              <a:rPr lang="en-US" dirty="0" smtClean="0"/>
              <a:t>Basic setup of a digital filter</a:t>
            </a:r>
            <a:endParaRPr lang="en-IN" dirty="0" smtClean="0"/>
          </a:p>
          <a:p>
            <a:endParaRPr lang="en-IN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c="http://schemas.openxmlformats.org/markup-compatibility/2006" xmlns:wpc="http://schemas.microsoft.com/office/word/2010/wordprocessingCanvas" xmlns="" val="0"/>
              </a:ext>
            </a:extLst>
          </a:blip>
          <a:srcRect/>
          <a:stretch>
            <a:fillRect/>
          </a:stretch>
        </p:blipFill>
        <p:spPr bwMode="auto">
          <a:xfrm>
            <a:off x="228600" y="2590800"/>
            <a:ext cx="8701087" cy="28956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F6364-DD88-47F1-9B9A-8C79B15792AA}" type="datetime1">
              <a:rPr lang="en-US" smtClean="0"/>
              <a:pPr/>
              <a:t>4/28/2012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5D0424E-1A4C-493F-8020-5FA53CB5D48D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352</TotalTime>
  <Words>803</Words>
  <Application>Microsoft Office PowerPoint</Application>
  <PresentationFormat>On-screen Show (4:3)</PresentationFormat>
  <Paragraphs>266</Paragraphs>
  <Slides>25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Median</vt:lpstr>
      <vt:lpstr>Csd (Canonical signed digit) based low power FIR filter design</vt:lpstr>
      <vt:lpstr>Slide 2</vt:lpstr>
      <vt:lpstr>Problem Description</vt:lpstr>
      <vt:lpstr>Tasks</vt:lpstr>
      <vt:lpstr>Canonical Signed Digit</vt:lpstr>
      <vt:lpstr> Table : Three Digit Canonical Signed Digit Numbers </vt:lpstr>
      <vt:lpstr>Binary to CSD Algorithm</vt:lpstr>
      <vt:lpstr>Digital Filters</vt:lpstr>
      <vt:lpstr>Slide 9</vt:lpstr>
      <vt:lpstr>Pros and Cons of Digital Filters</vt:lpstr>
      <vt:lpstr>Direct Form Filter</vt:lpstr>
      <vt:lpstr>Slide 12</vt:lpstr>
      <vt:lpstr>Filter Characteristics</vt:lpstr>
      <vt:lpstr>Frequency Response of the designed filter</vt:lpstr>
      <vt:lpstr>Digital Filter Coefficients</vt:lpstr>
      <vt:lpstr>Up-scaled and Coded coefficients: CSD based</vt:lpstr>
      <vt:lpstr>Up-scaled and Coded coefficients: 2’s complement form</vt:lpstr>
      <vt:lpstr>Filter Schematic Diagram</vt:lpstr>
      <vt:lpstr>Mult. And Addn.</vt:lpstr>
      <vt:lpstr>Function Snippet</vt:lpstr>
      <vt:lpstr>Simulation </vt:lpstr>
      <vt:lpstr>RTL Schematic at Signal Level</vt:lpstr>
      <vt:lpstr>Schematic at Port Level</vt:lpstr>
      <vt:lpstr>Comparison of the two designed filters</vt:lpstr>
      <vt:lpstr>Slide 25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</dc:title>
  <dc:creator>M{@@L</dc:creator>
  <cp:lastModifiedBy>M{@@L</cp:lastModifiedBy>
  <cp:revision>83</cp:revision>
  <dcterms:created xsi:type="dcterms:W3CDTF">2012-04-27T09:36:24Z</dcterms:created>
  <dcterms:modified xsi:type="dcterms:W3CDTF">2012-04-28T03:52:09Z</dcterms:modified>
</cp:coreProperties>
</file>