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87" r:id="rId2"/>
    <p:sldId id="488" r:id="rId3"/>
    <p:sldId id="489" r:id="rId4"/>
    <p:sldId id="490" r:id="rId5"/>
    <p:sldId id="491" r:id="rId6"/>
    <p:sldId id="492" r:id="rId7"/>
    <p:sldId id="493" r:id="rId8"/>
    <p:sldId id="495" r:id="rId9"/>
    <p:sldId id="494" r:id="rId10"/>
    <p:sldId id="496" r:id="rId11"/>
    <p:sldId id="497" r:id="rId12"/>
    <p:sldId id="498" r:id="rId13"/>
    <p:sldId id="499" r:id="rId14"/>
    <p:sldId id="501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83" autoAdjust="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ME 111 Projection of Points lecture 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E1EF4C-8853-491B-95EC-94BE6B743CBB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S Senthilvelan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9B3A54-B537-4AFF-B1A2-4AA249F25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ME 111 Projection of Points lecture 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9CE3E0-C80E-4611-8B66-4302BC89F143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S Senthilvelan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B2127C-C721-4FAC-9BE7-9897A9F4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dobe Caslon Pro Bol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 Century Schoolbook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Projections of Planes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Inclined to Both RPs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Draw the projections of a regular hexagon of 25 mm sides, having one of its side in the HP and inclined at 60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 and its surface making an angle of 45º with the HP.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5400000">
            <a:off x="2013744" y="4006056"/>
            <a:ext cx="1066800" cy="922338"/>
          </a:xfrm>
          <a:prstGeom prst="hexagon">
            <a:avLst>
              <a:gd name="adj" fmla="val 28916"/>
              <a:gd name="vf" fmla="val 115470"/>
            </a:avLst>
          </a:prstGeom>
          <a:solidFill>
            <a:schemeClr val="accent1">
              <a:alpha val="0"/>
            </a:schemeClr>
          </a:solidFill>
          <a:ln w="1016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1120775" y="3781425"/>
            <a:ext cx="710882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085975" y="3629025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3000375" y="3629025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543175" y="3629025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85975" y="3790952"/>
            <a:ext cx="914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-2700000">
            <a:off x="4298950" y="3467100"/>
            <a:ext cx="914400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070475" y="3095625"/>
            <a:ext cx="0" cy="1905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765675" y="3400425"/>
            <a:ext cx="0" cy="1600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451350" y="3781425"/>
            <a:ext cx="0" cy="1219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543175" y="3933825"/>
            <a:ext cx="23161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124075" y="4200525"/>
            <a:ext cx="2946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085975" y="4714875"/>
            <a:ext cx="29845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543175" y="5000625"/>
            <a:ext cx="22987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 rot="5400000">
            <a:off x="4232275" y="416242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>
              <a:alpha val="0"/>
            </a:schemeClr>
          </a:solidFill>
          <a:ln w="101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5984875" y="3563938"/>
            <a:ext cx="0" cy="990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V="1">
            <a:off x="6118225" y="3171825"/>
            <a:ext cx="0" cy="10477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5070475" y="3171825"/>
            <a:ext cx="175101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4765675" y="3476625"/>
            <a:ext cx="21177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817563" y="3656013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166100" y="36195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Y</a:t>
            </a:r>
          </a:p>
        </p:txBody>
      </p: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1841500" y="3776663"/>
            <a:ext cx="1397000" cy="1452562"/>
            <a:chOff x="2630" y="861"/>
            <a:chExt cx="880" cy="915"/>
          </a:xfrm>
        </p:grpSpPr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2630" y="10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2654" y="139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014" y="158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3312" y="139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3332" y="10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2918" y="861"/>
              <a:ext cx="1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f</a:t>
              </a:r>
            </a:p>
          </p:txBody>
        </p:sp>
      </p:grp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838325" y="3533775"/>
            <a:ext cx="1358900" cy="304800"/>
            <a:chOff x="2592" y="432"/>
            <a:chExt cx="856" cy="192"/>
          </a:xfrm>
        </p:grpSpPr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f’</a:t>
              </a:r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e’</a:t>
              </a: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d’</a:t>
              </a: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c’</a:t>
              </a: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b’</a:t>
              </a: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a’</a:t>
              </a:r>
            </a:p>
          </p:txBody>
        </p:sp>
      </p:grpSp>
      <p:grpSp>
        <p:nvGrpSpPr>
          <p:cNvPr id="40" name="Group 49"/>
          <p:cNvGrpSpPr>
            <a:grpSpLocks/>
          </p:cNvGrpSpPr>
          <p:nvPr/>
        </p:nvGrpSpPr>
        <p:grpSpPr bwMode="auto">
          <a:xfrm rot="-2633105">
            <a:off x="3994150" y="3228975"/>
            <a:ext cx="1358900" cy="304800"/>
            <a:chOff x="2592" y="432"/>
            <a:chExt cx="856" cy="192"/>
          </a:xfrm>
        </p:grpSpPr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f’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e’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d’</a:t>
              </a:r>
            </a:p>
          </p:txBody>
        </p:sp>
        <p:sp>
          <p:nvSpPr>
            <p:cNvPr id="44" name="Text Box 53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c’</a:t>
              </a:r>
            </a:p>
          </p:txBody>
        </p:sp>
        <p:sp>
          <p:nvSpPr>
            <p:cNvPr id="45" name="Text Box 54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b’</a:t>
              </a:r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a’</a:t>
              </a:r>
            </a:p>
          </p:txBody>
        </p:sp>
      </p:grp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4191000" y="3708400"/>
            <a:ext cx="1135063" cy="1495425"/>
            <a:chOff x="3600" y="858"/>
            <a:chExt cx="680" cy="890"/>
          </a:xfrm>
        </p:grpSpPr>
        <p:sp>
          <p:nvSpPr>
            <p:cNvPr id="48" name="Text Box 57"/>
            <p:cNvSpPr txBox="1">
              <a:spLocks noChangeArrowheads="1"/>
            </p:cNvSpPr>
            <p:nvPr/>
          </p:nvSpPr>
          <p:spPr bwMode="auto">
            <a:xfrm>
              <a:off x="3600" y="1056"/>
              <a:ext cx="20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a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3605" y="1392"/>
              <a:ext cx="19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b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3844" y="1584"/>
              <a:ext cx="19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c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1" name="Text Box 60"/>
            <p:cNvSpPr txBox="1">
              <a:spLocks noChangeArrowheads="1"/>
            </p:cNvSpPr>
            <p:nvPr/>
          </p:nvSpPr>
          <p:spPr bwMode="auto">
            <a:xfrm>
              <a:off x="4085" y="1392"/>
              <a:ext cx="19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d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4085" y="1056"/>
              <a:ext cx="1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e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3916" y="858"/>
              <a:ext cx="17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f</a:t>
              </a:r>
              <a:r>
                <a:rPr lang="en-US" sz="1200" baseline="-25000"/>
                <a:t>1</a:t>
              </a:r>
            </a:p>
          </p:txBody>
        </p:sp>
      </p:grpSp>
      <p:sp>
        <p:nvSpPr>
          <p:cNvPr id="54" name="AutoShape 21"/>
          <p:cNvSpPr>
            <a:spLocks noChangeArrowheads="1"/>
          </p:cNvSpPr>
          <p:nvPr/>
        </p:nvSpPr>
        <p:spPr bwMode="auto">
          <a:xfrm rot="3663816" flipH="1" flipV="1">
            <a:off x="5848350" y="4367213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5" name="Group 70"/>
          <p:cNvGrpSpPr>
            <a:grpSpLocks/>
          </p:cNvGrpSpPr>
          <p:nvPr/>
        </p:nvGrpSpPr>
        <p:grpSpPr bwMode="auto">
          <a:xfrm rot="3628006">
            <a:off x="5635625" y="4103688"/>
            <a:ext cx="1489075" cy="1190625"/>
            <a:chOff x="4298" y="828"/>
            <a:chExt cx="938" cy="547"/>
          </a:xfrm>
        </p:grpSpPr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298" y="960"/>
              <a:ext cx="17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f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7" name="Text Box 72"/>
            <p:cNvSpPr txBox="1">
              <a:spLocks noChangeArrowheads="1"/>
            </p:cNvSpPr>
            <p:nvPr/>
          </p:nvSpPr>
          <p:spPr bwMode="auto">
            <a:xfrm>
              <a:off x="4464" y="1200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a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8" name="Text Box 73"/>
            <p:cNvSpPr txBox="1">
              <a:spLocks noChangeArrowheads="1"/>
            </p:cNvSpPr>
            <p:nvPr/>
          </p:nvSpPr>
          <p:spPr bwMode="auto">
            <a:xfrm>
              <a:off x="5036" y="959"/>
              <a:ext cx="20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c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4800" y="1249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b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60" name="Text Box 75"/>
            <p:cNvSpPr txBox="1">
              <a:spLocks noChangeArrowheads="1"/>
            </p:cNvSpPr>
            <p:nvPr/>
          </p:nvSpPr>
          <p:spPr bwMode="auto">
            <a:xfrm>
              <a:off x="4799" y="828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d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4529" y="828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e</a:t>
              </a:r>
              <a:r>
                <a:rPr lang="en-US" sz="1200" baseline="-25000"/>
                <a:t>1</a:t>
              </a:r>
            </a:p>
          </p:txBody>
        </p:sp>
      </p:grpSp>
      <p:sp>
        <p:nvSpPr>
          <p:cNvPr id="62" name="Arc 77"/>
          <p:cNvSpPr>
            <a:spLocks/>
          </p:cNvSpPr>
          <p:nvPr/>
        </p:nvSpPr>
        <p:spPr bwMode="auto">
          <a:xfrm>
            <a:off x="4457700" y="3625850"/>
            <a:ext cx="168275" cy="158750"/>
          </a:xfrm>
          <a:custGeom>
            <a:avLst/>
            <a:gdLst>
              <a:gd name="T0" fmla="*/ 120433 w 21600"/>
              <a:gd name="T1" fmla="*/ 0 h 15086"/>
              <a:gd name="T2" fmla="*/ 168275 w 21600"/>
              <a:gd name="T3" fmla="*/ 158750 h 15086"/>
              <a:gd name="T4" fmla="*/ 0 w 21600"/>
              <a:gd name="T5" fmla="*/ 158750 h 15086"/>
              <a:gd name="T6" fmla="*/ 0 60000 65536"/>
              <a:gd name="T7" fmla="*/ 0 60000 65536"/>
              <a:gd name="T8" fmla="*/ 0 60000 65536"/>
              <a:gd name="T9" fmla="*/ 0 w 21600"/>
              <a:gd name="T10" fmla="*/ 0 h 15086"/>
              <a:gd name="T11" fmla="*/ 21600 w 21600"/>
              <a:gd name="T12" fmla="*/ 15086 h 15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086" fill="none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</a:path>
              <a:path w="21600" h="15086" stroke="0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  <a:lnTo>
                  <a:pt x="0" y="1508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Text Box 78"/>
          <p:cNvSpPr txBox="1">
            <a:spLocks noChangeArrowheads="1"/>
          </p:cNvSpPr>
          <p:nvPr/>
        </p:nvSpPr>
        <p:spPr bwMode="auto">
          <a:xfrm>
            <a:off x="4614863" y="3513138"/>
            <a:ext cx="379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45</a:t>
            </a:r>
            <a:r>
              <a:rPr lang="en-US" sz="1000" dirty="0">
                <a:cs typeface="Arial" charset="0"/>
              </a:rPr>
              <a:t>º</a:t>
            </a:r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 rot="3600000">
            <a:off x="5155406" y="4414044"/>
            <a:ext cx="144938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Arc 80"/>
          <p:cNvSpPr>
            <a:spLocks/>
          </p:cNvSpPr>
          <p:nvPr/>
        </p:nvSpPr>
        <p:spPr bwMode="auto">
          <a:xfrm rot="2993946">
            <a:off x="5532437" y="3738563"/>
            <a:ext cx="168275" cy="158750"/>
          </a:xfrm>
          <a:custGeom>
            <a:avLst/>
            <a:gdLst>
              <a:gd name="T0" fmla="*/ 120433 w 21600"/>
              <a:gd name="T1" fmla="*/ 0 h 15086"/>
              <a:gd name="T2" fmla="*/ 168275 w 21600"/>
              <a:gd name="T3" fmla="*/ 158750 h 15086"/>
              <a:gd name="T4" fmla="*/ 0 w 21600"/>
              <a:gd name="T5" fmla="*/ 158750 h 15086"/>
              <a:gd name="T6" fmla="*/ 0 60000 65536"/>
              <a:gd name="T7" fmla="*/ 0 60000 65536"/>
              <a:gd name="T8" fmla="*/ 0 60000 65536"/>
              <a:gd name="T9" fmla="*/ 0 w 21600"/>
              <a:gd name="T10" fmla="*/ 0 h 15086"/>
              <a:gd name="T11" fmla="*/ 21600 w 21600"/>
              <a:gd name="T12" fmla="*/ 15086 h 15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086" fill="none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</a:path>
              <a:path w="21600" h="15086" stroke="0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  <a:lnTo>
                  <a:pt x="0" y="1508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Text Box 81"/>
          <p:cNvSpPr txBox="1">
            <a:spLocks noChangeArrowheads="1"/>
          </p:cNvSpPr>
          <p:nvPr/>
        </p:nvSpPr>
        <p:spPr bwMode="auto">
          <a:xfrm>
            <a:off x="5592763" y="3776663"/>
            <a:ext cx="379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r>
              <a:rPr lang="en-US" sz="1000">
                <a:cs typeface="Arial" charset="0"/>
              </a:rPr>
              <a:t>º</a:t>
            </a:r>
          </a:p>
        </p:txBody>
      </p:sp>
      <p:sp>
        <p:nvSpPr>
          <p:cNvPr id="67" name="Line 84"/>
          <p:cNvSpPr>
            <a:spLocks noChangeShapeType="1"/>
          </p:cNvSpPr>
          <p:nvPr/>
        </p:nvSpPr>
        <p:spPr bwMode="auto">
          <a:xfrm flipV="1">
            <a:off x="6242050" y="3171825"/>
            <a:ext cx="0" cy="18780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 flipV="1">
            <a:off x="6643688" y="3171825"/>
            <a:ext cx="0" cy="19589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Line 86"/>
          <p:cNvSpPr>
            <a:spLocks noChangeShapeType="1"/>
          </p:cNvSpPr>
          <p:nvPr/>
        </p:nvSpPr>
        <p:spPr bwMode="auto">
          <a:xfrm flipV="1">
            <a:off x="6772275" y="3171825"/>
            <a:ext cx="0" cy="15875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70" name="Line 87"/>
          <p:cNvSpPr>
            <a:spLocks noChangeShapeType="1"/>
          </p:cNvSpPr>
          <p:nvPr/>
        </p:nvSpPr>
        <p:spPr bwMode="auto">
          <a:xfrm flipV="1">
            <a:off x="6513513" y="3171825"/>
            <a:ext cx="0" cy="11160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Oval 88"/>
          <p:cNvSpPr>
            <a:spLocks noChangeArrowheads="1"/>
          </p:cNvSpPr>
          <p:nvPr/>
        </p:nvSpPr>
        <p:spPr bwMode="auto">
          <a:xfrm>
            <a:off x="5962650" y="3757613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Text Box 89"/>
          <p:cNvSpPr txBox="1">
            <a:spLocks noChangeArrowheads="1"/>
          </p:cNvSpPr>
          <p:nvPr/>
        </p:nvSpPr>
        <p:spPr bwMode="auto">
          <a:xfrm>
            <a:off x="5711825" y="3552825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3" name="Text Box 90"/>
          <p:cNvSpPr txBox="1">
            <a:spLocks noChangeArrowheads="1"/>
          </p:cNvSpPr>
          <p:nvPr/>
        </p:nvSpPr>
        <p:spPr bwMode="auto">
          <a:xfrm>
            <a:off x="6194425" y="3746500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4" name="Text Box 91"/>
          <p:cNvSpPr txBox="1">
            <a:spLocks noChangeArrowheads="1"/>
          </p:cNvSpPr>
          <p:nvPr/>
        </p:nvSpPr>
        <p:spPr bwMode="auto">
          <a:xfrm>
            <a:off x="6597650" y="3335338"/>
            <a:ext cx="400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5" name="Text Box 92"/>
          <p:cNvSpPr txBox="1">
            <a:spLocks noChangeArrowheads="1"/>
          </p:cNvSpPr>
          <p:nvPr/>
        </p:nvSpPr>
        <p:spPr bwMode="auto">
          <a:xfrm>
            <a:off x="6686550" y="2927350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6280150" y="289083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7" name="Text Box 94"/>
          <p:cNvSpPr txBox="1">
            <a:spLocks noChangeArrowheads="1"/>
          </p:cNvSpPr>
          <p:nvPr/>
        </p:nvSpPr>
        <p:spPr bwMode="auto">
          <a:xfrm>
            <a:off x="5934075" y="3192463"/>
            <a:ext cx="361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8" name="Oval 95"/>
          <p:cNvSpPr>
            <a:spLocks noChangeArrowheads="1"/>
          </p:cNvSpPr>
          <p:nvPr/>
        </p:nvSpPr>
        <p:spPr bwMode="auto">
          <a:xfrm>
            <a:off x="6218238" y="3762375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96"/>
          <p:cNvSpPr>
            <a:spLocks noChangeArrowheads="1"/>
          </p:cNvSpPr>
          <p:nvPr/>
        </p:nvSpPr>
        <p:spPr bwMode="auto">
          <a:xfrm>
            <a:off x="6619875" y="3452813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97"/>
          <p:cNvSpPr>
            <a:spLocks noChangeArrowheads="1"/>
          </p:cNvSpPr>
          <p:nvPr/>
        </p:nvSpPr>
        <p:spPr bwMode="auto">
          <a:xfrm>
            <a:off x="6751638" y="3146425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98"/>
          <p:cNvSpPr>
            <a:spLocks noChangeArrowheads="1"/>
          </p:cNvSpPr>
          <p:nvPr/>
        </p:nvSpPr>
        <p:spPr bwMode="auto">
          <a:xfrm>
            <a:off x="6489700" y="3146425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99"/>
          <p:cNvSpPr>
            <a:spLocks noChangeArrowheads="1"/>
          </p:cNvSpPr>
          <p:nvPr/>
        </p:nvSpPr>
        <p:spPr bwMode="auto">
          <a:xfrm>
            <a:off x="6094413" y="345281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Line 100"/>
          <p:cNvSpPr>
            <a:spLocks noChangeShapeType="1"/>
          </p:cNvSpPr>
          <p:nvPr/>
        </p:nvSpPr>
        <p:spPr bwMode="auto">
          <a:xfrm>
            <a:off x="5984875" y="3781425"/>
            <a:ext cx="257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4" name="Line 101"/>
          <p:cNvSpPr>
            <a:spLocks noChangeShapeType="1"/>
          </p:cNvSpPr>
          <p:nvPr/>
        </p:nvSpPr>
        <p:spPr bwMode="auto">
          <a:xfrm flipV="1">
            <a:off x="5984875" y="3476625"/>
            <a:ext cx="1333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5" name="Line 102"/>
          <p:cNvSpPr>
            <a:spLocks noChangeShapeType="1"/>
          </p:cNvSpPr>
          <p:nvPr/>
        </p:nvSpPr>
        <p:spPr bwMode="auto">
          <a:xfrm flipV="1">
            <a:off x="6242050" y="3476625"/>
            <a:ext cx="4016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 flipV="1">
            <a:off x="6115050" y="3168650"/>
            <a:ext cx="3952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7" name="Line 104"/>
          <p:cNvSpPr>
            <a:spLocks noChangeShapeType="1"/>
          </p:cNvSpPr>
          <p:nvPr/>
        </p:nvSpPr>
        <p:spPr bwMode="auto">
          <a:xfrm flipV="1">
            <a:off x="6643688" y="3168650"/>
            <a:ext cx="12858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8" name="Line 105"/>
          <p:cNvSpPr>
            <a:spLocks noChangeShapeType="1"/>
          </p:cNvSpPr>
          <p:nvPr/>
        </p:nvSpPr>
        <p:spPr bwMode="auto">
          <a:xfrm>
            <a:off x="6513513" y="3165475"/>
            <a:ext cx="257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" name="Text Box 106"/>
          <p:cNvSpPr txBox="1">
            <a:spLocks noChangeArrowheads="1"/>
          </p:cNvSpPr>
          <p:nvPr/>
        </p:nvSpPr>
        <p:spPr bwMode="auto">
          <a:xfrm>
            <a:off x="1219200" y="2209800"/>
            <a:ext cx="21336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Stage I: Plane parallel to HP</a:t>
            </a:r>
            <a:endParaRPr lang="en-US" sz="1200" dirty="0"/>
          </a:p>
        </p:txBody>
      </p:sp>
      <p:sp>
        <p:nvSpPr>
          <p:cNvPr id="90" name="Text Box 108"/>
          <p:cNvSpPr txBox="1">
            <a:spLocks noChangeArrowheads="1"/>
          </p:cNvSpPr>
          <p:nvPr/>
        </p:nvSpPr>
        <p:spPr bwMode="auto">
          <a:xfrm>
            <a:off x="3729038" y="1905000"/>
            <a:ext cx="16097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Stage II: Plane </a:t>
            </a:r>
            <a:r>
              <a:rPr lang="en-US" sz="1200" dirty="0"/>
              <a:t>inclined to HP at 45</a:t>
            </a:r>
            <a:r>
              <a:rPr lang="en-US" sz="1200" dirty="0">
                <a:cs typeface="Arial" charset="0"/>
              </a:rPr>
              <a:t>°and ┴ to VP</a:t>
            </a:r>
          </a:p>
        </p:txBody>
      </p:sp>
      <p:sp>
        <p:nvSpPr>
          <p:cNvPr id="91" name="Text Box 109"/>
          <p:cNvSpPr txBox="1">
            <a:spLocks noChangeArrowheads="1"/>
          </p:cNvSpPr>
          <p:nvPr/>
        </p:nvSpPr>
        <p:spPr bwMode="auto">
          <a:xfrm>
            <a:off x="5745163" y="1981200"/>
            <a:ext cx="2332037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Stage III: Side </a:t>
            </a:r>
            <a:r>
              <a:rPr lang="en-US" sz="1200" dirty="0"/>
              <a:t>on the </a:t>
            </a:r>
            <a:r>
              <a:rPr lang="en-US" sz="1200" dirty="0" smtClean="0"/>
              <a:t>HP making </a:t>
            </a:r>
            <a:r>
              <a:rPr lang="en-US" sz="1200" dirty="0"/>
              <a:t>60</a:t>
            </a:r>
            <a:r>
              <a:rPr lang="en-US" sz="1200" dirty="0">
                <a:cs typeface="Arial" charset="0"/>
              </a:rPr>
              <a:t>° with the VP.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utoUpdateAnimBg="0"/>
      <p:bldP spid="25" grpId="0" autoUpdateAnimBg="0"/>
      <p:bldP spid="54" grpId="0" animBg="1"/>
      <p:bldP spid="62" grpId="0" animBg="1"/>
      <p:bldP spid="63" grpId="0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284976" y="51054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64992" y="4672584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1295400"/>
            <a:ext cx="1828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1066800"/>
            <a:ext cx="4495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76600" y="762000"/>
            <a:ext cx="34290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Inclined to Both RPs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A square lamina of 50 mm side rests on one of the corners on the HP. The diagonal through that corner makes 30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VP. The two sides containing this corner make equal inclination with HP. The surface of the lamina makes 45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HP. Draw the TV and FV of the lamina.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514600"/>
            <a:ext cx="2286000" cy="228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2514600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4800" y="25146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800" y="48006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7" name="Arc 16"/>
          <p:cNvSpPr/>
          <p:nvPr/>
        </p:nvSpPr>
        <p:spPr>
          <a:xfrm>
            <a:off x="3429000" y="2895600"/>
            <a:ext cx="914400" cy="914400"/>
          </a:xfrm>
          <a:prstGeom prst="arc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2655898">
            <a:off x="5241686" y="2498486"/>
            <a:ext cx="2286000" cy="228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00600" y="4456206"/>
            <a:ext cx="3124200" cy="969189"/>
            <a:chOff x="4800600" y="4456206"/>
            <a:chExt cx="3124200" cy="969189"/>
          </a:xfrm>
        </p:grpSpPr>
        <p:sp>
          <p:nvSpPr>
            <p:cNvPr id="20" name="Arc 19"/>
            <p:cNvSpPr/>
            <p:nvPr/>
          </p:nvSpPr>
          <p:spPr>
            <a:xfrm rot="2585628">
              <a:off x="6259899" y="4510995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800600" y="5257800"/>
              <a:ext cx="3124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 rot="13383211">
              <a:off x="5525994" y="4456206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67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01296" y="4736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5" grpId="0" animBg="1"/>
      <p:bldP spid="14" grpId="0" animBg="1"/>
      <p:bldP spid="13" grpId="0" animBg="1"/>
      <p:bldP spid="17" grpId="0" animBg="1"/>
      <p:bldP spid="18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dirty="0" smtClean="0"/>
              <a:t>Plane Inclined to Both RPs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A square lamina of 50 mm side rests on one of the corners on the HP. The diagonal through that corner makes 30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VP. The two sides containing this corner make equal inclination with HP. The surface of the lamina makes 45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HP. Draw the TV and FV of the lamina.</a:t>
            </a:r>
            <a:endParaRPr lang="en-US" dirty="0">
              <a:latin typeface="Times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09508" y="3200400"/>
            <a:ext cx="8221768" cy="381000"/>
            <a:chOff x="609508" y="3200400"/>
            <a:chExt cx="8221768" cy="3810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914400" y="3429000"/>
              <a:ext cx="76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9508" y="32120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534400" y="32004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10" name="Arc 109"/>
          <p:cNvSpPr/>
          <p:nvPr/>
        </p:nvSpPr>
        <p:spPr>
          <a:xfrm>
            <a:off x="658368" y="3974592"/>
            <a:ext cx="914400" cy="914400"/>
          </a:xfrm>
          <a:prstGeom prst="arc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95400" y="37850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091184" y="3429000"/>
            <a:ext cx="1956816" cy="2438400"/>
            <a:chOff x="1091184" y="3429000"/>
            <a:chExt cx="1956816" cy="2438400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091184" y="3429000"/>
              <a:ext cx="0" cy="1447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069592" y="3429000"/>
              <a:ext cx="0" cy="243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048000" y="3429000"/>
              <a:ext cx="0" cy="1447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71526" y="3657600"/>
            <a:ext cx="2558924" cy="2502932"/>
            <a:chOff x="771526" y="3657600"/>
            <a:chExt cx="2558924" cy="2502932"/>
          </a:xfrm>
        </p:grpSpPr>
        <p:sp>
          <p:nvSpPr>
            <p:cNvPr id="103" name="Rectangle 102"/>
            <p:cNvSpPr/>
            <p:nvPr/>
          </p:nvSpPr>
          <p:spPr>
            <a:xfrm rot="2691788">
              <a:off x="1392335" y="4211735"/>
              <a:ext cx="1371600" cy="1371600"/>
            </a:xfrm>
            <a:prstGeom prst="rect">
              <a:avLst/>
            </a:prstGeom>
            <a:noFill/>
            <a:ln w="1079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1526" y="47360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905000" y="579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48000" y="47360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81200" y="3657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942418" y="3059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30480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b’, d’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895600" y="3048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1066800" y="3389376"/>
            <a:ext cx="2020824" cy="91440"/>
            <a:chOff x="1066800" y="3389376"/>
            <a:chExt cx="2020824" cy="91440"/>
          </a:xfrm>
        </p:grpSpPr>
        <p:sp>
          <p:nvSpPr>
            <p:cNvPr id="113" name="Oval 112"/>
            <p:cNvSpPr/>
            <p:nvPr/>
          </p:nvSpPr>
          <p:spPr>
            <a:xfrm>
              <a:off x="1066800" y="3392424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045208" y="3389376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011424" y="3404616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1101230" y="3429000"/>
              <a:ext cx="19467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751933" y="1845467"/>
            <a:ext cx="1693990" cy="1644329"/>
            <a:chOff x="3751933" y="1845467"/>
            <a:chExt cx="1693990" cy="1644329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3815243" y="1845467"/>
              <a:ext cx="1630680" cy="1578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Arc 130"/>
            <p:cNvSpPr/>
            <p:nvPr/>
          </p:nvSpPr>
          <p:spPr>
            <a:xfrm rot="2528435">
              <a:off x="3751933" y="2932895"/>
              <a:ext cx="621299" cy="55690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05696" y="2983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 rot="18933067">
            <a:off x="3495393" y="2706142"/>
            <a:ext cx="2020824" cy="91440"/>
            <a:chOff x="1066800" y="3389376"/>
            <a:chExt cx="2020824" cy="91440"/>
          </a:xfrm>
        </p:grpSpPr>
        <p:sp>
          <p:nvSpPr>
            <p:cNvPr id="135" name="Oval 134"/>
            <p:cNvSpPr/>
            <p:nvPr/>
          </p:nvSpPr>
          <p:spPr>
            <a:xfrm>
              <a:off x="1066800" y="3392424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045208" y="3389376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11424" y="3404616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1101230" y="3429000"/>
              <a:ext cx="19467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3568600" y="2983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a1’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91000" y="2020669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b1’</a:t>
            </a:r>
          </a:p>
          <a:p>
            <a:r>
              <a:rPr lang="en-US" dirty="0" smtClean="0"/>
              <a:t>d1’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876824" y="16764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819526" y="2069542"/>
            <a:ext cx="1376373" cy="3938353"/>
            <a:chOff x="3819526" y="2069542"/>
            <a:chExt cx="1376373" cy="3938353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3819526" y="3424237"/>
              <a:ext cx="0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511598" y="2749299"/>
              <a:ext cx="0" cy="3258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195887" y="2069542"/>
              <a:ext cx="12" cy="2831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114422" y="3938585"/>
            <a:ext cx="4267200" cy="1928815"/>
            <a:chOff x="1114422" y="3938585"/>
            <a:chExt cx="4267200" cy="1928815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2077291" y="3938585"/>
              <a:ext cx="24375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114422" y="4900615"/>
              <a:ext cx="426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82062" y="5867400"/>
              <a:ext cx="2513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3473908" y="4572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419600" y="5791200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163132" y="4583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91000" y="3657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3829052" y="3962400"/>
            <a:ext cx="1371601" cy="1905000"/>
            <a:chOff x="3810000" y="3943348"/>
            <a:chExt cx="1371601" cy="19050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3810000" y="3943348"/>
              <a:ext cx="681037" cy="933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491037" y="3943348"/>
              <a:ext cx="690563" cy="933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4491037" y="4876800"/>
              <a:ext cx="690564" cy="971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3810000" y="4876800"/>
              <a:ext cx="681037" cy="971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5410201" y="5867400"/>
            <a:ext cx="3505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 diagonal is already inclined at 45</a:t>
            </a:r>
            <a:r>
              <a:rPr lang="en-US" baseline="30000" dirty="0" smtClean="0"/>
              <a:t>o</a:t>
            </a:r>
            <a:r>
              <a:rPr lang="en-US" dirty="0" smtClean="0"/>
              <a:t> to HP. Find apparent angle.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5855208" y="3102884"/>
            <a:ext cx="3157708" cy="1456924"/>
            <a:chOff x="5855208" y="3102884"/>
            <a:chExt cx="3157708" cy="1456924"/>
          </a:xfrm>
        </p:grpSpPr>
        <p:sp>
          <p:nvSpPr>
            <p:cNvPr id="197" name="Arc 196"/>
            <p:cNvSpPr/>
            <p:nvPr/>
          </p:nvSpPr>
          <p:spPr>
            <a:xfrm rot="12028996">
              <a:off x="8098516" y="3102884"/>
              <a:ext cx="914400" cy="914400"/>
            </a:xfrm>
            <a:prstGeom prst="arc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15340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5855208" y="4559808"/>
              <a:ext cx="3124200" cy="0"/>
            </a:xfrm>
            <a:prstGeom prst="line">
              <a:avLst/>
            </a:prstGeom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6324600" y="4114800"/>
            <a:ext cx="1905000" cy="1041400"/>
            <a:chOff x="6400800" y="4191000"/>
            <a:chExt cx="1905000" cy="1041400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6400800" y="4724400"/>
              <a:ext cx="1905000" cy="0"/>
            </a:xfrm>
            <a:prstGeom prst="line">
              <a:avLst/>
            </a:prstGeom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6477000" y="51562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8140700" y="4191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324600" y="5105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001000" y="4114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5600700" y="4140200"/>
            <a:ext cx="3048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0" idx="0"/>
          </p:cNvCxnSpPr>
          <p:nvPr/>
        </p:nvCxnSpPr>
        <p:spPr>
          <a:xfrm flipV="1">
            <a:off x="6472237" y="4121908"/>
            <a:ext cx="962855" cy="983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064708" y="4724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302500" y="3810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grpSp>
        <p:nvGrpSpPr>
          <p:cNvPr id="225" name="Group 224"/>
          <p:cNvGrpSpPr/>
          <p:nvPr/>
        </p:nvGrpSpPr>
        <p:grpSpPr>
          <a:xfrm rot="18987666">
            <a:off x="6267990" y="3697732"/>
            <a:ext cx="1371601" cy="1905000"/>
            <a:chOff x="3810000" y="3943348"/>
            <a:chExt cx="1371601" cy="1905000"/>
          </a:xfrm>
        </p:grpSpPr>
        <p:cxnSp>
          <p:nvCxnSpPr>
            <p:cNvPr id="226" name="Straight Connector 225"/>
            <p:cNvCxnSpPr/>
            <p:nvPr/>
          </p:nvCxnSpPr>
          <p:spPr>
            <a:xfrm flipV="1">
              <a:off x="3810000" y="3943348"/>
              <a:ext cx="681037" cy="93345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491037" y="3943348"/>
              <a:ext cx="690563" cy="93345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>
              <a:off x="4491037" y="4876800"/>
              <a:ext cx="690564" cy="97154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 flipV="1">
              <a:off x="3810000" y="4876800"/>
              <a:ext cx="681037" cy="97154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0" name="TextBox 229"/>
          <p:cNvSpPr txBox="1"/>
          <p:nvPr/>
        </p:nvSpPr>
        <p:spPr>
          <a:xfrm>
            <a:off x="6064708" y="4724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7296732" y="3821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6296025" y="2057400"/>
            <a:ext cx="1311275" cy="3289300"/>
            <a:chOff x="6296025" y="2057400"/>
            <a:chExt cx="1311275" cy="3289300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6445250" y="3429000"/>
              <a:ext cx="0" cy="1682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7607300" y="2743200"/>
              <a:ext cx="0" cy="260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6296025" y="2057400"/>
              <a:ext cx="0" cy="190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7435850" y="2057400"/>
              <a:ext cx="0" cy="2101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5778843" y="36555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7597344" y="52372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4495800" y="2045732"/>
            <a:ext cx="3124200" cy="697468"/>
            <a:chOff x="4495800" y="2045732"/>
            <a:chExt cx="3124200" cy="697468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4495800" y="2743200"/>
              <a:ext cx="3124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143" idx="2"/>
            </p:cNvCxnSpPr>
            <p:nvPr/>
          </p:nvCxnSpPr>
          <p:spPr>
            <a:xfrm>
              <a:off x="5105412" y="2045732"/>
              <a:ext cx="2362188" cy="11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6291259" y="2062163"/>
            <a:ext cx="1328741" cy="1366837"/>
            <a:chOff x="6291259" y="2062163"/>
            <a:chExt cx="1328741" cy="1366837"/>
          </a:xfrm>
        </p:grpSpPr>
        <p:cxnSp>
          <p:nvCxnSpPr>
            <p:cNvPr id="249" name="Straight Connector 248"/>
            <p:cNvCxnSpPr/>
            <p:nvPr/>
          </p:nvCxnSpPr>
          <p:spPr>
            <a:xfrm flipH="1" flipV="1">
              <a:off x="6291259" y="2743200"/>
              <a:ext cx="1524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6291259" y="2062163"/>
              <a:ext cx="11430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7439022" y="2066926"/>
              <a:ext cx="180978" cy="67627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6472237" y="2743200"/>
              <a:ext cx="11430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386511" y="33242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a2’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5919578" y="24384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d2’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7391400" y="17906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7567400" y="25262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23" grpId="0"/>
      <p:bldP spid="124" grpId="0"/>
      <p:bldP spid="125" grpId="0"/>
      <p:bldP spid="141" grpId="0"/>
      <p:bldP spid="142" grpId="0"/>
      <p:bldP spid="143" grpId="0"/>
      <p:bldP spid="159" grpId="0"/>
      <p:bldP spid="160" grpId="0"/>
      <p:bldP spid="161" grpId="0"/>
      <p:bldP spid="162" grpId="0"/>
      <p:bldP spid="200" grpId="0" animBg="1"/>
      <p:bldP spid="210" grpId="0"/>
      <p:bldP spid="211" grpId="0"/>
      <p:bldP spid="223" grpId="0"/>
      <p:bldP spid="223" grpId="1"/>
      <p:bldP spid="224" grpId="0"/>
      <p:bldP spid="224" grpId="1"/>
      <p:bldP spid="230" grpId="0"/>
      <p:bldP spid="231" grpId="0"/>
      <p:bldP spid="238" grpId="0"/>
      <p:bldP spid="239" grpId="0"/>
      <p:bldP spid="261" grpId="0"/>
      <p:bldP spid="262" grpId="0"/>
      <p:bldP spid="263" grpId="0"/>
      <p:bldP spid="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Plane Projection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2362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990600"/>
            <a:ext cx="3394911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2534" y="68572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" pitchFamily="18" charset="0"/>
              </a:rPr>
              <a:t>A regular pentagon ABCDE of side 30 mm has one of its edges parallel to the VP and inclined at 30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HP. The pentagon is inclined at 45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VP. Draw the projections of the pentagon.</a:t>
            </a:r>
            <a:endParaRPr lang="en-US" dirty="0">
              <a:latin typeface="Times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97926" y="2373868"/>
            <a:ext cx="1964402" cy="1969532"/>
            <a:chOff x="4741198" y="2297668"/>
            <a:chExt cx="1964402" cy="1969532"/>
          </a:xfrm>
        </p:grpSpPr>
        <p:sp>
          <p:nvSpPr>
            <p:cNvPr id="8" name="Regular Pentagon 7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0694" y="248679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198" y="37059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2436" y="4191000"/>
            <a:ext cx="7991565" cy="381000"/>
            <a:chOff x="4495708" y="4114800"/>
            <a:chExt cx="4730581" cy="381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800600" y="4343400"/>
              <a:ext cx="4155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29413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85928" y="2672121"/>
            <a:ext cx="1371600" cy="3122866"/>
            <a:chOff x="5029200" y="2595921"/>
            <a:chExt cx="1371600" cy="3122866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09728" y="5791200"/>
            <a:ext cx="1600200" cy="722531"/>
            <a:chOff x="4953000" y="5715000"/>
            <a:chExt cx="1600200" cy="72253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r>
                <a:rPr lang="en-US" dirty="0" smtClean="0"/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  <a:p>
              <a:r>
                <a:rPr lang="en-US" dirty="0" smtClean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  <a:p>
              <a:endParaRPr lang="en-US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85928" y="2669382"/>
            <a:ext cx="3725876" cy="1371600"/>
            <a:chOff x="5029200" y="2593182"/>
            <a:chExt cx="3725876" cy="137160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029200" y="2856131"/>
              <a:ext cx="2811476" cy="2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72162" y="2593182"/>
              <a:ext cx="2578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031581" y="3694331"/>
              <a:ext cx="2809095" cy="6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00800" y="3273707"/>
              <a:ext cx="2354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74542" y="3964782"/>
              <a:ext cx="2575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19128" y="2590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9128" y="5334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497404" y="5078123"/>
            <a:ext cx="914400" cy="914400"/>
          </a:xfrm>
          <a:prstGeom prst="line">
            <a:avLst/>
          </a:prstGeom>
          <a:ln w="10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1603" y="4267355"/>
            <a:ext cx="1596903" cy="1728061"/>
            <a:chOff x="5105400" y="4383024"/>
            <a:chExt cx="1403915" cy="1728061"/>
          </a:xfrm>
        </p:grpSpPr>
        <p:cxnSp>
          <p:nvCxnSpPr>
            <p:cNvPr id="37" name="Straight Connector 36"/>
            <p:cNvCxnSpPr>
              <a:endCxn id="43" idx="0"/>
            </p:cNvCxnSpPr>
            <p:nvPr/>
          </p:nvCxnSpPr>
          <p:spPr>
            <a:xfrm>
              <a:off x="5105400" y="4520184"/>
              <a:ext cx="1403915" cy="1590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94"/>
            <p:cNvGrpSpPr/>
            <p:nvPr/>
          </p:nvGrpSpPr>
          <p:grpSpPr>
            <a:xfrm>
              <a:off x="5157216" y="4383024"/>
              <a:ext cx="671688" cy="558308"/>
              <a:chOff x="5157216" y="4383024"/>
              <a:chExt cx="671688" cy="55830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4102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40" name="Arc 39"/>
              <p:cNvSpPr/>
              <p:nvPr/>
            </p:nvSpPr>
            <p:spPr>
              <a:xfrm rot="5400000">
                <a:off x="5157216" y="4383024"/>
                <a:ext cx="381000" cy="38100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186666" y="500192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</a:p>
          <a:p>
            <a:r>
              <a:rPr lang="en-US" dirty="0" smtClean="0"/>
              <a:t>b1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6004" y="556260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</a:p>
          <a:p>
            <a:r>
              <a:rPr lang="en-US" dirty="0" smtClean="0"/>
              <a:t>e1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96750" y="5995416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4497404" y="2627531"/>
            <a:ext cx="914400" cy="3352800"/>
            <a:chOff x="5791200" y="2743200"/>
            <a:chExt cx="914400" cy="33528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791200" y="3048000"/>
              <a:ext cx="0" cy="213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356350" y="2743200"/>
              <a:ext cx="0" cy="30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705600" y="3429000"/>
              <a:ext cx="0" cy="2667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116404" y="28677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a1’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04212" y="371871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b1’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00628" y="398643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11804" y="309639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d1’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8404" y="233439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e1’</a:t>
            </a:r>
            <a:endParaRPr lang="en-US" dirty="0"/>
          </a:p>
        </p:txBody>
      </p:sp>
      <p:sp>
        <p:nvSpPr>
          <p:cNvPr id="53" name="Regular Pentagon 52"/>
          <p:cNvSpPr/>
          <p:nvPr/>
        </p:nvSpPr>
        <p:spPr>
          <a:xfrm rot="5400000">
            <a:off x="4277948" y="2891945"/>
            <a:ext cx="1353312" cy="914400"/>
          </a:xfrm>
          <a:prstGeom prst="pentagon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057400" y="17526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343400" y="175260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II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30700" y="2932331"/>
            <a:ext cx="571104" cy="874776"/>
            <a:chOff x="2324496" y="3048000"/>
            <a:chExt cx="571104" cy="874776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426208" y="3922776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38400" y="304800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2667000" y="3048000"/>
              <a:ext cx="0" cy="8686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244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 rot="18075796">
            <a:off x="6148683" y="2310550"/>
            <a:ext cx="1572999" cy="1983643"/>
            <a:chOff x="6185484" y="1789230"/>
            <a:chExt cx="1572999" cy="1983643"/>
          </a:xfrm>
        </p:grpSpPr>
        <p:sp>
          <p:nvSpPr>
            <p:cNvPr id="62" name="TextBox 61"/>
            <p:cNvSpPr txBox="1"/>
            <p:nvPr/>
          </p:nvSpPr>
          <p:spPr>
            <a:xfrm rot="3524204">
              <a:off x="6139361" y="208753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a2’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3524204">
              <a:off x="6129539" y="293480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b2’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 rot="3524204">
              <a:off x="7007244" y="3359619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c2’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 rot="3524204">
              <a:off x="7333206" y="2572371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d2’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 rot="3524204">
              <a:off x="6964440" y="184196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e2’</a:t>
              </a:r>
              <a:endParaRPr lang="en-US" dirty="0"/>
            </a:p>
          </p:txBody>
        </p:sp>
        <p:sp>
          <p:nvSpPr>
            <p:cNvPr id="67" name="Regular Pentagon 66"/>
            <p:cNvSpPr/>
            <p:nvPr/>
          </p:nvSpPr>
          <p:spPr>
            <a:xfrm rot="5400000">
              <a:off x="6309722" y="2310146"/>
              <a:ext cx="1353312" cy="91440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34124" y="2841402"/>
            <a:ext cx="1228724" cy="3163157"/>
            <a:chOff x="6334124" y="2841402"/>
            <a:chExt cx="1228724" cy="3163157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6334124" y="3449586"/>
              <a:ext cx="0" cy="1648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11565" y="2841402"/>
              <a:ext cx="0" cy="2834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69565" y="2895599"/>
              <a:ext cx="0" cy="3108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562848" y="3537691"/>
              <a:ext cx="0" cy="2103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054695" y="3886200"/>
              <a:ext cx="0" cy="118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007608" y="3252216"/>
            <a:ext cx="2983992" cy="1673138"/>
            <a:chOff x="6007608" y="3252216"/>
            <a:chExt cx="2983992" cy="1673138"/>
          </a:xfrm>
        </p:grpSpPr>
        <p:grpSp>
          <p:nvGrpSpPr>
            <p:cNvPr id="75" name="Group 64"/>
            <p:cNvGrpSpPr/>
            <p:nvPr/>
          </p:nvGrpSpPr>
          <p:grpSpPr>
            <a:xfrm>
              <a:off x="6007608" y="3252216"/>
              <a:ext cx="2983992" cy="1624584"/>
              <a:chOff x="6007608" y="3252216"/>
              <a:chExt cx="2983992" cy="162458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6007608" y="3252216"/>
                <a:ext cx="2602992" cy="1624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8572896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76" name="Arc 75"/>
            <p:cNvSpPr/>
            <p:nvPr/>
          </p:nvSpPr>
          <p:spPr>
            <a:xfrm rot="3452699">
              <a:off x="7981620" y="4327997"/>
              <a:ext cx="660963" cy="533751"/>
            </a:xfrm>
            <a:prstGeom prst="arc">
              <a:avLst>
                <a:gd name="adj1" fmla="val 16200000"/>
                <a:gd name="adj2" fmla="val 2043116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8975" y="5073650"/>
            <a:ext cx="3086099" cy="904478"/>
            <a:chOff x="4498975" y="5073650"/>
            <a:chExt cx="3086099" cy="904478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498975" y="5073650"/>
              <a:ext cx="2587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070474" y="5638800"/>
              <a:ext cx="2514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410200" y="5978128"/>
              <a:ext cx="17694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6019800" y="4648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674308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501286" y="5345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967886" y="59552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19800" y="5334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6324600" y="5072058"/>
            <a:ext cx="1219200" cy="897496"/>
            <a:chOff x="6324600" y="5072058"/>
            <a:chExt cx="1219200" cy="897496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6332220" y="5074920"/>
              <a:ext cx="73152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058974" y="5072058"/>
              <a:ext cx="484826" cy="56674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177262" y="5641181"/>
              <a:ext cx="361777" cy="32123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6398419" y="5653086"/>
              <a:ext cx="778842" cy="31646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6324600" y="5093495"/>
              <a:ext cx="83343" cy="54864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6372994" y="1752600"/>
            <a:ext cx="9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Plane Projection Method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2800" y="2297668"/>
            <a:ext cx="5562600" cy="369332"/>
            <a:chOff x="457108" y="2286000"/>
            <a:chExt cx="8602768" cy="3693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38200" y="2514600"/>
              <a:ext cx="8001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108" y="22860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3000" y="22860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6858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" pitchFamily="18" charset="0"/>
              </a:rPr>
              <a:t>A regular pentagon ABCDE of side 30 mm has one of its edges parallel to the VP and inclined at 30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HP. The pentagon is inclined at 45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VP. Draw the projections of the pentagon.</a:t>
            </a:r>
            <a:endParaRPr lang="en-US" dirty="0">
              <a:latin typeface="Times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17490" y="762000"/>
            <a:ext cx="1964402" cy="1831421"/>
            <a:chOff x="4741198" y="2297668"/>
            <a:chExt cx="1964402" cy="1831421"/>
          </a:xfrm>
        </p:grpSpPr>
        <p:sp>
          <p:nvSpPr>
            <p:cNvPr id="12" name="Regular Pentagon 11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0694" y="248679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41198" y="37059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1950" y="3759757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60929" y="3104152"/>
            <a:ext cx="1668563" cy="389381"/>
            <a:chOff x="4884637" y="5618752"/>
            <a:chExt cx="1668563" cy="38938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84637" y="561875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a, 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81009" y="5618752"/>
              <a:ext cx="535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c, 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6706" y="5638801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</p:grpSp>
      <p:cxnSp>
        <p:nvCxnSpPr>
          <p:cNvPr id="24" name="Straight Connector 23"/>
          <p:cNvCxnSpPr>
            <a:stCxn id="12" idx="4"/>
          </p:cNvCxnSpPr>
          <p:nvPr/>
        </p:nvCxnSpPr>
        <p:spPr>
          <a:xfrm flipH="1">
            <a:off x="5105492" y="2164780"/>
            <a:ext cx="5" cy="10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</p:cNvCxnSpPr>
          <p:nvPr/>
        </p:nvCxnSpPr>
        <p:spPr>
          <a:xfrm>
            <a:off x="6477092" y="1740932"/>
            <a:ext cx="0" cy="145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3692" y="1002957"/>
            <a:ext cx="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114800" y="2362200"/>
            <a:ext cx="3927740" cy="2960132"/>
            <a:chOff x="4114800" y="2362200"/>
            <a:chExt cx="3927740" cy="296013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114800" y="2362200"/>
              <a:ext cx="3200400" cy="274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 rot="3369209">
              <a:off x="4298579" y="2395682"/>
              <a:ext cx="647810" cy="604619"/>
            </a:xfrm>
            <a:prstGeom prst="arc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34296" y="2514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91400" y="4953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X1Y1</a:t>
              </a:r>
              <a:endParaRPr lang="en-US" dirty="0"/>
            </a:p>
          </p:txBody>
        </p:sp>
      </p:grpSp>
      <p:sp>
        <p:nvSpPr>
          <p:cNvPr id="48" name="Oval 47"/>
          <p:cNvSpPr/>
          <p:nvPr/>
        </p:nvSpPr>
        <p:spPr>
          <a:xfrm>
            <a:off x="2819400" y="4331128"/>
            <a:ext cx="76200" cy="7620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395578" y="3288268"/>
            <a:ext cx="481222" cy="369332"/>
            <a:chOff x="4395578" y="3288268"/>
            <a:chExt cx="481222" cy="369332"/>
          </a:xfrm>
        </p:grpSpPr>
        <p:sp>
          <p:nvSpPr>
            <p:cNvPr id="47" name="Oval 46"/>
            <p:cNvSpPr/>
            <p:nvPr/>
          </p:nvSpPr>
          <p:spPr>
            <a:xfrm>
              <a:off x="4751172" y="3544329"/>
              <a:ext cx="76200" cy="76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95578" y="32882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b1’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10000" y="3974068"/>
            <a:ext cx="470000" cy="369332"/>
            <a:chOff x="3810000" y="3974068"/>
            <a:chExt cx="470000" cy="369332"/>
          </a:xfrm>
        </p:grpSpPr>
        <p:sp>
          <p:nvSpPr>
            <p:cNvPr id="49" name="Oval 48"/>
            <p:cNvSpPr/>
            <p:nvPr/>
          </p:nvSpPr>
          <p:spPr>
            <a:xfrm>
              <a:off x="4180701" y="4213656"/>
              <a:ext cx="76200" cy="76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0" y="3974068"/>
              <a:ext cx="4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a1’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962400" y="3657600"/>
            <a:ext cx="1981200" cy="1436132"/>
            <a:chOff x="3962400" y="3657600"/>
            <a:chExt cx="1981200" cy="1436132"/>
          </a:xfrm>
        </p:grpSpPr>
        <p:sp>
          <p:nvSpPr>
            <p:cNvPr id="50" name="Oval 49"/>
            <p:cNvSpPr/>
            <p:nvPr/>
          </p:nvSpPr>
          <p:spPr>
            <a:xfrm>
              <a:off x="5410200" y="3733800"/>
              <a:ext cx="76200" cy="76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495800" y="4800600"/>
              <a:ext cx="76200" cy="76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0" y="457200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d1’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86424" y="365760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c1’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62400" y="4724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e1’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91000" y="3581400"/>
            <a:ext cx="1295400" cy="1284241"/>
            <a:chOff x="4191000" y="3581400"/>
            <a:chExt cx="1295400" cy="128424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4191000" y="3581400"/>
              <a:ext cx="6096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50" idx="6"/>
            </p:cNvCxnSpPr>
            <p:nvPr/>
          </p:nvCxnSpPr>
          <p:spPr>
            <a:xfrm>
              <a:off x="4800600" y="3581400"/>
              <a:ext cx="685800" cy="1905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0" idx="0"/>
              <a:endCxn id="52" idx="0"/>
            </p:cNvCxnSpPr>
            <p:nvPr/>
          </p:nvCxnSpPr>
          <p:spPr>
            <a:xfrm flipH="1">
              <a:off x="5295900" y="3722132"/>
              <a:ext cx="152400" cy="838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2" idx="2"/>
              <a:endCxn id="51" idx="3"/>
            </p:cNvCxnSpPr>
            <p:nvPr/>
          </p:nvCxnSpPr>
          <p:spPr>
            <a:xfrm flipH="1">
              <a:off x="4506959" y="4598432"/>
              <a:ext cx="750841" cy="255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1" idx="3"/>
            </p:cNvCxnSpPr>
            <p:nvPr/>
          </p:nvCxnSpPr>
          <p:spPr>
            <a:xfrm flipH="1" flipV="1">
              <a:off x="4191000" y="4267200"/>
              <a:ext cx="315959" cy="5984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91000" y="3200400"/>
            <a:ext cx="2286000" cy="1676400"/>
            <a:chOff x="4191000" y="3200400"/>
            <a:chExt cx="2286000" cy="1676400"/>
          </a:xfrm>
        </p:grpSpPr>
        <p:cxnSp>
          <p:nvCxnSpPr>
            <p:cNvPr id="40" name="Straight Connector 39"/>
            <p:cNvCxnSpPr>
              <a:endCxn id="52" idx="2"/>
            </p:cNvCxnSpPr>
            <p:nvPr/>
          </p:nvCxnSpPr>
          <p:spPr>
            <a:xfrm flipH="1">
              <a:off x="5257800" y="3200400"/>
              <a:ext cx="1219200" cy="140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95800" y="3200400"/>
              <a:ext cx="1447800" cy="1676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91000" y="3200400"/>
              <a:ext cx="9144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 rot="2242075">
              <a:off x="5602351" y="3578757"/>
              <a:ext cx="76200" cy="7620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242075">
              <a:off x="5909135" y="3841163"/>
              <a:ext cx="76200" cy="7620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/>
          <p:cNvCxnSpPr>
            <a:endCxn id="12" idx="4"/>
          </p:cNvCxnSpPr>
          <p:nvPr/>
        </p:nvCxnSpPr>
        <p:spPr>
          <a:xfrm flipV="1">
            <a:off x="5105400" y="2164780"/>
            <a:ext cx="97" cy="3498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05303" y="1317084"/>
            <a:ext cx="97" cy="119751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514600" y="2514600"/>
            <a:ext cx="1676400" cy="3417332"/>
            <a:chOff x="2514600" y="2514600"/>
            <a:chExt cx="1676400" cy="3417332"/>
          </a:xfrm>
        </p:grpSpPr>
        <p:grpSp>
          <p:nvGrpSpPr>
            <p:cNvPr id="102" name="Group 101"/>
            <p:cNvGrpSpPr/>
            <p:nvPr/>
          </p:nvGrpSpPr>
          <p:grpSpPr>
            <a:xfrm>
              <a:off x="3048000" y="2514600"/>
              <a:ext cx="1143000" cy="3276600"/>
              <a:chOff x="3048000" y="2514600"/>
              <a:chExt cx="1143000" cy="327660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3048000" y="2514600"/>
                <a:ext cx="990600" cy="3276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124200" y="4267200"/>
                <a:ext cx="1066800" cy="114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Arc 97"/>
              <p:cNvSpPr/>
              <p:nvPr/>
            </p:nvSpPr>
            <p:spPr>
              <a:xfrm>
                <a:off x="3093156" y="4625622"/>
                <a:ext cx="533400" cy="533400"/>
              </a:xfrm>
              <a:prstGeom prst="arc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73985" y="4724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514600" y="5562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X2Y2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438400" y="3124200"/>
            <a:ext cx="3008606" cy="1721308"/>
            <a:chOff x="2438400" y="3124200"/>
            <a:chExt cx="3008606" cy="1721308"/>
          </a:xfrm>
        </p:grpSpPr>
        <p:sp>
          <p:nvSpPr>
            <p:cNvPr id="123" name="Rectangle 122"/>
            <p:cNvSpPr/>
            <p:nvPr/>
          </p:nvSpPr>
          <p:spPr>
            <a:xfrm rot="17236218">
              <a:off x="3327970" y="4398736"/>
              <a:ext cx="125012" cy="1171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438400" y="3124200"/>
              <a:ext cx="3008606" cy="1721308"/>
              <a:chOff x="2438400" y="3124200"/>
              <a:chExt cx="3008606" cy="1721308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2743200" y="4343400"/>
                <a:ext cx="1772964" cy="5021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 flipV="1">
                <a:off x="2438400" y="3810000"/>
                <a:ext cx="2847002" cy="78346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3124200" y="3124200"/>
                <a:ext cx="2322806" cy="63720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352800" y="4033837"/>
                <a:ext cx="851446" cy="22651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Rectangle 127"/>
            <p:cNvSpPr/>
            <p:nvPr/>
          </p:nvSpPr>
          <p:spPr>
            <a:xfrm rot="17236218">
              <a:off x="3696833" y="3185587"/>
              <a:ext cx="125012" cy="1171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17236218">
              <a:off x="3460996" y="3952028"/>
              <a:ext cx="125012" cy="1171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17236218">
              <a:off x="3411093" y="4108086"/>
              <a:ext cx="125012" cy="1171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3527040" y="4050508"/>
            <a:ext cx="76200" cy="7620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755276" y="3276600"/>
            <a:ext cx="76200" cy="7620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221376" y="3136472"/>
            <a:ext cx="76200" cy="7620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26372" y="3816619"/>
            <a:ext cx="76200" cy="7620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057778" y="3167067"/>
            <a:ext cx="76200" cy="7620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733800" y="5802868"/>
            <a:ext cx="33206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a, b, c, d, e from X1Y1</a:t>
            </a:r>
            <a:endParaRPr lang="en-US" dirty="0"/>
          </a:p>
        </p:txBody>
      </p:sp>
      <p:cxnSp>
        <p:nvCxnSpPr>
          <p:cNvPr id="149" name="Straight Connector 148"/>
          <p:cNvCxnSpPr>
            <a:stCxn id="83" idx="1"/>
          </p:cNvCxnSpPr>
          <p:nvPr/>
        </p:nvCxnSpPr>
        <p:spPr>
          <a:xfrm flipV="1">
            <a:off x="5610171" y="3200401"/>
            <a:ext cx="333429" cy="39333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33770" y="380525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757960" y="30406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048000" y="28194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630898" y="4419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209800" y="35168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63" name="Straight Connector 162"/>
          <p:cNvCxnSpPr>
            <a:stCxn id="154" idx="2"/>
            <a:endCxn id="154" idx="2"/>
          </p:cNvCxnSpPr>
          <p:nvPr/>
        </p:nvCxnSpPr>
        <p:spPr>
          <a:xfrm>
            <a:off x="3247734" y="31887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590800" y="3167067"/>
            <a:ext cx="1214437" cy="1252533"/>
            <a:chOff x="2590800" y="3167067"/>
            <a:chExt cx="1214437" cy="1252533"/>
          </a:xfrm>
        </p:grpSpPr>
        <p:cxnSp>
          <p:nvCxnSpPr>
            <p:cNvPr id="158" name="Straight Connector 157"/>
            <p:cNvCxnSpPr>
              <a:stCxn id="48" idx="4"/>
            </p:cNvCxnSpPr>
            <p:nvPr/>
          </p:nvCxnSpPr>
          <p:spPr>
            <a:xfrm flipH="1" flipV="1">
              <a:off x="2590802" y="3886202"/>
              <a:ext cx="266698" cy="52112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endCxn id="154" idx="2"/>
            </p:cNvCxnSpPr>
            <p:nvPr/>
          </p:nvCxnSpPr>
          <p:spPr>
            <a:xfrm flipV="1">
              <a:off x="2590800" y="3188732"/>
              <a:ext cx="656934" cy="69746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3254713" y="3167067"/>
              <a:ext cx="550524" cy="140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55" idx="0"/>
            </p:cNvCxnSpPr>
            <p:nvPr/>
          </p:nvCxnSpPr>
          <p:spPr>
            <a:xfrm flipV="1">
              <a:off x="2839449" y="4114800"/>
              <a:ext cx="741951" cy="304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3562348" y="3343274"/>
              <a:ext cx="228600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162800" y="990600"/>
            <a:ext cx="185528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Pentagon is parallel to VP and perpendicular to HP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6934200" y="3962400"/>
            <a:ext cx="1981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Distance of a’, b’, c’, d’, e’ from XY 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934200" y="2819400"/>
            <a:ext cx="2057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Pentagon is inclined at 45</a:t>
            </a:r>
            <a:r>
              <a:rPr lang="en-US" baseline="30000" dirty="0" smtClean="0"/>
              <a:t>o</a:t>
            </a:r>
            <a:r>
              <a:rPr lang="en-US" dirty="0" smtClean="0"/>
              <a:t> to VP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457200" y="5486400"/>
            <a:ext cx="194596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Side AB is inclined at 30</a:t>
            </a:r>
            <a:r>
              <a:rPr lang="en-US" baseline="30000" dirty="0" smtClean="0"/>
              <a:t>o</a:t>
            </a:r>
            <a:r>
              <a:rPr lang="en-US" dirty="0" smtClean="0"/>
              <a:t> to HP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39" grpId="1" animBg="1"/>
      <p:bldP spid="146" grpId="0" animBg="1"/>
      <p:bldP spid="152" grpId="0"/>
      <p:bldP spid="153" grpId="0"/>
      <p:bldP spid="154" grpId="0"/>
      <p:bldP spid="155" grpId="0"/>
      <p:bldP spid="156" grpId="0"/>
      <p:bldP spid="176" grpId="0" animBg="1"/>
      <p:bldP spid="177" grpId="0" animBg="1"/>
      <p:bldP spid="1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Plane: Two-dimensional geometrical entity</a:t>
            </a:r>
          </a:p>
          <a:p>
            <a:r>
              <a:rPr lang="en-US" dirty="0" smtClean="0"/>
              <a:t>For practical purpose, a flat face of an object can be treated as plane</a:t>
            </a:r>
          </a:p>
          <a:p>
            <a:r>
              <a:rPr lang="en-US" b="1" i="1" dirty="0" smtClean="0"/>
              <a:t>Lamina</a:t>
            </a:r>
            <a:r>
              <a:rPr lang="en-US" dirty="0" smtClean="0"/>
              <a:t>: A plane having limited extent</a:t>
            </a:r>
          </a:p>
          <a:p>
            <a:r>
              <a:rPr lang="en-US" dirty="0" smtClean="0"/>
              <a:t>Plane can be located by</a:t>
            </a:r>
          </a:p>
          <a:p>
            <a:pPr lvl="1"/>
            <a:r>
              <a:rPr lang="en-US" dirty="0" smtClean="0"/>
              <a:t>Three non-collinear points</a:t>
            </a:r>
          </a:p>
          <a:p>
            <a:pPr lvl="1"/>
            <a:r>
              <a:rPr lang="en-US" dirty="0" smtClean="0"/>
              <a:t>A straight line and a point outside it</a:t>
            </a:r>
          </a:p>
          <a:p>
            <a:pPr lvl="1"/>
            <a:r>
              <a:rPr lang="en-US" dirty="0" smtClean="0"/>
              <a:t>Two parallel or intersecting lines</a:t>
            </a:r>
          </a:p>
          <a:p>
            <a:pPr lvl="1"/>
            <a:r>
              <a:rPr lang="en-US" dirty="0" smtClean="0"/>
              <a:t>Traces of lines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/>
              <a:t>Triangular plane, square plane, rectangle plane, pentagonal plane, hexagonal plane, circular plane, semicircular plane etc.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 of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Plane parallel to an RP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Plane parallel to the HP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Plane parallel to the VP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Plane inclined to one RP and perpendicular to the other RP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Plane is inclined to the HP and perpendicular to the VP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Plane is inclined to the VP and perpendicular to the 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Plane perpendicular to both the RPs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Plane inclined to both the RPs (Oblique planes)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Used In Projections of Planes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461963" algn="l"/>
              </a:tabLst>
            </a:pPr>
            <a:r>
              <a:rPr lang="en-US" b="1" dirty="0" smtClean="0"/>
              <a:t>True Length (TL):</a:t>
            </a:r>
            <a:r>
              <a:rPr lang="en-US" dirty="0" smtClean="0"/>
              <a:t> The actual length of a plane is called its </a:t>
            </a:r>
            <a:r>
              <a:rPr lang="en-US" i="1" dirty="0" smtClean="0"/>
              <a:t>true length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Inclination with the HP (</a:t>
            </a:r>
            <a:r>
              <a:rPr lang="en-US" b="1" dirty="0" err="1" smtClean="0">
                <a:cs typeface="Times New Roman" pitchFamily="18" charset="0"/>
              </a:rPr>
              <a:t>θ</a:t>
            </a:r>
            <a:r>
              <a:rPr lang="en-US" b="1" baseline="-25000" dirty="0" err="1" smtClean="0">
                <a:cs typeface="Times New Roman" pitchFamily="18" charset="0"/>
              </a:rPr>
              <a:t>p</a:t>
            </a:r>
            <a:r>
              <a:rPr lang="en-US" b="1" dirty="0" smtClean="0"/>
              <a:t>):</a:t>
            </a:r>
            <a:r>
              <a:rPr lang="en-US" dirty="0" smtClean="0"/>
              <a:t> It is the true angle that a plane makes with its projection on the HP. It is indicated by </a:t>
            </a:r>
            <a:r>
              <a:rPr lang="en-US" dirty="0" err="1" smtClean="0">
                <a:cs typeface="Times New Roman" pitchFamily="18" charset="0"/>
              </a:rPr>
              <a:t>θ</a:t>
            </a:r>
            <a:r>
              <a:rPr lang="en-US" baseline="-25000" dirty="0" err="1" smtClean="0">
                <a:cs typeface="Times New Roman" pitchFamily="18" charset="0"/>
              </a:rPr>
              <a:t>p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Inclination with the VP (</a:t>
            </a:r>
            <a:r>
              <a:rPr lang="en-US" b="1" dirty="0" err="1" smtClean="0">
                <a:cs typeface="Times New Roman" pitchFamily="18" charset="0"/>
              </a:rPr>
              <a:t>Φ</a:t>
            </a:r>
            <a:r>
              <a:rPr lang="en-US" b="1" baseline="-25000" dirty="0" err="1" smtClean="0">
                <a:cs typeface="Times New Roman" pitchFamily="18" charset="0"/>
              </a:rPr>
              <a:t>p</a:t>
            </a:r>
            <a:r>
              <a:rPr lang="en-US" b="1" dirty="0" smtClean="0"/>
              <a:t>):</a:t>
            </a:r>
            <a:r>
              <a:rPr lang="en-US" dirty="0" smtClean="0"/>
              <a:t> It is the true angle that a plane makes with its projection on the VP. It is indicated by </a:t>
            </a:r>
            <a:r>
              <a:rPr lang="en-US" dirty="0" err="1" smtClean="0">
                <a:cs typeface="Times New Roman" pitchFamily="18" charset="0"/>
              </a:rPr>
              <a:t>Φ</a:t>
            </a:r>
            <a:r>
              <a:rPr lang="en-US" baseline="-25000" dirty="0" err="1" smtClean="0">
                <a:cs typeface="Times New Roman" pitchFamily="18" charset="0"/>
              </a:rPr>
              <a:t>p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Horizontal Trace (HT):</a:t>
            </a:r>
            <a:r>
              <a:rPr lang="en-US" dirty="0" smtClean="0"/>
              <a:t> The real or imaginary line of intersection of a plane with the HP is called the </a:t>
            </a:r>
            <a:r>
              <a:rPr lang="en-US" i="1" dirty="0" smtClean="0"/>
              <a:t>horizontal trace </a:t>
            </a:r>
            <a:r>
              <a:rPr lang="en-US" dirty="0" smtClean="0"/>
              <a:t>of the plane.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Vertical Trace (VT):</a:t>
            </a:r>
            <a:r>
              <a:rPr lang="en-US" dirty="0" smtClean="0"/>
              <a:t> The real or imaginary line of intersection of a </a:t>
            </a:r>
            <a:r>
              <a:rPr lang="en-US" smtClean="0"/>
              <a:t>plane with </a:t>
            </a:r>
            <a:r>
              <a:rPr lang="en-US" dirty="0" smtClean="0"/>
              <a:t>the VP is called the </a:t>
            </a:r>
            <a:r>
              <a:rPr lang="en-US" i="1" dirty="0" smtClean="0"/>
              <a:t>vertical trace </a:t>
            </a:r>
            <a:r>
              <a:rPr lang="en-US" dirty="0" smtClean="0"/>
              <a:t>of the plane.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Perpendicular Planes:</a:t>
            </a:r>
            <a:r>
              <a:rPr lang="en-US" dirty="0" smtClean="0"/>
              <a:t> The planes perpendicular to one or both the RPs.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Oblique Planes:</a:t>
            </a:r>
            <a:r>
              <a:rPr lang="en-US" dirty="0" smtClean="0"/>
              <a:t> Planes inclined to both the RPs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Line View or Edge View:</a:t>
            </a:r>
            <a:r>
              <a:rPr lang="en-US" dirty="0" smtClean="0"/>
              <a:t> The view of a plane seen as a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Parallel to An RP</a:t>
            </a:r>
            <a:endParaRPr lang="en-US" dirty="0"/>
          </a:p>
        </p:txBody>
      </p:sp>
      <p:grpSp>
        <p:nvGrpSpPr>
          <p:cNvPr id="44" name="Group 110"/>
          <p:cNvGrpSpPr>
            <a:grpSpLocks/>
          </p:cNvGrpSpPr>
          <p:nvPr/>
        </p:nvGrpSpPr>
        <p:grpSpPr bwMode="auto">
          <a:xfrm>
            <a:off x="536575" y="1695440"/>
            <a:ext cx="2587625" cy="2865437"/>
            <a:chOff x="96" y="288"/>
            <a:chExt cx="1891" cy="2094"/>
          </a:xfrm>
        </p:grpSpPr>
        <p:sp>
          <p:nvSpPr>
            <p:cNvPr id="45" name="AutoShape 111"/>
            <p:cNvSpPr>
              <a:spLocks noChangeArrowheads="1"/>
            </p:cNvSpPr>
            <p:nvPr/>
          </p:nvSpPr>
          <p:spPr bwMode="auto">
            <a:xfrm rot="19742203" flipV="1">
              <a:off x="234" y="1380"/>
              <a:ext cx="1753" cy="959"/>
            </a:xfrm>
            <a:prstGeom prst="parallelogram">
              <a:avLst>
                <a:gd name="adj" fmla="val 60551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AutoShape 112"/>
            <p:cNvSpPr>
              <a:spLocks noChangeArrowheads="1"/>
            </p:cNvSpPr>
            <p:nvPr/>
          </p:nvSpPr>
          <p:spPr bwMode="auto">
            <a:xfrm rot="5239215" flipV="1">
              <a:off x="-196" y="580"/>
              <a:ext cx="1577" cy="993"/>
            </a:xfrm>
            <a:prstGeom prst="parallelogram">
              <a:avLst>
                <a:gd name="adj" fmla="val 52606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7" name="Object 113"/>
            <p:cNvGraphicFramePr>
              <a:graphicFrameLocks noChangeAspect="1"/>
            </p:cNvGraphicFramePr>
            <p:nvPr/>
          </p:nvGraphicFramePr>
          <p:xfrm>
            <a:off x="96" y="747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CorelDRAW" r:id="rId3" imgW="417960" imgH="505440" progId="">
                    <p:embed/>
                  </p:oleObj>
                </mc:Choice>
                <mc:Fallback>
                  <p:oleObj name="CorelDRAW" r:id="rId3" imgW="417960" imgH="505440" progId="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747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14"/>
            <p:cNvGraphicFramePr>
              <a:graphicFrameLocks noChangeAspect="1"/>
            </p:cNvGraphicFramePr>
            <p:nvPr/>
          </p:nvGraphicFramePr>
          <p:xfrm>
            <a:off x="991" y="2255"/>
            <a:ext cx="27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CorelDRAW" r:id="rId5" imgW="668520" imgH="320400" progId="">
                    <p:embed/>
                  </p:oleObj>
                </mc:Choice>
                <mc:Fallback>
                  <p:oleObj name="CorelDRAW" r:id="rId5" imgW="668520" imgH="320400" progId="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2255"/>
                          <a:ext cx="27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AutoShape 115"/>
          <p:cNvSpPr>
            <a:spLocks noChangeArrowheads="1"/>
          </p:cNvSpPr>
          <p:nvPr/>
        </p:nvSpPr>
        <p:spPr bwMode="auto">
          <a:xfrm rot="19819119" flipH="1">
            <a:off x="1406525" y="3643313"/>
            <a:ext cx="1189038" cy="422275"/>
          </a:xfrm>
          <a:prstGeom prst="parallelogram">
            <a:avLst>
              <a:gd name="adj" fmla="val 4998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0" name="Group 116"/>
          <p:cNvGrpSpPr>
            <a:grpSpLocks/>
          </p:cNvGrpSpPr>
          <p:nvPr/>
        </p:nvGrpSpPr>
        <p:grpSpPr bwMode="auto">
          <a:xfrm>
            <a:off x="892175" y="2278063"/>
            <a:ext cx="1306513" cy="817562"/>
            <a:chOff x="328" y="790"/>
            <a:chExt cx="954" cy="597"/>
          </a:xfrm>
        </p:grpSpPr>
        <p:sp>
          <p:nvSpPr>
            <p:cNvPr id="51" name="Line 117"/>
            <p:cNvSpPr>
              <a:spLocks noChangeShapeType="1"/>
            </p:cNvSpPr>
            <p:nvPr/>
          </p:nvSpPr>
          <p:spPr bwMode="auto">
            <a:xfrm rot="-196882" flipH="1" flipV="1">
              <a:off x="328" y="1125"/>
              <a:ext cx="337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118"/>
            <p:cNvSpPr>
              <a:spLocks noChangeShapeType="1"/>
            </p:cNvSpPr>
            <p:nvPr/>
          </p:nvSpPr>
          <p:spPr bwMode="auto">
            <a:xfrm rot="-196882" flipH="1" flipV="1">
              <a:off x="945" y="790"/>
              <a:ext cx="337" cy="2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119"/>
            <p:cNvSpPr>
              <a:spLocks noChangeShapeType="1"/>
            </p:cNvSpPr>
            <p:nvPr/>
          </p:nvSpPr>
          <p:spPr bwMode="auto">
            <a:xfrm rot="-196882" flipH="1" flipV="1">
              <a:off x="414" y="1192"/>
              <a:ext cx="149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120"/>
            <p:cNvSpPr>
              <a:spLocks noChangeShapeType="1"/>
            </p:cNvSpPr>
            <p:nvPr/>
          </p:nvSpPr>
          <p:spPr bwMode="auto">
            <a:xfrm rot="-196882" flipH="1" flipV="1">
              <a:off x="1027" y="865"/>
              <a:ext cx="15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" name="WordArt 121"/>
          <p:cNvSpPr>
            <a:spLocks noChangeArrowheads="1" noChangeShapeType="1" noTextEdit="1"/>
          </p:cNvSpPr>
          <p:nvPr/>
        </p:nvSpPr>
        <p:spPr bwMode="auto">
          <a:xfrm rot="132865">
            <a:off x="1176338" y="2198688"/>
            <a:ext cx="255587" cy="2587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1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FV</a:t>
            </a:r>
            <a:endParaRPr lang="en-IN" sz="12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WordArt 122" descr="Paper bag"/>
          <p:cNvSpPr>
            <a:spLocks noChangeArrowheads="1" noChangeShapeType="1" noTextEdit="1"/>
          </p:cNvSpPr>
          <p:nvPr/>
        </p:nvSpPr>
        <p:spPr bwMode="auto">
          <a:xfrm rot="-2035882">
            <a:off x="1905000" y="3733800"/>
            <a:ext cx="354013" cy="153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IN" sz="8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7"/>
                  <a:srcRect/>
                  <a:tile tx="0" ty="0" sx="100000" sy="100000" flip="none" algn="tl"/>
                </a:blipFill>
                <a:latin typeface="Arial"/>
                <a:cs typeface="Arial"/>
              </a:rPr>
              <a:t>T </a:t>
            </a:r>
            <a:r>
              <a:rPr lang="en-IN" sz="800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7"/>
                  <a:srcRect/>
                  <a:tile tx="0" ty="0" sx="100000" sy="100000" flip="none" algn="tl"/>
                </a:blipFill>
                <a:latin typeface="Arial"/>
                <a:cs typeface="Arial"/>
              </a:rPr>
              <a:t>V</a:t>
            </a:r>
            <a:endParaRPr lang="en-IN" sz="8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7"/>
                <a:srcRect/>
                <a:tile tx="0" ty="0" sx="100000" sy="100000" flip="none" algn="tl"/>
              </a:blipFill>
              <a:latin typeface="Arial"/>
              <a:cs typeface="Arial"/>
            </a:endParaRPr>
          </a:p>
        </p:txBody>
      </p:sp>
      <p:grpSp>
        <p:nvGrpSpPr>
          <p:cNvPr id="57" name="Group 123"/>
          <p:cNvGrpSpPr>
            <a:grpSpLocks/>
          </p:cNvGrpSpPr>
          <p:nvPr/>
        </p:nvGrpSpPr>
        <p:grpSpPr bwMode="auto">
          <a:xfrm>
            <a:off x="839788" y="2238375"/>
            <a:ext cx="919162" cy="509588"/>
            <a:chOff x="300" y="780"/>
            <a:chExt cx="672" cy="373"/>
          </a:xfrm>
        </p:grpSpPr>
        <p:sp>
          <p:nvSpPr>
            <p:cNvPr id="58" name="Line 124"/>
            <p:cNvSpPr>
              <a:spLocks noChangeShapeType="1"/>
            </p:cNvSpPr>
            <p:nvPr/>
          </p:nvSpPr>
          <p:spPr bwMode="auto">
            <a:xfrm rot="21582178" flipH="1">
              <a:off x="336" y="816"/>
              <a:ext cx="636" cy="3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Oval 125"/>
            <p:cNvSpPr>
              <a:spLocks noChangeArrowheads="1"/>
            </p:cNvSpPr>
            <p:nvPr/>
          </p:nvSpPr>
          <p:spPr bwMode="auto">
            <a:xfrm>
              <a:off x="918" y="78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126"/>
            <p:cNvSpPr>
              <a:spLocks noChangeArrowheads="1"/>
            </p:cNvSpPr>
            <p:nvPr/>
          </p:nvSpPr>
          <p:spPr bwMode="auto">
            <a:xfrm>
              <a:off x="300" y="11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" name="Group 130"/>
          <p:cNvGrpSpPr>
            <a:grpSpLocks/>
          </p:cNvGrpSpPr>
          <p:nvPr/>
        </p:nvGrpSpPr>
        <p:grpSpPr bwMode="auto">
          <a:xfrm>
            <a:off x="2016125" y="1636713"/>
            <a:ext cx="274638" cy="725487"/>
            <a:chOff x="1093" y="203"/>
            <a:chExt cx="200" cy="529"/>
          </a:xfrm>
        </p:grpSpPr>
        <p:sp>
          <p:nvSpPr>
            <p:cNvPr id="62" name="Line 131"/>
            <p:cNvSpPr>
              <a:spLocks noChangeShapeType="1"/>
            </p:cNvSpPr>
            <p:nvPr/>
          </p:nvSpPr>
          <p:spPr bwMode="auto">
            <a:xfrm>
              <a:off x="1230" y="33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 Box 132"/>
            <p:cNvSpPr txBox="1">
              <a:spLocks noChangeArrowheads="1"/>
            </p:cNvSpPr>
            <p:nvPr/>
          </p:nvSpPr>
          <p:spPr bwMode="auto">
            <a:xfrm rot="-5445560">
              <a:off x="936" y="360"/>
              <a:ext cx="51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i="1" dirty="0">
                  <a:latin typeface="Times New Roman" charset="0"/>
                </a:rPr>
                <a:t>For T.V.</a:t>
              </a:r>
            </a:p>
          </p:txBody>
        </p:sp>
      </p:grpSp>
      <p:grpSp>
        <p:nvGrpSpPr>
          <p:cNvPr id="64" name="Group 139"/>
          <p:cNvGrpSpPr>
            <a:grpSpLocks/>
          </p:cNvGrpSpPr>
          <p:nvPr/>
        </p:nvGrpSpPr>
        <p:grpSpPr bwMode="auto">
          <a:xfrm>
            <a:off x="1390650" y="2676525"/>
            <a:ext cx="1182688" cy="1566863"/>
            <a:chOff x="672" y="1014"/>
            <a:chExt cx="864" cy="1146"/>
          </a:xfrm>
        </p:grpSpPr>
        <p:grpSp>
          <p:nvGrpSpPr>
            <p:cNvPr id="65" name="Group 140"/>
            <p:cNvGrpSpPr>
              <a:grpSpLocks/>
            </p:cNvGrpSpPr>
            <p:nvPr/>
          </p:nvGrpSpPr>
          <p:grpSpPr bwMode="auto">
            <a:xfrm>
              <a:off x="1272" y="1014"/>
              <a:ext cx="0" cy="624"/>
              <a:chOff x="1272" y="1014"/>
              <a:chExt cx="0" cy="624"/>
            </a:xfrm>
          </p:grpSpPr>
          <p:sp>
            <p:nvSpPr>
              <p:cNvPr id="75" name="Line 141"/>
              <p:cNvSpPr>
                <a:spLocks noChangeShapeType="1"/>
              </p:cNvSpPr>
              <p:nvPr/>
            </p:nvSpPr>
            <p:spPr bwMode="auto">
              <a:xfrm>
                <a:off x="1272" y="1014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142"/>
              <p:cNvSpPr>
                <a:spLocks noChangeShapeType="1"/>
              </p:cNvSpPr>
              <p:nvPr/>
            </p:nvSpPr>
            <p:spPr bwMode="auto">
              <a:xfrm>
                <a:off x="1272" y="1440"/>
                <a:ext cx="0" cy="14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6" name="Group 143"/>
            <p:cNvGrpSpPr>
              <a:grpSpLocks/>
            </p:cNvGrpSpPr>
            <p:nvPr/>
          </p:nvGrpSpPr>
          <p:grpSpPr bwMode="auto">
            <a:xfrm>
              <a:off x="672" y="1344"/>
              <a:ext cx="0" cy="624"/>
              <a:chOff x="672" y="1344"/>
              <a:chExt cx="0" cy="624"/>
            </a:xfrm>
          </p:grpSpPr>
          <p:sp>
            <p:nvSpPr>
              <p:cNvPr id="73" name="Line 144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Line 145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0" cy="14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7" name="Group 146"/>
            <p:cNvGrpSpPr>
              <a:grpSpLocks/>
            </p:cNvGrpSpPr>
            <p:nvPr/>
          </p:nvGrpSpPr>
          <p:grpSpPr bwMode="auto">
            <a:xfrm>
              <a:off x="930" y="1536"/>
              <a:ext cx="0" cy="624"/>
              <a:chOff x="930" y="1536"/>
              <a:chExt cx="0" cy="624"/>
            </a:xfrm>
          </p:grpSpPr>
          <p:sp>
            <p:nvSpPr>
              <p:cNvPr id="71" name="Line 147"/>
              <p:cNvSpPr>
                <a:spLocks noChangeShapeType="1"/>
              </p:cNvSpPr>
              <p:nvPr/>
            </p:nvSpPr>
            <p:spPr bwMode="auto">
              <a:xfrm>
                <a:off x="930" y="1536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" name="Line 148"/>
              <p:cNvSpPr>
                <a:spLocks noChangeShapeType="1"/>
              </p:cNvSpPr>
              <p:nvPr/>
            </p:nvSpPr>
            <p:spPr bwMode="auto">
              <a:xfrm>
                <a:off x="930" y="1776"/>
                <a:ext cx="0" cy="192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8" name="Group 149"/>
            <p:cNvGrpSpPr>
              <a:grpSpLocks/>
            </p:cNvGrpSpPr>
            <p:nvPr/>
          </p:nvGrpSpPr>
          <p:grpSpPr bwMode="auto">
            <a:xfrm>
              <a:off x="1536" y="1200"/>
              <a:ext cx="0" cy="624"/>
              <a:chOff x="1536" y="1200"/>
              <a:chExt cx="0" cy="624"/>
            </a:xfrm>
          </p:grpSpPr>
          <p:sp>
            <p:nvSpPr>
              <p:cNvPr id="69" name="Line 150"/>
              <p:cNvSpPr>
                <a:spLocks noChangeShapeType="1"/>
              </p:cNvSpPr>
              <p:nvPr/>
            </p:nvSpPr>
            <p:spPr bwMode="auto">
              <a:xfrm>
                <a:off x="1536" y="1200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" name="Line 151"/>
              <p:cNvSpPr>
                <a:spLocks noChangeShapeType="1"/>
              </p:cNvSpPr>
              <p:nvPr/>
            </p:nvSpPr>
            <p:spPr bwMode="auto">
              <a:xfrm>
                <a:off x="1536" y="1530"/>
                <a:ext cx="0" cy="14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7" name="AutoShape 173"/>
          <p:cNvSpPr>
            <a:spLocks noChangeArrowheads="1"/>
          </p:cNvSpPr>
          <p:nvPr/>
        </p:nvSpPr>
        <p:spPr bwMode="auto">
          <a:xfrm rot="19819119" flipH="1">
            <a:off x="1387475" y="2735263"/>
            <a:ext cx="1209675" cy="460375"/>
          </a:xfrm>
          <a:prstGeom prst="parallelogram">
            <a:avLst>
              <a:gd name="adj" fmla="val 46640"/>
            </a:avLst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Text Box 195"/>
          <p:cNvSpPr txBox="1">
            <a:spLocks noChangeArrowheads="1"/>
          </p:cNvSpPr>
          <p:nvPr/>
        </p:nvSpPr>
        <p:spPr bwMode="auto">
          <a:xfrm>
            <a:off x="685800" y="762000"/>
            <a:ext cx="25246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Rectangular plane </a:t>
            </a:r>
            <a:r>
              <a:rPr lang="en-US" sz="2000" b="1" dirty="0"/>
              <a:t>PARALLEL</a:t>
            </a:r>
            <a:r>
              <a:rPr lang="en-US" sz="2000" dirty="0"/>
              <a:t> TO </a:t>
            </a:r>
            <a:r>
              <a:rPr lang="en-US" sz="2000" dirty="0" smtClean="0"/>
              <a:t>HP</a:t>
            </a:r>
            <a:endParaRPr lang="en-US" sz="2000" dirty="0"/>
          </a:p>
        </p:txBody>
      </p:sp>
      <p:grpSp>
        <p:nvGrpSpPr>
          <p:cNvPr id="79" name="Group 29"/>
          <p:cNvGrpSpPr>
            <a:grpSpLocks/>
          </p:cNvGrpSpPr>
          <p:nvPr/>
        </p:nvGrpSpPr>
        <p:grpSpPr bwMode="auto">
          <a:xfrm>
            <a:off x="890588" y="4792662"/>
            <a:ext cx="2005012" cy="925513"/>
            <a:chOff x="280" y="2699"/>
            <a:chExt cx="1352" cy="762"/>
          </a:xfrm>
        </p:grpSpPr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36" y="2736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280" y="2699"/>
              <a:ext cx="25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VP</a:t>
              </a: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624" y="3267"/>
              <a:ext cx="672" cy="0"/>
            </a:xfrm>
            <a:prstGeom prst="line">
              <a:avLst/>
            </a:prstGeom>
            <a:ln w="28575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3" name="Group 33"/>
            <p:cNvGrpSpPr>
              <a:grpSpLocks/>
            </p:cNvGrpSpPr>
            <p:nvPr/>
          </p:nvGrpSpPr>
          <p:grpSpPr bwMode="auto">
            <a:xfrm>
              <a:off x="467" y="3139"/>
              <a:ext cx="992" cy="322"/>
              <a:chOff x="467" y="3139"/>
              <a:chExt cx="992" cy="322"/>
            </a:xfrm>
          </p:grpSpPr>
          <p:sp>
            <p:nvSpPr>
              <p:cNvPr id="84" name="Text Box 34"/>
              <p:cNvSpPr txBox="1">
                <a:spLocks noChangeArrowheads="1"/>
              </p:cNvSpPr>
              <p:nvPr/>
            </p:nvSpPr>
            <p:spPr bwMode="auto">
              <a:xfrm>
                <a:off x="468" y="3141"/>
                <a:ext cx="205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imes New Roman" charset="0"/>
                  </a:rPr>
                  <a:t>a’</a:t>
                </a:r>
              </a:p>
            </p:txBody>
          </p:sp>
          <p:sp>
            <p:nvSpPr>
              <p:cNvPr id="85" name="Text Box 35"/>
              <p:cNvSpPr txBox="1">
                <a:spLocks noChangeArrowheads="1"/>
              </p:cNvSpPr>
              <p:nvPr/>
            </p:nvSpPr>
            <p:spPr bwMode="auto">
              <a:xfrm>
                <a:off x="1249" y="3139"/>
                <a:ext cx="21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imes New Roman" charset="0"/>
                  </a:rPr>
                  <a:t>d’</a:t>
                </a:r>
              </a:p>
            </p:txBody>
          </p:sp>
          <p:grpSp>
            <p:nvGrpSpPr>
              <p:cNvPr id="86" name="Group 36"/>
              <p:cNvGrpSpPr>
                <a:grpSpLocks/>
              </p:cNvGrpSpPr>
              <p:nvPr/>
            </p:nvGrpSpPr>
            <p:grpSpPr bwMode="auto">
              <a:xfrm>
                <a:off x="467" y="3235"/>
                <a:ext cx="984" cy="226"/>
                <a:chOff x="467" y="3232"/>
                <a:chExt cx="984" cy="226"/>
              </a:xfrm>
            </p:grpSpPr>
            <p:sp>
              <p:nvSpPr>
                <p:cNvPr id="8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47" y="3232"/>
                  <a:ext cx="204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>
                      <a:latin typeface="Times New Roman" charset="0"/>
                    </a:rPr>
                    <a:t>c’</a:t>
                  </a:r>
                </a:p>
              </p:txBody>
            </p:sp>
            <p:sp>
              <p:nvSpPr>
                <p:cNvPr id="88" name="Rectangle 38"/>
                <p:cNvSpPr>
                  <a:spLocks noChangeArrowheads="1"/>
                </p:cNvSpPr>
                <p:nvPr/>
              </p:nvSpPr>
              <p:spPr bwMode="auto">
                <a:xfrm>
                  <a:off x="467" y="3232"/>
                  <a:ext cx="210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>
                      <a:latin typeface="Times New Roman" charset="0"/>
                    </a:rPr>
                    <a:t>b’</a:t>
                  </a:r>
                </a:p>
              </p:txBody>
            </p:sp>
          </p:grpSp>
        </p:grpSp>
      </p:grpSp>
      <p:grpSp>
        <p:nvGrpSpPr>
          <p:cNvPr id="89" name="Group 152"/>
          <p:cNvGrpSpPr>
            <a:grpSpLocks/>
          </p:cNvGrpSpPr>
          <p:nvPr/>
        </p:nvGrpSpPr>
        <p:grpSpPr bwMode="auto">
          <a:xfrm>
            <a:off x="890588" y="5354637"/>
            <a:ext cx="2005012" cy="1503363"/>
            <a:chOff x="280" y="3216"/>
            <a:chExt cx="1352" cy="1013"/>
          </a:xfrm>
        </p:grpSpPr>
        <p:sp>
          <p:nvSpPr>
            <p:cNvPr id="90" name="Rectangle 153"/>
            <p:cNvSpPr>
              <a:spLocks noChangeArrowheads="1"/>
            </p:cNvSpPr>
            <p:nvPr/>
          </p:nvSpPr>
          <p:spPr bwMode="auto">
            <a:xfrm>
              <a:off x="336" y="3453"/>
              <a:ext cx="1296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Rectangle 154"/>
            <p:cNvSpPr>
              <a:spLocks noChangeArrowheads="1"/>
            </p:cNvSpPr>
            <p:nvPr/>
          </p:nvSpPr>
          <p:spPr bwMode="auto">
            <a:xfrm>
              <a:off x="630" y="3648"/>
              <a:ext cx="6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Line 155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5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Line 156"/>
            <p:cNvSpPr>
              <a:spLocks noChangeShapeType="1"/>
            </p:cNvSpPr>
            <p:nvPr/>
          </p:nvSpPr>
          <p:spPr bwMode="auto">
            <a:xfrm flipV="1">
              <a:off x="1296" y="3216"/>
              <a:ext cx="0" cy="5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Text Box 157"/>
            <p:cNvSpPr txBox="1">
              <a:spLocks noChangeArrowheads="1"/>
            </p:cNvSpPr>
            <p:nvPr/>
          </p:nvSpPr>
          <p:spPr bwMode="auto">
            <a:xfrm>
              <a:off x="280" y="4044"/>
              <a:ext cx="25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HP</a:t>
              </a:r>
            </a:p>
          </p:txBody>
        </p:sp>
        <p:sp>
          <p:nvSpPr>
            <p:cNvPr id="95" name="Text Box 158"/>
            <p:cNvSpPr txBox="1">
              <a:spLocks noChangeArrowheads="1"/>
            </p:cNvSpPr>
            <p:nvPr/>
          </p:nvSpPr>
          <p:spPr bwMode="auto">
            <a:xfrm>
              <a:off x="477" y="3567"/>
              <a:ext cx="1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a</a:t>
              </a:r>
            </a:p>
          </p:txBody>
        </p:sp>
        <p:sp>
          <p:nvSpPr>
            <p:cNvPr id="96" name="Text Box 159"/>
            <p:cNvSpPr txBox="1">
              <a:spLocks noChangeArrowheads="1"/>
            </p:cNvSpPr>
            <p:nvPr/>
          </p:nvSpPr>
          <p:spPr bwMode="auto">
            <a:xfrm>
              <a:off x="478" y="3807"/>
              <a:ext cx="1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b</a:t>
              </a:r>
            </a:p>
          </p:txBody>
        </p:sp>
        <p:sp>
          <p:nvSpPr>
            <p:cNvPr id="97" name="Text Box 160"/>
            <p:cNvSpPr txBox="1">
              <a:spLocks noChangeArrowheads="1"/>
            </p:cNvSpPr>
            <p:nvPr/>
          </p:nvSpPr>
          <p:spPr bwMode="auto">
            <a:xfrm>
              <a:off x="1270" y="3807"/>
              <a:ext cx="1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c</a:t>
              </a:r>
            </a:p>
          </p:txBody>
        </p:sp>
        <p:sp>
          <p:nvSpPr>
            <p:cNvPr id="98" name="Text Box 161"/>
            <p:cNvSpPr txBox="1">
              <a:spLocks noChangeArrowheads="1"/>
            </p:cNvSpPr>
            <p:nvPr/>
          </p:nvSpPr>
          <p:spPr bwMode="auto">
            <a:xfrm>
              <a:off x="1270" y="3567"/>
              <a:ext cx="1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d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572000" y="914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" pitchFamily="18" charset="0"/>
              </a:rPr>
              <a:t>A regular pentagon ABCDE of side 30 mm is parallel to the VP. The side AB is perpendicular to the HP. Draw the projections of the pentagon.</a:t>
            </a:r>
            <a:endParaRPr lang="en-US" dirty="0">
              <a:latin typeface="Times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741198" y="2297668"/>
            <a:ext cx="1964402" cy="1969532"/>
            <a:chOff x="4741198" y="2297668"/>
            <a:chExt cx="1964402" cy="1969532"/>
          </a:xfrm>
        </p:grpSpPr>
        <p:sp>
          <p:nvSpPr>
            <p:cNvPr id="101" name="Regular Pentagon 100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79850" y="259080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41198" y="35052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95708" y="4114800"/>
            <a:ext cx="4640368" cy="381000"/>
            <a:chOff x="4495708" y="4114800"/>
            <a:chExt cx="4640368" cy="3810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4800600" y="4343400"/>
              <a:ext cx="403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39200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029200" y="2595921"/>
            <a:ext cx="1371600" cy="3122866"/>
            <a:chOff x="5029200" y="2595921"/>
            <a:chExt cx="1371600" cy="3122866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4953000" y="5715000"/>
            <a:ext cx="1600200" cy="722531"/>
            <a:chOff x="4953000" y="5715000"/>
            <a:chExt cx="1600200" cy="72253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r>
                <a:rPr lang="en-US" dirty="0" smtClean="0"/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  <a:p>
              <a:r>
                <a:rPr lang="en-US" dirty="0" smtClean="0"/>
                <a:t>e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  <a:p>
              <a:endParaRPr lang="en-US" dirty="0" smtClean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969490" y="2133600"/>
            <a:ext cx="421910" cy="4255532"/>
            <a:chOff x="6969490" y="2133600"/>
            <a:chExt cx="421910" cy="4255532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7010400" y="2209800"/>
              <a:ext cx="0" cy="403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969490" y="21336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977504" y="601980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029200" y="2590800"/>
            <a:ext cx="3174682" cy="1373982"/>
            <a:chOff x="5029200" y="2590800"/>
            <a:chExt cx="3174682" cy="1373982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5029200" y="2859024"/>
              <a:ext cx="3163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5872162" y="2590800"/>
              <a:ext cx="2331720" cy="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031581" y="3700466"/>
              <a:ext cx="3154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00800" y="3276600"/>
              <a:ext cx="1783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5874542" y="3962400"/>
              <a:ext cx="2313432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6374553" y="3962400"/>
            <a:ext cx="2083647" cy="2057400"/>
            <a:chOff x="6374553" y="3962400"/>
            <a:chExt cx="2083647" cy="205740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7010400" y="4343400"/>
              <a:ext cx="1447800" cy="1676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374553" y="5715000"/>
              <a:ext cx="18296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7850" y="3962400"/>
              <a:ext cx="0" cy="1752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8153400" y="2419171"/>
            <a:ext cx="341760" cy="1708160"/>
            <a:chOff x="8153400" y="2419171"/>
            <a:chExt cx="341760" cy="1708160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8197850" y="2590800"/>
              <a:ext cx="0" cy="1371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8153400" y="2419171"/>
              <a:ext cx="341760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e’’</a:t>
              </a:r>
            </a:p>
            <a:p>
              <a:endParaRPr lang="en-US" sz="800" dirty="0" smtClean="0"/>
            </a:p>
            <a:p>
              <a:r>
                <a:rPr lang="en-US" sz="1200" dirty="0" smtClean="0"/>
                <a:t>a’’</a:t>
              </a:r>
            </a:p>
            <a:p>
              <a:endParaRPr lang="en-US" sz="1400" dirty="0" smtClean="0"/>
            </a:p>
            <a:p>
              <a:r>
                <a:rPr lang="en-US" sz="1200" dirty="0" smtClean="0"/>
                <a:t>d’’</a:t>
              </a:r>
            </a:p>
            <a:p>
              <a:endParaRPr lang="en-US" sz="1600" dirty="0" smtClean="0"/>
            </a:p>
            <a:p>
              <a:r>
                <a:rPr lang="en-US" sz="1200" dirty="0" smtClean="0"/>
                <a:t>b’’</a:t>
              </a:r>
            </a:p>
            <a:p>
              <a:endParaRPr lang="en-US" sz="500" dirty="0" smtClean="0"/>
            </a:p>
            <a:p>
              <a:r>
                <a:rPr lang="en-US" sz="1200" dirty="0" smtClean="0"/>
                <a:t>c’’</a:t>
              </a:r>
              <a:endParaRPr lang="en-US" sz="12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3962400" y="2514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3962400" y="5257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56" grpId="0" animBg="1"/>
      <p:bldP spid="77" grpId="0" animBg="1"/>
      <p:bldP spid="78" grpId="0" autoUpdateAnimBg="0"/>
      <p:bldP spid="102" grpId="0"/>
      <p:bldP spid="169" grpId="0"/>
      <p:bldP spid="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5486400" y="1447800"/>
            <a:ext cx="2819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Plane Inclined to One RP and Perpendicular to Other RP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1411069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" pitchFamily="18" charset="0"/>
              </a:rPr>
              <a:t>A regular pentagon ABCDE of side 30 mm is inclined at 45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 and perpendicular to the HP. The side AB is perpendicular to the HP. Draw the projections of the pentagon.</a:t>
            </a:r>
            <a:endParaRPr lang="en-US" dirty="0">
              <a:latin typeface="Times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691722" y="2489537"/>
            <a:ext cx="1964402" cy="1969532"/>
            <a:chOff x="4741198" y="2297668"/>
            <a:chExt cx="1964402" cy="1969532"/>
          </a:xfrm>
        </p:grpSpPr>
        <p:sp>
          <p:nvSpPr>
            <p:cNvPr id="46" name="Regular Pentagon 45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20694" y="248679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1198" y="37059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46232" y="4306669"/>
            <a:ext cx="4640368" cy="381000"/>
            <a:chOff x="4495708" y="4114800"/>
            <a:chExt cx="4640368" cy="3810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800600" y="4343400"/>
              <a:ext cx="403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39200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79724" y="2787790"/>
            <a:ext cx="1371600" cy="3122866"/>
            <a:chOff x="5029200" y="2595921"/>
            <a:chExt cx="1371600" cy="3122866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903524" y="5906869"/>
            <a:ext cx="1600200" cy="722531"/>
            <a:chOff x="4953000" y="5715000"/>
            <a:chExt cx="1600200" cy="72253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r>
                <a:rPr lang="en-US" dirty="0" smtClean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  <a:p>
              <a:r>
                <a:rPr lang="en-US" dirty="0" smtClean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  <a:p>
              <a:endParaRPr lang="en-US" dirty="0" smtClean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79724" y="2785051"/>
            <a:ext cx="3725876" cy="1371600"/>
            <a:chOff x="5029200" y="2593182"/>
            <a:chExt cx="3725876" cy="1371600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5029200" y="2856131"/>
              <a:ext cx="2811476" cy="2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872162" y="2593182"/>
              <a:ext cx="2578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031581" y="3694331"/>
              <a:ext cx="2809095" cy="6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400800" y="3273707"/>
              <a:ext cx="2354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874542" y="3964782"/>
              <a:ext cx="2575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1912924" y="270646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12924" y="54496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791200" y="5193792"/>
            <a:ext cx="914400" cy="914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41676" y="4373322"/>
            <a:ext cx="822960" cy="853339"/>
            <a:chOff x="5105400" y="4352645"/>
            <a:chExt cx="723504" cy="853339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105400" y="4520184"/>
              <a:ext cx="60292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126344" y="4352645"/>
              <a:ext cx="702560" cy="588687"/>
              <a:chOff x="5126344" y="4352645"/>
              <a:chExt cx="702560" cy="588687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4102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94" name="Arc 93"/>
              <p:cNvSpPr/>
              <p:nvPr/>
            </p:nvSpPr>
            <p:spPr>
              <a:xfrm rot="5400000">
                <a:off x="5135589" y="4343400"/>
                <a:ext cx="362509" cy="38100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5480462" y="5117592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19800" y="56782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490546" y="6111085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</p:txBody>
      </p:sp>
      <p:grpSp>
        <p:nvGrpSpPr>
          <p:cNvPr id="113" name="Group 112"/>
          <p:cNvGrpSpPr/>
          <p:nvPr/>
        </p:nvGrpSpPr>
        <p:grpSpPr>
          <a:xfrm>
            <a:off x="5791200" y="2743200"/>
            <a:ext cx="914400" cy="3352800"/>
            <a:chOff x="5791200" y="2743200"/>
            <a:chExt cx="914400" cy="3352800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5791200" y="3048000"/>
              <a:ext cx="0" cy="213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6356350" y="2743200"/>
              <a:ext cx="0" cy="30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705600" y="3429000"/>
              <a:ext cx="0" cy="2667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5410200" y="2983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398008" y="38343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94424" y="41021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705600" y="32120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172200" y="24500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</a:t>
            </a:r>
            <a:endParaRPr lang="en-US" dirty="0"/>
          </a:p>
        </p:txBody>
      </p:sp>
      <p:sp>
        <p:nvSpPr>
          <p:cNvPr id="141" name="Regular Pentagon 140"/>
          <p:cNvSpPr/>
          <p:nvPr/>
        </p:nvSpPr>
        <p:spPr>
          <a:xfrm rot="5400000">
            <a:off x="5571744" y="3007614"/>
            <a:ext cx="1353312" cy="914400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52800" y="21336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752390" y="2133600"/>
            <a:ext cx="8660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Stage II</a:t>
            </a:r>
            <a:endParaRPr lang="en-US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2971800" y="5903976"/>
            <a:ext cx="1371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324496" y="3048000"/>
            <a:ext cx="571104" cy="874776"/>
            <a:chOff x="2324496" y="3048000"/>
            <a:chExt cx="571104" cy="874776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2426208" y="3922776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438400" y="304800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2667000" y="3048000"/>
              <a:ext cx="0" cy="8686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3244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200" y="3200400"/>
            <a:ext cx="20565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Side a’-b’ is </a:t>
            </a:r>
          </a:p>
          <a:p>
            <a:r>
              <a:rPr lang="en-US" dirty="0" smtClean="0"/>
              <a:t>Perpendicular to HP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4267200"/>
            <a:ext cx="163775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Projectors from</a:t>
            </a:r>
          </a:p>
          <a:p>
            <a:r>
              <a:rPr lang="en-US" dirty="0" smtClean="0"/>
              <a:t>a’, b’, c’, d’, e’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2800" y="5029200"/>
            <a:ext cx="177965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Projectors from</a:t>
            </a:r>
          </a:p>
          <a:p>
            <a:r>
              <a:rPr lang="en-US" dirty="0" smtClean="0"/>
              <a:t>a1, b1, c1, d1, e1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67600" y="3048000"/>
            <a:ext cx="129977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Point of </a:t>
            </a:r>
          </a:p>
          <a:p>
            <a:r>
              <a:rPr lang="en-US" dirty="0" smtClean="0"/>
              <a:t>intersection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139 L 0.26667 -0.05689 " pathEditMode="relative" ptsTypes="AA">
                                      <p:cBhvr>
                                        <p:cTn id="7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44" grpId="0"/>
      <p:bldP spid="82" grpId="0"/>
      <p:bldP spid="83" grpId="0"/>
      <p:bldP spid="97" grpId="0"/>
      <p:bldP spid="98" grpId="0"/>
      <p:bldP spid="99" grpId="0"/>
      <p:bldP spid="114" grpId="0"/>
      <p:bldP spid="115" grpId="0"/>
      <p:bldP spid="116" grpId="0"/>
      <p:bldP spid="117" grpId="0"/>
      <p:bldP spid="118" grpId="0"/>
      <p:bldP spid="141" grpId="0" animBg="1"/>
      <p:bldP spid="142" grpId="0" animBg="1"/>
      <p:bldP spid="143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Line 4"/>
          <p:cNvSpPr>
            <a:spLocks noChangeShapeType="1"/>
          </p:cNvSpPr>
          <p:nvPr/>
        </p:nvSpPr>
        <p:spPr bwMode="auto">
          <a:xfrm flipV="1">
            <a:off x="2071687" y="3527425"/>
            <a:ext cx="5489575" cy="158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52600" y="3387725"/>
            <a:ext cx="423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X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739062" y="3403600"/>
            <a:ext cx="277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Y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28600" y="1371600"/>
            <a:ext cx="876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" pitchFamily="18" charset="0"/>
              </a:rPr>
              <a:t>A </a:t>
            </a:r>
            <a:r>
              <a:rPr lang="en-US" dirty="0">
                <a:latin typeface="Times" pitchFamily="18" charset="0"/>
              </a:rPr>
              <a:t>regular pentagon of 25mm side has one side on the ground. Its plane is inclined at 45</a:t>
            </a:r>
            <a:r>
              <a:rPr lang="en-US" dirty="0">
                <a:latin typeface="Times" pitchFamily="18" charset="0"/>
                <a:cs typeface="Arial" charset="0"/>
              </a:rPr>
              <a:t>º to the HP and perpendicular to the VP. Draw its projections and show its traces</a:t>
            </a:r>
          </a:p>
        </p:txBody>
      </p:sp>
      <p:sp>
        <p:nvSpPr>
          <p:cNvPr id="47118" name="AutoShape 14"/>
          <p:cNvSpPr>
            <a:spLocks noChangeArrowheads="1"/>
          </p:cNvSpPr>
          <p:nvPr/>
        </p:nvSpPr>
        <p:spPr bwMode="auto">
          <a:xfrm rot="5400000">
            <a:off x="2700337" y="4397375"/>
            <a:ext cx="1498600" cy="1441450"/>
          </a:xfrm>
          <a:prstGeom prst="pentagon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446338" y="43688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505200" y="40640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170362" y="4933950"/>
            <a:ext cx="373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3505200" y="58674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2355850" y="55626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e</a:t>
            </a: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>
            <a:off x="2176462" y="4648200"/>
            <a:ext cx="47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H="1">
            <a:off x="2176462" y="5562600"/>
            <a:ext cx="47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2232025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 rot="-5400000">
            <a:off x="1807369" y="4918868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25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2728912" y="3527425"/>
            <a:ext cx="0" cy="114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3617912" y="3543300"/>
            <a:ext cx="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4170362" y="3543300"/>
            <a:ext cx="0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2728912" y="354330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601912" y="2870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a’e’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3427412" y="2870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b’d’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979862" y="306863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c’</a:t>
            </a:r>
            <a:endParaRPr lang="en-US"/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2709862" y="3522663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3592512" y="3519488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4146550" y="350996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 rot="-2700000">
            <a:off x="4735512" y="2433638"/>
            <a:ext cx="1758950" cy="698500"/>
            <a:chOff x="2236" y="1030"/>
            <a:chExt cx="1108" cy="440"/>
          </a:xfrm>
        </p:grpSpPr>
        <p:sp>
          <p:nvSpPr>
            <p:cNvPr id="7217" name="Line 36"/>
            <p:cNvSpPr>
              <a:spLocks noChangeShapeType="1"/>
            </p:cNvSpPr>
            <p:nvPr/>
          </p:nvSpPr>
          <p:spPr bwMode="auto">
            <a:xfrm>
              <a:off x="2316" y="1454"/>
              <a:ext cx="9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18" name="Text Box 37"/>
            <p:cNvSpPr txBox="1">
              <a:spLocks noChangeArrowheads="1"/>
            </p:cNvSpPr>
            <p:nvPr/>
          </p:nvSpPr>
          <p:spPr bwMode="auto">
            <a:xfrm>
              <a:off x="2236" y="103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a’e’</a:t>
              </a:r>
            </a:p>
          </p:txBody>
        </p:sp>
        <p:sp>
          <p:nvSpPr>
            <p:cNvPr id="7219" name="Text Box 38"/>
            <p:cNvSpPr txBox="1">
              <a:spLocks noChangeArrowheads="1"/>
            </p:cNvSpPr>
            <p:nvPr/>
          </p:nvSpPr>
          <p:spPr bwMode="auto">
            <a:xfrm>
              <a:off x="2756" y="103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b’d’</a:t>
              </a:r>
            </a:p>
          </p:txBody>
        </p:sp>
        <p:sp>
          <p:nvSpPr>
            <p:cNvPr id="7220" name="Text Box 39"/>
            <p:cNvSpPr txBox="1">
              <a:spLocks noChangeArrowheads="1"/>
            </p:cNvSpPr>
            <p:nvPr/>
          </p:nvSpPr>
          <p:spPr bwMode="auto">
            <a:xfrm>
              <a:off x="3104" y="11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c’</a:t>
              </a:r>
              <a:endParaRPr lang="en-US"/>
            </a:p>
          </p:txBody>
        </p:sp>
        <p:sp>
          <p:nvSpPr>
            <p:cNvPr id="7221" name="Oval 40"/>
            <p:cNvSpPr>
              <a:spLocks noChangeArrowheads="1"/>
            </p:cNvSpPr>
            <p:nvPr/>
          </p:nvSpPr>
          <p:spPr bwMode="auto">
            <a:xfrm>
              <a:off x="2304" y="1441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2" name="Oval 41"/>
            <p:cNvSpPr>
              <a:spLocks noChangeArrowheads="1"/>
            </p:cNvSpPr>
            <p:nvPr/>
          </p:nvSpPr>
          <p:spPr bwMode="auto">
            <a:xfrm>
              <a:off x="2860" y="1439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3" name="Oval 42"/>
            <p:cNvSpPr>
              <a:spLocks noChangeArrowheads="1"/>
            </p:cNvSpPr>
            <p:nvPr/>
          </p:nvSpPr>
          <p:spPr bwMode="auto">
            <a:xfrm>
              <a:off x="3209" y="1433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5314950" y="3543300"/>
            <a:ext cx="0" cy="23241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 flipH="1">
            <a:off x="5938837" y="2914650"/>
            <a:ext cx="0" cy="29527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H="1">
            <a:off x="6324600" y="2530475"/>
            <a:ext cx="0" cy="27082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2728912" y="4648200"/>
            <a:ext cx="2586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2730500" y="5562600"/>
            <a:ext cx="2586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3617912" y="4368800"/>
            <a:ext cx="25860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3608387" y="5864225"/>
            <a:ext cx="2586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4173537" y="5108575"/>
            <a:ext cx="2586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6" name="Oval 52"/>
          <p:cNvSpPr>
            <a:spLocks noChangeArrowheads="1"/>
          </p:cNvSpPr>
          <p:nvPr/>
        </p:nvSpPr>
        <p:spPr bwMode="auto">
          <a:xfrm>
            <a:off x="5292725" y="4624388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7" name="Oval 53"/>
          <p:cNvSpPr>
            <a:spLocks noChangeArrowheads="1"/>
          </p:cNvSpPr>
          <p:nvPr/>
        </p:nvSpPr>
        <p:spPr bwMode="auto">
          <a:xfrm>
            <a:off x="5915025" y="4344988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6299200" y="508476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5915025" y="584041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0" name="Oval 56"/>
          <p:cNvSpPr>
            <a:spLocks noChangeArrowheads="1"/>
          </p:cNvSpPr>
          <p:nvPr/>
        </p:nvSpPr>
        <p:spPr bwMode="auto">
          <a:xfrm flipV="1">
            <a:off x="5292725" y="5519738"/>
            <a:ext cx="44450" cy="428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1" name="AutoShape 57"/>
          <p:cNvSpPr>
            <a:spLocks noChangeArrowheads="1"/>
          </p:cNvSpPr>
          <p:nvPr/>
        </p:nvSpPr>
        <p:spPr bwMode="auto">
          <a:xfrm rot="5400000">
            <a:off x="5083968" y="4599782"/>
            <a:ext cx="1471613" cy="1009650"/>
          </a:xfrm>
          <a:prstGeom prst="pentagon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5011737" y="4360863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3" name="Text Box 59"/>
          <p:cNvSpPr txBox="1">
            <a:spLocks noChangeArrowheads="1"/>
          </p:cNvSpPr>
          <p:nvPr/>
        </p:nvSpPr>
        <p:spPr bwMode="auto">
          <a:xfrm>
            <a:off x="5837237" y="40640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6324600" y="4932363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5837237" y="5864225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5011737" y="5519738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e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8" name="Arc 64"/>
          <p:cNvSpPr>
            <a:spLocks/>
          </p:cNvSpPr>
          <p:nvPr/>
        </p:nvSpPr>
        <p:spPr bwMode="auto">
          <a:xfrm>
            <a:off x="5430837" y="3328988"/>
            <a:ext cx="220663" cy="204787"/>
          </a:xfrm>
          <a:custGeom>
            <a:avLst/>
            <a:gdLst>
              <a:gd name="T0" fmla="*/ 97623 w 21600"/>
              <a:gd name="T1" fmla="*/ 0 h 19371"/>
              <a:gd name="T2" fmla="*/ 220663 w 21600"/>
              <a:gd name="T3" fmla="*/ 204787 h 19371"/>
              <a:gd name="T4" fmla="*/ 0 w 21600"/>
              <a:gd name="T5" fmla="*/ 204787 h 19371"/>
              <a:gd name="T6" fmla="*/ 0 60000 65536"/>
              <a:gd name="T7" fmla="*/ 0 60000 65536"/>
              <a:gd name="T8" fmla="*/ 0 60000 65536"/>
              <a:gd name="T9" fmla="*/ 0 w 21600"/>
              <a:gd name="T10" fmla="*/ 0 h 19371"/>
              <a:gd name="T11" fmla="*/ 21600 w 21600"/>
              <a:gd name="T12" fmla="*/ 19371 h 193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371" fill="none" extrusionOk="0">
                <a:moveTo>
                  <a:pt x="9556" y="-1"/>
                </a:moveTo>
                <a:cubicBezTo>
                  <a:pt x="16930" y="3637"/>
                  <a:pt x="21600" y="11147"/>
                  <a:pt x="21600" y="19371"/>
                </a:cubicBezTo>
              </a:path>
              <a:path w="21600" h="19371" stroke="0" extrusionOk="0">
                <a:moveTo>
                  <a:pt x="9556" y="-1"/>
                </a:moveTo>
                <a:cubicBezTo>
                  <a:pt x="16930" y="3637"/>
                  <a:pt x="21600" y="11147"/>
                  <a:pt x="21600" y="19371"/>
                </a:cubicBezTo>
                <a:lnTo>
                  <a:pt x="0" y="1937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9" name="Text Box 65"/>
          <p:cNvSpPr txBox="1">
            <a:spLocks noChangeArrowheads="1"/>
          </p:cNvSpPr>
          <p:nvPr/>
        </p:nvSpPr>
        <p:spPr bwMode="auto">
          <a:xfrm>
            <a:off x="5588000" y="3263900"/>
            <a:ext cx="498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45</a:t>
            </a:r>
            <a:r>
              <a:rPr lang="en-US" sz="1400">
                <a:cs typeface="Arial" charset="0"/>
              </a:rPr>
              <a:t>º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Plane Inclined to One RP and Perpendicular to Other RP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63246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38800" y="63246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" y="5562600"/>
            <a:ext cx="15515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side</a:t>
            </a:r>
          </a:p>
          <a:p>
            <a:pPr algn="ctr"/>
            <a:r>
              <a:rPr lang="en-US" dirty="0" smtClean="0"/>
              <a:t>On the ground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10400" y="2514600"/>
            <a:ext cx="15515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side</a:t>
            </a:r>
          </a:p>
          <a:p>
            <a:pPr algn="ctr"/>
            <a:r>
              <a:rPr lang="en-US" dirty="0" smtClean="0"/>
              <a:t>On the 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 animBg="1"/>
      <p:bldP spid="47119" grpId="0"/>
      <p:bldP spid="47120" grpId="0"/>
      <p:bldP spid="47121" grpId="0"/>
      <p:bldP spid="47122" grpId="0"/>
      <p:bldP spid="47123" grpId="0"/>
      <p:bldP spid="47124" grpId="0" animBg="1"/>
      <p:bldP spid="47125" grpId="0" animBg="1"/>
      <p:bldP spid="47126" grpId="0" animBg="1"/>
      <p:bldP spid="47127" grpId="0"/>
      <p:bldP spid="47128" grpId="0" animBg="1"/>
      <p:bldP spid="47129" grpId="0" animBg="1"/>
      <p:bldP spid="47130" grpId="0" animBg="1"/>
      <p:bldP spid="47131" grpId="0" animBg="1"/>
      <p:bldP spid="47132" grpId="0"/>
      <p:bldP spid="47133" grpId="0"/>
      <p:bldP spid="47135" grpId="0"/>
      <p:bldP spid="47136" grpId="0" animBg="1"/>
      <p:bldP spid="47137" grpId="0" animBg="1"/>
      <p:bldP spid="47138" grpId="0" animBg="1"/>
      <p:bldP spid="47148" grpId="0" animBg="1"/>
      <p:bldP spid="47149" grpId="0" animBg="1"/>
      <p:bldP spid="47150" grpId="0" animBg="1"/>
      <p:bldP spid="47151" grpId="0" animBg="1"/>
      <p:bldP spid="47152" grpId="0" animBg="1"/>
      <p:bldP spid="47153" grpId="0" animBg="1"/>
      <p:bldP spid="47154" grpId="0" animBg="1"/>
      <p:bldP spid="47155" grpId="0" animBg="1"/>
      <p:bldP spid="47156" grpId="0" animBg="1"/>
      <p:bldP spid="47157" grpId="0" animBg="1"/>
      <p:bldP spid="47158" grpId="0" animBg="1"/>
      <p:bldP spid="47159" grpId="0" animBg="1"/>
      <p:bldP spid="47160" grpId="0" animBg="1"/>
      <p:bldP spid="47161" grpId="0" animBg="1"/>
      <p:bldP spid="47162" grpId="0"/>
      <p:bldP spid="47163" grpId="0"/>
      <p:bldP spid="47164" grpId="0"/>
      <p:bldP spid="47165" grpId="0"/>
      <p:bldP spid="47166" grpId="0"/>
      <p:bldP spid="47168" grpId="0" animBg="1"/>
      <p:bldP spid="47169" grpId="0"/>
      <p:bldP spid="57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" pitchFamily="18" charset="0"/>
              </a:rPr>
              <a:t>Draw </a:t>
            </a:r>
            <a:r>
              <a:rPr lang="en-US" dirty="0">
                <a:latin typeface="Times" pitchFamily="18" charset="0"/>
              </a:rPr>
              <a:t>the projections of a circle of </a:t>
            </a:r>
            <a:r>
              <a:rPr lang="en-US" dirty="0" smtClean="0">
                <a:latin typeface="Times" pitchFamily="18" charset="0"/>
              </a:rPr>
              <a:t>50 mm </a:t>
            </a:r>
            <a:r>
              <a:rPr lang="en-US" dirty="0">
                <a:latin typeface="Times" pitchFamily="18" charset="0"/>
              </a:rPr>
              <a:t>diameter having its plane vertical and inclined at 30</a:t>
            </a:r>
            <a:r>
              <a:rPr lang="en-US" dirty="0">
                <a:latin typeface="Times" pitchFamily="18" charset="0"/>
                <a:cs typeface="Arial" charset="0"/>
              </a:rPr>
              <a:t>º to the </a:t>
            </a:r>
            <a:r>
              <a:rPr lang="en-US" dirty="0" smtClean="0">
                <a:latin typeface="Times" pitchFamily="18" charset="0"/>
                <a:cs typeface="Arial" charset="0"/>
              </a:rPr>
              <a:t>VP</a:t>
            </a:r>
            <a:r>
              <a:rPr lang="en-US" dirty="0">
                <a:latin typeface="Times" pitchFamily="18" charset="0"/>
                <a:cs typeface="Arial" charset="0"/>
              </a:rPr>
              <a:t>. Its centre is </a:t>
            </a:r>
            <a:r>
              <a:rPr lang="en-US" dirty="0" smtClean="0">
                <a:latin typeface="Times" pitchFamily="18" charset="0"/>
                <a:cs typeface="Arial" charset="0"/>
              </a:rPr>
              <a:t>30 mm </a:t>
            </a:r>
            <a:r>
              <a:rPr lang="en-US" dirty="0">
                <a:latin typeface="Times" pitchFamily="18" charset="0"/>
                <a:cs typeface="Arial" charset="0"/>
              </a:rPr>
              <a:t>above the </a:t>
            </a:r>
            <a:r>
              <a:rPr lang="en-US" dirty="0" smtClean="0">
                <a:latin typeface="Times" pitchFamily="18" charset="0"/>
                <a:cs typeface="Arial" charset="0"/>
              </a:rPr>
              <a:t>HP </a:t>
            </a:r>
            <a:r>
              <a:rPr lang="en-US" dirty="0">
                <a:latin typeface="Times" pitchFamily="18" charset="0"/>
                <a:cs typeface="Arial" charset="0"/>
              </a:rPr>
              <a:t>and </a:t>
            </a:r>
            <a:r>
              <a:rPr lang="en-US" dirty="0" smtClean="0">
                <a:latin typeface="Times" pitchFamily="18" charset="0"/>
                <a:cs typeface="Arial" charset="0"/>
              </a:rPr>
              <a:t>20 mm </a:t>
            </a:r>
            <a:r>
              <a:rPr lang="en-US" dirty="0">
                <a:latin typeface="Times" pitchFamily="18" charset="0"/>
                <a:cs typeface="Arial" charset="0"/>
              </a:rPr>
              <a:t>in front of the </a:t>
            </a:r>
            <a:r>
              <a:rPr lang="en-US" dirty="0" smtClean="0">
                <a:latin typeface="Times" pitchFamily="18" charset="0"/>
                <a:cs typeface="Arial" charset="0"/>
              </a:rPr>
              <a:t>VP.</a:t>
            </a:r>
            <a:endParaRPr lang="en-US" dirty="0">
              <a:latin typeface="Times" pitchFamily="18" charset="0"/>
              <a:cs typeface="Arial" charset="0"/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31937" y="4908263"/>
            <a:ext cx="59594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285875" y="4736813"/>
            <a:ext cx="423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X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494587" y="4755863"/>
            <a:ext cx="277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Y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797050" y="2644488"/>
            <a:ext cx="2586037" cy="2451100"/>
            <a:chOff x="2819" y="828"/>
            <a:chExt cx="1629" cy="1544"/>
          </a:xfrm>
        </p:grpSpPr>
        <p:sp>
          <p:nvSpPr>
            <p:cNvPr id="8292" name="Text Box 19"/>
            <p:cNvSpPr txBox="1">
              <a:spLocks noChangeArrowheads="1"/>
            </p:cNvSpPr>
            <p:nvPr/>
          </p:nvSpPr>
          <p:spPr bwMode="auto">
            <a:xfrm>
              <a:off x="2819" y="15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1’</a:t>
              </a:r>
            </a:p>
          </p:txBody>
        </p:sp>
        <p:sp>
          <p:nvSpPr>
            <p:cNvPr id="8293" name="Text Box 20"/>
            <p:cNvSpPr txBox="1">
              <a:spLocks noChangeArrowheads="1"/>
            </p:cNvSpPr>
            <p:nvPr/>
          </p:nvSpPr>
          <p:spPr bwMode="auto">
            <a:xfrm>
              <a:off x="2935" y="113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2’</a:t>
              </a:r>
            </a:p>
          </p:txBody>
        </p:sp>
        <p:sp>
          <p:nvSpPr>
            <p:cNvPr id="8294" name="Text Box 21"/>
            <p:cNvSpPr txBox="1">
              <a:spLocks noChangeArrowheads="1"/>
            </p:cNvSpPr>
            <p:nvPr/>
          </p:nvSpPr>
          <p:spPr bwMode="auto">
            <a:xfrm>
              <a:off x="3151" y="9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3’</a:t>
              </a:r>
            </a:p>
          </p:txBody>
        </p:sp>
        <p:sp>
          <p:nvSpPr>
            <p:cNvPr id="8295" name="Text Box 22"/>
            <p:cNvSpPr txBox="1">
              <a:spLocks noChangeArrowheads="1"/>
            </p:cNvSpPr>
            <p:nvPr/>
          </p:nvSpPr>
          <p:spPr bwMode="auto">
            <a:xfrm>
              <a:off x="3512" y="8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4’</a:t>
              </a:r>
            </a:p>
          </p:txBody>
        </p:sp>
        <p:sp>
          <p:nvSpPr>
            <p:cNvPr id="8296" name="Text Box 23"/>
            <p:cNvSpPr txBox="1">
              <a:spLocks noChangeArrowheads="1"/>
            </p:cNvSpPr>
            <p:nvPr/>
          </p:nvSpPr>
          <p:spPr bwMode="auto">
            <a:xfrm>
              <a:off x="3848" y="9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5’</a:t>
              </a:r>
            </a:p>
          </p:txBody>
        </p:sp>
        <p:sp>
          <p:nvSpPr>
            <p:cNvPr id="8297" name="Text Box 24"/>
            <p:cNvSpPr txBox="1">
              <a:spLocks noChangeArrowheads="1"/>
            </p:cNvSpPr>
            <p:nvPr/>
          </p:nvSpPr>
          <p:spPr bwMode="auto">
            <a:xfrm>
              <a:off x="4088" y="113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6’</a:t>
              </a:r>
            </a:p>
          </p:txBody>
        </p:sp>
        <p:sp>
          <p:nvSpPr>
            <p:cNvPr id="8298" name="Text Box 25"/>
            <p:cNvSpPr txBox="1">
              <a:spLocks noChangeArrowheads="1"/>
            </p:cNvSpPr>
            <p:nvPr/>
          </p:nvSpPr>
          <p:spPr bwMode="auto">
            <a:xfrm>
              <a:off x="4208" y="15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7’</a:t>
              </a:r>
            </a:p>
          </p:txBody>
        </p:sp>
        <p:sp>
          <p:nvSpPr>
            <p:cNvPr id="8299" name="Text Box 26"/>
            <p:cNvSpPr txBox="1">
              <a:spLocks noChangeArrowheads="1"/>
            </p:cNvSpPr>
            <p:nvPr/>
          </p:nvSpPr>
          <p:spPr bwMode="auto">
            <a:xfrm>
              <a:off x="4104" y="179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8’</a:t>
              </a:r>
            </a:p>
          </p:txBody>
        </p:sp>
        <p:sp>
          <p:nvSpPr>
            <p:cNvPr id="8300" name="Text Box 27"/>
            <p:cNvSpPr txBox="1">
              <a:spLocks noChangeArrowheads="1"/>
            </p:cNvSpPr>
            <p:nvPr/>
          </p:nvSpPr>
          <p:spPr bwMode="auto">
            <a:xfrm>
              <a:off x="391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9’</a:t>
              </a:r>
            </a:p>
          </p:txBody>
        </p:sp>
        <p:sp>
          <p:nvSpPr>
            <p:cNvPr id="8301" name="Text Box 28"/>
            <p:cNvSpPr txBox="1">
              <a:spLocks noChangeArrowheads="1"/>
            </p:cNvSpPr>
            <p:nvPr/>
          </p:nvSpPr>
          <p:spPr bwMode="auto">
            <a:xfrm>
              <a:off x="3512" y="218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10’</a:t>
              </a:r>
            </a:p>
          </p:txBody>
        </p:sp>
        <p:sp>
          <p:nvSpPr>
            <p:cNvPr id="8302" name="Text Box 29"/>
            <p:cNvSpPr txBox="1">
              <a:spLocks noChangeArrowheads="1"/>
            </p:cNvSpPr>
            <p:nvPr/>
          </p:nvSpPr>
          <p:spPr bwMode="auto">
            <a:xfrm>
              <a:off x="3175" y="206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11’</a:t>
              </a:r>
            </a:p>
          </p:txBody>
        </p:sp>
        <p:sp>
          <p:nvSpPr>
            <p:cNvPr id="8303" name="Text Box 30"/>
            <p:cNvSpPr txBox="1">
              <a:spLocks noChangeArrowheads="1"/>
            </p:cNvSpPr>
            <p:nvPr/>
          </p:nvSpPr>
          <p:spPr bwMode="auto">
            <a:xfrm>
              <a:off x="2891" y="179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12’</a:t>
              </a:r>
            </a:p>
          </p:txBody>
        </p:sp>
      </p:grpSp>
      <p:sp>
        <p:nvSpPr>
          <p:cNvPr id="49184" name="Line 32"/>
          <p:cNvSpPr>
            <a:spLocks noChangeShapeType="1"/>
          </p:cNvSpPr>
          <p:nvPr/>
        </p:nvSpPr>
        <p:spPr bwMode="auto">
          <a:xfrm>
            <a:off x="1709737" y="3817651"/>
            <a:ext cx="0" cy="1077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1585912" y="3817651"/>
            <a:ext cx="4349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181225" y="5632163"/>
            <a:ext cx="1830387" cy="0"/>
          </a:xfrm>
          <a:prstGeom prst="line">
            <a:avLst/>
          </a:prstGeom>
          <a:noFill/>
          <a:ln w="990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1709737" y="4911438"/>
            <a:ext cx="0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1492250" y="5635338"/>
            <a:ext cx="2774950" cy="34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 rot="-5400000">
            <a:off x="1352550" y="4190713"/>
            <a:ext cx="46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 rot="-5400000">
            <a:off x="1347787" y="5090826"/>
            <a:ext cx="46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</a:t>
            </a:r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2178050" y="3817651"/>
            <a:ext cx="1587" cy="18176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4010025" y="3827176"/>
            <a:ext cx="1587" cy="18176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2298700" y="3365213"/>
            <a:ext cx="0" cy="22669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3879850" y="3365213"/>
            <a:ext cx="0" cy="22669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2635250" y="3031838"/>
            <a:ext cx="0" cy="26003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3551237" y="3028663"/>
            <a:ext cx="0" cy="26003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3092450" y="2896901"/>
            <a:ext cx="0" cy="27352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1914525" y="5644863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49213" name="Oval 61"/>
          <p:cNvSpPr>
            <a:spLocks noChangeArrowheads="1"/>
          </p:cNvSpPr>
          <p:nvPr/>
        </p:nvSpPr>
        <p:spPr bwMode="auto">
          <a:xfrm>
            <a:off x="2154237" y="5608351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4" name="Text Box 62"/>
          <p:cNvSpPr txBox="1">
            <a:spLocks noChangeArrowheads="1"/>
          </p:cNvSpPr>
          <p:nvPr/>
        </p:nvSpPr>
        <p:spPr bwMode="auto">
          <a:xfrm>
            <a:off x="2154237" y="5654388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2, 12</a:t>
            </a:r>
          </a:p>
        </p:txBody>
      </p:sp>
      <p:sp>
        <p:nvSpPr>
          <p:cNvPr id="49215" name="Oval 63"/>
          <p:cNvSpPr>
            <a:spLocks noChangeArrowheads="1"/>
          </p:cNvSpPr>
          <p:nvPr/>
        </p:nvSpPr>
        <p:spPr bwMode="auto">
          <a:xfrm>
            <a:off x="2278062" y="5606763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6" name="Oval 64"/>
          <p:cNvSpPr>
            <a:spLocks noChangeArrowheads="1"/>
          </p:cNvSpPr>
          <p:nvPr/>
        </p:nvSpPr>
        <p:spPr bwMode="auto">
          <a:xfrm>
            <a:off x="2611437" y="5603588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7" name="Oval 65"/>
          <p:cNvSpPr>
            <a:spLocks noChangeArrowheads="1"/>
          </p:cNvSpPr>
          <p:nvPr/>
        </p:nvSpPr>
        <p:spPr bwMode="auto">
          <a:xfrm>
            <a:off x="3068637" y="56115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8" name="Oval 66"/>
          <p:cNvSpPr>
            <a:spLocks noChangeArrowheads="1"/>
          </p:cNvSpPr>
          <p:nvPr/>
        </p:nvSpPr>
        <p:spPr bwMode="auto">
          <a:xfrm>
            <a:off x="3532187" y="56115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9" name="Oval 67"/>
          <p:cNvSpPr>
            <a:spLocks noChangeArrowheads="1"/>
          </p:cNvSpPr>
          <p:nvPr/>
        </p:nvSpPr>
        <p:spPr bwMode="auto">
          <a:xfrm>
            <a:off x="3856037" y="5608351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20" name="Oval 68"/>
          <p:cNvSpPr>
            <a:spLocks noChangeArrowheads="1"/>
          </p:cNvSpPr>
          <p:nvPr/>
        </p:nvSpPr>
        <p:spPr bwMode="auto">
          <a:xfrm>
            <a:off x="3987800" y="5606763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462212" y="5657563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3, 11</a:t>
            </a: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89250" y="5657563"/>
            <a:ext cx="38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4, 10</a:t>
            </a: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3336925" y="5657563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5, 9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3698875" y="5628988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6, 8</a:t>
            </a: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3951287" y="5632163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</a:t>
            </a:r>
          </a:p>
        </p:txBody>
      </p:sp>
      <p:grpSp>
        <p:nvGrpSpPr>
          <p:cNvPr id="4" name="Group 104"/>
          <p:cNvGrpSpPr>
            <a:grpSpLocks/>
          </p:cNvGrpSpPr>
          <p:nvPr/>
        </p:nvGrpSpPr>
        <p:grpSpPr bwMode="auto">
          <a:xfrm rot="1800000">
            <a:off x="4964112" y="5576601"/>
            <a:ext cx="2303463" cy="511175"/>
            <a:chOff x="2577" y="3134"/>
            <a:chExt cx="1451" cy="322"/>
          </a:xfrm>
        </p:grpSpPr>
        <p:sp>
          <p:nvSpPr>
            <p:cNvPr id="8277" name="Line 89"/>
            <p:cNvSpPr>
              <a:spLocks noChangeShapeType="1"/>
            </p:cNvSpPr>
            <p:nvPr/>
          </p:nvSpPr>
          <p:spPr bwMode="auto">
            <a:xfrm>
              <a:off x="2745" y="3152"/>
              <a:ext cx="11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78" name="Text Box 90"/>
            <p:cNvSpPr txBox="1">
              <a:spLocks noChangeArrowheads="1"/>
            </p:cNvSpPr>
            <p:nvPr/>
          </p:nvSpPr>
          <p:spPr bwMode="auto">
            <a:xfrm>
              <a:off x="2577" y="3160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</a:t>
              </a:r>
            </a:p>
          </p:txBody>
        </p:sp>
        <p:sp>
          <p:nvSpPr>
            <p:cNvPr id="8279" name="Oval 91"/>
            <p:cNvSpPr>
              <a:spLocks noChangeArrowheads="1"/>
            </p:cNvSpPr>
            <p:nvPr/>
          </p:nvSpPr>
          <p:spPr bwMode="auto">
            <a:xfrm>
              <a:off x="2728" y="3137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0" name="Text Box 92"/>
            <p:cNvSpPr txBox="1">
              <a:spLocks noChangeArrowheads="1"/>
            </p:cNvSpPr>
            <p:nvPr/>
          </p:nvSpPr>
          <p:spPr bwMode="auto">
            <a:xfrm>
              <a:off x="2728" y="3166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2, 12</a:t>
              </a:r>
            </a:p>
          </p:txBody>
        </p:sp>
        <p:sp>
          <p:nvSpPr>
            <p:cNvPr id="8281" name="Oval 93"/>
            <p:cNvSpPr>
              <a:spLocks noChangeArrowheads="1"/>
            </p:cNvSpPr>
            <p:nvPr/>
          </p:nvSpPr>
          <p:spPr bwMode="auto">
            <a:xfrm>
              <a:off x="2806" y="3136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2" name="Oval 94"/>
            <p:cNvSpPr>
              <a:spLocks noChangeArrowheads="1"/>
            </p:cNvSpPr>
            <p:nvPr/>
          </p:nvSpPr>
          <p:spPr bwMode="auto">
            <a:xfrm>
              <a:off x="3016" y="3134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3" name="Oval 95"/>
            <p:cNvSpPr>
              <a:spLocks noChangeArrowheads="1"/>
            </p:cNvSpPr>
            <p:nvPr/>
          </p:nvSpPr>
          <p:spPr bwMode="auto">
            <a:xfrm>
              <a:off x="3304" y="3139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4" name="Oval 96"/>
            <p:cNvSpPr>
              <a:spLocks noChangeArrowheads="1"/>
            </p:cNvSpPr>
            <p:nvPr/>
          </p:nvSpPr>
          <p:spPr bwMode="auto">
            <a:xfrm>
              <a:off x="3596" y="3139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5" name="Oval 97"/>
            <p:cNvSpPr>
              <a:spLocks noChangeArrowheads="1"/>
            </p:cNvSpPr>
            <p:nvPr/>
          </p:nvSpPr>
          <p:spPr bwMode="auto">
            <a:xfrm>
              <a:off x="3800" y="3137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6" name="Oval 98"/>
            <p:cNvSpPr>
              <a:spLocks noChangeArrowheads="1"/>
            </p:cNvSpPr>
            <p:nvPr/>
          </p:nvSpPr>
          <p:spPr bwMode="auto">
            <a:xfrm>
              <a:off x="3883" y="3136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7" name="Text Box 99"/>
            <p:cNvSpPr txBox="1">
              <a:spLocks noChangeArrowheads="1"/>
            </p:cNvSpPr>
            <p:nvPr/>
          </p:nvSpPr>
          <p:spPr bwMode="auto">
            <a:xfrm>
              <a:off x="2922" y="3168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3, 11</a:t>
              </a:r>
            </a:p>
          </p:txBody>
        </p:sp>
        <p:sp>
          <p:nvSpPr>
            <p:cNvPr id="8288" name="Text Box 100"/>
            <p:cNvSpPr txBox="1">
              <a:spLocks noChangeArrowheads="1"/>
            </p:cNvSpPr>
            <p:nvPr/>
          </p:nvSpPr>
          <p:spPr bwMode="auto">
            <a:xfrm>
              <a:off x="3191" y="3168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4, 10</a:t>
              </a:r>
            </a:p>
          </p:txBody>
        </p:sp>
        <p:sp>
          <p:nvSpPr>
            <p:cNvPr id="8289" name="Text Box 101"/>
            <p:cNvSpPr txBox="1">
              <a:spLocks noChangeArrowheads="1"/>
            </p:cNvSpPr>
            <p:nvPr/>
          </p:nvSpPr>
          <p:spPr bwMode="auto">
            <a:xfrm>
              <a:off x="3473" y="3168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5, 9</a:t>
              </a:r>
            </a:p>
          </p:txBody>
        </p:sp>
        <p:sp>
          <p:nvSpPr>
            <p:cNvPr id="8290" name="Text Box 102"/>
            <p:cNvSpPr txBox="1">
              <a:spLocks noChangeArrowheads="1"/>
            </p:cNvSpPr>
            <p:nvPr/>
          </p:nvSpPr>
          <p:spPr bwMode="auto">
            <a:xfrm>
              <a:off x="3701" y="3150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6, 8</a:t>
              </a:r>
            </a:p>
          </p:txBody>
        </p:sp>
        <p:sp>
          <p:nvSpPr>
            <p:cNvPr id="8291" name="Text Box 103"/>
            <p:cNvSpPr txBox="1">
              <a:spLocks noChangeArrowheads="1"/>
            </p:cNvSpPr>
            <p:nvPr/>
          </p:nvSpPr>
          <p:spPr bwMode="auto">
            <a:xfrm>
              <a:off x="3860" y="3152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7</a:t>
              </a:r>
            </a:p>
          </p:txBody>
        </p:sp>
      </p:grpSp>
      <p:sp>
        <p:nvSpPr>
          <p:cNvPr id="49257" name="Line 105"/>
          <p:cNvSpPr>
            <a:spLocks noChangeShapeType="1"/>
          </p:cNvSpPr>
          <p:nvPr/>
        </p:nvSpPr>
        <p:spPr bwMode="auto">
          <a:xfrm flipV="1">
            <a:off x="3092450" y="5638800"/>
            <a:ext cx="45418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58" name="Arc 106"/>
          <p:cNvSpPr>
            <a:spLocks/>
          </p:cNvSpPr>
          <p:nvPr/>
        </p:nvSpPr>
        <p:spPr bwMode="auto">
          <a:xfrm rot="-5924769">
            <a:off x="5985669" y="5513894"/>
            <a:ext cx="125412" cy="123825"/>
          </a:xfrm>
          <a:custGeom>
            <a:avLst/>
            <a:gdLst>
              <a:gd name="T0" fmla="*/ 0 w 18443"/>
              <a:gd name="T1" fmla="*/ 0 h 21600"/>
              <a:gd name="T2" fmla="*/ 125412 w 18443"/>
              <a:gd name="T3" fmla="*/ 59367 h 21600"/>
              <a:gd name="T4" fmla="*/ 0 w 18443"/>
              <a:gd name="T5" fmla="*/ 123825 h 21600"/>
              <a:gd name="T6" fmla="*/ 0 60000 65536"/>
              <a:gd name="T7" fmla="*/ 0 60000 65536"/>
              <a:gd name="T8" fmla="*/ 0 60000 65536"/>
              <a:gd name="T9" fmla="*/ 0 w 18443"/>
              <a:gd name="T10" fmla="*/ 0 h 21600"/>
              <a:gd name="T11" fmla="*/ 18443 w 184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43" h="21600" fill="none" extrusionOk="0">
                <a:moveTo>
                  <a:pt x="-1" y="0"/>
                </a:moveTo>
                <a:cubicBezTo>
                  <a:pt x="7532" y="0"/>
                  <a:pt x="14521" y="3924"/>
                  <a:pt x="18442" y="10356"/>
                </a:cubicBezTo>
              </a:path>
              <a:path w="18443" h="21600" stroke="0" extrusionOk="0">
                <a:moveTo>
                  <a:pt x="-1" y="0"/>
                </a:moveTo>
                <a:cubicBezTo>
                  <a:pt x="7532" y="0"/>
                  <a:pt x="14521" y="3924"/>
                  <a:pt x="18442" y="1035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59" name="Text Box 107"/>
          <p:cNvSpPr txBox="1">
            <a:spLocks noChangeArrowheads="1"/>
          </p:cNvSpPr>
          <p:nvPr/>
        </p:nvSpPr>
        <p:spPr bwMode="auto">
          <a:xfrm>
            <a:off x="6010275" y="5328951"/>
            <a:ext cx="436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30</a:t>
            </a:r>
            <a:r>
              <a:rPr lang="en-US" sz="1200">
                <a:cs typeface="Arial" charset="0"/>
              </a:rPr>
              <a:t>º</a:t>
            </a:r>
          </a:p>
        </p:txBody>
      </p:sp>
      <p:sp>
        <p:nvSpPr>
          <p:cNvPr id="49260" name="Line 108"/>
          <p:cNvSpPr>
            <a:spLocks noChangeShapeType="1"/>
          </p:cNvSpPr>
          <p:nvPr/>
        </p:nvSpPr>
        <p:spPr bwMode="auto">
          <a:xfrm flipH="1" flipV="1">
            <a:off x="4964112" y="4898738"/>
            <a:ext cx="2060575" cy="12001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1" name="Line 109"/>
          <p:cNvSpPr>
            <a:spLocks noChangeShapeType="1"/>
          </p:cNvSpPr>
          <p:nvPr/>
        </p:nvSpPr>
        <p:spPr bwMode="auto">
          <a:xfrm flipV="1">
            <a:off x="5457825" y="3736688"/>
            <a:ext cx="0" cy="14493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2" name="Line 110"/>
          <p:cNvSpPr>
            <a:spLocks noChangeShapeType="1"/>
          </p:cNvSpPr>
          <p:nvPr/>
        </p:nvSpPr>
        <p:spPr bwMode="auto">
          <a:xfrm flipV="1">
            <a:off x="5562600" y="3088988"/>
            <a:ext cx="0" cy="21621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3" name="Line 111"/>
          <p:cNvSpPr>
            <a:spLocks noChangeShapeType="1"/>
          </p:cNvSpPr>
          <p:nvPr/>
        </p:nvSpPr>
        <p:spPr bwMode="auto">
          <a:xfrm flipV="1">
            <a:off x="5851525" y="2377788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4" name="Line 112"/>
          <p:cNvSpPr>
            <a:spLocks noChangeShapeType="1"/>
          </p:cNvSpPr>
          <p:nvPr/>
        </p:nvSpPr>
        <p:spPr bwMode="auto">
          <a:xfrm flipV="1">
            <a:off x="6245225" y="2623851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5" name="Line 113"/>
          <p:cNvSpPr>
            <a:spLocks noChangeShapeType="1"/>
          </p:cNvSpPr>
          <p:nvPr/>
        </p:nvSpPr>
        <p:spPr bwMode="auto">
          <a:xfrm flipV="1">
            <a:off x="6651625" y="2842926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6" name="Line 114"/>
          <p:cNvSpPr>
            <a:spLocks noChangeShapeType="1"/>
          </p:cNvSpPr>
          <p:nvPr/>
        </p:nvSpPr>
        <p:spPr bwMode="auto">
          <a:xfrm flipV="1">
            <a:off x="6929437" y="3001676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7" name="Line 115"/>
          <p:cNvSpPr>
            <a:spLocks noChangeShapeType="1"/>
          </p:cNvSpPr>
          <p:nvPr/>
        </p:nvSpPr>
        <p:spPr bwMode="auto">
          <a:xfrm flipV="1">
            <a:off x="7043737" y="3065176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8" name="Line 116"/>
          <p:cNvSpPr>
            <a:spLocks noChangeShapeType="1"/>
          </p:cNvSpPr>
          <p:nvPr/>
        </p:nvSpPr>
        <p:spPr bwMode="auto">
          <a:xfrm>
            <a:off x="3092450" y="2898488"/>
            <a:ext cx="317976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9" name="Oval 117"/>
          <p:cNvSpPr>
            <a:spLocks noChangeArrowheads="1"/>
          </p:cNvSpPr>
          <p:nvPr/>
        </p:nvSpPr>
        <p:spPr bwMode="auto">
          <a:xfrm>
            <a:off x="6221412" y="2873088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0" name="Text Box 118"/>
          <p:cNvSpPr txBox="1">
            <a:spLocks noChangeArrowheads="1"/>
          </p:cNvSpPr>
          <p:nvPr/>
        </p:nvSpPr>
        <p:spPr bwMode="auto">
          <a:xfrm>
            <a:off x="6091237" y="2598451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71" name="Line 119"/>
          <p:cNvSpPr>
            <a:spLocks noChangeShapeType="1"/>
          </p:cNvSpPr>
          <p:nvPr/>
        </p:nvSpPr>
        <p:spPr bwMode="auto">
          <a:xfrm>
            <a:off x="2641600" y="3031838"/>
            <a:ext cx="40322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72" name="Oval 120"/>
          <p:cNvSpPr>
            <a:spLocks noChangeArrowheads="1"/>
          </p:cNvSpPr>
          <p:nvPr/>
        </p:nvSpPr>
        <p:spPr bwMode="auto">
          <a:xfrm>
            <a:off x="5829300" y="3008026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3" name="Oval 121"/>
          <p:cNvSpPr>
            <a:spLocks noChangeArrowheads="1"/>
          </p:cNvSpPr>
          <p:nvPr/>
        </p:nvSpPr>
        <p:spPr bwMode="auto">
          <a:xfrm>
            <a:off x="6632575" y="3003263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4" name="Text Box 122"/>
          <p:cNvSpPr txBox="1">
            <a:spLocks noChangeArrowheads="1"/>
          </p:cNvSpPr>
          <p:nvPr/>
        </p:nvSpPr>
        <p:spPr bwMode="auto">
          <a:xfrm>
            <a:off x="5494337" y="27667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75" name="Text Box 123"/>
          <p:cNvSpPr txBox="1">
            <a:spLocks noChangeArrowheads="1"/>
          </p:cNvSpPr>
          <p:nvPr/>
        </p:nvSpPr>
        <p:spPr bwMode="auto">
          <a:xfrm>
            <a:off x="6577012" y="27841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76" name="Line 124"/>
          <p:cNvSpPr>
            <a:spLocks noChangeShapeType="1"/>
          </p:cNvSpPr>
          <p:nvPr/>
        </p:nvSpPr>
        <p:spPr bwMode="auto">
          <a:xfrm>
            <a:off x="2305050" y="3365213"/>
            <a:ext cx="47656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77" name="Oval 125"/>
          <p:cNvSpPr>
            <a:spLocks noChangeArrowheads="1"/>
          </p:cNvSpPr>
          <p:nvPr/>
        </p:nvSpPr>
        <p:spPr bwMode="auto">
          <a:xfrm>
            <a:off x="5530850" y="33414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8" name="Oval 126"/>
          <p:cNvSpPr>
            <a:spLocks noChangeArrowheads="1"/>
          </p:cNvSpPr>
          <p:nvPr/>
        </p:nvSpPr>
        <p:spPr bwMode="auto">
          <a:xfrm>
            <a:off x="6908800" y="33414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9" name="Text Box 127"/>
          <p:cNvSpPr txBox="1">
            <a:spLocks noChangeArrowheads="1"/>
          </p:cNvSpPr>
          <p:nvPr/>
        </p:nvSpPr>
        <p:spPr bwMode="auto">
          <a:xfrm>
            <a:off x="5229225" y="32493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0" name="Text Box 128"/>
          <p:cNvSpPr txBox="1">
            <a:spLocks noChangeArrowheads="1"/>
          </p:cNvSpPr>
          <p:nvPr/>
        </p:nvSpPr>
        <p:spPr bwMode="auto">
          <a:xfrm>
            <a:off x="6915150" y="3163601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1" name="Line 129"/>
          <p:cNvSpPr>
            <a:spLocks noChangeShapeType="1"/>
          </p:cNvSpPr>
          <p:nvPr/>
        </p:nvSpPr>
        <p:spPr bwMode="auto">
          <a:xfrm>
            <a:off x="2176462" y="3813175"/>
            <a:ext cx="48942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82" name="Oval 130"/>
          <p:cNvSpPr>
            <a:spLocks noChangeArrowheads="1"/>
          </p:cNvSpPr>
          <p:nvPr/>
        </p:nvSpPr>
        <p:spPr bwMode="auto">
          <a:xfrm>
            <a:off x="5432425" y="3793838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83" name="Oval 131"/>
          <p:cNvSpPr>
            <a:spLocks noChangeArrowheads="1"/>
          </p:cNvSpPr>
          <p:nvPr/>
        </p:nvSpPr>
        <p:spPr bwMode="auto">
          <a:xfrm>
            <a:off x="7019925" y="37859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84" name="Text Box 132"/>
          <p:cNvSpPr txBox="1">
            <a:spLocks noChangeArrowheads="1"/>
          </p:cNvSpPr>
          <p:nvPr/>
        </p:nvSpPr>
        <p:spPr bwMode="auto">
          <a:xfrm>
            <a:off x="5095875" y="36557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5" name="Text Box 133"/>
          <p:cNvSpPr txBox="1">
            <a:spLocks noChangeArrowheads="1"/>
          </p:cNvSpPr>
          <p:nvPr/>
        </p:nvSpPr>
        <p:spPr bwMode="auto">
          <a:xfrm>
            <a:off x="7043737" y="36477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7" name="Line 135"/>
          <p:cNvSpPr>
            <a:spLocks noChangeShapeType="1"/>
          </p:cNvSpPr>
          <p:nvPr/>
        </p:nvSpPr>
        <p:spPr bwMode="auto">
          <a:xfrm>
            <a:off x="2298700" y="4279613"/>
            <a:ext cx="47656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88" name="Oval 136"/>
          <p:cNvSpPr>
            <a:spLocks noChangeArrowheads="1"/>
          </p:cNvSpPr>
          <p:nvPr/>
        </p:nvSpPr>
        <p:spPr bwMode="auto">
          <a:xfrm>
            <a:off x="5537200" y="42558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5141912" y="41176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12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0" name="Oval 138"/>
          <p:cNvSpPr>
            <a:spLocks noChangeArrowheads="1"/>
          </p:cNvSpPr>
          <p:nvPr/>
        </p:nvSpPr>
        <p:spPr bwMode="auto">
          <a:xfrm>
            <a:off x="6908800" y="42558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1" name="Text Box 139"/>
          <p:cNvSpPr txBox="1">
            <a:spLocks noChangeArrowheads="1"/>
          </p:cNvSpPr>
          <p:nvPr/>
        </p:nvSpPr>
        <p:spPr bwMode="auto">
          <a:xfrm>
            <a:off x="6921500" y="41176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8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2" name="Line 140"/>
          <p:cNvSpPr>
            <a:spLocks noChangeShapeType="1"/>
          </p:cNvSpPr>
          <p:nvPr/>
        </p:nvSpPr>
        <p:spPr bwMode="auto">
          <a:xfrm>
            <a:off x="2635250" y="4606638"/>
            <a:ext cx="40322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93" name="Oval 141"/>
          <p:cNvSpPr>
            <a:spLocks noChangeArrowheads="1"/>
          </p:cNvSpPr>
          <p:nvPr/>
        </p:nvSpPr>
        <p:spPr bwMode="auto">
          <a:xfrm>
            <a:off x="5827712" y="45828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5494337" y="45828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11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5" name="Oval 143"/>
          <p:cNvSpPr>
            <a:spLocks noChangeArrowheads="1"/>
          </p:cNvSpPr>
          <p:nvPr/>
        </p:nvSpPr>
        <p:spPr bwMode="auto">
          <a:xfrm>
            <a:off x="6630987" y="4573301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>
            <a:off x="6596062" y="4490751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9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7" name="Line 145"/>
          <p:cNvSpPr>
            <a:spLocks noChangeShapeType="1"/>
          </p:cNvSpPr>
          <p:nvPr/>
        </p:nvSpPr>
        <p:spPr bwMode="auto">
          <a:xfrm>
            <a:off x="3089275" y="4733638"/>
            <a:ext cx="317976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98" name="Oval 146"/>
          <p:cNvSpPr>
            <a:spLocks noChangeArrowheads="1"/>
          </p:cNvSpPr>
          <p:nvPr/>
        </p:nvSpPr>
        <p:spPr bwMode="auto">
          <a:xfrm>
            <a:off x="6227762" y="47098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9" name="Text Box 147"/>
          <p:cNvSpPr txBox="1">
            <a:spLocks noChangeArrowheads="1"/>
          </p:cNvSpPr>
          <p:nvPr/>
        </p:nvSpPr>
        <p:spPr bwMode="auto">
          <a:xfrm>
            <a:off x="6129337" y="48923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10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300" name="Oval 148"/>
          <p:cNvSpPr>
            <a:spLocks noChangeArrowheads="1"/>
          </p:cNvSpPr>
          <p:nvPr/>
        </p:nvSpPr>
        <p:spPr bwMode="auto">
          <a:xfrm>
            <a:off x="5457825" y="2896901"/>
            <a:ext cx="1585912" cy="183673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301" name="Line 149"/>
          <p:cNvSpPr>
            <a:spLocks noChangeShapeType="1"/>
          </p:cNvSpPr>
          <p:nvPr/>
        </p:nvSpPr>
        <p:spPr bwMode="auto">
          <a:xfrm flipV="1">
            <a:off x="2171700" y="2133313"/>
            <a:ext cx="3175" cy="16795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302" name="Line 150"/>
          <p:cNvSpPr>
            <a:spLocks noChangeShapeType="1"/>
          </p:cNvSpPr>
          <p:nvPr/>
        </p:nvSpPr>
        <p:spPr bwMode="auto">
          <a:xfrm flipV="1">
            <a:off x="4010025" y="2138076"/>
            <a:ext cx="3175" cy="16795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303" name="Line 151"/>
          <p:cNvSpPr>
            <a:spLocks noChangeShapeType="1"/>
          </p:cNvSpPr>
          <p:nvPr/>
        </p:nvSpPr>
        <p:spPr bwMode="auto">
          <a:xfrm>
            <a:off x="2171700" y="2377788"/>
            <a:ext cx="183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304" name="Text Box 152"/>
          <p:cNvSpPr txBox="1">
            <a:spLocks noChangeArrowheads="1"/>
          </p:cNvSpPr>
          <p:nvPr/>
        </p:nvSpPr>
        <p:spPr bwMode="auto">
          <a:xfrm>
            <a:off x="2813050" y="2084101"/>
            <a:ext cx="719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50 </a:t>
            </a:r>
            <a:r>
              <a:rPr lang="en-US">
                <a:cs typeface="Arial" charset="0"/>
              </a:rPr>
              <a:t>Ø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Plane Inclined to One RP and Perpendicular to Other RP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2179637" y="2904838"/>
            <a:ext cx="1828800" cy="1828800"/>
            <a:chOff x="2179637" y="2904838"/>
            <a:chExt cx="1828800" cy="1828800"/>
          </a:xfrm>
        </p:grpSpPr>
        <p:sp>
          <p:nvSpPr>
            <p:cNvPr id="8304" name="AutoShape 8"/>
            <p:cNvSpPr>
              <a:spLocks noChangeArrowheads="1"/>
            </p:cNvSpPr>
            <p:nvPr/>
          </p:nvSpPr>
          <p:spPr bwMode="auto">
            <a:xfrm>
              <a:off x="2179637" y="2904838"/>
              <a:ext cx="1828800" cy="18288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19" name="Straight Connector 118"/>
            <p:cNvCxnSpPr>
              <a:stCxn id="49292" idx="0"/>
              <a:endCxn id="49196" idx="0"/>
            </p:cNvCxnSpPr>
            <p:nvPr/>
          </p:nvCxnSpPr>
          <p:spPr>
            <a:xfrm flipV="1">
              <a:off x="2635250" y="3028663"/>
              <a:ext cx="915987" cy="1577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49271" idx="0"/>
            </p:cNvCxnSpPr>
            <p:nvPr/>
          </p:nvCxnSpPr>
          <p:spPr>
            <a:xfrm flipH="1" flipV="1">
              <a:off x="2641600" y="3031838"/>
              <a:ext cx="939800" cy="1616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49193" idx="0"/>
            </p:cNvCxnSpPr>
            <p:nvPr/>
          </p:nvCxnSpPr>
          <p:spPr>
            <a:xfrm flipH="1" flipV="1">
              <a:off x="2298700" y="3365213"/>
              <a:ext cx="1587500" cy="90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endCxn id="49194" idx="0"/>
            </p:cNvCxnSpPr>
            <p:nvPr/>
          </p:nvCxnSpPr>
          <p:spPr>
            <a:xfrm flipV="1">
              <a:off x="2286000" y="3365213"/>
              <a:ext cx="1593850" cy="90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2819400" y="62484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456990" y="62484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4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4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4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4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4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4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4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8" grpId="0"/>
      <p:bldP spid="49159" grpId="0"/>
      <p:bldP spid="49184" grpId="0" animBg="1"/>
      <p:bldP spid="49185" grpId="0" animBg="1"/>
      <p:bldP spid="49186" grpId="0" animBg="1"/>
      <p:bldP spid="49187" grpId="0" animBg="1"/>
      <p:bldP spid="49188" grpId="0" animBg="1"/>
      <p:bldP spid="49189" grpId="0"/>
      <p:bldP spid="49190" grpId="0"/>
      <p:bldP spid="49191" grpId="0" animBg="1"/>
      <p:bldP spid="49192" grpId="0" animBg="1"/>
      <p:bldP spid="49193" grpId="0" animBg="1"/>
      <p:bldP spid="49194" grpId="0" animBg="1"/>
      <p:bldP spid="49195" grpId="0" animBg="1"/>
      <p:bldP spid="49196" grpId="0" animBg="1"/>
      <p:bldP spid="49197" grpId="0" animBg="1"/>
      <p:bldP spid="49212" grpId="0"/>
      <p:bldP spid="49213" grpId="0" animBg="1"/>
      <p:bldP spid="49214" grpId="0"/>
      <p:bldP spid="49215" grpId="0" animBg="1"/>
      <p:bldP spid="49216" grpId="0" animBg="1"/>
      <p:bldP spid="49217" grpId="0" animBg="1"/>
      <p:bldP spid="49218" grpId="0" animBg="1"/>
      <p:bldP spid="49219" grpId="0" animBg="1"/>
      <p:bldP spid="49220" grpId="0" animBg="1"/>
      <p:bldP spid="49221" grpId="0"/>
      <p:bldP spid="49222" grpId="0"/>
      <p:bldP spid="49223" grpId="0"/>
      <p:bldP spid="49224" grpId="0"/>
      <p:bldP spid="49225" grpId="0"/>
      <p:bldP spid="49257" grpId="0" animBg="1"/>
      <p:bldP spid="49258" grpId="0" animBg="1"/>
      <p:bldP spid="49259" grpId="0"/>
      <p:bldP spid="49260" grpId="0" animBg="1"/>
      <p:bldP spid="49261" grpId="0" animBg="1"/>
      <p:bldP spid="49262" grpId="0" animBg="1"/>
      <p:bldP spid="49263" grpId="0" animBg="1"/>
      <p:bldP spid="49264" grpId="0" animBg="1"/>
      <p:bldP spid="49265" grpId="0" animBg="1"/>
      <p:bldP spid="49266" grpId="0" animBg="1"/>
      <p:bldP spid="49267" grpId="0" animBg="1"/>
      <p:bldP spid="49268" grpId="0" animBg="1"/>
      <p:bldP spid="49269" grpId="0" animBg="1"/>
      <p:bldP spid="49270" grpId="0"/>
      <p:bldP spid="49271" grpId="0" animBg="1"/>
      <p:bldP spid="49272" grpId="0" animBg="1"/>
      <p:bldP spid="49273" grpId="0" animBg="1"/>
      <p:bldP spid="49274" grpId="0"/>
      <p:bldP spid="49275" grpId="0"/>
      <p:bldP spid="49276" grpId="0" animBg="1"/>
      <p:bldP spid="49277" grpId="0" animBg="1"/>
      <p:bldP spid="49278" grpId="0" animBg="1"/>
      <p:bldP spid="49279" grpId="0"/>
      <p:bldP spid="49280" grpId="0"/>
      <p:bldP spid="49281" grpId="0" animBg="1"/>
      <p:bldP spid="49282" grpId="0" animBg="1"/>
      <p:bldP spid="49283" grpId="0" animBg="1"/>
      <p:bldP spid="49284" grpId="0"/>
      <p:bldP spid="49285" grpId="0"/>
      <p:bldP spid="49287" grpId="0" animBg="1"/>
      <p:bldP spid="49288" grpId="0" animBg="1"/>
      <p:bldP spid="49289" grpId="0"/>
      <p:bldP spid="49290" grpId="0" animBg="1"/>
      <p:bldP spid="49291" grpId="0"/>
      <p:bldP spid="49292" grpId="0" animBg="1"/>
      <p:bldP spid="49293" grpId="0" animBg="1"/>
      <p:bldP spid="49294" grpId="0"/>
      <p:bldP spid="49295" grpId="0" animBg="1"/>
      <p:bldP spid="49296" grpId="0"/>
      <p:bldP spid="49297" grpId="0" animBg="1"/>
      <p:bldP spid="49298" grpId="0" animBg="1"/>
      <p:bldP spid="49299" grpId="0"/>
      <p:bldP spid="49300" grpId="0" animBg="1"/>
      <p:bldP spid="49301" grpId="0" animBg="1"/>
      <p:bldP spid="49302" grpId="0" animBg="1"/>
      <p:bldP spid="49303" grpId="0" animBg="1"/>
      <p:bldP spid="49304" grpId="0"/>
      <p:bldP spid="1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457200" y="990600"/>
            <a:ext cx="2362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76600" y="990600"/>
            <a:ext cx="3394911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Inclined to Both RPs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534" y="684418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" pitchFamily="18" charset="0"/>
              </a:rPr>
              <a:t>A regular pentagon ABCDE of side 30 mm has one of its edges parallel to the VP and inclined at 30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HP. The pentagon is inclined at 45</a:t>
            </a:r>
            <a:r>
              <a:rPr lang="en-US" baseline="30000" dirty="0" smtClean="0">
                <a:latin typeface="Times" pitchFamily="18" charset="0"/>
              </a:rPr>
              <a:t>o</a:t>
            </a:r>
            <a:r>
              <a:rPr lang="en-US" dirty="0" smtClean="0">
                <a:latin typeface="Times" pitchFamily="18" charset="0"/>
              </a:rPr>
              <a:t> to the VP. Draw the projections of the pentagon.</a:t>
            </a:r>
            <a:endParaRPr lang="en-US" dirty="0">
              <a:latin typeface="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97926" y="2373868"/>
            <a:ext cx="1964402" cy="1969532"/>
            <a:chOff x="4741198" y="2297668"/>
            <a:chExt cx="1964402" cy="1969532"/>
          </a:xfrm>
        </p:grpSpPr>
        <p:sp>
          <p:nvSpPr>
            <p:cNvPr id="6" name="Regular Pentagon 5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20694" y="248679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41198" y="37059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e’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52436" y="4191000"/>
            <a:ext cx="7991565" cy="381000"/>
            <a:chOff x="4495708" y="4114800"/>
            <a:chExt cx="4730581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00600" y="4343400"/>
              <a:ext cx="4155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29413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85928" y="2672121"/>
            <a:ext cx="1371600" cy="3122866"/>
            <a:chOff x="5029200" y="2595921"/>
            <a:chExt cx="1371600" cy="3122866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09728" y="5791200"/>
            <a:ext cx="1600200" cy="722531"/>
            <a:chOff x="4953000" y="5715000"/>
            <a:chExt cx="1600200" cy="72253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  <a:p>
              <a:r>
                <a:rPr lang="en-US" dirty="0" smtClean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  <a:p>
              <a:r>
                <a:rPr lang="en-US" dirty="0" smtClean="0"/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  <a:p>
              <a:endParaRPr lang="en-US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5928" y="2669382"/>
            <a:ext cx="3725876" cy="1371600"/>
            <a:chOff x="5029200" y="2593182"/>
            <a:chExt cx="3725876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5029200" y="2856131"/>
              <a:ext cx="2811476" cy="2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72162" y="2593182"/>
              <a:ext cx="2578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031581" y="3694331"/>
              <a:ext cx="2809095" cy="6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400800" y="3273707"/>
              <a:ext cx="2354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874542" y="3964782"/>
              <a:ext cx="2575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19128" y="2590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9128" y="5334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97404" y="5078123"/>
            <a:ext cx="914400" cy="914400"/>
          </a:xfrm>
          <a:prstGeom prst="line">
            <a:avLst/>
          </a:prstGeom>
          <a:ln w="10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811603" y="4267355"/>
            <a:ext cx="1596903" cy="1728061"/>
            <a:chOff x="5105400" y="4383024"/>
            <a:chExt cx="1403915" cy="1728061"/>
          </a:xfrm>
        </p:grpSpPr>
        <p:cxnSp>
          <p:nvCxnSpPr>
            <p:cNvPr id="35" name="Straight Connector 34"/>
            <p:cNvCxnSpPr>
              <a:endCxn id="41" idx="0"/>
            </p:cNvCxnSpPr>
            <p:nvPr/>
          </p:nvCxnSpPr>
          <p:spPr>
            <a:xfrm>
              <a:off x="5105400" y="4520184"/>
              <a:ext cx="1403915" cy="1590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94"/>
            <p:cNvGrpSpPr/>
            <p:nvPr/>
          </p:nvGrpSpPr>
          <p:grpSpPr>
            <a:xfrm>
              <a:off x="5157216" y="4383024"/>
              <a:ext cx="671688" cy="558308"/>
              <a:chOff x="5157216" y="4383024"/>
              <a:chExt cx="671688" cy="55830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4102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38" name="Arc 37"/>
              <p:cNvSpPr/>
              <p:nvPr/>
            </p:nvSpPr>
            <p:spPr>
              <a:xfrm rot="5400000">
                <a:off x="5157216" y="4383024"/>
                <a:ext cx="381000" cy="38100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186666" y="500192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</a:p>
          <a:p>
            <a:r>
              <a:rPr lang="en-US" dirty="0" smtClean="0"/>
              <a:t>b1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6004" y="556260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</a:p>
          <a:p>
            <a:r>
              <a:rPr lang="en-US" dirty="0" smtClean="0"/>
              <a:t>e1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6750" y="5995416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4497404" y="2627531"/>
            <a:ext cx="914400" cy="3352800"/>
            <a:chOff x="5791200" y="2743200"/>
            <a:chExt cx="914400" cy="3352800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5791200" y="3048000"/>
              <a:ext cx="0" cy="213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356350" y="2743200"/>
              <a:ext cx="0" cy="30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705600" y="3429000"/>
              <a:ext cx="0" cy="2667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116404" y="28677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a1’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104212" y="371871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b1’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00628" y="398643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11804" y="309639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d1’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878404" y="233439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e1’</a:t>
            </a:r>
            <a:endParaRPr lang="en-US" dirty="0"/>
          </a:p>
        </p:txBody>
      </p:sp>
      <p:sp>
        <p:nvSpPr>
          <p:cNvPr id="51" name="Regular Pentagon 50"/>
          <p:cNvSpPr/>
          <p:nvPr/>
        </p:nvSpPr>
        <p:spPr>
          <a:xfrm rot="5400000">
            <a:off x="4277948" y="2891945"/>
            <a:ext cx="1353312" cy="914400"/>
          </a:xfrm>
          <a:prstGeom prst="pentagon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057400" y="17526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43400" y="175260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II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030700" y="2932331"/>
            <a:ext cx="571104" cy="874776"/>
            <a:chOff x="2324496" y="3048000"/>
            <a:chExt cx="571104" cy="874776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2426208" y="3922776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304800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667000" y="3048000"/>
              <a:ext cx="0" cy="8686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244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 rot="18075796">
            <a:off x="6148683" y="2310550"/>
            <a:ext cx="1572999" cy="1983643"/>
            <a:chOff x="6185484" y="1789230"/>
            <a:chExt cx="1572999" cy="1983643"/>
          </a:xfrm>
        </p:grpSpPr>
        <p:sp>
          <p:nvSpPr>
            <p:cNvPr id="68" name="TextBox 67"/>
            <p:cNvSpPr txBox="1"/>
            <p:nvPr/>
          </p:nvSpPr>
          <p:spPr>
            <a:xfrm rot="3524204">
              <a:off x="6139361" y="208753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a2’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3524204">
              <a:off x="6129539" y="293480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b2’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 rot="3524204">
              <a:off x="7007244" y="3359619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c2’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 rot="3524204">
              <a:off x="7333206" y="2572371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d2’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 rot="3524204">
              <a:off x="6964440" y="184196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e2’</a:t>
              </a:r>
              <a:endParaRPr lang="en-US" dirty="0"/>
            </a:p>
          </p:txBody>
        </p:sp>
        <p:sp>
          <p:nvSpPr>
            <p:cNvPr id="73" name="Regular Pentagon 72"/>
            <p:cNvSpPr/>
            <p:nvPr/>
          </p:nvSpPr>
          <p:spPr>
            <a:xfrm rot="5400000">
              <a:off x="6309722" y="2310146"/>
              <a:ext cx="1353312" cy="91440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334124" y="2841402"/>
            <a:ext cx="1228724" cy="3163157"/>
            <a:chOff x="6334124" y="2841402"/>
            <a:chExt cx="1228724" cy="3163157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6334124" y="3449586"/>
              <a:ext cx="0" cy="1648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11565" y="2841402"/>
              <a:ext cx="0" cy="2834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169565" y="2895599"/>
              <a:ext cx="0" cy="3108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562848" y="3537691"/>
              <a:ext cx="0" cy="2103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54695" y="3886200"/>
              <a:ext cx="0" cy="118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07608" y="3252216"/>
            <a:ext cx="2983992" cy="1673138"/>
            <a:chOff x="6007608" y="3252216"/>
            <a:chExt cx="2983992" cy="1673138"/>
          </a:xfrm>
        </p:grpSpPr>
        <p:grpSp>
          <p:nvGrpSpPr>
            <p:cNvPr id="65" name="Group 64"/>
            <p:cNvGrpSpPr/>
            <p:nvPr/>
          </p:nvGrpSpPr>
          <p:grpSpPr>
            <a:xfrm>
              <a:off x="6007608" y="3252216"/>
              <a:ext cx="2983992" cy="1624584"/>
              <a:chOff x="6007608" y="3252216"/>
              <a:chExt cx="2983992" cy="162458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6007608" y="3252216"/>
                <a:ext cx="2602992" cy="1624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572896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87" name="Arc 86"/>
            <p:cNvSpPr/>
            <p:nvPr/>
          </p:nvSpPr>
          <p:spPr>
            <a:xfrm rot="3452699">
              <a:off x="7981620" y="4327997"/>
              <a:ext cx="660963" cy="533751"/>
            </a:xfrm>
            <a:prstGeom prst="arc">
              <a:avLst>
                <a:gd name="adj1" fmla="val 16200000"/>
                <a:gd name="adj2" fmla="val 2043116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98975" y="5073650"/>
            <a:ext cx="3086099" cy="904478"/>
            <a:chOff x="4498975" y="5073650"/>
            <a:chExt cx="3086099" cy="90447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498975" y="5073650"/>
              <a:ext cx="2587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070474" y="5638800"/>
              <a:ext cx="2514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410200" y="5978128"/>
              <a:ext cx="17694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19800" y="4648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674308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01286" y="5345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967886" y="59552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5334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6324600" y="5072058"/>
            <a:ext cx="1219200" cy="897496"/>
            <a:chOff x="6324600" y="5072058"/>
            <a:chExt cx="1219200" cy="897496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332220" y="5074920"/>
              <a:ext cx="73152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058974" y="5072058"/>
              <a:ext cx="484826" cy="56674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177262" y="5641181"/>
              <a:ext cx="361777" cy="32123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6398419" y="5653086"/>
              <a:ext cx="778842" cy="31646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6324600" y="5093495"/>
              <a:ext cx="83343" cy="54864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6372994" y="1752600"/>
            <a:ext cx="9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5" grpId="0" animBg="1"/>
      <p:bldP spid="4" grpId="0"/>
      <p:bldP spid="31" grpId="0"/>
      <p:bldP spid="32" grpId="0"/>
      <p:bldP spid="39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/>
      <p:bldP spid="96" grpId="0"/>
      <p:bldP spid="97" grpId="0"/>
      <p:bldP spid="98" grpId="0"/>
      <p:bldP spid="99" grpId="0"/>
      <p:bldP spid="100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8438</TotalTime>
  <Words>1430</Words>
  <Application>Microsoft Office PowerPoint</Application>
  <PresentationFormat>On-screen Show (4:3)</PresentationFormat>
  <Paragraphs>385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Caslon Pro Bold</vt:lpstr>
      <vt:lpstr>Arial</vt:lpstr>
      <vt:lpstr>Calibri</vt:lpstr>
      <vt:lpstr>Garamond</vt:lpstr>
      <vt:lpstr>New Century Schoolbook</vt:lpstr>
      <vt:lpstr>Times</vt:lpstr>
      <vt:lpstr>Times New Roman</vt:lpstr>
      <vt:lpstr>Office Theme</vt:lpstr>
      <vt:lpstr>CorelDRAW</vt:lpstr>
      <vt:lpstr>Projections of Planes</vt:lpstr>
      <vt:lpstr>Introduction</vt:lpstr>
      <vt:lpstr>Positions of Planes</vt:lpstr>
      <vt:lpstr>Terms Used In Projections of Planes</vt:lpstr>
      <vt:lpstr>Plane Parallel to An RP</vt:lpstr>
      <vt:lpstr>Plane Inclined to One RP and Perpendicular to Other RP</vt:lpstr>
      <vt:lpstr>Plane Inclined to One RP and Perpendicular to Other RP</vt:lpstr>
      <vt:lpstr>Plane Inclined to One RP and Perpendicular to Other RP</vt:lpstr>
      <vt:lpstr>Plane Inclined to Both RPs</vt:lpstr>
      <vt:lpstr>Plane Inclined to Both RPs</vt:lpstr>
      <vt:lpstr>Plane Inclined to Both RPs</vt:lpstr>
      <vt:lpstr>Plane Inclined to Both RPs</vt:lpstr>
      <vt:lpstr>Auxiliary Plane Projection Method</vt:lpstr>
      <vt:lpstr>Auxiliary Plane Projection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senthilvelan laptop</dc:creator>
  <cp:lastModifiedBy>IITG</cp:lastModifiedBy>
  <cp:revision>387</cp:revision>
  <dcterms:created xsi:type="dcterms:W3CDTF">2006-08-16T00:00:00Z</dcterms:created>
  <dcterms:modified xsi:type="dcterms:W3CDTF">2017-08-24T13:04:23Z</dcterms:modified>
</cp:coreProperties>
</file>