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verag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12201452"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914400" y="1752602"/>
            <a:ext cx="103632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914400" y="3611607"/>
            <a:ext cx="103632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5019" y="4953000"/>
            <a:ext cx="12197021"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3902965" y="-1812034"/>
            <a:ext cx="4386071" cy="109728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7513950" y="1886041"/>
            <a:ext cx="5592761" cy="2369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2029620" y="-1145379"/>
            <a:ext cx="5592760" cy="84328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4"/>
          <p:cNvSpPr txBox="1"/>
          <p:nvPr>
            <p:ph type="title"/>
          </p:nvPr>
        </p:nvSpPr>
        <p:spPr>
          <a:xfrm>
            <a:off x="963168" y="1059712"/>
            <a:ext cx="103632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5230284" y="2931712"/>
            <a:ext cx="6096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4848907" y="3005472"/>
            <a:ext cx="24384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4600352" y="3005472"/>
            <a:ext cx="24384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5"/>
          <p:cNvSpPr txBox="1"/>
          <p:nvPr>
            <p:ph idx="1" type="body"/>
          </p:nvPr>
        </p:nvSpPr>
        <p:spPr>
          <a:xfrm>
            <a:off x="609600" y="1481329"/>
            <a:ext cx="53848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6197600" y="1481329"/>
            <a:ext cx="53848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Google Shape;53;p6"/>
          <p:cNvSpPr txBox="1"/>
          <p:nvPr>
            <p:ph type="title"/>
          </p:nvPr>
        </p:nvSpPr>
        <p:spPr>
          <a:xfrm>
            <a:off x="609600" y="273050"/>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609600" y="5410200"/>
            <a:ext cx="5386917"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6193369" y="5410200"/>
            <a:ext cx="5389033"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609600" y="1444295"/>
            <a:ext cx="5386917"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6193368" y="1444295"/>
            <a:ext cx="5389033"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7"/>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9"/>
          <p:cNvSpPr txBox="1"/>
          <p:nvPr>
            <p:ph type="title"/>
          </p:nvPr>
        </p:nvSpPr>
        <p:spPr>
          <a:xfrm>
            <a:off x="1219200" y="4876800"/>
            <a:ext cx="9975701"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892800" y="5355102"/>
            <a:ext cx="5299456"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1219200" y="274320"/>
            <a:ext cx="9973056"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10"/>
          <p:cNvSpPr txBox="1"/>
          <p:nvPr>
            <p:ph idx="1" type="body"/>
          </p:nvPr>
        </p:nvSpPr>
        <p:spPr>
          <a:xfrm>
            <a:off x="1521643" y="5443402"/>
            <a:ext cx="95504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304800" y="189968"/>
            <a:ext cx="115824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304800" y="4865122"/>
            <a:ext cx="10767243"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665697" y="5944936"/>
            <a:ext cx="6587499"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647623" y="5939011"/>
            <a:ext cx="492060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8056" y="5791253"/>
            <a:ext cx="4536419"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12316" y="5787739"/>
            <a:ext cx="454067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11552149" y="4988440"/>
            <a:ext cx="24384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11303595" y="4988440"/>
            <a:ext cx="24384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665697" y="5944936"/>
            <a:ext cx="6587499"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647623" y="5939011"/>
            <a:ext cx="492060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8056" y="5791253"/>
            <a:ext cx="4536419"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12316" y="5787739"/>
            <a:ext cx="454067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8969376" y="6407944"/>
            <a:ext cx="256032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5840097" y="6407945"/>
            <a:ext cx="313424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11529696" y="6407945"/>
            <a:ext cx="48768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3"/>
          <p:cNvSpPr txBox="1"/>
          <p:nvPr>
            <p:ph type="ctrTitle"/>
          </p:nvPr>
        </p:nvSpPr>
        <p:spPr>
          <a:xfrm>
            <a:off x="5448299" y="1380068"/>
            <a:ext cx="6054723" cy="2616199"/>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dk2"/>
              </a:buClr>
              <a:buSzPts val="4590"/>
              <a:buFont typeface="Lucida Sans"/>
              <a:buNone/>
            </a:pPr>
            <a:r>
              <a:rPr lang="en-US" sz="4590"/>
              <a:t>Sensing Temperature through Raspberry Pi3</a:t>
            </a:r>
            <a:endParaRPr/>
          </a:p>
        </p:txBody>
      </p:sp>
      <p:sp>
        <p:nvSpPr>
          <p:cNvPr id="107" name="Google Shape;107;p13"/>
          <p:cNvSpPr txBox="1"/>
          <p:nvPr>
            <p:ph idx="1" type="subTitle"/>
          </p:nvPr>
        </p:nvSpPr>
        <p:spPr>
          <a:xfrm>
            <a:off x="6336254" y="3996267"/>
            <a:ext cx="5166768" cy="1388534"/>
          </a:xfrm>
          <a:prstGeom prst="rect">
            <a:avLst/>
          </a:prstGeom>
          <a:noFill/>
          <a:ln>
            <a:noFill/>
          </a:ln>
        </p:spPr>
        <p:txBody>
          <a:bodyPr anchorCtr="0" anchor="t" bIns="45700" lIns="45700" spcFirstLastPara="1" rIns="45700" wrap="square" tIns="45700">
            <a:noAutofit/>
          </a:bodyPr>
          <a:lstStyle/>
          <a:p>
            <a:pPr indent="0" lvl="0" marL="0" marR="64008" rtl="0" algn="r">
              <a:spcBef>
                <a:spcPts val="0"/>
              </a:spcBef>
              <a:spcAft>
                <a:spcPts val="0"/>
              </a:spcAft>
              <a:buSzPts val="1836"/>
              <a:buNone/>
            </a:pPr>
            <a:r>
              <a:rPr b="1" lang="en-US"/>
              <a:t>Data Communication Project</a:t>
            </a:r>
            <a:endParaRPr b="1"/>
          </a:p>
          <a:p>
            <a:pPr indent="0" lvl="0" marL="0" marR="64008" rtl="0" algn="r">
              <a:spcBef>
                <a:spcPts val="400"/>
              </a:spcBef>
              <a:spcAft>
                <a:spcPts val="0"/>
              </a:spcAft>
              <a:buSzPts val="1836"/>
              <a:buNone/>
            </a:pPr>
            <a:r>
              <a:rPr lang="en-US"/>
              <a:t>Course Instructor: Dr. Thejaswini M</a:t>
            </a:r>
            <a:endParaRPr/>
          </a:p>
        </p:txBody>
      </p:sp>
      <p:pic>
        <p:nvPicPr>
          <p:cNvPr id="108" name="Google Shape;108;p13"/>
          <p:cNvPicPr preferRelativeResize="0"/>
          <p:nvPr/>
        </p:nvPicPr>
        <p:blipFill rotWithShape="1">
          <a:blip r:embed="rId4">
            <a:alphaModFix/>
          </a:blip>
          <a:srcRect b="9088" l="33070" r="18809" t="0"/>
          <a:stretch/>
        </p:blipFill>
        <p:spPr>
          <a:xfrm>
            <a:off x="20" y="10"/>
            <a:ext cx="5448280" cy="6857990"/>
          </a:xfrm>
          <a:custGeom>
            <a:rect b="b" l="l" r="r" t="t"/>
            <a:pathLst>
              <a:path extrusionOk="0" h="6858000" w="5448300">
                <a:moveTo>
                  <a:pt x="0" y="0"/>
                </a:moveTo>
                <a:lnTo>
                  <a:pt x="3513666" y="0"/>
                </a:lnTo>
                <a:lnTo>
                  <a:pt x="2861733" y="2548466"/>
                </a:lnTo>
                <a:lnTo>
                  <a:pt x="5448300" y="6853767"/>
                </a:lnTo>
                <a:lnTo>
                  <a:pt x="0" y="6858000"/>
                </a:lnTo>
                <a:lnTo>
                  <a:pt x="0" y="0"/>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836"/>
              <a:buChar char="🞂"/>
            </a:pPr>
            <a:r>
              <a:rPr lang="en-US"/>
              <a:t>Raspberry Pi is a small single board computer. By connecting peripherals like Keyboard, mouse, display to the Raspberry Pi, it will act as a mini personal computer.</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Raspberry Pi is popularly used for real time Image/Video Processing, IoT based applications and Robotics applications.</a:t>
            </a:r>
            <a:endParaRPr/>
          </a:p>
          <a:p>
            <a:pPr indent="0" lvl="0" marL="109728"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Raspberry Pi is slower than laptop or desktop but is still a computer which can provide all the expected features or abilities, at a low power consumption.</a:t>
            </a:r>
            <a:endParaRPr/>
          </a:p>
          <a:p>
            <a:pPr indent="-139446" lvl="0" marL="365760" rtl="0" algn="l">
              <a:spcBef>
                <a:spcPts val="400"/>
              </a:spcBef>
              <a:spcAft>
                <a:spcPts val="0"/>
              </a:spcAft>
              <a:buSzPts val="1836"/>
              <a:buNone/>
            </a:pPr>
            <a:r>
              <a:t/>
            </a:r>
            <a:endParaRPr/>
          </a:p>
        </p:txBody>
      </p:sp>
      <p:sp>
        <p:nvSpPr>
          <p:cNvPr id="173" name="Google Shape;173;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Raspberry pi3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836"/>
              <a:buChar char="🞂"/>
            </a:pPr>
            <a:r>
              <a:rPr lang="en-US"/>
              <a:t>Raspberry Pi Foundation officially provides Debian based Raspbian OS. Also, they provide NOOBS OS for Raspberry Pi. </a:t>
            </a:r>
            <a:endParaRPr/>
          </a:p>
          <a:p>
            <a:pPr indent="0" lvl="0" marL="109728"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We can install several Third-Party versions of OS like Ubuntu,RISC OS, Windows 10 IOT Core, etc.</a:t>
            </a:r>
            <a:endParaRPr/>
          </a:p>
          <a:p>
            <a:pPr indent="-139446" lvl="0" marL="365760" rtl="0" algn="l">
              <a:spcBef>
                <a:spcPts val="400"/>
              </a:spcBef>
              <a:spcAft>
                <a:spcPts val="0"/>
              </a:spcAft>
              <a:buSzPts val="1836"/>
              <a:buNone/>
            </a:pPr>
            <a:r>
              <a:t/>
            </a:r>
            <a:endParaRPr/>
          </a:p>
        </p:txBody>
      </p:sp>
      <p:sp>
        <p:nvSpPr>
          <p:cNvPr id="179" name="Google Shape;179;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Raspberry pi3 Contd…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idx="1" type="body"/>
          </p:nvPr>
        </p:nvSpPr>
        <p:spPr>
          <a:xfrm>
            <a:off x="609600" y="1481330"/>
            <a:ext cx="6912990" cy="573714"/>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836"/>
              <a:buChar char="🞂"/>
            </a:pPr>
            <a:r>
              <a:rPr lang="en-US"/>
              <a:t>DS18B20 Digital Temperature Sensor</a:t>
            </a:r>
            <a:endParaRPr/>
          </a:p>
        </p:txBody>
      </p:sp>
      <p:sp>
        <p:nvSpPr>
          <p:cNvPr id="185" name="Google Shape;185;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Temperature Sensor:</a:t>
            </a:r>
            <a:endParaRPr/>
          </a:p>
        </p:txBody>
      </p:sp>
      <p:pic>
        <p:nvPicPr>
          <p:cNvPr id="186" name="Google Shape;186;p24"/>
          <p:cNvPicPr preferRelativeResize="0"/>
          <p:nvPr/>
        </p:nvPicPr>
        <p:blipFill rotWithShape="1">
          <a:blip r:embed="rId3">
            <a:alphaModFix/>
          </a:blip>
          <a:srcRect b="0" l="0" r="0" t="0"/>
          <a:stretch/>
        </p:blipFill>
        <p:spPr>
          <a:xfrm>
            <a:off x="4595447" y="2187019"/>
            <a:ext cx="6122829" cy="41933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836"/>
              <a:buNone/>
            </a:pPr>
            <a:r>
              <a:t/>
            </a:r>
            <a:endParaRPr b="1" cap="none"/>
          </a:p>
          <a:p>
            <a:pPr indent="-256032" lvl="0" marL="365760" rtl="0" algn="l">
              <a:spcBef>
                <a:spcPts val="400"/>
              </a:spcBef>
              <a:spcAft>
                <a:spcPts val="0"/>
              </a:spcAft>
              <a:buSzPts val="1836"/>
              <a:buChar char="🞂"/>
            </a:pPr>
            <a:r>
              <a:rPr lang="en-US"/>
              <a:t>Digital temperature sensors are typically silicon based integrated circuits. </a:t>
            </a:r>
            <a:endParaRPr/>
          </a:p>
          <a:p>
            <a:pPr indent="-256032" lvl="0" marL="365760" rtl="0" algn="l">
              <a:spcBef>
                <a:spcPts val="400"/>
              </a:spcBef>
              <a:spcAft>
                <a:spcPts val="0"/>
              </a:spcAft>
              <a:buSzPts val="1836"/>
              <a:buChar char="🞂"/>
            </a:pPr>
            <a:r>
              <a:rPr lang="en-US"/>
              <a:t>Most temperature sensor contains an analog to digital converter (ADC). </a:t>
            </a:r>
            <a:endParaRPr/>
          </a:p>
          <a:p>
            <a:pPr indent="-256032" lvl="0" marL="365760" rtl="0" algn="l">
              <a:spcBef>
                <a:spcPts val="400"/>
              </a:spcBef>
              <a:spcAft>
                <a:spcPts val="0"/>
              </a:spcAft>
              <a:buSzPts val="1836"/>
              <a:buChar char="🞂"/>
            </a:pPr>
            <a:r>
              <a:rPr lang="en-US"/>
              <a:t>Memory to temporarily store the temperature readings, and an interface that allows communication between the sensor and a microcontroller.</a:t>
            </a:r>
            <a:endParaRPr/>
          </a:p>
          <a:p>
            <a:pPr indent="-256032" lvl="0" marL="365760" rtl="0" algn="l">
              <a:spcBef>
                <a:spcPts val="400"/>
              </a:spcBef>
              <a:spcAft>
                <a:spcPts val="0"/>
              </a:spcAft>
              <a:buSzPts val="1836"/>
              <a:buChar char="🞂"/>
            </a:pPr>
            <a:r>
              <a:rPr lang="en-US"/>
              <a:t> Calculations are performed by the sensor, and the output is an actual temperature value.</a:t>
            </a:r>
            <a:endParaRPr/>
          </a:p>
          <a:p>
            <a:pPr indent="-139446" lvl="0" marL="365760" rtl="0" algn="l">
              <a:spcBef>
                <a:spcPts val="400"/>
              </a:spcBef>
              <a:spcAft>
                <a:spcPts val="0"/>
              </a:spcAft>
              <a:buSzPts val="1836"/>
              <a:buNone/>
            </a:pPr>
            <a:r>
              <a:t/>
            </a:r>
            <a:endParaRPr/>
          </a:p>
        </p:txBody>
      </p:sp>
      <p:sp>
        <p:nvSpPr>
          <p:cNvPr id="192" name="Google Shape;192;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cap="none">
                <a:solidFill>
                  <a:schemeClr val="accent1"/>
                </a:solidFill>
              </a:rPr>
              <a:t>DIGITAL TEMPERATURE SENSORS:</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Hardware Implementation:</a:t>
            </a:r>
            <a:endParaRPr/>
          </a:p>
        </p:txBody>
      </p:sp>
      <p:pic>
        <p:nvPicPr>
          <p:cNvPr id="198" name="Google Shape;198;p26"/>
          <p:cNvPicPr preferRelativeResize="0"/>
          <p:nvPr>
            <p:ph idx="1" type="body"/>
          </p:nvPr>
        </p:nvPicPr>
        <p:blipFill rotWithShape="1">
          <a:blip r:embed="rId3">
            <a:alphaModFix/>
          </a:blip>
          <a:srcRect b="0" l="0" r="0" t="0"/>
          <a:stretch/>
        </p:blipFill>
        <p:spPr>
          <a:xfrm rot="-5400000">
            <a:off x="3809999" y="-127264"/>
            <a:ext cx="4572001" cy="79373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7"/>
          <p:cNvPicPr preferRelativeResize="0"/>
          <p:nvPr>
            <p:ph idx="1" type="body"/>
          </p:nvPr>
        </p:nvPicPr>
        <p:blipFill rotWithShape="1">
          <a:blip r:embed="rId3">
            <a:alphaModFix/>
          </a:blip>
          <a:srcRect b="0" l="0" r="0" t="0"/>
          <a:stretch/>
        </p:blipFill>
        <p:spPr>
          <a:xfrm>
            <a:off x="941880" y="1481138"/>
            <a:ext cx="10308240" cy="4525962"/>
          </a:xfrm>
          <a:prstGeom prst="rect">
            <a:avLst/>
          </a:prstGeom>
          <a:noFill/>
          <a:ln>
            <a:noFill/>
          </a:ln>
        </p:spPr>
      </p:pic>
      <p:sp>
        <p:nvSpPr>
          <p:cNvPr id="204" name="Google Shape;204;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Implementation</a:t>
            </a:r>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Steps:</a:t>
            </a:r>
            <a:endParaRPr/>
          </a:p>
        </p:txBody>
      </p:sp>
      <p:sp>
        <p:nvSpPr>
          <p:cNvPr id="210" name="Google Shape;210;p28"/>
          <p:cNvSpPr txBox="1"/>
          <p:nvPr>
            <p:ph idx="1" type="body"/>
          </p:nvPr>
        </p:nvSpPr>
        <p:spPr>
          <a:xfrm>
            <a:off x="609599" y="1519695"/>
            <a:ext cx="10839061" cy="4449231"/>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1.</a:t>
            </a:r>
            <a:r>
              <a:rPr b="0" i="0" lang="en-US" sz="2400" u="none" cap="none" strike="noStrike">
                <a:solidFill>
                  <a:schemeClr val="dk1"/>
                </a:solidFill>
                <a:latin typeface="Arial"/>
                <a:ea typeface="Arial"/>
                <a:cs typeface="Arial"/>
                <a:sym typeface="Arial"/>
              </a:rPr>
              <a:t> First, connect the 3v3 pin from the Pi up to the positive rail &amp; a ground pin to the      ground rail on the breadboard.</a:t>
            </a:r>
            <a:endParaRPr/>
          </a:p>
          <a:p>
            <a:pPr indent="0" lvl="0" marL="0" marR="0" rtl="0" algn="l">
              <a:lnSpc>
                <a:spcPct val="15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2.</a:t>
            </a:r>
            <a:r>
              <a:rPr b="0" i="0" lang="en-US" sz="2400" u="none" cap="none" strike="noStrike">
                <a:solidFill>
                  <a:schemeClr val="dk1"/>
                </a:solidFill>
                <a:latin typeface="Arial"/>
                <a:ea typeface="Arial"/>
                <a:cs typeface="Arial"/>
                <a:sym typeface="Arial"/>
              </a:rPr>
              <a:t> Now place the DS18B20 sensor onto the breadboard.</a:t>
            </a:r>
            <a:endParaRPr/>
          </a:p>
          <a:p>
            <a:pPr indent="0" lvl="0" marL="0" marR="0" rtl="0" algn="l">
              <a:lnSpc>
                <a:spcPct val="15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3.</a:t>
            </a:r>
            <a:r>
              <a:rPr b="0" i="0" lang="en-US" sz="2400" u="none" cap="none" strike="noStrike">
                <a:solidFill>
                  <a:schemeClr val="dk1"/>
                </a:solidFill>
                <a:latin typeface="Arial"/>
                <a:ea typeface="Arial"/>
                <a:cs typeface="Arial"/>
                <a:sym typeface="Arial"/>
              </a:rPr>
              <a:t> Place a 4.7k resistor between the positive lead and the output lead of the sensor.</a:t>
            </a:r>
            <a:endParaRPr/>
          </a:p>
          <a:p>
            <a:pPr indent="0" lvl="0" marL="0" marR="0" rtl="0" algn="l">
              <a:lnSpc>
                <a:spcPct val="15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4.</a:t>
            </a:r>
            <a:r>
              <a:rPr b="0" i="0" lang="en-US" sz="2400" u="none" cap="none" strike="noStrike">
                <a:solidFill>
                  <a:schemeClr val="dk1"/>
                </a:solidFill>
                <a:latin typeface="Arial"/>
                <a:ea typeface="Arial"/>
                <a:cs typeface="Arial"/>
                <a:sym typeface="Arial"/>
              </a:rPr>
              <a:t> Place a wire from the positive lead to the positive 3v3 rail.</a:t>
            </a:r>
            <a:endParaRPr/>
          </a:p>
          <a:p>
            <a:pPr indent="0" lvl="0" marL="0" marR="0" rtl="0" algn="l">
              <a:lnSpc>
                <a:spcPct val="15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5.</a:t>
            </a:r>
            <a:r>
              <a:rPr b="0" i="0" lang="en-US" sz="2400" u="none" cap="none" strike="noStrike">
                <a:solidFill>
                  <a:schemeClr val="dk1"/>
                </a:solidFill>
                <a:latin typeface="Arial"/>
                <a:ea typeface="Arial"/>
                <a:cs typeface="Arial"/>
                <a:sym typeface="Arial"/>
              </a:rPr>
              <a:t> Place a wire from the output lead back to pin #4 (Pin #7 if using physical numbering) of the Raspberry Pi.</a:t>
            </a:r>
            <a:endParaRPr/>
          </a:p>
          <a:p>
            <a:pPr indent="0" lvl="0" marL="0" marR="0" rtl="0" algn="l">
              <a:lnSpc>
                <a:spcPct val="15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6.</a:t>
            </a:r>
            <a:r>
              <a:rPr b="0" i="0" lang="en-US" sz="2400" u="none" cap="none" strike="noStrike">
                <a:solidFill>
                  <a:schemeClr val="dk1"/>
                </a:solidFill>
                <a:latin typeface="Arial"/>
                <a:ea typeface="Arial"/>
                <a:cs typeface="Arial"/>
                <a:sym typeface="Arial"/>
              </a:rPr>
              <a:t> Place a wire from the ground lead to the ground rail.</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9"/>
          <p:cNvPicPr preferRelativeResize="0"/>
          <p:nvPr>
            <p:ph idx="1" type="body"/>
          </p:nvPr>
        </p:nvPicPr>
        <p:blipFill rotWithShape="1">
          <a:blip r:embed="rId3">
            <a:alphaModFix/>
          </a:blip>
          <a:srcRect b="0" l="0" r="0" t="0"/>
          <a:stretch/>
        </p:blipFill>
        <p:spPr>
          <a:xfrm>
            <a:off x="454057" y="1150071"/>
            <a:ext cx="11283885" cy="5184742"/>
          </a:xfrm>
          <a:prstGeom prst="rect">
            <a:avLst/>
          </a:prstGeom>
          <a:noFill/>
          <a:ln>
            <a:noFill/>
          </a:ln>
        </p:spPr>
      </p:pic>
      <p:sp>
        <p:nvSpPr>
          <p:cNvPr id="216" name="Google Shape;216;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Software Implementation: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Python Code to measure temperature:</a:t>
            </a:r>
            <a:endParaRPr/>
          </a:p>
        </p:txBody>
      </p:sp>
      <p:pic>
        <p:nvPicPr>
          <p:cNvPr id="222" name="Google Shape;222;p30"/>
          <p:cNvPicPr preferRelativeResize="0"/>
          <p:nvPr>
            <p:ph idx="1" type="body"/>
          </p:nvPr>
        </p:nvPicPr>
        <p:blipFill rotWithShape="1">
          <a:blip r:embed="rId3">
            <a:alphaModFix/>
          </a:blip>
          <a:srcRect b="0" l="0" r="0" t="0"/>
          <a:stretch/>
        </p:blipFill>
        <p:spPr>
          <a:xfrm>
            <a:off x="1404593" y="1498862"/>
            <a:ext cx="8663233" cy="45531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idx="1" type="body"/>
          </p:nvPr>
        </p:nvSpPr>
        <p:spPr>
          <a:xfrm>
            <a:off x="816990" y="740664"/>
            <a:ext cx="10972800" cy="5376671"/>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224"/>
              <a:buNone/>
            </a:pPr>
            <a:r>
              <a:rPr lang="en-US" sz="1800">
                <a:latin typeface="Average"/>
                <a:ea typeface="Average"/>
                <a:cs typeface="Average"/>
                <a:sym typeface="Average"/>
              </a:rPr>
              <a:t>import os</a:t>
            </a:r>
            <a:endParaRPr sz="1800">
              <a:latin typeface="Average"/>
              <a:ea typeface="Average"/>
              <a:cs typeface="Average"/>
              <a:sym typeface="Average"/>
            </a:endParaRPr>
          </a:p>
          <a:p>
            <a:pPr indent="0" lvl="0" marL="109728" rtl="0" algn="l">
              <a:spcBef>
                <a:spcPts val="400"/>
              </a:spcBef>
              <a:spcAft>
                <a:spcPts val="0"/>
              </a:spcAft>
              <a:buSzPts val="1224"/>
              <a:buNone/>
            </a:pPr>
            <a:r>
              <a:rPr lang="en-US" sz="1800">
                <a:latin typeface="Average"/>
                <a:ea typeface="Average"/>
                <a:cs typeface="Average"/>
                <a:sym typeface="Average"/>
              </a:rPr>
              <a:t>import glob</a:t>
            </a:r>
            <a:endParaRPr/>
          </a:p>
          <a:p>
            <a:pPr indent="0" lvl="0" marL="109728" rtl="0" algn="l">
              <a:spcBef>
                <a:spcPts val="400"/>
              </a:spcBef>
              <a:spcAft>
                <a:spcPts val="0"/>
              </a:spcAft>
              <a:buSzPts val="1224"/>
              <a:buNone/>
            </a:pPr>
            <a:r>
              <a:rPr lang="en-US" sz="1800">
                <a:latin typeface="Average"/>
                <a:ea typeface="Average"/>
                <a:cs typeface="Average"/>
                <a:sym typeface="Average"/>
              </a:rPr>
              <a:t>import time</a:t>
            </a:r>
            <a:endParaRPr/>
          </a:p>
          <a:p>
            <a:pPr indent="0" lvl="0" marL="109728" rtl="0" algn="l">
              <a:spcBef>
                <a:spcPts val="400"/>
              </a:spcBef>
              <a:spcAft>
                <a:spcPts val="0"/>
              </a:spcAft>
              <a:buSzPts val="1224"/>
              <a:buNone/>
            </a:pPr>
            <a:r>
              <a:rPr lang="en-US" sz="1800">
                <a:latin typeface="Average"/>
                <a:ea typeface="Average"/>
                <a:cs typeface="Average"/>
                <a:sym typeface="Average"/>
              </a:rPr>
              <a:t> </a:t>
            </a:r>
            <a:endParaRPr/>
          </a:p>
          <a:p>
            <a:pPr indent="0" lvl="0" marL="109728" rtl="0" algn="l">
              <a:spcBef>
                <a:spcPts val="400"/>
              </a:spcBef>
              <a:spcAft>
                <a:spcPts val="0"/>
              </a:spcAft>
              <a:buSzPts val="1224"/>
              <a:buNone/>
            </a:pPr>
            <a:r>
              <a:rPr lang="en-US" sz="1800">
                <a:latin typeface="Average"/>
                <a:ea typeface="Average"/>
                <a:cs typeface="Average"/>
                <a:sym typeface="Average"/>
              </a:rPr>
              <a:t>os.system('modprobe w1-gpio')</a:t>
            </a:r>
            <a:endParaRPr/>
          </a:p>
          <a:p>
            <a:pPr indent="0" lvl="0" marL="109728" rtl="0" algn="l">
              <a:spcBef>
                <a:spcPts val="400"/>
              </a:spcBef>
              <a:spcAft>
                <a:spcPts val="0"/>
              </a:spcAft>
              <a:buSzPts val="1224"/>
              <a:buNone/>
            </a:pPr>
            <a:r>
              <a:rPr lang="en-US" sz="1800">
                <a:latin typeface="Average"/>
                <a:ea typeface="Average"/>
                <a:cs typeface="Average"/>
                <a:sym typeface="Average"/>
              </a:rPr>
              <a:t>os.system('modprobe w1-therm’)</a:t>
            </a:r>
            <a:endParaRPr/>
          </a:p>
          <a:p>
            <a:pPr indent="0" lvl="0" marL="109728" rtl="0" algn="l">
              <a:spcBef>
                <a:spcPts val="400"/>
              </a:spcBef>
              <a:spcAft>
                <a:spcPts val="0"/>
              </a:spcAft>
              <a:buSzPts val="1224"/>
              <a:buNone/>
            </a:pPr>
            <a:r>
              <a:t/>
            </a:r>
            <a:endParaRPr sz="1800">
              <a:latin typeface="Average"/>
              <a:ea typeface="Average"/>
              <a:cs typeface="Average"/>
              <a:sym typeface="Average"/>
            </a:endParaRPr>
          </a:p>
          <a:p>
            <a:pPr indent="0" lvl="0" marL="109728" rtl="0" algn="l">
              <a:spcBef>
                <a:spcPts val="400"/>
              </a:spcBef>
              <a:spcAft>
                <a:spcPts val="0"/>
              </a:spcAft>
              <a:buSzPts val="1224"/>
              <a:buNone/>
            </a:pPr>
            <a:r>
              <a:rPr lang="en-US" sz="1800">
                <a:latin typeface="Average"/>
                <a:ea typeface="Average"/>
                <a:cs typeface="Average"/>
                <a:sym typeface="Average"/>
              </a:rPr>
              <a:t>base_dir = '/sys/bus/w1/devices/'</a:t>
            </a:r>
            <a:endParaRPr/>
          </a:p>
          <a:p>
            <a:pPr indent="0" lvl="0" marL="109728" rtl="0" algn="l">
              <a:spcBef>
                <a:spcPts val="400"/>
              </a:spcBef>
              <a:spcAft>
                <a:spcPts val="0"/>
              </a:spcAft>
              <a:buSzPts val="1224"/>
              <a:buNone/>
            </a:pPr>
            <a:r>
              <a:rPr lang="en-US" sz="1800">
                <a:latin typeface="Average"/>
                <a:ea typeface="Average"/>
                <a:cs typeface="Average"/>
                <a:sym typeface="Average"/>
              </a:rPr>
              <a:t>device_folder = glob.glob(base_dir + '28*')[0]</a:t>
            </a:r>
            <a:endParaRPr/>
          </a:p>
          <a:p>
            <a:pPr indent="0" lvl="0" marL="109728" rtl="0" algn="l">
              <a:spcBef>
                <a:spcPts val="400"/>
              </a:spcBef>
              <a:spcAft>
                <a:spcPts val="0"/>
              </a:spcAft>
              <a:buSzPts val="1224"/>
              <a:buNone/>
            </a:pPr>
            <a:r>
              <a:rPr lang="en-US" sz="1800">
                <a:latin typeface="Average"/>
                <a:ea typeface="Average"/>
                <a:cs typeface="Average"/>
                <a:sym typeface="Average"/>
              </a:rPr>
              <a:t>device_file = device_folder + '/w1_slave'</a:t>
            </a:r>
            <a:endParaRPr/>
          </a:p>
          <a:p>
            <a:pPr indent="0" lvl="0" marL="109728" rtl="0" algn="l">
              <a:spcBef>
                <a:spcPts val="400"/>
              </a:spcBef>
              <a:spcAft>
                <a:spcPts val="0"/>
              </a:spcAft>
              <a:buSzPts val="1224"/>
              <a:buNone/>
            </a:pPr>
            <a:r>
              <a:rPr lang="en-US" sz="1800">
                <a:latin typeface="Average"/>
                <a:ea typeface="Average"/>
                <a:cs typeface="Average"/>
                <a:sym typeface="Average"/>
              </a:rPr>
              <a:t> </a:t>
            </a:r>
            <a:endParaRPr/>
          </a:p>
          <a:p>
            <a:pPr indent="0" lvl="0" marL="109728" rtl="0" algn="l">
              <a:spcBef>
                <a:spcPts val="400"/>
              </a:spcBef>
              <a:spcAft>
                <a:spcPts val="0"/>
              </a:spcAft>
              <a:buSzPts val="1224"/>
              <a:buNone/>
            </a:pPr>
            <a:r>
              <a:rPr lang="en-US" sz="1800">
                <a:latin typeface="Average"/>
                <a:ea typeface="Average"/>
                <a:cs typeface="Average"/>
                <a:sym typeface="Average"/>
              </a:rPr>
              <a:t>def read_temp_raw():</a:t>
            </a:r>
            <a:endParaRPr/>
          </a:p>
          <a:p>
            <a:pPr indent="0" lvl="0" marL="109728" rtl="0" algn="l">
              <a:spcBef>
                <a:spcPts val="400"/>
              </a:spcBef>
              <a:spcAft>
                <a:spcPts val="0"/>
              </a:spcAft>
              <a:buSzPts val="1224"/>
              <a:buNone/>
            </a:pPr>
            <a:r>
              <a:rPr lang="en-US" sz="1800">
                <a:latin typeface="Average"/>
                <a:ea typeface="Average"/>
                <a:cs typeface="Average"/>
                <a:sym typeface="Average"/>
              </a:rPr>
              <a:t>    f = open(device_file, 'r')</a:t>
            </a:r>
            <a:endParaRPr/>
          </a:p>
          <a:p>
            <a:pPr indent="0" lvl="0" marL="109728" rtl="0" algn="l">
              <a:spcBef>
                <a:spcPts val="400"/>
              </a:spcBef>
              <a:spcAft>
                <a:spcPts val="0"/>
              </a:spcAft>
              <a:buSzPts val="1224"/>
              <a:buNone/>
            </a:pPr>
            <a:r>
              <a:rPr lang="en-US" sz="1800">
                <a:latin typeface="Average"/>
                <a:ea typeface="Average"/>
                <a:cs typeface="Average"/>
                <a:sym typeface="Average"/>
              </a:rPr>
              <a:t>    lines = f.readlines()</a:t>
            </a:r>
            <a:endParaRPr/>
          </a:p>
          <a:p>
            <a:pPr indent="0" lvl="0" marL="109728" rtl="0" algn="l">
              <a:spcBef>
                <a:spcPts val="400"/>
              </a:spcBef>
              <a:spcAft>
                <a:spcPts val="0"/>
              </a:spcAft>
              <a:buSzPts val="1224"/>
              <a:buNone/>
            </a:pPr>
            <a:r>
              <a:rPr lang="en-US" sz="1800">
                <a:latin typeface="Average"/>
                <a:ea typeface="Average"/>
                <a:cs typeface="Average"/>
                <a:sym typeface="Average"/>
              </a:rPr>
              <a:t>    f.close()</a:t>
            </a:r>
            <a:endParaRPr/>
          </a:p>
          <a:p>
            <a:pPr indent="0" lvl="0" marL="109728" rtl="0" algn="l">
              <a:spcBef>
                <a:spcPts val="400"/>
              </a:spcBef>
              <a:spcAft>
                <a:spcPts val="0"/>
              </a:spcAft>
              <a:buSzPts val="1224"/>
              <a:buNone/>
            </a:pPr>
            <a:r>
              <a:rPr lang="en-US" sz="1800">
                <a:latin typeface="Average"/>
                <a:ea typeface="Average"/>
                <a:cs typeface="Average"/>
                <a:sym typeface="Average"/>
              </a:rPr>
              <a:t>    return lines</a:t>
            </a:r>
            <a:endParaRPr/>
          </a:p>
          <a:p>
            <a:pPr indent="0" lvl="0" marL="109728" rtl="0" algn="l">
              <a:spcBef>
                <a:spcPts val="400"/>
              </a:spcBef>
              <a:spcAft>
                <a:spcPts val="0"/>
              </a:spcAft>
              <a:buSzPts val="1224"/>
              <a:buNone/>
            </a:pPr>
            <a:r>
              <a:t/>
            </a:r>
            <a:endParaRPr sz="1800">
              <a:latin typeface="Average"/>
              <a:ea typeface="Average"/>
              <a:cs typeface="Average"/>
              <a:sym typeface="Average"/>
            </a:endParaRPr>
          </a:p>
        </p:txBody>
      </p:sp>
      <p:sp>
        <p:nvSpPr>
          <p:cNvPr id="228" name="Google Shape;228;p31"/>
          <p:cNvSpPr txBox="1"/>
          <p:nvPr>
            <p:ph type="title"/>
          </p:nvPr>
        </p:nvSpPr>
        <p:spPr>
          <a:xfrm>
            <a:off x="609600" y="274638"/>
            <a:ext cx="10972800" cy="57377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600"/>
              <a:buFont typeface="Lucida Sans"/>
              <a:buNone/>
            </a:pPr>
            <a:r>
              <a:rPr lang="en-US" sz="3600">
                <a:solidFill>
                  <a:schemeClr val="accent1"/>
                </a:solidFill>
              </a:rPr>
              <a:t>Code: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609600" y="1481329"/>
            <a:ext cx="10972800" cy="5376671"/>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2992"/>
              <a:buNone/>
            </a:pPr>
            <a:r>
              <a:rPr b="1" lang="en-US" sz="4400">
                <a:latin typeface="Average"/>
                <a:ea typeface="Average"/>
                <a:cs typeface="Average"/>
                <a:sym typeface="Average"/>
              </a:rPr>
              <a:t>The goal of the project is to create a Secure and Reliable IoT device that can sense temperature of surrounding atmosphere, using Raspberry pi3 and temperature sensor. The user will be notified of specified changes in the temperature</a:t>
            </a:r>
            <a:r>
              <a:rPr b="1" lang="en-US" sz="4400">
                <a:solidFill>
                  <a:srgbClr val="37474F"/>
                </a:solidFill>
                <a:latin typeface="Average"/>
                <a:ea typeface="Average"/>
                <a:cs typeface="Average"/>
                <a:sym typeface="Average"/>
              </a:rPr>
              <a:t>.</a:t>
            </a:r>
            <a:endParaRPr b="1" sz="4400">
              <a:latin typeface="Average"/>
              <a:ea typeface="Average"/>
              <a:cs typeface="Average"/>
              <a:sym typeface="Average"/>
            </a:endParaRPr>
          </a:p>
        </p:txBody>
      </p:sp>
      <p:sp>
        <p:nvSpPr>
          <p:cNvPr id="114" name="Google Shape;114;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Project Objective: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idx="1" type="body"/>
          </p:nvPr>
        </p:nvSpPr>
        <p:spPr>
          <a:xfrm>
            <a:off x="515332" y="802621"/>
            <a:ext cx="10972800" cy="4525963"/>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1088"/>
              <a:buNone/>
            </a:pPr>
            <a:r>
              <a:rPr lang="en-US" sz="1600"/>
              <a:t> </a:t>
            </a:r>
            <a:endParaRPr/>
          </a:p>
          <a:p>
            <a:pPr indent="0" lvl="0" marL="109728" rtl="0" algn="l">
              <a:spcBef>
                <a:spcPts val="400"/>
              </a:spcBef>
              <a:spcAft>
                <a:spcPts val="0"/>
              </a:spcAft>
              <a:buSzPts val="1088"/>
              <a:buNone/>
            </a:pPr>
            <a:r>
              <a:rPr lang="en-US" sz="1600"/>
              <a:t>def read_temp():</a:t>
            </a:r>
            <a:endParaRPr/>
          </a:p>
          <a:p>
            <a:pPr indent="0" lvl="0" marL="109728" rtl="0" algn="l">
              <a:spcBef>
                <a:spcPts val="400"/>
              </a:spcBef>
              <a:spcAft>
                <a:spcPts val="0"/>
              </a:spcAft>
              <a:buSzPts val="1088"/>
              <a:buNone/>
            </a:pPr>
            <a:r>
              <a:rPr lang="en-US" sz="1600"/>
              <a:t>    lines = read_temp_raw()</a:t>
            </a:r>
            <a:endParaRPr/>
          </a:p>
          <a:p>
            <a:pPr indent="0" lvl="0" marL="109728" rtl="0" algn="l">
              <a:spcBef>
                <a:spcPts val="400"/>
              </a:spcBef>
              <a:spcAft>
                <a:spcPts val="0"/>
              </a:spcAft>
              <a:buSzPts val="1088"/>
              <a:buNone/>
            </a:pPr>
            <a:r>
              <a:rPr lang="en-US" sz="1600"/>
              <a:t>    while lines[0].strip()[-3:] != 'YES':</a:t>
            </a:r>
            <a:endParaRPr/>
          </a:p>
          <a:p>
            <a:pPr indent="0" lvl="0" marL="109728" rtl="0" algn="l">
              <a:spcBef>
                <a:spcPts val="400"/>
              </a:spcBef>
              <a:spcAft>
                <a:spcPts val="0"/>
              </a:spcAft>
              <a:buSzPts val="1088"/>
              <a:buNone/>
            </a:pPr>
            <a:r>
              <a:rPr lang="en-US" sz="1600"/>
              <a:t>        time.sleep(0.2)</a:t>
            </a:r>
            <a:endParaRPr/>
          </a:p>
          <a:p>
            <a:pPr indent="0" lvl="0" marL="109728" rtl="0" algn="l">
              <a:spcBef>
                <a:spcPts val="400"/>
              </a:spcBef>
              <a:spcAft>
                <a:spcPts val="0"/>
              </a:spcAft>
              <a:buSzPts val="1088"/>
              <a:buNone/>
            </a:pPr>
            <a:r>
              <a:rPr lang="en-US" sz="1600"/>
              <a:t>        lines = read_temp_raw()</a:t>
            </a:r>
            <a:endParaRPr/>
          </a:p>
          <a:p>
            <a:pPr indent="0" lvl="0" marL="109728" rtl="0" algn="l">
              <a:spcBef>
                <a:spcPts val="400"/>
              </a:spcBef>
              <a:spcAft>
                <a:spcPts val="0"/>
              </a:spcAft>
              <a:buSzPts val="1088"/>
              <a:buNone/>
            </a:pPr>
            <a:r>
              <a:rPr lang="en-US" sz="1600"/>
              <a:t>    equals_pos = lines[1].find('t=')</a:t>
            </a:r>
            <a:endParaRPr/>
          </a:p>
          <a:p>
            <a:pPr indent="0" lvl="0" marL="109728" rtl="0" algn="l">
              <a:spcBef>
                <a:spcPts val="400"/>
              </a:spcBef>
              <a:spcAft>
                <a:spcPts val="0"/>
              </a:spcAft>
              <a:buSzPts val="1088"/>
              <a:buNone/>
            </a:pPr>
            <a:r>
              <a:rPr lang="en-US" sz="1600"/>
              <a:t>    if equals_pos != -1:</a:t>
            </a:r>
            <a:endParaRPr/>
          </a:p>
          <a:p>
            <a:pPr indent="0" lvl="0" marL="109728" rtl="0" algn="l">
              <a:spcBef>
                <a:spcPts val="400"/>
              </a:spcBef>
              <a:spcAft>
                <a:spcPts val="0"/>
              </a:spcAft>
              <a:buSzPts val="1088"/>
              <a:buNone/>
            </a:pPr>
            <a:r>
              <a:rPr lang="en-US" sz="1600"/>
              <a:t>        temp_string = lines[1][equals_pos+2:]</a:t>
            </a:r>
            <a:endParaRPr/>
          </a:p>
          <a:p>
            <a:pPr indent="0" lvl="0" marL="109728" rtl="0" algn="l">
              <a:spcBef>
                <a:spcPts val="400"/>
              </a:spcBef>
              <a:spcAft>
                <a:spcPts val="0"/>
              </a:spcAft>
              <a:buSzPts val="1088"/>
              <a:buNone/>
            </a:pPr>
            <a:r>
              <a:rPr lang="en-US" sz="1600"/>
              <a:t>        temp_c = float(temp_string) / 1000.0</a:t>
            </a:r>
            <a:endParaRPr/>
          </a:p>
          <a:p>
            <a:pPr indent="0" lvl="0" marL="109728" rtl="0" algn="l">
              <a:spcBef>
                <a:spcPts val="400"/>
              </a:spcBef>
              <a:spcAft>
                <a:spcPts val="0"/>
              </a:spcAft>
              <a:buSzPts val="1088"/>
              <a:buNone/>
            </a:pPr>
            <a:r>
              <a:rPr lang="en-US" sz="1600"/>
              <a:t>        temp_f = temp_c * 9.0 / 5.0 + 32.0</a:t>
            </a:r>
            <a:endParaRPr/>
          </a:p>
          <a:p>
            <a:pPr indent="0" lvl="0" marL="109728" rtl="0" algn="l">
              <a:spcBef>
                <a:spcPts val="400"/>
              </a:spcBef>
              <a:spcAft>
                <a:spcPts val="0"/>
              </a:spcAft>
              <a:buSzPts val="1088"/>
              <a:buNone/>
            </a:pPr>
            <a:r>
              <a:rPr lang="en-US" sz="1600"/>
              <a:t>        return temp_c, temp_f</a:t>
            </a:r>
            <a:endParaRPr sz="1600"/>
          </a:p>
          <a:p>
            <a:pPr indent="0" lvl="0" marL="109728" rtl="0" algn="l">
              <a:spcBef>
                <a:spcPts val="400"/>
              </a:spcBef>
              <a:spcAft>
                <a:spcPts val="0"/>
              </a:spcAft>
              <a:buSzPts val="1088"/>
              <a:buNone/>
            </a:pPr>
            <a:r>
              <a:rPr lang="en-US" sz="1600"/>
              <a:t>	</a:t>
            </a:r>
            <a:endParaRPr/>
          </a:p>
          <a:p>
            <a:pPr indent="0" lvl="0" marL="109728" rtl="0" algn="l">
              <a:spcBef>
                <a:spcPts val="400"/>
              </a:spcBef>
              <a:spcAft>
                <a:spcPts val="0"/>
              </a:spcAft>
              <a:buSzPts val="1088"/>
              <a:buNone/>
            </a:pPr>
            <a:r>
              <a:rPr lang="en-US" sz="1600"/>
              <a:t>while True:</a:t>
            </a:r>
            <a:endParaRPr/>
          </a:p>
          <a:p>
            <a:pPr indent="0" lvl="0" marL="109728" rtl="0" algn="l">
              <a:spcBef>
                <a:spcPts val="400"/>
              </a:spcBef>
              <a:spcAft>
                <a:spcPts val="0"/>
              </a:spcAft>
              <a:buSzPts val="1088"/>
              <a:buNone/>
            </a:pPr>
            <a:r>
              <a:rPr lang="en-US" sz="1600"/>
              <a:t>	print(read_temp())	</a:t>
            </a:r>
            <a:endParaRPr/>
          </a:p>
          <a:p>
            <a:pPr indent="0" lvl="0" marL="109728" rtl="0" algn="l">
              <a:spcBef>
                <a:spcPts val="400"/>
              </a:spcBef>
              <a:spcAft>
                <a:spcPts val="0"/>
              </a:spcAft>
              <a:buSzPts val="1088"/>
              <a:buNone/>
            </a:pPr>
            <a:r>
              <a:rPr lang="en-US" sz="1600"/>
              <a:t>	time.sleep(1)</a:t>
            </a:r>
            <a:endParaRPr/>
          </a:p>
          <a:p>
            <a:pPr indent="0" lvl="0" marL="109728" rtl="0" algn="l">
              <a:spcBef>
                <a:spcPts val="400"/>
              </a:spcBef>
              <a:spcAft>
                <a:spcPts val="0"/>
              </a:spcAft>
              <a:buSzPts val="1088"/>
              <a:buNone/>
            </a:pPr>
            <a:r>
              <a:rPr lang="en-US" sz="1600"/>
              <a:t>	</a:t>
            </a:r>
            <a:endParaRPr/>
          </a:p>
          <a:p>
            <a:pPr indent="0" lvl="0" marL="109728" rtl="0" algn="l">
              <a:spcBef>
                <a:spcPts val="400"/>
              </a:spcBef>
              <a:spcAft>
                <a:spcPts val="0"/>
              </a:spcAft>
              <a:buSzPts val="1088"/>
              <a:buNone/>
            </a:pPr>
            <a:r>
              <a:t/>
            </a:r>
            <a:endParaRPr sz="1600"/>
          </a:p>
        </p:txBody>
      </p:sp>
      <p:sp>
        <p:nvSpPr>
          <p:cNvPr id="234" name="Google Shape;234;p32"/>
          <p:cNvSpPr txBox="1"/>
          <p:nvPr>
            <p:ph type="title"/>
          </p:nvPr>
        </p:nvSpPr>
        <p:spPr>
          <a:xfrm>
            <a:off x="609600" y="284065"/>
            <a:ext cx="10972800" cy="5185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959"/>
              <a:buFont typeface="Lucida Sans"/>
              <a:buNone/>
            </a:pPr>
            <a:r>
              <a:rPr lang="en-US" sz="3959">
                <a:solidFill>
                  <a:schemeClr val="accent1"/>
                </a:solidFill>
              </a:rPr>
              <a:t>Code contd:</a:t>
            </a:r>
            <a:endParaRPr sz="369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3"/>
          <p:cNvPicPr preferRelativeResize="0"/>
          <p:nvPr>
            <p:ph idx="1" type="body"/>
          </p:nvPr>
        </p:nvPicPr>
        <p:blipFill rotWithShape="1">
          <a:blip r:embed="rId3">
            <a:alphaModFix/>
          </a:blip>
          <a:srcRect b="0" l="0" r="0" t="0"/>
          <a:stretch/>
        </p:blipFill>
        <p:spPr>
          <a:xfrm>
            <a:off x="2366127" y="1263192"/>
            <a:ext cx="8436991" cy="5090474"/>
          </a:xfrm>
          <a:prstGeom prst="rect">
            <a:avLst/>
          </a:prstGeom>
          <a:noFill/>
          <a:ln>
            <a:noFill/>
          </a:ln>
        </p:spPr>
      </p:pic>
      <p:sp>
        <p:nvSpPr>
          <p:cNvPr id="240" name="Google Shape;240;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Output: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698"/>
              <a:buChar char="🞂"/>
            </a:pPr>
            <a:r>
              <a:rPr lang="en-US" sz="2497"/>
              <a:t>In conclusion, the Raspberry Pi performs well as a device which monitors environmental conditions.</a:t>
            </a:r>
            <a:endParaRPr/>
          </a:p>
          <a:p>
            <a:pPr indent="-148211" lvl="0" marL="365760" rtl="0" algn="l">
              <a:spcBef>
                <a:spcPts val="400"/>
              </a:spcBef>
              <a:spcAft>
                <a:spcPts val="0"/>
              </a:spcAft>
              <a:buSzPts val="1698"/>
              <a:buNone/>
            </a:pPr>
            <a:r>
              <a:t/>
            </a:r>
            <a:endParaRPr sz="2497"/>
          </a:p>
          <a:p>
            <a:pPr indent="-256032" lvl="0" marL="365760" rtl="0" algn="l">
              <a:spcBef>
                <a:spcPts val="400"/>
              </a:spcBef>
              <a:spcAft>
                <a:spcPts val="0"/>
              </a:spcAft>
              <a:buSzPts val="1698"/>
              <a:buChar char="🞂"/>
            </a:pPr>
            <a:r>
              <a:rPr lang="en-US" sz="2497"/>
              <a:t>It can also be repurposed if needed to complete other tasks and be used possibly for other unrelated projects, therefore it is cost effective to a company who possesses them.</a:t>
            </a:r>
            <a:endParaRPr/>
          </a:p>
          <a:p>
            <a:pPr indent="-148211" lvl="0" marL="365760" rtl="0" algn="l">
              <a:spcBef>
                <a:spcPts val="400"/>
              </a:spcBef>
              <a:spcAft>
                <a:spcPts val="0"/>
              </a:spcAft>
              <a:buSzPts val="1698"/>
              <a:buNone/>
            </a:pPr>
            <a:r>
              <a:t/>
            </a:r>
            <a:endParaRPr sz="2497"/>
          </a:p>
          <a:p>
            <a:pPr indent="-256032" lvl="0" marL="365760" rtl="0" algn="l">
              <a:spcBef>
                <a:spcPts val="400"/>
              </a:spcBef>
              <a:spcAft>
                <a:spcPts val="0"/>
              </a:spcAft>
              <a:buSzPts val="1698"/>
              <a:buChar char="🞂"/>
            </a:pPr>
            <a:r>
              <a:rPr lang="en-US" sz="2497"/>
              <a:t>The task the Raspberry Pi had to complete during this current project was to monitor the environment, temperature and report this information . It does this task efficiently; the sensors and hardware are easily installed to modify it to perform as such. </a:t>
            </a:r>
            <a:endParaRPr/>
          </a:p>
          <a:p>
            <a:pPr indent="-148211" lvl="0" marL="365760" rtl="0" algn="l">
              <a:spcBef>
                <a:spcPts val="400"/>
              </a:spcBef>
              <a:spcAft>
                <a:spcPts val="0"/>
              </a:spcAft>
              <a:buSzPts val="1698"/>
              <a:buNone/>
            </a:pPr>
            <a:r>
              <a:t/>
            </a:r>
            <a:endParaRPr sz="2497"/>
          </a:p>
        </p:txBody>
      </p:sp>
      <p:sp>
        <p:nvSpPr>
          <p:cNvPr id="246" name="Google Shape;246;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Conclusion:</a:t>
            </a:r>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836"/>
              <a:buChar char="🞂"/>
            </a:pPr>
            <a:r>
              <a:rPr lang="en-US"/>
              <a:t>The Raspberry Pi’s performance as a sensor device was flawless, any problems that were encountered were down to other factors such as internet or human error with the coding and database.</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The Raspberry Pi is an affordable device that can do so much from a weather station to a home security device, there are so many different sensors out there and with IoT gaining more popularity who knows where the Raspberry Pi and its sensors will evolve.</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252" name="Google Shape;252;p3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Conclusion Contd.. </a:t>
            </a:r>
            <a:endParaRPr/>
          </a:p>
        </p:txBody>
      </p:sp>
    </p:spTree>
  </p:cSld>
  <p:clrMapOvr>
    <a:masterClrMapping/>
  </p:clrMapOvr>
  <mc:AlternateContent>
    <mc:Choice Requires="p14">
      <p:transition spd="slow" p14:dur="125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p>
            <a:pPr indent="-256032" lvl="0" marL="365760" rtl="0" algn="l">
              <a:lnSpc>
                <a:spcPct val="150000"/>
              </a:lnSpc>
              <a:spcBef>
                <a:spcPts val="0"/>
              </a:spcBef>
              <a:spcAft>
                <a:spcPts val="0"/>
              </a:spcAft>
              <a:buSzPts val="1423"/>
              <a:buChar char="🞂"/>
            </a:pPr>
            <a:r>
              <a:rPr lang="en-US" sz="2092"/>
              <a:t>Low cost </a:t>
            </a:r>
            <a:endParaRPr/>
          </a:p>
          <a:p>
            <a:pPr indent="-256032" lvl="0" marL="365760" rtl="0" algn="l">
              <a:lnSpc>
                <a:spcPct val="150000"/>
              </a:lnSpc>
              <a:spcBef>
                <a:spcPts val="400"/>
              </a:spcBef>
              <a:spcAft>
                <a:spcPts val="0"/>
              </a:spcAft>
              <a:buSzPts val="1423"/>
              <a:buChar char="🞂"/>
            </a:pPr>
            <a:r>
              <a:rPr lang="en-US" sz="2092"/>
              <a:t>Size and portability </a:t>
            </a:r>
            <a:endParaRPr/>
          </a:p>
          <a:p>
            <a:pPr indent="-256032" lvl="0" marL="365760" rtl="0" algn="l">
              <a:lnSpc>
                <a:spcPct val="150000"/>
              </a:lnSpc>
              <a:spcBef>
                <a:spcPts val="400"/>
              </a:spcBef>
              <a:spcAft>
                <a:spcPts val="0"/>
              </a:spcAft>
              <a:buSzPts val="1423"/>
              <a:buChar char="🞂"/>
            </a:pPr>
            <a:r>
              <a:rPr lang="en-US" sz="2092"/>
              <a:t>Low power consumption</a:t>
            </a:r>
            <a:endParaRPr/>
          </a:p>
          <a:p>
            <a:pPr indent="-256032" lvl="0" marL="365760" rtl="0" algn="l">
              <a:lnSpc>
                <a:spcPct val="150000"/>
              </a:lnSpc>
              <a:spcBef>
                <a:spcPts val="400"/>
              </a:spcBef>
              <a:spcAft>
                <a:spcPts val="0"/>
              </a:spcAft>
              <a:buSzPts val="1423"/>
              <a:buChar char="🞂"/>
            </a:pPr>
            <a:r>
              <a:rPr lang="en-US" sz="2092"/>
              <a:t>Most of the software is free or open source this allows for learning expansion</a:t>
            </a:r>
            <a:endParaRPr/>
          </a:p>
          <a:p>
            <a:pPr indent="-256032" lvl="0" marL="365760" rtl="0" algn="l">
              <a:lnSpc>
                <a:spcPct val="150000"/>
              </a:lnSpc>
              <a:spcBef>
                <a:spcPts val="400"/>
              </a:spcBef>
              <a:spcAft>
                <a:spcPts val="0"/>
              </a:spcAft>
              <a:buSzPts val="1423"/>
              <a:buChar char="🞂"/>
            </a:pPr>
            <a:r>
              <a:rPr lang="en-US" sz="2092"/>
              <a:t>It allows direct accessible processor pins through GPIOs</a:t>
            </a:r>
            <a:endParaRPr/>
          </a:p>
          <a:p>
            <a:pPr indent="-256032" lvl="0" marL="365760" rtl="0" algn="l">
              <a:lnSpc>
                <a:spcPct val="150000"/>
              </a:lnSpc>
              <a:spcBef>
                <a:spcPts val="400"/>
              </a:spcBef>
              <a:spcAft>
                <a:spcPts val="0"/>
              </a:spcAft>
              <a:buSzPts val="1423"/>
              <a:buChar char="🞂"/>
            </a:pPr>
            <a:r>
              <a:rPr lang="en-US" sz="2092"/>
              <a:t>Has a simple server for light internet traffic</a:t>
            </a:r>
            <a:endParaRPr/>
          </a:p>
          <a:p>
            <a:pPr indent="-256032" lvl="0" marL="365760" rtl="0" algn="l">
              <a:lnSpc>
                <a:spcPct val="150000"/>
              </a:lnSpc>
              <a:spcBef>
                <a:spcPts val="400"/>
              </a:spcBef>
              <a:spcAft>
                <a:spcPts val="0"/>
              </a:spcAft>
              <a:buSzPts val="1423"/>
              <a:buChar char="🞂"/>
            </a:pPr>
            <a:r>
              <a:rPr lang="en-US" sz="2092"/>
              <a:t> Great for prototyping</a:t>
            </a:r>
            <a:endParaRPr/>
          </a:p>
        </p:txBody>
      </p:sp>
      <p:sp>
        <p:nvSpPr>
          <p:cNvPr id="258" name="Google Shape;258;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Advantages:</a:t>
            </a:r>
            <a:endParaRPr/>
          </a:p>
        </p:txBody>
      </p:sp>
    </p:spTree>
  </p:cSld>
  <p:clrMapOvr>
    <a:masterClrMapping/>
  </p:clrMapOvr>
  <mc:AlternateContent>
    <mc:Choice Requires="p14">
      <p:transition spd="slow" p14:dur="1600">
        <p:fade thruBlk="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p>
            <a:pPr indent="-256032" lvl="0" marL="365760" rtl="0" algn="l">
              <a:lnSpc>
                <a:spcPct val="200000"/>
              </a:lnSpc>
              <a:spcBef>
                <a:spcPts val="0"/>
              </a:spcBef>
              <a:spcAft>
                <a:spcPts val="0"/>
              </a:spcAft>
              <a:buSzPts val="2176"/>
              <a:buChar char="🞂"/>
            </a:pPr>
            <a:r>
              <a:rPr lang="en-US" sz="3200"/>
              <a:t> Demands knowledge of Linux. </a:t>
            </a:r>
            <a:endParaRPr/>
          </a:p>
          <a:p>
            <a:pPr indent="-256032" lvl="0" marL="365760" rtl="0" algn="l">
              <a:lnSpc>
                <a:spcPct val="200000"/>
              </a:lnSpc>
              <a:spcBef>
                <a:spcPts val="400"/>
              </a:spcBef>
              <a:spcAft>
                <a:spcPts val="0"/>
              </a:spcAft>
              <a:buSzPts val="2176"/>
              <a:buChar char="🞂"/>
            </a:pPr>
            <a:r>
              <a:rPr lang="en-US" sz="3200"/>
              <a:t> Coding can be difficult. </a:t>
            </a:r>
            <a:endParaRPr/>
          </a:p>
        </p:txBody>
      </p:sp>
      <p:sp>
        <p:nvSpPr>
          <p:cNvPr id="264" name="Google Shape;264;p3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Disadvantages:</a:t>
            </a:r>
            <a:endParaRPr/>
          </a:p>
        </p:txBody>
      </p:sp>
    </p:spTree>
  </p:cSld>
  <p:clrMapOvr>
    <a:masterClrMapping/>
  </p:clrMapOvr>
  <mc:AlternateContent>
    <mc:Choice Requires="p14">
      <p:transition spd="slow" p14:dur="1600">
        <p:fade thruBlk="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p>
            <a:pPr indent="-256032" lvl="0" marL="365760" rtl="0" algn="l">
              <a:lnSpc>
                <a:spcPct val="150000"/>
              </a:lnSpc>
              <a:spcBef>
                <a:spcPts val="0"/>
              </a:spcBef>
              <a:spcAft>
                <a:spcPts val="0"/>
              </a:spcAft>
              <a:buSzPts val="1836"/>
              <a:buChar char="🞂"/>
            </a:pPr>
            <a:r>
              <a:rPr lang="en-US">
                <a:latin typeface="Average"/>
                <a:ea typeface="Average"/>
                <a:cs typeface="Average"/>
                <a:sym typeface="Average"/>
              </a:rPr>
              <a:t>This system could eventually evolve in to a full weather system, by adding more sensors. </a:t>
            </a:r>
            <a:endParaRPr/>
          </a:p>
          <a:p>
            <a:pPr indent="-256032" lvl="0" marL="365760" rtl="0" algn="l">
              <a:lnSpc>
                <a:spcPct val="150000"/>
              </a:lnSpc>
              <a:spcBef>
                <a:spcPts val="400"/>
              </a:spcBef>
              <a:spcAft>
                <a:spcPts val="0"/>
              </a:spcAft>
              <a:buSzPts val="1836"/>
              <a:buChar char="🞂"/>
            </a:pPr>
            <a:r>
              <a:rPr lang="en-US">
                <a:latin typeface="Average"/>
                <a:ea typeface="Average"/>
                <a:cs typeface="Average"/>
                <a:sym typeface="Average"/>
              </a:rPr>
              <a:t>Placing it outside, by taking the outside weather into account and measure how much the temperature and humidity inside the building. </a:t>
            </a:r>
            <a:endParaRPr/>
          </a:p>
          <a:p>
            <a:pPr indent="-256032" lvl="0" marL="365760" rtl="0" algn="l">
              <a:lnSpc>
                <a:spcPct val="150000"/>
              </a:lnSpc>
              <a:spcBef>
                <a:spcPts val="400"/>
              </a:spcBef>
              <a:spcAft>
                <a:spcPts val="0"/>
              </a:spcAft>
              <a:buSzPts val="1836"/>
              <a:buChar char="🞂"/>
            </a:pPr>
            <a:r>
              <a:rPr lang="en-US">
                <a:latin typeface="Average"/>
                <a:ea typeface="Average"/>
                <a:cs typeface="Average"/>
                <a:sym typeface="Average"/>
              </a:rPr>
              <a:t>It could be permanently installed in a building as a temperature and humidity measure, with sensors in each room. </a:t>
            </a:r>
            <a:endParaRPr/>
          </a:p>
        </p:txBody>
      </p:sp>
      <p:sp>
        <p:nvSpPr>
          <p:cNvPr id="270" name="Google Shape;270;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Future Aspects:</a:t>
            </a:r>
            <a:endParaRPr/>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idx="1" type="body"/>
          </p:nvPr>
        </p:nvSpPr>
        <p:spPr>
          <a:xfrm>
            <a:off x="609600" y="1481329"/>
            <a:ext cx="10972800" cy="4525963"/>
          </a:xfrm>
          <a:prstGeom prst="rect">
            <a:avLst/>
          </a:prstGeom>
          <a:noFill/>
          <a:ln>
            <a:noFill/>
          </a:ln>
        </p:spPr>
        <p:txBody>
          <a:bodyPr anchorCtr="0" anchor="t" bIns="45700" lIns="91425" spcFirstLastPara="1" rIns="91425" wrap="square" tIns="45700">
            <a:noAutofit/>
          </a:bodyPr>
          <a:lstStyle/>
          <a:p>
            <a:pPr indent="-256032" lvl="0" marL="365760" rtl="0" algn="l">
              <a:lnSpc>
                <a:spcPct val="150000"/>
              </a:lnSpc>
              <a:spcBef>
                <a:spcPts val="0"/>
              </a:spcBef>
              <a:spcAft>
                <a:spcPts val="0"/>
              </a:spcAft>
              <a:buSzPts val="1836"/>
              <a:buChar char="🞂"/>
            </a:pPr>
            <a:r>
              <a:rPr lang="en-US"/>
              <a:t>This system could be applied in the health care sector, schools or domestic settings where temperature and humidity measurements are required. </a:t>
            </a:r>
            <a:endParaRPr/>
          </a:p>
          <a:p>
            <a:pPr indent="-256032" lvl="0" marL="365760" rtl="0" algn="l">
              <a:lnSpc>
                <a:spcPct val="150000"/>
              </a:lnSpc>
              <a:spcBef>
                <a:spcPts val="400"/>
              </a:spcBef>
              <a:spcAft>
                <a:spcPts val="0"/>
              </a:spcAft>
              <a:buSzPts val="1836"/>
              <a:buChar char="🞂"/>
            </a:pPr>
            <a:r>
              <a:rPr lang="en-US"/>
              <a:t>It could also be developed further to provide an alarm or notification that unhealthy or unwanted conditions are detected.</a:t>
            </a:r>
            <a:endParaRPr/>
          </a:p>
          <a:p>
            <a:pPr indent="-139446" lvl="0" marL="365760" rtl="0" algn="l">
              <a:lnSpc>
                <a:spcPct val="150000"/>
              </a:lnSpc>
              <a:spcBef>
                <a:spcPts val="400"/>
              </a:spcBef>
              <a:spcAft>
                <a:spcPts val="0"/>
              </a:spcAft>
              <a:buSzPts val="1836"/>
              <a:buNone/>
            </a:pPr>
            <a:r>
              <a:t/>
            </a:r>
            <a:endParaRPr/>
          </a:p>
        </p:txBody>
      </p:sp>
      <p:sp>
        <p:nvSpPr>
          <p:cNvPr id="276" name="Google Shape;276;p3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Future Aspects Contd..</a:t>
            </a:r>
            <a:endParaRPr/>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p:nvPr/>
        </p:nvSpPr>
        <p:spPr>
          <a:xfrm>
            <a:off x="2899454" y="2967335"/>
            <a:ext cx="6393097"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8800" cap="none">
                <a:solidFill>
                  <a:srgbClr val="1FADCC"/>
                </a:solidFill>
                <a:latin typeface="Lucida Sans"/>
                <a:ea typeface="Lucida Sans"/>
                <a:cs typeface="Lucida Sans"/>
                <a:sym typeface="Lucida Sans"/>
              </a:rPr>
              <a:t>Thank You!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idx="1" type="body"/>
          </p:nvPr>
        </p:nvSpPr>
        <p:spPr>
          <a:xfrm>
            <a:off x="0" y="1417637"/>
            <a:ext cx="8097625" cy="5605332"/>
          </a:xfrm>
          <a:prstGeom prst="rect">
            <a:avLst/>
          </a:prstGeom>
          <a:noFill/>
          <a:ln>
            <a:noFill/>
          </a:ln>
        </p:spPr>
        <p:txBody>
          <a:bodyPr anchorCtr="0" anchor="t" bIns="45700" lIns="91425" spcFirstLastPara="1" rIns="91425" wrap="square" tIns="45700">
            <a:noAutofit/>
          </a:bodyPr>
          <a:lstStyle/>
          <a:p>
            <a:pPr indent="0" lvl="0" marL="109728" rtl="0" algn="l">
              <a:spcBef>
                <a:spcPts val="0"/>
              </a:spcBef>
              <a:spcAft>
                <a:spcPts val="0"/>
              </a:spcAft>
              <a:buSzPts val="2176"/>
              <a:buNone/>
            </a:pPr>
            <a:r>
              <a:rPr lang="en-US" sz="3200">
                <a:latin typeface="Oswald"/>
                <a:ea typeface="Oswald"/>
                <a:cs typeface="Oswald"/>
                <a:sym typeface="Oswald"/>
              </a:rPr>
              <a:t>The Internet of Things (IoT) is the inter-networking of physical devices, vehicles (also referred to as "connected devices" and "smart devices"), buildings, and other items—embedded with electronics, software, sensors, actuators, and network connectivity that enable these objects to collect and exchange data. IoT allows objects to be controlled and gather information remotely across the already established network</a:t>
            </a:r>
            <a:br>
              <a:rPr lang="en-US" sz="3200">
                <a:latin typeface="Oswald"/>
                <a:ea typeface="Oswald"/>
                <a:cs typeface="Oswald"/>
                <a:sym typeface="Oswald"/>
              </a:rPr>
            </a:br>
            <a:endParaRPr/>
          </a:p>
        </p:txBody>
      </p:sp>
      <p:sp>
        <p:nvSpPr>
          <p:cNvPr id="120" name="Google Shape;120;p15"/>
          <p:cNvSpPr txBox="1"/>
          <p:nvPr>
            <p:ph type="title"/>
          </p:nvPr>
        </p:nvSpPr>
        <p:spPr>
          <a:xfrm>
            <a:off x="609600" y="265211"/>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800"/>
              <a:buFont typeface="Oswald"/>
              <a:buNone/>
            </a:pPr>
            <a:r>
              <a:rPr lang="en-US" sz="4800">
                <a:solidFill>
                  <a:schemeClr val="accent1"/>
                </a:solidFill>
                <a:latin typeface="Oswald"/>
                <a:ea typeface="Oswald"/>
                <a:cs typeface="Oswald"/>
                <a:sym typeface="Oswald"/>
              </a:rPr>
              <a:t>Internet of Things:</a:t>
            </a:r>
            <a:endParaRPr sz="4800">
              <a:solidFill>
                <a:schemeClr val="accent1"/>
              </a:solidFill>
            </a:endParaRPr>
          </a:p>
        </p:txBody>
      </p:sp>
      <p:pic>
        <p:nvPicPr>
          <p:cNvPr id="121" name="Google Shape;121;p15"/>
          <p:cNvPicPr preferRelativeResize="0"/>
          <p:nvPr/>
        </p:nvPicPr>
        <p:blipFill rotWithShape="1">
          <a:blip r:embed="rId3">
            <a:alphaModFix/>
          </a:blip>
          <a:srcRect b="0" l="0" r="0" t="0"/>
          <a:stretch/>
        </p:blipFill>
        <p:spPr>
          <a:xfrm>
            <a:off x="8376387" y="1929009"/>
            <a:ext cx="3287712" cy="32131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idx="1" type="body"/>
          </p:nvPr>
        </p:nvSpPr>
        <p:spPr>
          <a:xfrm>
            <a:off x="1541819" y="1401792"/>
            <a:ext cx="4554181" cy="3843068"/>
          </a:xfrm>
          <a:prstGeom prst="rect">
            <a:avLst/>
          </a:prstGeom>
          <a:noFill/>
          <a:ln>
            <a:noFill/>
          </a:ln>
        </p:spPr>
        <p:txBody>
          <a:bodyPr anchorCtr="0" anchor="t" bIns="45700" lIns="91425" spcFirstLastPara="1" rIns="91425" wrap="square" tIns="45700">
            <a:noAutofit/>
          </a:bodyPr>
          <a:lstStyle/>
          <a:p>
            <a:pPr indent="-514350" lvl="0" marL="624078" rtl="0" algn="l">
              <a:spcBef>
                <a:spcPts val="0"/>
              </a:spcBef>
              <a:spcAft>
                <a:spcPts val="0"/>
              </a:spcAft>
              <a:buSzPts val="1904"/>
              <a:buFont typeface="Lucida Sans"/>
              <a:buAutoNum type="arabicPeriod"/>
            </a:pPr>
            <a:r>
              <a:rPr lang="en-US" sz="2800"/>
              <a:t>One Raspberry Pi3</a:t>
            </a:r>
            <a:endParaRPr/>
          </a:p>
          <a:p>
            <a:pPr indent="-514350" lvl="0" marL="624078" rtl="0" algn="l">
              <a:spcBef>
                <a:spcPts val="400"/>
              </a:spcBef>
              <a:spcAft>
                <a:spcPts val="0"/>
              </a:spcAft>
              <a:buSzPts val="1904"/>
              <a:buFont typeface="Lucida Sans"/>
              <a:buAutoNum type="arabicPeriod"/>
            </a:pPr>
            <a:r>
              <a:rPr lang="en-US" sz="2800"/>
              <a:t>Temperature Sensor</a:t>
            </a:r>
            <a:endParaRPr/>
          </a:p>
          <a:p>
            <a:pPr indent="0" lvl="0" marL="109728" rtl="0" algn="l">
              <a:spcBef>
                <a:spcPts val="400"/>
              </a:spcBef>
              <a:spcAft>
                <a:spcPts val="0"/>
              </a:spcAft>
              <a:buSzPts val="1360"/>
              <a:buNone/>
            </a:pPr>
            <a:r>
              <a:rPr lang="en-US" sz="2000">
                <a:solidFill>
                  <a:schemeClr val="accent1"/>
                </a:solidFill>
              </a:rPr>
              <a:t>5.    </a:t>
            </a:r>
            <a:r>
              <a:rPr lang="en-US" sz="2800"/>
              <a:t>Resistor(4.7k) </a:t>
            </a:r>
            <a:endParaRPr/>
          </a:p>
          <a:p>
            <a:pPr indent="-135128" lvl="0" marL="365760" rtl="0" algn="l">
              <a:spcBef>
                <a:spcPts val="400"/>
              </a:spcBef>
              <a:spcAft>
                <a:spcPts val="0"/>
              </a:spcAft>
              <a:buSzPts val="1904"/>
              <a:buNone/>
            </a:pPr>
            <a:r>
              <a:t/>
            </a:r>
            <a:endParaRPr sz="2800"/>
          </a:p>
          <a:p>
            <a:pPr indent="-135128" lvl="0" marL="365760" rtl="0" algn="l">
              <a:spcBef>
                <a:spcPts val="400"/>
              </a:spcBef>
              <a:spcAft>
                <a:spcPts val="0"/>
              </a:spcAft>
              <a:buSzPts val="1904"/>
              <a:buNone/>
            </a:pPr>
            <a:r>
              <a:t/>
            </a:r>
            <a:endParaRPr sz="2800"/>
          </a:p>
        </p:txBody>
      </p:sp>
      <p:sp>
        <p:nvSpPr>
          <p:cNvPr id="127" name="Google Shape;127;p16"/>
          <p:cNvSpPr txBox="1"/>
          <p:nvPr>
            <p:ph type="title"/>
          </p:nvPr>
        </p:nvSpPr>
        <p:spPr>
          <a:xfrm>
            <a:off x="1541820" y="182592"/>
            <a:ext cx="10018713" cy="10768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6515F"/>
              </a:buClr>
              <a:buSzPts val="4400"/>
              <a:buFont typeface="Lucida Sans"/>
              <a:buNone/>
            </a:pPr>
            <a:r>
              <a:rPr b="1" lang="en-US" sz="4400">
                <a:solidFill>
                  <a:srgbClr val="16515F"/>
                </a:solidFill>
              </a:rPr>
              <a:t>Requirements</a:t>
            </a:r>
            <a:endParaRPr/>
          </a:p>
        </p:txBody>
      </p:sp>
      <p:pic>
        <p:nvPicPr>
          <p:cNvPr id="128" name="Google Shape;128;p16"/>
          <p:cNvPicPr preferRelativeResize="0"/>
          <p:nvPr/>
        </p:nvPicPr>
        <p:blipFill rotWithShape="1">
          <a:blip r:embed="rId3">
            <a:alphaModFix/>
          </a:blip>
          <a:srcRect b="0" l="0" r="0" t="0"/>
          <a:stretch/>
        </p:blipFill>
        <p:spPr>
          <a:xfrm>
            <a:off x="1725105" y="2776571"/>
            <a:ext cx="4722828" cy="3350851"/>
          </a:xfrm>
          <a:prstGeom prst="rect">
            <a:avLst/>
          </a:prstGeom>
          <a:noFill/>
          <a:ln>
            <a:noFill/>
          </a:ln>
        </p:spPr>
      </p:pic>
      <p:sp>
        <p:nvSpPr>
          <p:cNvPr id="129" name="Google Shape;129;p16"/>
          <p:cNvSpPr txBox="1"/>
          <p:nvPr/>
        </p:nvSpPr>
        <p:spPr>
          <a:xfrm>
            <a:off x="7890235" y="2162225"/>
            <a:ext cx="310141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accent1"/>
                </a:solidFill>
                <a:latin typeface="Lucida Sans"/>
                <a:ea typeface="Lucida Sans"/>
                <a:cs typeface="Lucida Sans"/>
                <a:sym typeface="Lucida Sans"/>
              </a:rPr>
              <a:t>4. </a:t>
            </a:r>
            <a:r>
              <a:rPr lang="en-US" sz="2800">
                <a:solidFill>
                  <a:schemeClr val="dk1"/>
                </a:solidFill>
                <a:latin typeface="Lucida Sans"/>
                <a:ea typeface="Lucida Sans"/>
                <a:cs typeface="Lucida Sans"/>
                <a:sym typeface="Lucida Sans"/>
              </a:rPr>
              <a:t>Jumper wires</a:t>
            </a:r>
            <a:endParaRPr/>
          </a:p>
        </p:txBody>
      </p:sp>
      <p:pic>
        <p:nvPicPr>
          <p:cNvPr id="130" name="Google Shape;130;p16"/>
          <p:cNvPicPr preferRelativeResize="0"/>
          <p:nvPr/>
        </p:nvPicPr>
        <p:blipFill rotWithShape="1">
          <a:blip r:embed="rId4">
            <a:alphaModFix/>
          </a:blip>
          <a:srcRect b="0" l="0" r="0" t="0"/>
          <a:stretch/>
        </p:blipFill>
        <p:spPr>
          <a:xfrm>
            <a:off x="7729980" y="2582000"/>
            <a:ext cx="4336330" cy="4441257"/>
          </a:xfrm>
          <a:prstGeom prst="rect">
            <a:avLst/>
          </a:prstGeom>
          <a:noFill/>
          <a:ln>
            <a:noFill/>
          </a:ln>
        </p:spPr>
      </p:pic>
      <p:sp>
        <p:nvSpPr>
          <p:cNvPr id="131" name="Google Shape;131;p16"/>
          <p:cNvSpPr txBox="1"/>
          <p:nvPr/>
        </p:nvSpPr>
        <p:spPr>
          <a:xfrm>
            <a:off x="7890235" y="1641524"/>
            <a:ext cx="30071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1"/>
                </a:solidFill>
                <a:latin typeface="Lucida Sans"/>
                <a:ea typeface="Lucida Sans"/>
                <a:cs typeface="Lucida Sans"/>
                <a:sym typeface="Lucida Sans"/>
              </a:rPr>
              <a:t>3.</a:t>
            </a:r>
            <a:r>
              <a:rPr lang="en-US" sz="1800">
                <a:solidFill>
                  <a:schemeClr val="dk1"/>
                </a:solidFill>
                <a:latin typeface="Lucida Sans"/>
                <a:ea typeface="Lucida Sans"/>
                <a:cs typeface="Lucida Sans"/>
                <a:sym typeface="Lucida Sans"/>
              </a:rPr>
              <a:t> </a:t>
            </a:r>
            <a:r>
              <a:rPr lang="en-US" sz="2400">
                <a:solidFill>
                  <a:schemeClr val="dk1"/>
                </a:solidFill>
                <a:latin typeface="Lucida Sans"/>
                <a:ea typeface="Lucida Sans"/>
                <a:cs typeface="Lucida Sans"/>
                <a:sym typeface="Lucida Sans"/>
              </a:rPr>
              <a:t>Display</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Lucida Sans"/>
              <a:buNone/>
            </a:pPr>
            <a:r>
              <a:rPr lang="en-US" sz="3690"/>
              <a:t>Bread Board</a:t>
            </a:r>
            <a:br>
              <a:rPr lang="en-US" sz="3690"/>
            </a:br>
            <a:endParaRPr sz="3690"/>
          </a:p>
        </p:txBody>
      </p:sp>
      <p:pic>
        <p:nvPicPr>
          <p:cNvPr id="137" name="Google Shape;137;p17"/>
          <p:cNvPicPr preferRelativeResize="0"/>
          <p:nvPr>
            <p:ph idx="1" type="body"/>
          </p:nvPr>
        </p:nvPicPr>
        <p:blipFill rotWithShape="1">
          <a:blip r:embed="rId3">
            <a:alphaModFix/>
          </a:blip>
          <a:srcRect b="0" l="0" r="0" t="0"/>
          <a:stretch/>
        </p:blipFill>
        <p:spPr>
          <a:xfrm>
            <a:off x="518474" y="904973"/>
            <a:ext cx="11594969" cy="4864231"/>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8"/>
          <p:cNvPicPr preferRelativeResize="0"/>
          <p:nvPr>
            <p:ph idx="1" type="body"/>
          </p:nvPr>
        </p:nvPicPr>
        <p:blipFill rotWithShape="1">
          <a:blip r:embed="rId3">
            <a:alphaModFix/>
          </a:blip>
          <a:srcRect b="0" l="0" r="0" t="0"/>
          <a:stretch/>
        </p:blipFill>
        <p:spPr>
          <a:xfrm>
            <a:off x="1489435" y="1300899"/>
            <a:ext cx="9002598" cy="4506012"/>
          </a:xfrm>
          <a:prstGeom prst="rect">
            <a:avLst/>
          </a:prstGeom>
          <a:noFill/>
          <a:ln>
            <a:noFill/>
          </a:ln>
        </p:spPr>
      </p:pic>
      <p:sp>
        <p:nvSpPr>
          <p:cNvPr id="143" name="Google Shape;143;p18"/>
          <p:cNvSpPr txBox="1"/>
          <p:nvPr>
            <p:ph type="title"/>
          </p:nvPr>
        </p:nvSpPr>
        <p:spPr>
          <a:xfrm>
            <a:off x="609600" y="484500"/>
            <a:ext cx="6341801" cy="7232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00"/>
              <a:buFont typeface="Lucida Sans"/>
              <a:buNone/>
            </a:pPr>
            <a:r>
              <a:rPr lang="en-US"/>
              <a:t>Python code to measure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100"/>
              <a:buFont typeface="Lucida Sans"/>
              <a:buNone/>
            </a:pPr>
            <a:r>
              <a:rPr lang="en-US">
                <a:solidFill>
                  <a:schemeClr val="accent1"/>
                </a:solidFill>
              </a:rPr>
              <a:t>Component Definition:</a:t>
            </a:r>
            <a:endParaRPr/>
          </a:p>
        </p:txBody>
      </p:sp>
      <p:sp>
        <p:nvSpPr>
          <p:cNvPr id="149" name="Google Shape;149;p19"/>
          <p:cNvSpPr txBox="1"/>
          <p:nvPr/>
        </p:nvSpPr>
        <p:spPr>
          <a:xfrm>
            <a:off x="609600" y="1941922"/>
            <a:ext cx="3808429"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Lucida Sans"/>
                <a:ea typeface="Lucida Sans"/>
                <a:cs typeface="Lucida Sans"/>
                <a:sym typeface="Lucida Sans"/>
              </a:rPr>
              <a:t>Hardware</a:t>
            </a:r>
            <a:endParaRPr/>
          </a:p>
          <a:p>
            <a:pPr indent="0" lvl="0" marL="0" marR="0" rtl="0" algn="l">
              <a:spcBef>
                <a:spcPts val="0"/>
              </a:spcBef>
              <a:spcAft>
                <a:spcPts val="0"/>
              </a:spcAft>
              <a:buNone/>
            </a:pPr>
            <a:r>
              <a:t/>
            </a:r>
            <a:endParaRPr b="1" sz="2800">
              <a:solidFill>
                <a:schemeClr val="dk1"/>
              </a:solidFill>
              <a:latin typeface="Lucida Sans"/>
              <a:ea typeface="Lucida Sans"/>
              <a:cs typeface="Lucida Sans"/>
              <a:sym typeface="Lucida Sans"/>
            </a:endParaRPr>
          </a:p>
        </p:txBody>
      </p:sp>
      <p:sp>
        <p:nvSpPr>
          <p:cNvPr id="150" name="Google Shape;150;p19"/>
          <p:cNvSpPr txBox="1"/>
          <p:nvPr/>
        </p:nvSpPr>
        <p:spPr>
          <a:xfrm>
            <a:off x="609600" y="2564091"/>
            <a:ext cx="3073139"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Raspberry Pi Model  B</a:t>
            </a:r>
            <a:endParaRPr/>
          </a:p>
          <a:p>
            <a:pPr indent="0" lvl="0" marL="0" marR="0" rtl="0" algn="l">
              <a:spcBef>
                <a:spcPts val="0"/>
              </a:spcBef>
              <a:spcAft>
                <a:spcPts val="0"/>
              </a:spcAft>
              <a:buNone/>
            </a:pPr>
            <a:r>
              <a:t/>
            </a:r>
            <a:endParaRPr sz="2000">
              <a:solidFill>
                <a:schemeClr val="dk1"/>
              </a:solidFill>
              <a:latin typeface="Lucida Sans"/>
              <a:ea typeface="Lucida Sans"/>
              <a:cs typeface="Lucida Sans"/>
              <a:sym typeface="Lucida Sans"/>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Lucida Sans"/>
                <a:ea typeface="Lucida Sans"/>
                <a:cs typeface="Lucida Sans"/>
                <a:sym typeface="Lucida Sans"/>
              </a:rPr>
              <a:t>Control and monitor</a:t>
            </a:r>
            <a:endParaRPr/>
          </a:p>
          <a:p>
            <a:pPr indent="0" lvl="0" marL="0" marR="0" rtl="0" algn="l">
              <a:spcBef>
                <a:spcPts val="0"/>
              </a:spcBef>
              <a:spcAft>
                <a:spcPts val="0"/>
              </a:spcAft>
              <a:buNone/>
            </a:pPr>
            <a:r>
              <a:rPr lang="en-US" sz="2000">
                <a:solidFill>
                  <a:schemeClr val="dk1"/>
                </a:solidFill>
                <a:latin typeface="Lucida Sans"/>
                <a:ea typeface="Lucida Sans"/>
                <a:cs typeface="Lucida Sans"/>
                <a:sym typeface="Lucida Sans"/>
              </a:rPr>
              <a:t>     Sensor</a:t>
            </a:r>
            <a:endParaRPr/>
          </a:p>
          <a:p>
            <a:pPr indent="0" lvl="0" marL="0" marR="0" rtl="0" algn="l">
              <a:spcBef>
                <a:spcPts val="0"/>
              </a:spcBef>
              <a:spcAft>
                <a:spcPts val="0"/>
              </a:spcAft>
              <a:buNone/>
            </a:pPr>
            <a:r>
              <a:t/>
            </a:r>
            <a:endParaRPr sz="2000">
              <a:solidFill>
                <a:schemeClr val="dk1"/>
              </a:solidFill>
              <a:latin typeface="Lucida Sans"/>
              <a:ea typeface="Lucida Sans"/>
              <a:cs typeface="Lucida Sans"/>
              <a:sym typeface="Lucida Sans"/>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Lucida Sans"/>
                <a:ea typeface="Lucida Sans"/>
                <a:cs typeface="Lucida Sans"/>
                <a:sym typeface="Lucida Sans"/>
              </a:rPr>
              <a:t>Send data to server for user access</a:t>
            </a:r>
            <a:endParaRPr/>
          </a:p>
        </p:txBody>
      </p:sp>
      <p:sp>
        <p:nvSpPr>
          <p:cNvPr id="151" name="Google Shape;151;p19"/>
          <p:cNvSpPr txBox="1"/>
          <p:nvPr/>
        </p:nvSpPr>
        <p:spPr>
          <a:xfrm>
            <a:off x="4817096" y="1915576"/>
            <a:ext cx="288460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Lucida Sans"/>
                <a:ea typeface="Lucida Sans"/>
                <a:cs typeface="Lucida Sans"/>
                <a:sym typeface="Lucida Sans"/>
              </a:rPr>
              <a:t>Software</a:t>
            </a:r>
            <a:endParaRPr/>
          </a:p>
        </p:txBody>
      </p:sp>
      <p:sp>
        <p:nvSpPr>
          <p:cNvPr id="152" name="Google Shape;152;p19"/>
          <p:cNvSpPr txBox="1"/>
          <p:nvPr/>
        </p:nvSpPr>
        <p:spPr>
          <a:xfrm>
            <a:off x="4418029" y="2663758"/>
            <a:ext cx="3808429" cy="163121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Lucida Sans"/>
                <a:ea typeface="Lucida Sans"/>
                <a:cs typeface="Lucida Sans"/>
                <a:sym typeface="Lucida Sans"/>
              </a:rPr>
              <a:t>Putty : give network access to raspberry pi</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Lucida Sans"/>
              <a:ea typeface="Lucida Sans"/>
              <a:cs typeface="Lucida Sans"/>
              <a:sym typeface="Lucida Sans"/>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Lucida Sans"/>
                <a:ea typeface="Lucida Sans"/>
                <a:cs typeface="Lucida Sans"/>
                <a:sym typeface="Lucida Sans"/>
              </a:rPr>
              <a:t>Rasbian os used in raspberry pi</a:t>
            </a:r>
            <a:endParaRPr sz="2000">
              <a:solidFill>
                <a:schemeClr val="dk1"/>
              </a:solidFill>
              <a:latin typeface="Lucida Sans"/>
              <a:ea typeface="Lucida Sans"/>
              <a:cs typeface="Lucida Sans"/>
              <a:sym typeface="Lucida Sans"/>
            </a:endParaRPr>
          </a:p>
        </p:txBody>
      </p:sp>
      <p:sp>
        <p:nvSpPr>
          <p:cNvPr id="153" name="Google Shape;153;p19"/>
          <p:cNvSpPr txBox="1"/>
          <p:nvPr/>
        </p:nvSpPr>
        <p:spPr>
          <a:xfrm>
            <a:off x="8851769" y="1917511"/>
            <a:ext cx="257351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Lucida Sans"/>
                <a:ea typeface="Lucida Sans"/>
                <a:cs typeface="Lucida Sans"/>
                <a:sym typeface="Lucida Sans"/>
              </a:rPr>
              <a:t>Server</a:t>
            </a:r>
            <a:endParaRPr/>
          </a:p>
        </p:txBody>
      </p:sp>
      <p:sp>
        <p:nvSpPr>
          <p:cNvPr id="154" name="Google Shape;154;p19"/>
          <p:cNvSpPr txBox="1"/>
          <p:nvPr/>
        </p:nvSpPr>
        <p:spPr>
          <a:xfrm>
            <a:off x="8380429" y="2771480"/>
            <a:ext cx="2960015" cy="132343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Lucida Sans"/>
                <a:ea typeface="Lucida Sans"/>
                <a:cs typeface="Lucida Sans"/>
                <a:sym typeface="Lucida Sans"/>
              </a:rPr>
              <a:t>Xming server : used to project raspberry pi os into our laptop</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0"/>
          <p:cNvPicPr preferRelativeResize="0"/>
          <p:nvPr>
            <p:ph idx="1" type="body"/>
          </p:nvPr>
        </p:nvPicPr>
        <p:blipFill rotWithShape="1">
          <a:blip r:embed="rId3">
            <a:alphaModFix/>
          </a:blip>
          <a:srcRect b="0" l="0" r="0" t="0"/>
          <a:stretch/>
        </p:blipFill>
        <p:spPr>
          <a:xfrm>
            <a:off x="2629863" y="1112857"/>
            <a:ext cx="7573296" cy="5102859"/>
          </a:xfrm>
          <a:prstGeom prst="rect">
            <a:avLst/>
          </a:prstGeom>
          <a:noFill/>
          <a:ln>
            <a:noFill/>
          </a:ln>
        </p:spPr>
      </p:pic>
      <p:sp>
        <p:nvSpPr>
          <p:cNvPr id="160" name="Google Shape;160;p20"/>
          <p:cNvSpPr txBox="1"/>
          <p:nvPr>
            <p:ph type="title"/>
          </p:nvPr>
        </p:nvSpPr>
        <p:spPr>
          <a:xfrm>
            <a:off x="185394" y="318649"/>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4100"/>
              <a:buFont typeface="Lucida Sans"/>
              <a:buNone/>
            </a:pPr>
            <a:r>
              <a:rPr lang="en-US">
                <a:solidFill>
                  <a:srgbClr val="0070C0"/>
                </a:solidFill>
              </a:rPr>
              <a:t>Blue print of Raspberry pi3:</a:t>
            </a:r>
            <a:endParaRPr/>
          </a:p>
        </p:txBody>
      </p:sp>
    </p:spTree>
  </p:cSld>
  <p:clrMapOvr>
    <a:masterClrMapping/>
  </p:clrMapOvr>
  <mc:AlternateContent>
    <mc:Choice Requires="p14">
      <p:transition spd="slow" p14:dur="39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 type="body"/>
          </p:nvPr>
        </p:nvSpPr>
        <p:spPr>
          <a:xfrm>
            <a:off x="609600" y="1481329"/>
            <a:ext cx="6818722" cy="4525963"/>
          </a:xfrm>
          <a:prstGeom prst="rect">
            <a:avLst/>
          </a:prstGeom>
          <a:noFill/>
          <a:ln>
            <a:noFill/>
          </a:ln>
        </p:spPr>
        <p:txBody>
          <a:bodyPr anchorCtr="0" anchor="t" bIns="45700" lIns="91425" spcFirstLastPara="1" rIns="91425" wrap="square" tIns="45700">
            <a:noAutofit/>
          </a:bodyPr>
          <a:lstStyle/>
          <a:p>
            <a:pPr indent="-256031" lvl="0" marL="365760" rtl="0" algn="l">
              <a:spcBef>
                <a:spcPts val="0"/>
              </a:spcBef>
              <a:spcAft>
                <a:spcPts val="0"/>
              </a:spcAft>
              <a:buSzPts val="2448"/>
              <a:buChar char="🞂"/>
            </a:pPr>
            <a:r>
              <a:rPr lang="en-US" sz="3600">
                <a:solidFill>
                  <a:schemeClr val="dk1"/>
                </a:solidFill>
                <a:latin typeface="Oswald"/>
                <a:ea typeface="Oswald"/>
                <a:cs typeface="Oswald"/>
                <a:sym typeface="Oswald"/>
              </a:rPr>
              <a:t>Allows multiple programs to be run at once</a:t>
            </a:r>
            <a:endParaRPr/>
          </a:p>
          <a:p>
            <a:pPr indent="-100583" lvl="0" marL="365760" rtl="0" algn="l">
              <a:spcBef>
                <a:spcPts val="400"/>
              </a:spcBef>
              <a:spcAft>
                <a:spcPts val="0"/>
              </a:spcAft>
              <a:buSzPts val="2448"/>
              <a:buNone/>
            </a:pPr>
            <a:r>
              <a:t/>
            </a:r>
            <a:endParaRPr sz="3600">
              <a:solidFill>
                <a:schemeClr val="dk1"/>
              </a:solidFill>
              <a:latin typeface="Oswald"/>
              <a:ea typeface="Oswald"/>
              <a:cs typeface="Oswald"/>
              <a:sym typeface="Oswald"/>
            </a:endParaRPr>
          </a:p>
          <a:p>
            <a:pPr indent="-256031" lvl="0" marL="365760" rtl="0" algn="l">
              <a:spcBef>
                <a:spcPts val="400"/>
              </a:spcBef>
              <a:spcAft>
                <a:spcPts val="0"/>
              </a:spcAft>
              <a:buSzPts val="2448"/>
              <a:buChar char="🞂"/>
            </a:pPr>
            <a:r>
              <a:rPr lang="en-US" sz="3600">
                <a:solidFill>
                  <a:schemeClr val="dk1"/>
                </a:solidFill>
                <a:latin typeface="Oswald"/>
                <a:ea typeface="Oswald"/>
                <a:cs typeface="Oswald"/>
                <a:sym typeface="Oswald"/>
              </a:rPr>
              <a:t>Simple implementation of even large systems</a:t>
            </a:r>
            <a:endParaRPr/>
          </a:p>
          <a:p>
            <a:pPr indent="-100583" lvl="0" marL="365760" rtl="0" algn="l">
              <a:spcBef>
                <a:spcPts val="400"/>
              </a:spcBef>
              <a:spcAft>
                <a:spcPts val="0"/>
              </a:spcAft>
              <a:buSzPts val="2448"/>
              <a:buNone/>
            </a:pPr>
            <a:r>
              <a:t/>
            </a:r>
            <a:endParaRPr sz="3600">
              <a:solidFill>
                <a:schemeClr val="dk1"/>
              </a:solidFill>
              <a:latin typeface="Oswald"/>
              <a:ea typeface="Oswald"/>
              <a:cs typeface="Oswald"/>
              <a:sym typeface="Oswald"/>
            </a:endParaRPr>
          </a:p>
          <a:p>
            <a:pPr indent="-256031" lvl="0" marL="365760" rtl="0" algn="l">
              <a:spcBef>
                <a:spcPts val="400"/>
              </a:spcBef>
              <a:spcAft>
                <a:spcPts val="0"/>
              </a:spcAft>
              <a:buSzPts val="2448"/>
              <a:buChar char="🞂"/>
            </a:pPr>
            <a:r>
              <a:rPr lang="en-US" sz="3600">
                <a:solidFill>
                  <a:schemeClr val="dk1"/>
                </a:solidFill>
                <a:latin typeface="Oswald"/>
                <a:ea typeface="Oswald"/>
                <a:cs typeface="Oswald"/>
                <a:sym typeface="Oswald"/>
              </a:rPr>
              <a:t>Many GPIO connection pins</a:t>
            </a:r>
            <a:endParaRPr sz="3600"/>
          </a:p>
        </p:txBody>
      </p:sp>
      <p:sp>
        <p:nvSpPr>
          <p:cNvPr id="166" name="Google Shape;166;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4400"/>
              <a:buFont typeface="Lucida Sans"/>
              <a:buNone/>
            </a:pPr>
            <a:r>
              <a:rPr lang="en-US" sz="4400">
                <a:solidFill>
                  <a:schemeClr val="accent1"/>
                </a:solidFill>
              </a:rPr>
              <a:t>Raspberry pi3</a:t>
            </a:r>
            <a:endParaRPr/>
          </a:p>
        </p:txBody>
      </p:sp>
      <p:pic>
        <p:nvPicPr>
          <p:cNvPr id="167" name="Google Shape;167;p21"/>
          <p:cNvPicPr preferRelativeResize="0"/>
          <p:nvPr/>
        </p:nvPicPr>
        <p:blipFill rotWithShape="1">
          <a:blip r:embed="rId3">
            <a:alphaModFix/>
          </a:blip>
          <a:srcRect b="0" l="0" r="0" t="0"/>
          <a:stretch/>
        </p:blipFill>
        <p:spPr>
          <a:xfrm>
            <a:off x="7758581" y="1885361"/>
            <a:ext cx="4360689" cy="39969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