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</p:sldMasterIdLst>
  <p:sldIdLst>
    <p:sldId id="257" r:id="rId4"/>
    <p:sldId id="258" r:id="rId5"/>
    <p:sldId id="303" r:id="rId6"/>
    <p:sldId id="291" r:id="rId7"/>
    <p:sldId id="265" r:id="rId8"/>
    <p:sldId id="267" r:id="rId9"/>
    <p:sldId id="269" r:id="rId10"/>
    <p:sldId id="270" r:id="rId11"/>
    <p:sldId id="301" r:id="rId12"/>
    <p:sldId id="273" r:id="rId13"/>
    <p:sldId id="276" r:id="rId14"/>
    <p:sldId id="293" r:id="rId15"/>
    <p:sldId id="298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CC"/>
    <a:srgbClr val="44546A"/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FB715-7399-4703-BBB0-5E626912FC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AE45531-F82F-4F64-9A9F-2EE26ABAF2B3}">
      <dgm:prSet phldrT="[Text]" custT="1"/>
      <dgm:spPr/>
      <dgm:t>
        <a:bodyPr/>
        <a:lstStyle/>
        <a:p>
          <a:r>
            <a:rPr lang="en-US" sz="2800" b="1" i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The Java Virtual Machine</a:t>
          </a:r>
        </a:p>
        <a:p>
          <a:r>
            <a:rPr lang="en-US" sz="2800" b="1" i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(JVM)</a:t>
          </a:r>
          <a:endParaRPr lang="en-IN" sz="2800" b="1" i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79F7A53-4E86-448B-A4BE-877554C20A5F}" type="parTrans" cxnId="{8A64F1CA-0459-4111-B74F-F898F263D859}">
      <dgm:prSet/>
      <dgm:spPr/>
      <dgm:t>
        <a:bodyPr/>
        <a:lstStyle/>
        <a:p>
          <a:endParaRPr lang="en-IN" sz="2800" b="1" i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45C9C16-8FE3-4ABF-BCCC-6124AA030C09}" type="sibTrans" cxnId="{8A64F1CA-0459-4111-B74F-F898F263D859}">
      <dgm:prSet/>
      <dgm:spPr/>
      <dgm:t>
        <a:bodyPr/>
        <a:lstStyle/>
        <a:p>
          <a:endParaRPr lang="en-IN" sz="2800" b="1" i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AC6B0B7-A02F-410D-A995-F4B398C27386}">
      <dgm:prSet phldrT="[Text]" custT="1"/>
      <dgm:spPr/>
      <dgm:t>
        <a:bodyPr/>
        <a:lstStyle/>
        <a:p>
          <a:r>
            <a:rPr lang="en-US" sz="2800" b="1" i="0" dirty="0">
              <a:latin typeface="Cambria" panose="02040503050406030204" pitchFamily="18" charset="0"/>
              <a:ea typeface="Cambria" panose="02040503050406030204" pitchFamily="18" charset="0"/>
            </a:rPr>
            <a:t>The Java Application Programming Interface</a:t>
          </a:r>
        </a:p>
        <a:p>
          <a:r>
            <a:rPr lang="en-US" sz="2800" b="1" i="0" dirty="0">
              <a:latin typeface="Cambria" panose="02040503050406030204" pitchFamily="18" charset="0"/>
              <a:ea typeface="Cambria" panose="02040503050406030204" pitchFamily="18" charset="0"/>
            </a:rPr>
            <a:t>(API)</a:t>
          </a:r>
          <a:endParaRPr lang="en-IN" sz="2800" b="1" i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F7780BF-D67F-47F1-8354-49CE72FF28E1}" type="parTrans" cxnId="{4BE0EE9E-F619-406E-88A9-A3D6A214616A}">
      <dgm:prSet/>
      <dgm:spPr/>
      <dgm:t>
        <a:bodyPr/>
        <a:lstStyle/>
        <a:p>
          <a:endParaRPr lang="en-IN" sz="2800" b="1" i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F8A24B-D312-49AF-8D48-FDB53F6DA8D2}" type="sibTrans" cxnId="{4BE0EE9E-F619-406E-88A9-A3D6A214616A}">
      <dgm:prSet/>
      <dgm:spPr/>
      <dgm:t>
        <a:bodyPr/>
        <a:lstStyle/>
        <a:p>
          <a:endParaRPr lang="en-IN" sz="2800" b="1" i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BBD80C8-63F1-4955-AE48-F88E0067806D}" type="pres">
      <dgm:prSet presAssocID="{03AFB715-7399-4703-BBB0-5E626912FC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F49386-0A66-4155-A292-2A1612301F42}" type="pres">
      <dgm:prSet presAssocID="{DAE45531-F82F-4F64-9A9F-2EE26ABAF2B3}" presName="hierRoot1" presStyleCnt="0"/>
      <dgm:spPr/>
    </dgm:pt>
    <dgm:pt modelId="{3792A741-7B22-4158-A5F2-B5C6E21447D0}" type="pres">
      <dgm:prSet presAssocID="{DAE45531-F82F-4F64-9A9F-2EE26ABAF2B3}" presName="composite" presStyleCnt="0"/>
      <dgm:spPr/>
    </dgm:pt>
    <dgm:pt modelId="{DCFA814C-ACA5-4F91-98C4-4C83A3514086}" type="pres">
      <dgm:prSet presAssocID="{DAE45531-F82F-4F64-9A9F-2EE26ABAF2B3}" presName="background" presStyleLbl="node0" presStyleIdx="0" presStyleCnt="1"/>
      <dgm:spPr/>
    </dgm:pt>
    <dgm:pt modelId="{F020655A-A3F7-4213-B0A3-E301049F0F46}" type="pres">
      <dgm:prSet presAssocID="{DAE45531-F82F-4F64-9A9F-2EE26ABAF2B3}" presName="text" presStyleLbl="fgAcc0" presStyleIdx="0" presStyleCnt="1" custScaleX="72983" custScaleY="85495" custLinFactX="-5164" custLinFactNeighborX="-100000" custLinFactNeighborY="11490">
        <dgm:presLayoutVars>
          <dgm:chPref val="3"/>
        </dgm:presLayoutVars>
      </dgm:prSet>
      <dgm:spPr/>
    </dgm:pt>
    <dgm:pt modelId="{D686C2D7-CB57-4D3C-9DA1-FEA490DD4D53}" type="pres">
      <dgm:prSet presAssocID="{DAE45531-F82F-4F64-9A9F-2EE26ABAF2B3}" presName="hierChild2" presStyleCnt="0"/>
      <dgm:spPr/>
    </dgm:pt>
    <dgm:pt modelId="{DB931F96-5EF4-4DD8-8D6E-21050643CE76}" type="pres">
      <dgm:prSet presAssocID="{2F7780BF-D67F-47F1-8354-49CE72FF28E1}" presName="Name10" presStyleLbl="parChTrans1D2" presStyleIdx="0" presStyleCnt="1"/>
      <dgm:spPr/>
    </dgm:pt>
    <dgm:pt modelId="{77F86D13-76B8-4410-9DBC-1562F89ABFCD}" type="pres">
      <dgm:prSet presAssocID="{7AC6B0B7-A02F-410D-A995-F4B398C27386}" presName="hierRoot2" presStyleCnt="0"/>
      <dgm:spPr/>
    </dgm:pt>
    <dgm:pt modelId="{E37A5966-9649-4E41-AF48-6A35347A77F8}" type="pres">
      <dgm:prSet presAssocID="{7AC6B0B7-A02F-410D-A995-F4B398C27386}" presName="composite2" presStyleCnt="0"/>
      <dgm:spPr/>
    </dgm:pt>
    <dgm:pt modelId="{D93D0B8C-E838-4EC7-AFC5-F603E03CFCB0}" type="pres">
      <dgm:prSet presAssocID="{7AC6B0B7-A02F-410D-A995-F4B398C27386}" presName="background2" presStyleLbl="node2" presStyleIdx="0" presStyleCnt="1"/>
      <dgm:spPr/>
    </dgm:pt>
    <dgm:pt modelId="{3C87DC2C-35D6-4E5E-8AC3-23AE06FA36C2}" type="pres">
      <dgm:prSet presAssocID="{7AC6B0B7-A02F-410D-A995-F4B398C27386}" presName="text2" presStyleLbl="fgAcc2" presStyleIdx="0" presStyleCnt="1" custScaleX="181949" custScaleY="77598" custLinFactY="-10469" custLinFactNeighborX="48108" custLinFactNeighborY="-100000">
        <dgm:presLayoutVars>
          <dgm:chPref val="3"/>
        </dgm:presLayoutVars>
      </dgm:prSet>
      <dgm:spPr/>
    </dgm:pt>
    <dgm:pt modelId="{1C916EC5-D71E-4923-8CA3-EDCCBEA4DBF2}" type="pres">
      <dgm:prSet presAssocID="{7AC6B0B7-A02F-410D-A995-F4B398C27386}" presName="hierChild3" presStyleCnt="0"/>
      <dgm:spPr/>
    </dgm:pt>
  </dgm:ptLst>
  <dgm:cxnLst>
    <dgm:cxn modelId="{E53E070C-38F9-4D90-91C5-F46377A6C2E7}" type="presOf" srcId="{03AFB715-7399-4703-BBB0-5E626912FCBB}" destId="{6BBD80C8-63F1-4955-AE48-F88E0067806D}" srcOrd="0" destOrd="0" presId="urn:microsoft.com/office/officeart/2005/8/layout/hierarchy1"/>
    <dgm:cxn modelId="{675DCD2B-8B19-49E1-9AD7-96F1141214B9}" type="presOf" srcId="{2F7780BF-D67F-47F1-8354-49CE72FF28E1}" destId="{DB931F96-5EF4-4DD8-8D6E-21050643CE76}" srcOrd="0" destOrd="0" presId="urn:microsoft.com/office/officeart/2005/8/layout/hierarchy1"/>
    <dgm:cxn modelId="{F2DA9696-84D9-426F-8390-6AE2AF3CE8F3}" type="presOf" srcId="{DAE45531-F82F-4F64-9A9F-2EE26ABAF2B3}" destId="{F020655A-A3F7-4213-B0A3-E301049F0F46}" srcOrd="0" destOrd="0" presId="urn:microsoft.com/office/officeart/2005/8/layout/hierarchy1"/>
    <dgm:cxn modelId="{4BE0EE9E-F619-406E-88A9-A3D6A214616A}" srcId="{DAE45531-F82F-4F64-9A9F-2EE26ABAF2B3}" destId="{7AC6B0B7-A02F-410D-A995-F4B398C27386}" srcOrd="0" destOrd="0" parTransId="{2F7780BF-D67F-47F1-8354-49CE72FF28E1}" sibTransId="{70F8A24B-D312-49AF-8D48-FDB53F6DA8D2}"/>
    <dgm:cxn modelId="{8A64F1CA-0459-4111-B74F-F898F263D859}" srcId="{03AFB715-7399-4703-BBB0-5E626912FCBB}" destId="{DAE45531-F82F-4F64-9A9F-2EE26ABAF2B3}" srcOrd="0" destOrd="0" parTransId="{B79F7A53-4E86-448B-A4BE-877554C20A5F}" sibTransId="{845C9C16-8FE3-4ABF-BCCC-6124AA030C09}"/>
    <dgm:cxn modelId="{6634D1F2-4A56-4682-8595-65D3C7225C25}" type="presOf" srcId="{7AC6B0B7-A02F-410D-A995-F4B398C27386}" destId="{3C87DC2C-35D6-4E5E-8AC3-23AE06FA36C2}" srcOrd="0" destOrd="0" presId="urn:microsoft.com/office/officeart/2005/8/layout/hierarchy1"/>
    <dgm:cxn modelId="{F883C508-C040-4561-9EF7-56133ABB444B}" type="presParOf" srcId="{6BBD80C8-63F1-4955-AE48-F88E0067806D}" destId="{28F49386-0A66-4155-A292-2A1612301F42}" srcOrd="0" destOrd="0" presId="urn:microsoft.com/office/officeart/2005/8/layout/hierarchy1"/>
    <dgm:cxn modelId="{11E72E8E-5EDD-4534-A491-E940B3F81412}" type="presParOf" srcId="{28F49386-0A66-4155-A292-2A1612301F42}" destId="{3792A741-7B22-4158-A5F2-B5C6E21447D0}" srcOrd="0" destOrd="0" presId="urn:microsoft.com/office/officeart/2005/8/layout/hierarchy1"/>
    <dgm:cxn modelId="{041BFEB4-147F-4AB1-9308-C49D8983D5B0}" type="presParOf" srcId="{3792A741-7B22-4158-A5F2-B5C6E21447D0}" destId="{DCFA814C-ACA5-4F91-98C4-4C83A3514086}" srcOrd="0" destOrd="0" presId="urn:microsoft.com/office/officeart/2005/8/layout/hierarchy1"/>
    <dgm:cxn modelId="{EE91ACF6-5BC3-448E-9B38-E28CBDA71C4A}" type="presParOf" srcId="{3792A741-7B22-4158-A5F2-B5C6E21447D0}" destId="{F020655A-A3F7-4213-B0A3-E301049F0F46}" srcOrd="1" destOrd="0" presId="urn:microsoft.com/office/officeart/2005/8/layout/hierarchy1"/>
    <dgm:cxn modelId="{6AFAFFEA-A91C-4C35-A43C-17ED91467B8D}" type="presParOf" srcId="{28F49386-0A66-4155-A292-2A1612301F42}" destId="{D686C2D7-CB57-4D3C-9DA1-FEA490DD4D53}" srcOrd="1" destOrd="0" presId="urn:microsoft.com/office/officeart/2005/8/layout/hierarchy1"/>
    <dgm:cxn modelId="{EBE6A716-529C-4C47-A8C8-14981BCAB81E}" type="presParOf" srcId="{D686C2D7-CB57-4D3C-9DA1-FEA490DD4D53}" destId="{DB931F96-5EF4-4DD8-8D6E-21050643CE76}" srcOrd="0" destOrd="0" presId="urn:microsoft.com/office/officeart/2005/8/layout/hierarchy1"/>
    <dgm:cxn modelId="{676826D9-15D7-4442-AD87-5B40ADE4D7EC}" type="presParOf" srcId="{D686C2D7-CB57-4D3C-9DA1-FEA490DD4D53}" destId="{77F86D13-76B8-4410-9DBC-1562F89ABFCD}" srcOrd="1" destOrd="0" presId="urn:microsoft.com/office/officeart/2005/8/layout/hierarchy1"/>
    <dgm:cxn modelId="{9A0052EA-2FDF-4AED-9B2E-A920D2A33A7B}" type="presParOf" srcId="{77F86D13-76B8-4410-9DBC-1562F89ABFCD}" destId="{E37A5966-9649-4E41-AF48-6A35347A77F8}" srcOrd="0" destOrd="0" presId="urn:microsoft.com/office/officeart/2005/8/layout/hierarchy1"/>
    <dgm:cxn modelId="{0FFA105D-AFE8-4D12-9228-B1CC18B57848}" type="presParOf" srcId="{E37A5966-9649-4E41-AF48-6A35347A77F8}" destId="{D93D0B8C-E838-4EC7-AFC5-F603E03CFCB0}" srcOrd="0" destOrd="0" presId="urn:microsoft.com/office/officeart/2005/8/layout/hierarchy1"/>
    <dgm:cxn modelId="{3C161D12-7B59-48CA-9BE8-CB11312A578C}" type="presParOf" srcId="{E37A5966-9649-4E41-AF48-6A35347A77F8}" destId="{3C87DC2C-35D6-4E5E-8AC3-23AE06FA36C2}" srcOrd="1" destOrd="0" presId="urn:microsoft.com/office/officeart/2005/8/layout/hierarchy1"/>
    <dgm:cxn modelId="{9C773E9A-DCC6-4C96-827E-4ECBC800A085}" type="presParOf" srcId="{77F86D13-76B8-4410-9DBC-1562F89ABFCD}" destId="{1C916EC5-D71E-4923-8CA3-EDCCBEA4DB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31F96-5EF4-4DD8-8D6E-21050643CE76}">
      <dsp:nvSpPr>
        <dsp:cNvPr id="0" name=""/>
        <dsp:cNvSpPr/>
      </dsp:nvSpPr>
      <dsp:spPr>
        <a:xfrm>
          <a:off x="1211346" y="526865"/>
          <a:ext cx="5960351" cy="1924240"/>
        </a:xfrm>
        <a:custGeom>
          <a:avLst/>
          <a:gdLst/>
          <a:ahLst/>
          <a:cxnLst/>
          <a:rect l="0" t="0" r="0" b="0"/>
          <a:pathLst>
            <a:path>
              <a:moveTo>
                <a:pt x="0" y="1924240"/>
              </a:moveTo>
              <a:lnTo>
                <a:pt x="596035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A814C-ACA5-4F91-98C4-4C83A3514086}">
      <dsp:nvSpPr>
        <dsp:cNvPr id="0" name=""/>
        <dsp:cNvSpPr/>
      </dsp:nvSpPr>
      <dsp:spPr>
        <a:xfrm>
          <a:off x="-240628" y="290966"/>
          <a:ext cx="2903950" cy="21601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0655A-A3F7-4213-B0A3-E301049F0F46}">
      <dsp:nvSpPr>
        <dsp:cNvPr id="0" name=""/>
        <dsp:cNvSpPr/>
      </dsp:nvSpPr>
      <dsp:spPr>
        <a:xfrm>
          <a:off x="201475" y="710966"/>
          <a:ext cx="2903950" cy="21601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The Java Virtual Machine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rPr>
            <a:t>(JVM)</a:t>
          </a:r>
          <a:endParaRPr lang="en-IN" sz="2800" b="1" i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64743" y="774234"/>
        <a:ext cx="2777414" cy="2033604"/>
      </dsp:txXfrm>
    </dsp:sp>
    <dsp:sp modelId="{D93D0B8C-E838-4EC7-AFC5-F603E03CFCB0}">
      <dsp:nvSpPr>
        <dsp:cNvPr id="0" name=""/>
        <dsp:cNvSpPr/>
      </dsp:nvSpPr>
      <dsp:spPr>
        <a:xfrm>
          <a:off x="3551876" y="526865"/>
          <a:ext cx="7239643" cy="19606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7DC2C-35D6-4E5E-8AC3-23AE06FA36C2}">
      <dsp:nvSpPr>
        <dsp:cNvPr id="0" name=""/>
        <dsp:cNvSpPr/>
      </dsp:nvSpPr>
      <dsp:spPr>
        <a:xfrm>
          <a:off x="3993980" y="946865"/>
          <a:ext cx="7239643" cy="196061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The Java Application Programming Interface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(API)</a:t>
          </a:r>
          <a:endParaRPr lang="en-IN" sz="2800" b="1" i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051404" y="1004289"/>
        <a:ext cx="7124795" cy="1845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5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3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0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0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9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78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89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4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17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7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98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3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15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72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04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70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24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398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4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27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92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6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4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4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DF76-3268-4CA1-B08B-45A68D94779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06017" y="471708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6395-5B4B-4DC1-BB98-EFF5A8773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4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effectLst/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Mantri</a:t>
            </a:r>
            <a:r>
              <a:rPr lang="en-US" sz="1400" b="1" baseline="0" dirty="0">
                <a:effectLst/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 Info Tech Academy </a:t>
            </a:r>
            <a:endParaRPr lang="en-IN" sz="1400" dirty="0"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3D54-7537-4DB2-9E82-5A4E194C350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C8F1-1E8F-4A8F-B7BF-E2B38750888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effectLst/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Mantri</a:t>
            </a:r>
            <a:r>
              <a:rPr lang="en-US" sz="1400" b="1" baseline="0" dirty="0">
                <a:effectLst/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 Info Tech Academy </a:t>
            </a:r>
            <a:endParaRPr lang="en-IN" sz="1400" dirty="0"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3D54-7537-4DB2-9E82-5A4E194C350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C8F1-1E8F-4A8F-B7BF-E2B38750888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699" cy="8575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0223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effectLst/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Mantri</a:t>
            </a:r>
            <a:r>
              <a:rPr lang="en-US" sz="1400" b="1" baseline="0" dirty="0">
                <a:effectLst/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effectLst/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effectLst/>
                <a:latin typeface="Cambria" panose="02040503050406030204" pitchFamily="18" charset="0"/>
              </a:rPr>
              <a:t> Info Tech Academy </a:t>
            </a:r>
            <a:endParaRPr lang="en-IN" sz="1400" dirty="0"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3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417499"/>
            <a:ext cx="12191999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 technology is both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4000" b="1" i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 a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Platform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Oracle Corporation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14379"/>
            <a:ext cx="12192000" cy="80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About the Java Technology</a:t>
            </a:r>
            <a:endParaRPr lang="en-IN" sz="44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" y="1181667"/>
            <a:ext cx="12192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32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is</a:t>
            </a:r>
          </a:p>
          <a:p>
            <a:pPr algn="ctr"/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hardware or software environment in which a program runs.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119590"/>
            <a:ext cx="12192000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Java Platform </a:t>
            </a:r>
            <a:endParaRPr lang="en-IN" sz="44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06340"/>
            <a:ext cx="12192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Some of the most popular platforms are</a:t>
            </a:r>
          </a:p>
          <a:p>
            <a:pPr algn="ctr"/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i="1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Microsoft Windows</a:t>
            </a:r>
            <a:r>
              <a:rPr lang="en-US" sz="3200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200" i="1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en-US" sz="3200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200" i="1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Solaris OS</a:t>
            </a:r>
            <a:r>
              <a:rPr lang="en-US" sz="3200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3200" i="1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 OS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431013"/>
            <a:ext cx="12192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Most platforms can be described as a</a:t>
            </a:r>
          </a:p>
          <a:p>
            <a:pPr algn="ctr"/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combination of the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underlying hardware</a:t>
            </a: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206" y="1361263"/>
            <a:ext cx="11045588" cy="3671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40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The Java platform differs from most other platforms in that it's a software-only platform that runs on top of other hardware-based platforms.</a:t>
            </a:r>
            <a:endParaRPr lang="en-IN" sz="4000" b="1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99334629"/>
              </p:ext>
            </p:extLst>
          </p:nvPr>
        </p:nvGraphicFramePr>
        <p:xfrm>
          <a:off x="489801" y="805220"/>
          <a:ext cx="11233624" cy="569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9E682A-1675-EBE4-0441-14EB34F7A4BC}"/>
              </a:ext>
            </a:extLst>
          </p:cNvPr>
          <p:cNvSpPr/>
          <p:nvPr/>
        </p:nvSpPr>
        <p:spPr>
          <a:xfrm>
            <a:off x="842127" y="4864231"/>
            <a:ext cx="10360058" cy="15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/>
              <a:t>OS and hardware based Platform</a:t>
            </a:r>
          </a:p>
          <a:p>
            <a:pPr algn="ctr"/>
            <a:r>
              <a:rPr lang="en-IN" sz="4800"/>
              <a:t>[Windows, Linux,Mac etc.]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074EDF-9BDD-20F7-D819-1EB5F095C636}"/>
              </a:ext>
            </a:extLst>
          </p:cNvPr>
          <p:cNvSpPr/>
          <p:nvPr/>
        </p:nvSpPr>
        <p:spPr>
          <a:xfrm rot="16200000">
            <a:off x="4963213" y="3992251"/>
            <a:ext cx="760236" cy="738625"/>
          </a:xfrm>
          <a:prstGeom prst="rightArrow">
            <a:avLst>
              <a:gd name="adj1" fmla="val 78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9550" y="1125371"/>
            <a:ext cx="11847775" cy="595253"/>
            <a:chOff x="1881874" y="897751"/>
            <a:chExt cx="11356453" cy="595253"/>
          </a:xfrm>
        </p:grpSpPr>
        <p:sp>
          <p:nvSpPr>
            <p:cNvPr id="6" name="Straight Connector 5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>
              <a:off x="1881875" y="897751"/>
              <a:ext cx="5692633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r>
                <a:rPr lang="en-US" sz="3200" i="1" dirty="0">
                  <a:latin typeface="Cambria" panose="02040503050406030204" pitchFamily="18" charset="0"/>
                  <a:ea typeface="Cambria" panose="02040503050406030204" pitchFamily="18" charset="0"/>
                </a:rPr>
                <a:t>The Java Virtual Machine (JVM)</a:t>
              </a:r>
              <a:endParaRPr lang="en-IN" sz="3200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9550" y="3556947"/>
            <a:ext cx="11847775" cy="595253"/>
            <a:chOff x="1881874" y="897751"/>
            <a:chExt cx="11356453" cy="595253"/>
          </a:xfrm>
        </p:grpSpPr>
        <p:sp>
          <p:nvSpPr>
            <p:cNvPr id="19" name="Straight Connector 18"/>
            <p:cNvSpPr/>
            <p:nvPr/>
          </p:nvSpPr>
          <p:spPr>
            <a:xfrm>
              <a:off x="1881874" y="1493004"/>
              <a:ext cx="11356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881874" y="897751"/>
              <a:ext cx="8790675" cy="595253"/>
            </a:xfrm>
            <a:custGeom>
              <a:avLst/>
              <a:gdLst>
                <a:gd name="connsiteX0" fmla="*/ 99229 w 2113280"/>
                <a:gd name="connsiteY0" fmla="*/ 0 h 595253"/>
                <a:gd name="connsiteX1" fmla="*/ 2014051 w 2113280"/>
                <a:gd name="connsiteY1" fmla="*/ 0 h 595253"/>
                <a:gd name="connsiteX2" fmla="*/ 2113280 w 2113280"/>
                <a:gd name="connsiteY2" fmla="*/ 99229 h 595253"/>
                <a:gd name="connsiteX3" fmla="*/ 2113280 w 2113280"/>
                <a:gd name="connsiteY3" fmla="*/ 595253 h 595253"/>
                <a:gd name="connsiteX4" fmla="*/ 2113280 w 2113280"/>
                <a:gd name="connsiteY4" fmla="*/ 595253 h 595253"/>
                <a:gd name="connsiteX5" fmla="*/ 0 w 2113280"/>
                <a:gd name="connsiteY5" fmla="*/ 595253 h 595253"/>
                <a:gd name="connsiteX6" fmla="*/ 0 w 2113280"/>
                <a:gd name="connsiteY6" fmla="*/ 595253 h 595253"/>
                <a:gd name="connsiteX7" fmla="*/ 0 w 2113280"/>
                <a:gd name="connsiteY7" fmla="*/ 99229 h 595253"/>
                <a:gd name="connsiteX8" fmla="*/ 99229 w 2113280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595253">
                  <a:moveTo>
                    <a:pt x="99229" y="0"/>
                  </a:moveTo>
                  <a:lnTo>
                    <a:pt x="2014051" y="0"/>
                  </a:lnTo>
                  <a:cubicBezTo>
                    <a:pt x="2068854" y="0"/>
                    <a:pt x="2113280" y="44426"/>
                    <a:pt x="2113280" y="99229"/>
                  </a:cubicBezTo>
                  <a:lnTo>
                    <a:pt x="2113280" y="595253"/>
                  </a:lnTo>
                  <a:lnTo>
                    <a:pt x="2113280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18" tIns="88118" rIns="88118" bIns="59055" numCol="1" spcCol="1270" anchor="ctr" anchorCtr="0">
              <a:noAutofit/>
            </a:bodyPr>
            <a:lstStyle/>
            <a:p>
              <a:pPr lvl="0"/>
              <a:r>
                <a:rPr lang="en-US" sz="3200" i="1" dirty="0">
                  <a:latin typeface="Cambria" panose="02040503050406030204" pitchFamily="18" charset="0"/>
                  <a:ea typeface="Cambria" panose="02040503050406030204" pitchFamily="18" charset="0"/>
                </a:rPr>
                <a:t>The Java Application Programming Interface (API)</a:t>
              </a:r>
              <a:endParaRPr lang="en-IN" sz="3200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55094" y="1821155"/>
            <a:ext cx="11382231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5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 Virtual Machine (JVM) is the base for the Java platform and is ported onto various hardware-based platforms.</a:t>
            </a:r>
            <a:endParaRPr lang="en-IN" sz="25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095" y="4266614"/>
            <a:ext cx="10877263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API is a large collection of ready-made software components that provide many useful capabilities. It is grouped into libraries of related classes and interfaces; these libraries are known as packages.</a:t>
            </a:r>
          </a:p>
          <a:p>
            <a:r>
              <a:rPr lang="en-US" sz="2500" b="1" i="1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API mainly consists of jar and </a:t>
            </a:r>
            <a:r>
              <a:rPr lang="en-US" sz="2500" b="1" i="1" u="sng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dll</a:t>
            </a:r>
            <a:r>
              <a:rPr lang="en-US" sz="2500" b="1" i="1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files.</a:t>
            </a:r>
            <a:endParaRPr lang="en-IN" sz="2500" b="1" i="1" u="sng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y_Java_is_called_as_Platfor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03" y="-27297"/>
            <a:ext cx="7301552" cy="65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4647" y="2432290"/>
            <a:ext cx="4447356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API and Java Virtual Machine insulate the program from the underlying hardware.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11763"/>
            <a:ext cx="12191999" cy="739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 8 is a major update that was launched on  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15" y="2302688"/>
            <a:ext cx="5319970" cy="3823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" r="4542" b="81723"/>
          <a:stretch/>
        </p:blipFill>
        <p:spPr>
          <a:xfrm>
            <a:off x="3422568" y="2259385"/>
            <a:ext cx="5331656" cy="7640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2" t="72528" r="56039" b="13998"/>
          <a:stretch/>
        </p:blipFill>
        <p:spPr>
          <a:xfrm>
            <a:off x="4996195" y="5054912"/>
            <a:ext cx="758482" cy="5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94833" y="1687286"/>
            <a:ext cx="7383436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32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No Pointers, No Multiple Inheritance</a:t>
            </a:r>
            <a:endParaRPr lang="en-US" sz="2400" dirty="0">
              <a:solidFill>
                <a:srgbClr val="44546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4833" y="2605964"/>
            <a:ext cx="7383436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32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Compile once run anywhere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94832" y="3549098"/>
            <a:ext cx="7383436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32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300" dirty="0"/>
              <a:t>Strong Object Oriented Language,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300" dirty="0"/>
              <a:t>No Global Variable, No Friend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94830" y="4462956"/>
            <a:ext cx="7497170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32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300" dirty="0"/>
              <a:t>Data types occupy same no. of bytes on all platforms</a:t>
            </a:r>
            <a:endParaRPr lang="en-IN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4830" y="5410279"/>
            <a:ext cx="7383436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32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300" dirty="0"/>
              <a:t>Client Server Application can be made effectively</a:t>
            </a:r>
            <a:endParaRPr lang="en-IN" sz="2300" dirty="0"/>
          </a:p>
        </p:txBody>
      </p:sp>
      <p:sp>
        <p:nvSpPr>
          <p:cNvPr id="5" name="Freeform 4"/>
          <p:cNvSpPr/>
          <p:nvPr/>
        </p:nvSpPr>
        <p:spPr>
          <a:xfrm>
            <a:off x="61494" y="2605964"/>
            <a:ext cx="4878989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algn="l" defTabSz="1422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100" b="1" kern="12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 Independent</a:t>
            </a:r>
            <a:endParaRPr lang="en-IN" sz="3100" b="1" kern="120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1493" y="3549098"/>
            <a:ext cx="4878989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algn="l" defTabSz="1422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Object Oriented</a:t>
            </a:r>
            <a:endParaRPr lang="en-IN" sz="3100" b="1" kern="120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1493" y="4462956"/>
            <a:ext cx="4878989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algn="l" defTabSz="1422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Portable</a:t>
            </a:r>
            <a:endParaRPr lang="en-IN" sz="3100" b="1" kern="120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1493" y="5410911"/>
            <a:ext cx="4878989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algn="l" defTabSz="1422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Distributed</a:t>
            </a:r>
            <a:endParaRPr lang="en-IN" sz="3100" b="1" kern="120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1494" y="1687285"/>
            <a:ext cx="4878989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algn="l" defTabSz="1422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3100" b="1" kern="1200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lang="en-IN" sz="3100" b="1" kern="120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0061" y="154231"/>
            <a:ext cx="10740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155700">
              <a:spcBef>
                <a:spcPct val="0"/>
              </a:spcBef>
              <a:spcAft>
                <a:spcPct val="35000"/>
              </a:spcAft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Java programming language is a high-level language that has following features: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6" grpId="0" animBg="1"/>
      <p:bldP spid="7" grpId="0" animBg="1"/>
      <p:bldP spid="8" grpId="0" animBg="1"/>
      <p:bldP spid="4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94576" y="1195975"/>
            <a:ext cx="7688240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Due to JIT, execution becomes faster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94576" y="2182893"/>
            <a:ext cx="7688240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You can create Multithreaded Applications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94575" y="3194267"/>
            <a:ext cx="7688240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sz="2300" dirty="0"/>
              <a:t>Safe, most of the things are checked during compile time so no risk at runtime</a:t>
            </a:r>
            <a:endParaRPr lang="en-IN" sz="23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4573" y="4176365"/>
            <a:ext cx="7688240" cy="668516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sz="2200" dirty="0"/>
              <a:t>Supports late binding since beginning. You can load any class on the fly and find out its information.</a:t>
            </a:r>
            <a:endParaRPr lang="en-IN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99296" y="5192559"/>
            <a:ext cx="7688240" cy="897155"/>
          </a:xfrm>
          <a:prstGeom prst="rect">
            <a:avLst/>
          </a:pr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>
            <a:defPPr>
              <a:defRPr lang="en-US"/>
            </a:defPPr>
            <a:lvl1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If bytecode contains virus or malicious code , it cannot be executed on the system. Thanks to Java’s secure feature.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75146" y="2182893"/>
            <a:ext cx="4524151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Multithreaded</a:t>
            </a:r>
            <a:endParaRPr lang="en-IN" sz="32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5145" y="3194267"/>
            <a:ext cx="4524151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Robust</a:t>
            </a:r>
            <a:endParaRPr lang="en-IN" sz="32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5145" y="4176365"/>
            <a:ext cx="4524151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Dynamic</a:t>
            </a:r>
            <a:endParaRPr lang="en-IN" sz="32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5145" y="5178912"/>
            <a:ext cx="4524151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Secure</a:t>
            </a:r>
            <a:endParaRPr lang="en-IN" sz="32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5146" y="1195974"/>
            <a:ext cx="4524151" cy="668516"/>
          </a:xfrm>
          <a:custGeom>
            <a:avLst/>
            <a:gdLst>
              <a:gd name="connsiteX0" fmla="*/ 0 w 6691781"/>
              <a:gd name="connsiteY0" fmla="*/ 0 h 668516"/>
              <a:gd name="connsiteX1" fmla="*/ 6357523 w 6691781"/>
              <a:gd name="connsiteY1" fmla="*/ 0 h 668516"/>
              <a:gd name="connsiteX2" fmla="*/ 6691781 w 6691781"/>
              <a:gd name="connsiteY2" fmla="*/ 334258 h 668516"/>
              <a:gd name="connsiteX3" fmla="*/ 6357523 w 6691781"/>
              <a:gd name="connsiteY3" fmla="*/ 668516 h 668516"/>
              <a:gd name="connsiteX4" fmla="*/ 0 w 6691781"/>
              <a:gd name="connsiteY4" fmla="*/ 668516 h 668516"/>
              <a:gd name="connsiteX5" fmla="*/ 334258 w 6691781"/>
              <a:gd name="connsiteY5" fmla="*/ 334258 h 668516"/>
              <a:gd name="connsiteX6" fmla="*/ 0 w 6691781"/>
              <a:gd name="connsiteY6" fmla="*/ 0 h 6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1781" h="668516">
                <a:moveTo>
                  <a:pt x="0" y="0"/>
                </a:moveTo>
                <a:lnTo>
                  <a:pt x="6357523" y="0"/>
                </a:lnTo>
                <a:lnTo>
                  <a:pt x="6691781" y="334258"/>
                </a:lnTo>
                <a:lnTo>
                  <a:pt x="6357523" y="668516"/>
                </a:lnTo>
                <a:lnTo>
                  <a:pt x="0" y="668516"/>
                </a:lnTo>
                <a:lnTo>
                  <a:pt x="334258" y="334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898" tIns="20320" rIns="334258" bIns="20320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High Performance</a:t>
            </a:r>
            <a:endParaRPr lang="en-IN" sz="32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6" grpId="0" animBg="1"/>
      <p:bldP spid="7" grpId="0" animBg="1"/>
      <p:bldP spid="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502" y="1449581"/>
            <a:ext cx="114509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the Java programming language, all source code is first written in plain text files ending with the </a:t>
            </a:r>
            <a:r>
              <a:rPr lang="en-US" sz="4000" b="1" i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.java extension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502" y="4020753"/>
            <a:ext cx="11450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Those source files are then compiled into </a:t>
            </a:r>
          </a:p>
          <a:p>
            <a:pPr algn="ctr"/>
            <a:r>
              <a:rPr lang="en-US" sz="4000" b="1" i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.class 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files by the </a:t>
            </a:r>
            <a:r>
              <a:rPr lang="en-US" sz="4000" b="1" i="1" u="sng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javac</a:t>
            </a:r>
            <a:r>
              <a:rPr lang="en-US" sz="4000" b="1" i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compiler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917" y="1251615"/>
            <a:ext cx="113122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.class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file does not contain code that is native to your processor; it instead contains </a:t>
            </a:r>
            <a:r>
              <a:rPr lang="en-US" sz="3600" i="1" dirty="0" err="1">
                <a:latin typeface="Cambria" panose="02040503050406030204" pitchFamily="18" charset="0"/>
                <a:ea typeface="Cambria" panose="02040503050406030204" pitchFamily="18" charset="0"/>
              </a:rPr>
              <a:t>bytecodes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— the machine language of the Java </a:t>
            </a:r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Virtual Machine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(Java VM). 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5917" y="3915343"/>
            <a:ext cx="11312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java launcher tool (JRE) then runs your application with an instance of the Java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89392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4859"/>
            <a:ext cx="12192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An overview of the software development process</a:t>
            </a:r>
            <a:endParaRPr lang="en-IN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9" y="2054672"/>
            <a:ext cx="11614242" cy="33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421" y="1806527"/>
            <a:ext cx="112260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Because the Java VM is available on many different operating systems, the same </a:t>
            </a:r>
            <a:r>
              <a:rPr lang="en-US" sz="40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.class </a:t>
            </a: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files are capable of running on Microsoft Windows, the Solaris™ Operating System (Solaris OS), Linux, or Mac OS.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94" y="-109185"/>
            <a:ext cx="7083188" cy="682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0085" y="2335514"/>
            <a:ext cx="4517408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Through the Java VM, the same application is capable of running on multiple platforms.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524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Sriram</cp:lastModifiedBy>
  <cp:revision>78</cp:revision>
  <dcterms:created xsi:type="dcterms:W3CDTF">2020-07-17T10:02:07Z</dcterms:created>
  <dcterms:modified xsi:type="dcterms:W3CDTF">2024-02-27T06:03:02Z</dcterms:modified>
</cp:coreProperties>
</file>