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  <p:sldId id="263" r:id="rId5"/>
    <p:sldId id="258" r:id="rId6"/>
    <p:sldId id="264" r:id="rId7"/>
    <p:sldId id="265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5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25190D-35E0-4698-A71B-A003C4F97BC1}" type="doc">
      <dgm:prSet loTypeId="urn:microsoft.com/office/officeart/2005/8/layout/hierarchy2" loCatId="hierarchy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41ACECEB-A086-4A2A-B4C8-8D483B635533}">
      <dgm:prSet custT="1"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rPr>
            <a:t>In Java, There are Two Types of Data Types</a:t>
          </a:r>
        </a:p>
      </dgm:t>
    </dgm:pt>
    <dgm:pt modelId="{BA221522-547B-4A7D-B5F1-189BBDE592A1}" type="parTrans" cxnId="{EA9EAFD3-821C-4E69-8F18-4C6596DCFA1A}">
      <dgm:prSet/>
      <dgm:spPr/>
      <dgm:t>
        <a:bodyPr/>
        <a:lstStyle/>
        <a:p>
          <a:endParaRPr lang="en-IN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0F7F297-5F86-4293-978F-9D267470B399}" type="sibTrans" cxnId="{EA9EAFD3-821C-4E69-8F18-4C6596DCFA1A}">
      <dgm:prSet/>
      <dgm:spPr/>
      <dgm:t>
        <a:bodyPr/>
        <a:lstStyle/>
        <a:p>
          <a:endParaRPr lang="en-IN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D5EAFAD-F825-4B60-ADCA-EA6CE936FAD0}">
      <dgm:prSet custT="1"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rPr>
            <a:t>Primitive</a:t>
          </a:r>
        </a:p>
        <a:p>
          <a:pPr rtl="0"/>
          <a:r>
            <a: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rPr>
            <a:t>Data Types</a:t>
          </a:r>
        </a:p>
      </dgm:t>
    </dgm:pt>
    <dgm:pt modelId="{9E706A78-FAC1-4C16-B086-660A7F5562BC}" type="parTrans" cxnId="{A9D597C3-0680-410D-9263-BE28A6196661}">
      <dgm:prSet custT="1"/>
      <dgm:spPr/>
      <dgm:t>
        <a:bodyPr/>
        <a:lstStyle/>
        <a:p>
          <a:endParaRPr lang="en-IN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9F134DB-67E4-4A11-867D-AABD6B561922}" type="sibTrans" cxnId="{A9D597C3-0680-410D-9263-BE28A6196661}">
      <dgm:prSet/>
      <dgm:spPr/>
      <dgm:t>
        <a:bodyPr/>
        <a:lstStyle/>
        <a:p>
          <a:endParaRPr lang="en-IN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BDD30B3-0BAB-4287-8693-D9C98BDC4F50}">
      <dgm:prSet custT="1"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rPr>
            <a:t>Non-Primitive Data Types</a:t>
          </a:r>
        </a:p>
      </dgm:t>
    </dgm:pt>
    <dgm:pt modelId="{42FDF87D-7EA8-472B-A57E-5A0D17351F5F}" type="parTrans" cxnId="{E4CB7F7D-748B-486E-A46F-99C7A1A234F5}">
      <dgm:prSet custT="1"/>
      <dgm:spPr/>
      <dgm:t>
        <a:bodyPr/>
        <a:lstStyle/>
        <a:p>
          <a:endParaRPr lang="en-IN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ABA53A9-A120-4E36-8ACA-483FBE7490FD}" type="sibTrans" cxnId="{E4CB7F7D-748B-486E-A46F-99C7A1A234F5}">
      <dgm:prSet/>
      <dgm:spPr/>
      <dgm:t>
        <a:bodyPr/>
        <a:lstStyle/>
        <a:p>
          <a:endParaRPr lang="en-IN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B34F743-20E8-4B91-80B1-48A2C5E1F108}" type="pres">
      <dgm:prSet presAssocID="{2A25190D-35E0-4698-A71B-A003C4F97BC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4CFE3E6-DA29-4D9A-A51D-C0BF516BBA65}" type="pres">
      <dgm:prSet presAssocID="{41ACECEB-A086-4A2A-B4C8-8D483B635533}" presName="root1" presStyleCnt="0"/>
      <dgm:spPr/>
    </dgm:pt>
    <dgm:pt modelId="{828317AC-FA1D-4420-8622-953F9041C4AF}" type="pres">
      <dgm:prSet presAssocID="{41ACECEB-A086-4A2A-B4C8-8D483B635533}" presName="LevelOneTextNode" presStyleLbl="node0" presStyleIdx="0" presStyleCnt="1" custScaleX="160987">
        <dgm:presLayoutVars>
          <dgm:chPref val="3"/>
        </dgm:presLayoutVars>
      </dgm:prSet>
      <dgm:spPr/>
    </dgm:pt>
    <dgm:pt modelId="{E740B51F-39C4-45FB-8DBE-B26B66F35B01}" type="pres">
      <dgm:prSet presAssocID="{41ACECEB-A086-4A2A-B4C8-8D483B635533}" presName="level2hierChild" presStyleCnt="0"/>
      <dgm:spPr/>
    </dgm:pt>
    <dgm:pt modelId="{FA194490-FD35-4644-8707-566CD0750DE0}" type="pres">
      <dgm:prSet presAssocID="{9E706A78-FAC1-4C16-B086-660A7F5562BC}" presName="conn2-1" presStyleLbl="parChTrans1D2" presStyleIdx="0" presStyleCnt="2"/>
      <dgm:spPr/>
    </dgm:pt>
    <dgm:pt modelId="{C998F032-DFAB-47E7-B686-D01BD295A40A}" type="pres">
      <dgm:prSet presAssocID="{9E706A78-FAC1-4C16-B086-660A7F5562BC}" presName="connTx" presStyleLbl="parChTrans1D2" presStyleIdx="0" presStyleCnt="2"/>
      <dgm:spPr/>
    </dgm:pt>
    <dgm:pt modelId="{62778BE8-9391-44AA-B32A-F18A1423840A}" type="pres">
      <dgm:prSet presAssocID="{9D5EAFAD-F825-4B60-ADCA-EA6CE936FAD0}" presName="root2" presStyleCnt="0"/>
      <dgm:spPr/>
    </dgm:pt>
    <dgm:pt modelId="{7005CDFD-0898-445D-9763-6BD04B9A2470}" type="pres">
      <dgm:prSet presAssocID="{9D5EAFAD-F825-4B60-ADCA-EA6CE936FAD0}" presName="LevelTwoTextNode" presStyleLbl="node2" presStyleIdx="0" presStyleCnt="2" custScaleX="117748">
        <dgm:presLayoutVars>
          <dgm:chPref val="3"/>
        </dgm:presLayoutVars>
      </dgm:prSet>
      <dgm:spPr/>
    </dgm:pt>
    <dgm:pt modelId="{74AC4729-80AB-4F04-AFCD-E1A6403AB6CF}" type="pres">
      <dgm:prSet presAssocID="{9D5EAFAD-F825-4B60-ADCA-EA6CE936FAD0}" presName="level3hierChild" presStyleCnt="0"/>
      <dgm:spPr/>
    </dgm:pt>
    <dgm:pt modelId="{BF3F3C24-8B65-4859-A382-160628FE2D77}" type="pres">
      <dgm:prSet presAssocID="{42FDF87D-7EA8-472B-A57E-5A0D17351F5F}" presName="conn2-1" presStyleLbl="parChTrans1D2" presStyleIdx="1" presStyleCnt="2"/>
      <dgm:spPr/>
    </dgm:pt>
    <dgm:pt modelId="{DC993BD7-B90F-42D6-B37D-E885C2131313}" type="pres">
      <dgm:prSet presAssocID="{42FDF87D-7EA8-472B-A57E-5A0D17351F5F}" presName="connTx" presStyleLbl="parChTrans1D2" presStyleIdx="1" presStyleCnt="2"/>
      <dgm:spPr/>
    </dgm:pt>
    <dgm:pt modelId="{B1F6707C-6883-44E9-9FA5-D3E220028984}" type="pres">
      <dgm:prSet presAssocID="{1BDD30B3-0BAB-4287-8693-D9C98BDC4F50}" presName="root2" presStyleCnt="0"/>
      <dgm:spPr/>
    </dgm:pt>
    <dgm:pt modelId="{6E26699B-687E-4D1A-A133-D8678391E75E}" type="pres">
      <dgm:prSet presAssocID="{1BDD30B3-0BAB-4287-8693-D9C98BDC4F50}" presName="LevelTwoTextNode" presStyleLbl="node2" presStyleIdx="1" presStyleCnt="2" custScaleX="121685">
        <dgm:presLayoutVars>
          <dgm:chPref val="3"/>
        </dgm:presLayoutVars>
      </dgm:prSet>
      <dgm:spPr/>
    </dgm:pt>
    <dgm:pt modelId="{BBAF55E8-4E03-482C-9F2A-0B00B9CA418E}" type="pres">
      <dgm:prSet presAssocID="{1BDD30B3-0BAB-4287-8693-D9C98BDC4F50}" presName="level3hierChild" presStyleCnt="0"/>
      <dgm:spPr/>
    </dgm:pt>
  </dgm:ptLst>
  <dgm:cxnLst>
    <dgm:cxn modelId="{CDEE1532-7767-43FC-B9F1-F75B4FB19F7A}" type="presOf" srcId="{2A25190D-35E0-4698-A71B-A003C4F97BC1}" destId="{8B34F743-20E8-4B91-80B1-48A2C5E1F108}" srcOrd="0" destOrd="0" presId="urn:microsoft.com/office/officeart/2005/8/layout/hierarchy2"/>
    <dgm:cxn modelId="{CE10D737-2ACD-4DBE-91AB-35151C04933B}" type="presOf" srcId="{42FDF87D-7EA8-472B-A57E-5A0D17351F5F}" destId="{BF3F3C24-8B65-4859-A382-160628FE2D77}" srcOrd="0" destOrd="0" presId="urn:microsoft.com/office/officeart/2005/8/layout/hierarchy2"/>
    <dgm:cxn modelId="{764D9368-E116-4285-BD9C-5A96E2FBA985}" type="presOf" srcId="{9E706A78-FAC1-4C16-B086-660A7F5562BC}" destId="{C998F032-DFAB-47E7-B686-D01BD295A40A}" srcOrd="1" destOrd="0" presId="urn:microsoft.com/office/officeart/2005/8/layout/hierarchy2"/>
    <dgm:cxn modelId="{C4ABF673-D6C4-4216-9052-DC7279E6D250}" type="presOf" srcId="{42FDF87D-7EA8-472B-A57E-5A0D17351F5F}" destId="{DC993BD7-B90F-42D6-B37D-E885C2131313}" srcOrd="1" destOrd="0" presId="urn:microsoft.com/office/officeart/2005/8/layout/hierarchy2"/>
    <dgm:cxn modelId="{C8C07B55-4C83-410B-A642-BA7132C5EDAC}" type="presOf" srcId="{9E706A78-FAC1-4C16-B086-660A7F5562BC}" destId="{FA194490-FD35-4644-8707-566CD0750DE0}" srcOrd="0" destOrd="0" presId="urn:microsoft.com/office/officeart/2005/8/layout/hierarchy2"/>
    <dgm:cxn modelId="{E4CB7F7D-748B-486E-A46F-99C7A1A234F5}" srcId="{41ACECEB-A086-4A2A-B4C8-8D483B635533}" destId="{1BDD30B3-0BAB-4287-8693-D9C98BDC4F50}" srcOrd="1" destOrd="0" parTransId="{42FDF87D-7EA8-472B-A57E-5A0D17351F5F}" sibTransId="{3ABA53A9-A120-4E36-8ACA-483FBE7490FD}"/>
    <dgm:cxn modelId="{0F25E18B-82CF-4DF3-BAE6-A1795D405B2B}" type="presOf" srcId="{9D5EAFAD-F825-4B60-ADCA-EA6CE936FAD0}" destId="{7005CDFD-0898-445D-9763-6BD04B9A2470}" srcOrd="0" destOrd="0" presId="urn:microsoft.com/office/officeart/2005/8/layout/hierarchy2"/>
    <dgm:cxn modelId="{A9D597C3-0680-410D-9263-BE28A6196661}" srcId="{41ACECEB-A086-4A2A-B4C8-8D483B635533}" destId="{9D5EAFAD-F825-4B60-ADCA-EA6CE936FAD0}" srcOrd="0" destOrd="0" parTransId="{9E706A78-FAC1-4C16-B086-660A7F5562BC}" sibTransId="{59F134DB-67E4-4A11-867D-AABD6B561922}"/>
    <dgm:cxn modelId="{EA9EAFD3-821C-4E69-8F18-4C6596DCFA1A}" srcId="{2A25190D-35E0-4698-A71B-A003C4F97BC1}" destId="{41ACECEB-A086-4A2A-B4C8-8D483B635533}" srcOrd="0" destOrd="0" parTransId="{BA221522-547B-4A7D-B5F1-189BBDE592A1}" sibTransId="{30F7F297-5F86-4293-978F-9D267470B399}"/>
    <dgm:cxn modelId="{496DA4DB-140B-4EDB-BAE2-7EC01ABE2678}" type="presOf" srcId="{1BDD30B3-0BAB-4287-8693-D9C98BDC4F50}" destId="{6E26699B-687E-4D1A-A133-D8678391E75E}" srcOrd="0" destOrd="0" presId="urn:microsoft.com/office/officeart/2005/8/layout/hierarchy2"/>
    <dgm:cxn modelId="{FDEAC6F4-0446-481F-B320-0B41905BA618}" type="presOf" srcId="{41ACECEB-A086-4A2A-B4C8-8D483B635533}" destId="{828317AC-FA1D-4420-8622-953F9041C4AF}" srcOrd="0" destOrd="0" presId="urn:microsoft.com/office/officeart/2005/8/layout/hierarchy2"/>
    <dgm:cxn modelId="{7964FE04-2364-4BE4-8D02-AC5C544BE791}" type="presParOf" srcId="{8B34F743-20E8-4B91-80B1-48A2C5E1F108}" destId="{34CFE3E6-DA29-4D9A-A51D-C0BF516BBA65}" srcOrd="0" destOrd="0" presId="urn:microsoft.com/office/officeart/2005/8/layout/hierarchy2"/>
    <dgm:cxn modelId="{E13C1730-90A2-4CBC-8A4E-5B5A140BEF95}" type="presParOf" srcId="{34CFE3E6-DA29-4D9A-A51D-C0BF516BBA65}" destId="{828317AC-FA1D-4420-8622-953F9041C4AF}" srcOrd="0" destOrd="0" presId="urn:microsoft.com/office/officeart/2005/8/layout/hierarchy2"/>
    <dgm:cxn modelId="{45A18993-70CF-4FAF-9F54-95F841DFEAEC}" type="presParOf" srcId="{34CFE3E6-DA29-4D9A-A51D-C0BF516BBA65}" destId="{E740B51F-39C4-45FB-8DBE-B26B66F35B01}" srcOrd="1" destOrd="0" presId="urn:microsoft.com/office/officeart/2005/8/layout/hierarchy2"/>
    <dgm:cxn modelId="{0C2C8C9B-62F6-4991-8879-DC62221DC15E}" type="presParOf" srcId="{E740B51F-39C4-45FB-8DBE-B26B66F35B01}" destId="{FA194490-FD35-4644-8707-566CD0750DE0}" srcOrd="0" destOrd="0" presId="urn:microsoft.com/office/officeart/2005/8/layout/hierarchy2"/>
    <dgm:cxn modelId="{0A7AB820-EFEC-46F5-96B3-0A234D1577D6}" type="presParOf" srcId="{FA194490-FD35-4644-8707-566CD0750DE0}" destId="{C998F032-DFAB-47E7-B686-D01BD295A40A}" srcOrd="0" destOrd="0" presId="urn:microsoft.com/office/officeart/2005/8/layout/hierarchy2"/>
    <dgm:cxn modelId="{3E80E1B5-4CFF-44B3-9BC2-EF109D61CF62}" type="presParOf" srcId="{E740B51F-39C4-45FB-8DBE-B26B66F35B01}" destId="{62778BE8-9391-44AA-B32A-F18A1423840A}" srcOrd="1" destOrd="0" presId="urn:microsoft.com/office/officeart/2005/8/layout/hierarchy2"/>
    <dgm:cxn modelId="{690E1C4C-2185-406F-AD35-E7E76A277EC0}" type="presParOf" srcId="{62778BE8-9391-44AA-B32A-F18A1423840A}" destId="{7005CDFD-0898-445D-9763-6BD04B9A2470}" srcOrd="0" destOrd="0" presId="urn:microsoft.com/office/officeart/2005/8/layout/hierarchy2"/>
    <dgm:cxn modelId="{BE585191-C606-408D-9E46-62F735D9E6A5}" type="presParOf" srcId="{62778BE8-9391-44AA-B32A-F18A1423840A}" destId="{74AC4729-80AB-4F04-AFCD-E1A6403AB6CF}" srcOrd="1" destOrd="0" presId="urn:microsoft.com/office/officeart/2005/8/layout/hierarchy2"/>
    <dgm:cxn modelId="{66EBD5D7-4A3F-4452-96BC-AC840B87BDF3}" type="presParOf" srcId="{E740B51F-39C4-45FB-8DBE-B26B66F35B01}" destId="{BF3F3C24-8B65-4859-A382-160628FE2D77}" srcOrd="2" destOrd="0" presId="urn:microsoft.com/office/officeart/2005/8/layout/hierarchy2"/>
    <dgm:cxn modelId="{227C9B4B-B8D3-47C0-A0F3-2B85145C0FD7}" type="presParOf" srcId="{BF3F3C24-8B65-4859-A382-160628FE2D77}" destId="{DC993BD7-B90F-42D6-B37D-E885C2131313}" srcOrd="0" destOrd="0" presId="urn:microsoft.com/office/officeart/2005/8/layout/hierarchy2"/>
    <dgm:cxn modelId="{7DC89407-5F5B-430A-9EE2-5F123677267A}" type="presParOf" srcId="{E740B51F-39C4-45FB-8DBE-B26B66F35B01}" destId="{B1F6707C-6883-44E9-9FA5-D3E220028984}" srcOrd="3" destOrd="0" presId="urn:microsoft.com/office/officeart/2005/8/layout/hierarchy2"/>
    <dgm:cxn modelId="{B3A69E60-1D37-47D5-9430-985D0961821E}" type="presParOf" srcId="{B1F6707C-6883-44E9-9FA5-D3E220028984}" destId="{6E26699B-687E-4D1A-A133-D8678391E75E}" srcOrd="0" destOrd="0" presId="urn:microsoft.com/office/officeart/2005/8/layout/hierarchy2"/>
    <dgm:cxn modelId="{F5707DF6-AB40-4608-A459-900D5CA62BD8}" type="presParOf" srcId="{B1F6707C-6883-44E9-9FA5-D3E220028984}" destId="{BBAF55E8-4E03-482C-9F2A-0B00B9CA418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317AC-FA1D-4420-8622-953F9041C4AF}">
      <dsp:nvSpPr>
        <dsp:cNvPr id="0" name=""/>
        <dsp:cNvSpPr/>
      </dsp:nvSpPr>
      <dsp:spPr>
        <a:xfrm>
          <a:off x="809221" y="809822"/>
          <a:ext cx="4521416" cy="1404279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rPr>
            <a:t>In Java, There are Two Types of Data Types</a:t>
          </a:r>
        </a:p>
      </dsp:txBody>
      <dsp:txXfrm>
        <a:off x="850351" y="850952"/>
        <a:ext cx="4439156" cy="1322019"/>
      </dsp:txXfrm>
    </dsp:sp>
    <dsp:sp modelId="{FA194490-FD35-4644-8707-566CD0750DE0}">
      <dsp:nvSpPr>
        <dsp:cNvPr id="0" name=""/>
        <dsp:cNvSpPr/>
      </dsp:nvSpPr>
      <dsp:spPr>
        <a:xfrm rot="19457599">
          <a:off x="5200599" y="1066436"/>
          <a:ext cx="1383500" cy="83590"/>
        </a:xfrm>
        <a:custGeom>
          <a:avLst/>
          <a:gdLst/>
          <a:ahLst/>
          <a:cxnLst/>
          <a:rect l="0" t="0" r="0" b="0"/>
          <a:pathLst>
            <a:path>
              <a:moveTo>
                <a:pt x="0" y="41795"/>
              </a:moveTo>
              <a:lnTo>
                <a:pt x="1383500" y="4179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5857762" y="1073644"/>
        <a:ext cx="69175" cy="69175"/>
      </dsp:txXfrm>
    </dsp:sp>
    <dsp:sp modelId="{7005CDFD-0898-445D-9763-6BD04B9A2470}">
      <dsp:nvSpPr>
        <dsp:cNvPr id="0" name=""/>
        <dsp:cNvSpPr/>
      </dsp:nvSpPr>
      <dsp:spPr>
        <a:xfrm>
          <a:off x="6454062" y="2361"/>
          <a:ext cx="3307023" cy="1404279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rPr>
            <a:t>Primitive</a:t>
          </a:r>
        </a:p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rPr>
            <a:t>Data Types</a:t>
          </a:r>
        </a:p>
      </dsp:txBody>
      <dsp:txXfrm>
        <a:off x="6495192" y="43491"/>
        <a:ext cx="3224763" cy="1322019"/>
      </dsp:txXfrm>
    </dsp:sp>
    <dsp:sp modelId="{BF3F3C24-8B65-4859-A382-160628FE2D77}">
      <dsp:nvSpPr>
        <dsp:cNvPr id="0" name=""/>
        <dsp:cNvSpPr/>
      </dsp:nvSpPr>
      <dsp:spPr>
        <a:xfrm rot="2142401">
          <a:off x="5200599" y="1873897"/>
          <a:ext cx="1383500" cy="83590"/>
        </a:xfrm>
        <a:custGeom>
          <a:avLst/>
          <a:gdLst/>
          <a:ahLst/>
          <a:cxnLst/>
          <a:rect l="0" t="0" r="0" b="0"/>
          <a:pathLst>
            <a:path>
              <a:moveTo>
                <a:pt x="0" y="41795"/>
              </a:moveTo>
              <a:lnTo>
                <a:pt x="1383500" y="4179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5857762" y="1881105"/>
        <a:ext cx="69175" cy="69175"/>
      </dsp:txXfrm>
    </dsp:sp>
    <dsp:sp modelId="{6E26699B-687E-4D1A-A133-D8678391E75E}">
      <dsp:nvSpPr>
        <dsp:cNvPr id="0" name=""/>
        <dsp:cNvSpPr/>
      </dsp:nvSpPr>
      <dsp:spPr>
        <a:xfrm>
          <a:off x="6454062" y="1617283"/>
          <a:ext cx="3417596" cy="1404279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rPr>
            <a:t>Non-Primitive Data Types</a:t>
          </a:r>
        </a:p>
      </dsp:txBody>
      <dsp:txXfrm>
        <a:off x="6495192" y="1658413"/>
        <a:ext cx="3335336" cy="1322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27-02-2024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5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27-02-2024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4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27-02-2024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9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27-02-2024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04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27-02-2024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43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27-02-2024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62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27-02-2024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80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27-02-2024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7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27-02-2024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6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27-02-2024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18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27-02-2024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43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2699" cy="85753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0223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40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0152" y="1270986"/>
            <a:ext cx="12460678" cy="1433571"/>
          </a:xfrm>
          <a:prstGeom prst="rect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376" tIns="69611" rIns="94376" bIns="69611" numCol="1" spcCol="1270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375"/>
              </a:spcBef>
              <a:spcAft>
                <a:spcPts val="1000"/>
              </a:spcAft>
            </a:pPr>
            <a:r>
              <a:rPr lang="en-IN" sz="60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Variable and Data Types in Java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331112"/>
            <a:ext cx="12192000" cy="1623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400" b="1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Variable is a name of memory location.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400" b="1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There are three types of variables: Local, Instance and Static.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400" b="1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There are two types of data types in Java, Primitive and Non-primitive.</a:t>
            </a:r>
          </a:p>
        </p:txBody>
      </p:sp>
    </p:spTree>
    <p:extLst>
      <p:ext uri="{BB962C8B-B14F-4D97-AF65-F5344CB8AC3E}">
        <p14:creationId xmlns:p14="http://schemas.microsoft.com/office/powerpoint/2010/main" val="201134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9550" y="888641"/>
            <a:ext cx="11847775" cy="844861"/>
            <a:chOff x="1881874" y="897751"/>
            <a:chExt cx="11356453" cy="595253"/>
          </a:xfrm>
        </p:grpSpPr>
        <p:sp>
          <p:nvSpPr>
            <p:cNvPr id="6" name="Straight Connector 5"/>
            <p:cNvSpPr/>
            <p:nvPr/>
          </p:nvSpPr>
          <p:spPr>
            <a:xfrm>
              <a:off x="1881874" y="1493004"/>
              <a:ext cx="11356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1881875" y="897751"/>
              <a:ext cx="3123892" cy="595253"/>
            </a:xfrm>
            <a:custGeom>
              <a:avLst/>
              <a:gdLst>
                <a:gd name="connsiteX0" fmla="*/ 99229 w 2113280"/>
                <a:gd name="connsiteY0" fmla="*/ 0 h 595253"/>
                <a:gd name="connsiteX1" fmla="*/ 2014051 w 2113280"/>
                <a:gd name="connsiteY1" fmla="*/ 0 h 595253"/>
                <a:gd name="connsiteX2" fmla="*/ 2113280 w 2113280"/>
                <a:gd name="connsiteY2" fmla="*/ 99229 h 595253"/>
                <a:gd name="connsiteX3" fmla="*/ 2113280 w 2113280"/>
                <a:gd name="connsiteY3" fmla="*/ 595253 h 595253"/>
                <a:gd name="connsiteX4" fmla="*/ 2113280 w 2113280"/>
                <a:gd name="connsiteY4" fmla="*/ 595253 h 595253"/>
                <a:gd name="connsiteX5" fmla="*/ 0 w 2113280"/>
                <a:gd name="connsiteY5" fmla="*/ 595253 h 595253"/>
                <a:gd name="connsiteX6" fmla="*/ 0 w 2113280"/>
                <a:gd name="connsiteY6" fmla="*/ 595253 h 595253"/>
                <a:gd name="connsiteX7" fmla="*/ 0 w 2113280"/>
                <a:gd name="connsiteY7" fmla="*/ 99229 h 595253"/>
                <a:gd name="connsiteX8" fmla="*/ 99229 w 2113280"/>
                <a:gd name="connsiteY8" fmla="*/ 0 h 59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595253">
                  <a:moveTo>
                    <a:pt x="99229" y="0"/>
                  </a:moveTo>
                  <a:lnTo>
                    <a:pt x="2014051" y="0"/>
                  </a:lnTo>
                  <a:cubicBezTo>
                    <a:pt x="2068854" y="0"/>
                    <a:pt x="2113280" y="44426"/>
                    <a:pt x="2113280" y="99229"/>
                  </a:cubicBezTo>
                  <a:lnTo>
                    <a:pt x="2113280" y="595253"/>
                  </a:lnTo>
                  <a:lnTo>
                    <a:pt x="2113280" y="595253"/>
                  </a:lnTo>
                  <a:lnTo>
                    <a:pt x="0" y="595253"/>
                  </a:lnTo>
                  <a:lnTo>
                    <a:pt x="0" y="595253"/>
                  </a:lnTo>
                  <a:lnTo>
                    <a:pt x="0" y="99229"/>
                  </a:lnTo>
                  <a:cubicBezTo>
                    <a:pt x="0" y="44426"/>
                    <a:pt x="44426" y="0"/>
                    <a:pt x="99229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118" tIns="88118" rIns="88118" bIns="59055" numCol="1" spcCol="1270" anchor="ctr" anchorCtr="0">
              <a:noAutofit/>
            </a:bodyPr>
            <a:lstStyle/>
            <a:p>
              <a:pPr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4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 </a:t>
              </a:r>
              <a:r>
                <a:rPr lang="en-IN" sz="4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Variable</a:t>
              </a:r>
              <a:r>
                <a:rPr lang="en-IN" sz="4000" b="1" dirty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IN" sz="4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843857" y="1898428"/>
            <a:ext cx="11193468" cy="5355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2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Variable is name of reserved area allocated in memory.</a:t>
            </a:r>
          </a:p>
        </p:txBody>
      </p:sp>
      <p:pic>
        <p:nvPicPr>
          <p:cNvPr id="1026" name="Picture 3" descr="Description: variable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179" y="2578364"/>
            <a:ext cx="5643715" cy="38219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43857" y="3755396"/>
            <a:ext cx="4152099" cy="1044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0" marR="0">
              <a:lnSpc>
                <a:spcPct val="115000"/>
              </a:lnSpc>
              <a:spcBef>
                <a:spcPts val="375"/>
              </a:spcBef>
              <a:spcAft>
                <a:spcPts val="3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data=50;//</a:t>
            </a:r>
          </a:p>
          <a:p>
            <a:pPr marL="95250" marR="0">
              <a:lnSpc>
                <a:spcPct val="115000"/>
              </a:lnSpc>
              <a:spcBef>
                <a:spcPts val="375"/>
              </a:spcBef>
              <a:spcAft>
                <a:spcPts val="3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data is variable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2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944710" y="1384776"/>
            <a:ext cx="8452587" cy="787409"/>
          </a:xfrm>
          <a:custGeom>
            <a:avLst/>
            <a:gdLst>
              <a:gd name="connsiteX0" fmla="*/ 0 w 8452587"/>
              <a:gd name="connsiteY0" fmla="*/ 78741 h 787409"/>
              <a:gd name="connsiteX1" fmla="*/ 78741 w 8452587"/>
              <a:gd name="connsiteY1" fmla="*/ 0 h 787409"/>
              <a:gd name="connsiteX2" fmla="*/ 8373846 w 8452587"/>
              <a:gd name="connsiteY2" fmla="*/ 0 h 787409"/>
              <a:gd name="connsiteX3" fmla="*/ 8452587 w 8452587"/>
              <a:gd name="connsiteY3" fmla="*/ 78741 h 787409"/>
              <a:gd name="connsiteX4" fmla="*/ 8452587 w 8452587"/>
              <a:gd name="connsiteY4" fmla="*/ 708668 h 787409"/>
              <a:gd name="connsiteX5" fmla="*/ 8373846 w 8452587"/>
              <a:gd name="connsiteY5" fmla="*/ 787409 h 787409"/>
              <a:gd name="connsiteX6" fmla="*/ 78741 w 8452587"/>
              <a:gd name="connsiteY6" fmla="*/ 787409 h 787409"/>
              <a:gd name="connsiteX7" fmla="*/ 0 w 8452587"/>
              <a:gd name="connsiteY7" fmla="*/ 708668 h 787409"/>
              <a:gd name="connsiteX8" fmla="*/ 0 w 8452587"/>
              <a:gd name="connsiteY8" fmla="*/ 78741 h 78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52587" h="787409">
                <a:moveTo>
                  <a:pt x="0" y="78741"/>
                </a:moveTo>
                <a:cubicBezTo>
                  <a:pt x="0" y="35254"/>
                  <a:pt x="35254" y="0"/>
                  <a:pt x="78741" y="0"/>
                </a:cubicBezTo>
                <a:lnTo>
                  <a:pt x="8373846" y="0"/>
                </a:lnTo>
                <a:cubicBezTo>
                  <a:pt x="8417333" y="0"/>
                  <a:pt x="8452587" y="35254"/>
                  <a:pt x="8452587" y="78741"/>
                </a:cubicBezTo>
                <a:lnTo>
                  <a:pt x="8452587" y="708668"/>
                </a:lnTo>
                <a:cubicBezTo>
                  <a:pt x="8452587" y="752155"/>
                  <a:pt x="8417333" y="787409"/>
                  <a:pt x="8373846" y="787409"/>
                </a:cubicBezTo>
                <a:lnTo>
                  <a:pt x="78741" y="787409"/>
                </a:lnTo>
                <a:cubicBezTo>
                  <a:pt x="35254" y="787409"/>
                  <a:pt x="0" y="752155"/>
                  <a:pt x="0" y="708668"/>
                </a:cubicBezTo>
                <a:lnTo>
                  <a:pt x="0" y="78741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982" tIns="144982" rIns="144982" bIns="144982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200" b="1" i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There Are Three Types Of Variables In Java</a:t>
            </a:r>
          </a:p>
        </p:txBody>
      </p:sp>
      <p:sp>
        <p:nvSpPr>
          <p:cNvPr id="5" name="Freeform 4"/>
          <p:cNvSpPr/>
          <p:nvPr/>
        </p:nvSpPr>
        <p:spPr>
          <a:xfrm>
            <a:off x="2082122" y="2172186"/>
            <a:ext cx="4088881" cy="111415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088881" y="0"/>
                </a:moveTo>
                <a:lnTo>
                  <a:pt x="4088881" y="557075"/>
                </a:lnTo>
                <a:lnTo>
                  <a:pt x="0" y="557075"/>
                </a:lnTo>
                <a:lnTo>
                  <a:pt x="0" y="1114150"/>
                </a:lnTo>
              </a:path>
            </a:pathLst>
          </a:custGeom>
          <a:noFill/>
          <a:scene3d>
            <a:camera prst="orthographicFront"/>
            <a:lightRig rig="threePt" dir="t">
              <a:rot lat="0" lon="0" rev="7500000"/>
            </a:lightRig>
          </a:scene3d>
          <a:sp3d z="-40000" prstMaterial="matte"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524335" y="3286337"/>
            <a:ext cx="3115575" cy="1414450"/>
          </a:xfrm>
          <a:custGeom>
            <a:avLst/>
            <a:gdLst>
              <a:gd name="connsiteX0" fmla="*/ 0 w 3115575"/>
              <a:gd name="connsiteY0" fmla="*/ 141445 h 1414450"/>
              <a:gd name="connsiteX1" fmla="*/ 141445 w 3115575"/>
              <a:gd name="connsiteY1" fmla="*/ 0 h 1414450"/>
              <a:gd name="connsiteX2" fmla="*/ 2974130 w 3115575"/>
              <a:gd name="connsiteY2" fmla="*/ 0 h 1414450"/>
              <a:gd name="connsiteX3" fmla="*/ 3115575 w 3115575"/>
              <a:gd name="connsiteY3" fmla="*/ 141445 h 1414450"/>
              <a:gd name="connsiteX4" fmla="*/ 3115575 w 3115575"/>
              <a:gd name="connsiteY4" fmla="*/ 1273005 h 1414450"/>
              <a:gd name="connsiteX5" fmla="*/ 2974130 w 3115575"/>
              <a:gd name="connsiteY5" fmla="*/ 1414450 h 1414450"/>
              <a:gd name="connsiteX6" fmla="*/ 141445 w 3115575"/>
              <a:gd name="connsiteY6" fmla="*/ 1414450 h 1414450"/>
              <a:gd name="connsiteX7" fmla="*/ 0 w 3115575"/>
              <a:gd name="connsiteY7" fmla="*/ 1273005 h 1414450"/>
              <a:gd name="connsiteX8" fmla="*/ 0 w 3115575"/>
              <a:gd name="connsiteY8" fmla="*/ 141445 h 14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5575" h="1414450">
                <a:moveTo>
                  <a:pt x="0" y="141445"/>
                </a:moveTo>
                <a:cubicBezTo>
                  <a:pt x="0" y="63327"/>
                  <a:pt x="63327" y="0"/>
                  <a:pt x="141445" y="0"/>
                </a:cubicBezTo>
                <a:lnTo>
                  <a:pt x="2974130" y="0"/>
                </a:lnTo>
                <a:cubicBezTo>
                  <a:pt x="3052248" y="0"/>
                  <a:pt x="3115575" y="63327"/>
                  <a:pt x="3115575" y="141445"/>
                </a:cubicBezTo>
                <a:lnTo>
                  <a:pt x="3115575" y="1273005"/>
                </a:lnTo>
                <a:cubicBezTo>
                  <a:pt x="3115575" y="1351123"/>
                  <a:pt x="3052248" y="1414450"/>
                  <a:pt x="2974130" y="1414450"/>
                </a:cubicBezTo>
                <a:lnTo>
                  <a:pt x="141445" y="1414450"/>
                </a:lnTo>
                <a:cubicBezTo>
                  <a:pt x="63327" y="1414450"/>
                  <a:pt x="0" y="1351123"/>
                  <a:pt x="0" y="1273005"/>
                </a:cubicBezTo>
                <a:lnTo>
                  <a:pt x="0" y="141445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8108" tIns="148108" rIns="148108" bIns="148108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Local</a:t>
            </a:r>
          </a:p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Variable</a:t>
            </a:r>
            <a:endParaRPr lang="en-IN" sz="28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112892" y="2172185"/>
            <a:ext cx="91440" cy="111415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84353" y="0"/>
                </a:moveTo>
                <a:lnTo>
                  <a:pt x="84353" y="557075"/>
                </a:lnTo>
                <a:lnTo>
                  <a:pt x="45720" y="557075"/>
                </a:lnTo>
                <a:lnTo>
                  <a:pt x="45720" y="1114150"/>
                </a:lnTo>
              </a:path>
            </a:pathLst>
          </a:custGeom>
          <a:noFill/>
          <a:scene3d>
            <a:camera prst="orthographicFront"/>
            <a:lightRig rig="threePt" dir="t">
              <a:rot lat="0" lon="0" rev="7500000"/>
            </a:lightRig>
          </a:scene3d>
          <a:sp3d z="-40000" prstMaterial="matte"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4574583" y="3286337"/>
            <a:ext cx="3115575" cy="1414450"/>
          </a:xfrm>
          <a:custGeom>
            <a:avLst/>
            <a:gdLst>
              <a:gd name="connsiteX0" fmla="*/ 0 w 3115575"/>
              <a:gd name="connsiteY0" fmla="*/ 141445 h 1414450"/>
              <a:gd name="connsiteX1" fmla="*/ 141445 w 3115575"/>
              <a:gd name="connsiteY1" fmla="*/ 0 h 1414450"/>
              <a:gd name="connsiteX2" fmla="*/ 2974130 w 3115575"/>
              <a:gd name="connsiteY2" fmla="*/ 0 h 1414450"/>
              <a:gd name="connsiteX3" fmla="*/ 3115575 w 3115575"/>
              <a:gd name="connsiteY3" fmla="*/ 141445 h 1414450"/>
              <a:gd name="connsiteX4" fmla="*/ 3115575 w 3115575"/>
              <a:gd name="connsiteY4" fmla="*/ 1273005 h 1414450"/>
              <a:gd name="connsiteX5" fmla="*/ 2974130 w 3115575"/>
              <a:gd name="connsiteY5" fmla="*/ 1414450 h 1414450"/>
              <a:gd name="connsiteX6" fmla="*/ 141445 w 3115575"/>
              <a:gd name="connsiteY6" fmla="*/ 1414450 h 1414450"/>
              <a:gd name="connsiteX7" fmla="*/ 0 w 3115575"/>
              <a:gd name="connsiteY7" fmla="*/ 1273005 h 1414450"/>
              <a:gd name="connsiteX8" fmla="*/ 0 w 3115575"/>
              <a:gd name="connsiteY8" fmla="*/ 141445 h 14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5575" h="1414450">
                <a:moveTo>
                  <a:pt x="0" y="141445"/>
                </a:moveTo>
                <a:cubicBezTo>
                  <a:pt x="0" y="63327"/>
                  <a:pt x="63327" y="0"/>
                  <a:pt x="141445" y="0"/>
                </a:cubicBezTo>
                <a:lnTo>
                  <a:pt x="2974130" y="0"/>
                </a:lnTo>
                <a:cubicBezTo>
                  <a:pt x="3052248" y="0"/>
                  <a:pt x="3115575" y="63327"/>
                  <a:pt x="3115575" y="141445"/>
                </a:cubicBezTo>
                <a:lnTo>
                  <a:pt x="3115575" y="1273005"/>
                </a:lnTo>
                <a:cubicBezTo>
                  <a:pt x="3115575" y="1351123"/>
                  <a:pt x="3052248" y="1414450"/>
                  <a:pt x="2974130" y="1414450"/>
                </a:cubicBezTo>
                <a:lnTo>
                  <a:pt x="141445" y="1414450"/>
                </a:lnTo>
                <a:cubicBezTo>
                  <a:pt x="63327" y="1414450"/>
                  <a:pt x="0" y="1351123"/>
                  <a:pt x="0" y="1273005"/>
                </a:cubicBezTo>
                <a:lnTo>
                  <a:pt x="0" y="141445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8108" tIns="148108" rIns="148108" bIns="148108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Instance</a:t>
            </a:r>
          </a:p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Variable</a:t>
            </a:r>
            <a:endParaRPr lang="en-IN" sz="28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205872" y="2172186"/>
            <a:ext cx="4011614" cy="111415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57075"/>
                </a:lnTo>
                <a:lnTo>
                  <a:pt x="4011614" y="557075"/>
                </a:lnTo>
                <a:lnTo>
                  <a:pt x="4011614" y="1114150"/>
                </a:lnTo>
              </a:path>
            </a:pathLst>
          </a:custGeom>
          <a:noFill/>
          <a:scene3d>
            <a:camera prst="orthographicFront"/>
            <a:lightRig rig="threePt" dir="t">
              <a:rot lat="0" lon="0" rev="7500000"/>
            </a:lightRig>
          </a:scene3d>
          <a:sp3d z="-40000" prstMaterial="matte"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>
            <a:off x="8624831" y="3286337"/>
            <a:ext cx="3115575" cy="1414450"/>
          </a:xfrm>
          <a:custGeom>
            <a:avLst/>
            <a:gdLst>
              <a:gd name="connsiteX0" fmla="*/ 0 w 3115575"/>
              <a:gd name="connsiteY0" fmla="*/ 141445 h 1414450"/>
              <a:gd name="connsiteX1" fmla="*/ 141445 w 3115575"/>
              <a:gd name="connsiteY1" fmla="*/ 0 h 1414450"/>
              <a:gd name="connsiteX2" fmla="*/ 2974130 w 3115575"/>
              <a:gd name="connsiteY2" fmla="*/ 0 h 1414450"/>
              <a:gd name="connsiteX3" fmla="*/ 3115575 w 3115575"/>
              <a:gd name="connsiteY3" fmla="*/ 141445 h 1414450"/>
              <a:gd name="connsiteX4" fmla="*/ 3115575 w 3115575"/>
              <a:gd name="connsiteY4" fmla="*/ 1273005 h 1414450"/>
              <a:gd name="connsiteX5" fmla="*/ 2974130 w 3115575"/>
              <a:gd name="connsiteY5" fmla="*/ 1414450 h 1414450"/>
              <a:gd name="connsiteX6" fmla="*/ 141445 w 3115575"/>
              <a:gd name="connsiteY6" fmla="*/ 1414450 h 1414450"/>
              <a:gd name="connsiteX7" fmla="*/ 0 w 3115575"/>
              <a:gd name="connsiteY7" fmla="*/ 1273005 h 1414450"/>
              <a:gd name="connsiteX8" fmla="*/ 0 w 3115575"/>
              <a:gd name="connsiteY8" fmla="*/ 141445 h 14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5575" h="1414450">
                <a:moveTo>
                  <a:pt x="0" y="141445"/>
                </a:moveTo>
                <a:cubicBezTo>
                  <a:pt x="0" y="63327"/>
                  <a:pt x="63327" y="0"/>
                  <a:pt x="141445" y="0"/>
                </a:cubicBezTo>
                <a:lnTo>
                  <a:pt x="2974130" y="0"/>
                </a:lnTo>
                <a:cubicBezTo>
                  <a:pt x="3052248" y="0"/>
                  <a:pt x="3115575" y="63327"/>
                  <a:pt x="3115575" y="141445"/>
                </a:cubicBezTo>
                <a:lnTo>
                  <a:pt x="3115575" y="1273005"/>
                </a:lnTo>
                <a:cubicBezTo>
                  <a:pt x="3115575" y="1351123"/>
                  <a:pt x="3052248" y="1414450"/>
                  <a:pt x="2974130" y="1414450"/>
                </a:cubicBezTo>
                <a:lnTo>
                  <a:pt x="141445" y="1414450"/>
                </a:lnTo>
                <a:cubicBezTo>
                  <a:pt x="63327" y="1414450"/>
                  <a:pt x="0" y="1351123"/>
                  <a:pt x="0" y="1273005"/>
                </a:cubicBezTo>
                <a:lnTo>
                  <a:pt x="0" y="141445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8108" tIns="148108" rIns="148108" bIns="148108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Static</a:t>
            </a:r>
          </a:p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Variable</a:t>
            </a:r>
            <a:endParaRPr lang="en-IN" sz="28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81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9549" y="888642"/>
            <a:ext cx="11847775" cy="640701"/>
            <a:chOff x="1881874" y="897751"/>
            <a:chExt cx="11356453" cy="595253"/>
          </a:xfrm>
        </p:grpSpPr>
        <p:sp>
          <p:nvSpPr>
            <p:cNvPr id="6" name="Straight Connector 5"/>
            <p:cNvSpPr/>
            <p:nvPr/>
          </p:nvSpPr>
          <p:spPr>
            <a:xfrm>
              <a:off x="1881874" y="1493004"/>
              <a:ext cx="11356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1881875" y="897751"/>
              <a:ext cx="4126642" cy="595253"/>
            </a:xfrm>
            <a:custGeom>
              <a:avLst/>
              <a:gdLst>
                <a:gd name="connsiteX0" fmla="*/ 99229 w 2113280"/>
                <a:gd name="connsiteY0" fmla="*/ 0 h 595253"/>
                <a:gd name="connsiteX1" fmla="*/ 2014051 w 2113280"/>
                <a:gd name="connsiteY1" fmla="*/ 0 h 595253"/>
                <a:gd name="connsiteX2" fmla="*/ 2113280 w 2113280"/>
                <a:gd name="connsiteY2" fmla="*/ 99229 h 595253"/>
                <a:gd name="connsiteX3" fmla="*/ 2113280 w 2113280"/>
                <a:gd name="connsiteY3" fmla="*/ 595253 h 595253"/>
                <a:gd name="connsiteX4" fmla="*/ 2113280 w 2113280"/>
                <a:gd name="connsiteY4" fmla="*/ 595253 h 595253"/>
                <a:gd name="connsiteX5" fmla="*/ 0 w 2113280"/>
                <a:gd name="connsiteY5" fmla="*/ 595253 h 595253"/>
                <a:gd name="connsiteX6" fmla="*/ 0 w 2113280"/>
                <a:gd name="connsiteY6" fmla="*/ 595253 h 595253"/>
                <a:gd name="connsiteX7" fmla="*/ 0 w 2113280"/>
                <a:gd name="connsiteY7" fmla="*/ 99229 h 595253"/>
                <a:gd name="connsiteX8" fmla="*/ 99229 w 2113280"/>
                <a:gd name="connsiteY8" fmla="*/ 0 h 59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595253">
                  <a:moveTo>
                    <a:pt x="99229" y="0"/>
                  </a:moveTo>
                  <a:lnTo>
                    <a:pt x="2014051" y="0"/>
                  </a:lnTo>
                  <a:cubicBezTo>
                    <a:pt x="2068854" y="0"/>
                    <a:pt x="2113280" y="44426"/>
                    <a:pt x="2113280" y="99229"/>
                  </a:cubicBezTo>
                  <a:lnTo>
                    <a:pt x="2113280" y="595253"/>
                  </a:lnTo>
                  <a:lnTo>
                    <a:pt x="2113280" y="595253"/>
                  </a:lnTo>
                  <a:lnTo>
                    <a:pt x="0" y="595253"/>
                  </a:lnTo>
                  <a:lnTo>
                    <a:pt x="0" y="595253"/>
                  </a:lnTo>
                  <a:lnTo>
                    <a:pt x="0" y="99229"/>
                  </a:lnTo>
                  <a:cubicBezTo>
                    <a:pt x="0" y="44426"/>
                    <a:pt x="44426" y="0"/>
                    <a:pt x="99229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118" tIns="88118" rIns="88118" bIns="59055" numCol="1" spcCol="1270" anchor="ctr" anchorCtr="0">
              <a:noAutofit/>
            </a:bodyPr>
            <a:lstStyle/>
            <a:p>
              <a:pPr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 </a:t>
              </a:r>
              <a:r>
                <a:rPr lang="en-IN" sz="32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Local</a:t>
              </a:r>
              <a:r>
                <a:rPr lang="en-IN" sz="3200" b="1" dirty="0"/>
                <a:t> </a:t>
              </a:r>
              <a:r>
                <a:rPr lang="en-IN" sz="32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Variable</a:t>
              </a:r>
              <a:r>
                <a:rPr lang="en-IN" sz="2800" b="1" dirty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IN" sz="32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94840" y="1609067"/>
            <a:ext cx="11217498" cy="4801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variable that is declared inside the method is called local variable.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89548" y="2413232"/>
            <a:ext cx="11847775" cy="640701"/>
            <a:chOff x="1881874" y="897751"/>
            <a:chExt cx="11356453" cy="595253"/>
          </a:xfrm>
        </p:grpSpPr>
        <p:sp>
          <p:nvSpPr>
            <p:cNvPr id="10" name="Straight Connector 9"/>
            <p:cNvSpPr/>
            <p:nvPr/>
          </p:nvSpPr>
          <p:spPr>
            <a:xfrm>
              <a:off x="1881874" y="1493004"/>
              <a:ext cx="11356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1881875" y="897751"/>
              <a:ext cx="4126642" cy="595253"/>
            </a:xfrm>
            <a:custGeom>
              <a:avLst/>
              <a:gdLst>
                <a:gd name="connsiteX0" fmla="*/ 99229 w 2113280"/>
                <a:gd name="connsiteY0" fmla="*/ 0 h 595253"/>
                <a:gd name="connsiteX1" fmla="*/ 2014051 w 2113280"/>
                <a:gd name="connsiteY1" fmla="*/ 0 h 595253"/>
                <a:gd name="connsiteX2" fmla="*/ 2113280 w 2113280"/>
                <a:gd name="connsiteY2" fmla="*/ 99229 h 595253"/>
                <a:gd name="connsiteX3" fmla="*/ 2113280 w 2113280"/>
                <a:gd name="connsiteY3" fmla="*/ 595253 h 595253"/>
                <a:gd name="connsiteX4" fmla="*/ 2113280 w 2113280"/>
                <a:gd name="connsiteY4" fmla="*/ 595253 h 595253"/>
                <a:gd name="connsiteX5" fmla="*/ 0 w 2113280"/>
                <a:gd name="connsiteY5" fmla="*/ 595253 h 595253"/>
                <a:gd name="connsiteX6" fmla="*/ 0 w 2113280"/>
                <a:gd name="connsiteY6" fmla="*/ 595253 h 595253"/>
                <a:gd name="connsiteX7" fmla="*/ 0 w 2113280"/>
                <a:gd name="connsiteY7" fmla="*/ 99229 h 595253"/>
                <a:gd name="connsiteX8" fmla="*/ 99229 w 2113280"/>
                <a:gd name="connsiteY8" fmla="*/ 0 h 59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595253">
                  <a:moveTo>
                    <a:pt x="99229" y="0"/>
                  </a:moveTo>
                  <a:lnTo>
                    <a:pt x="2014051" y="0"/>
                  </a:lnTo>
                  <a:cubicBezTo>
                    <a:pt x="2068854" y="0"/>
                    <a:pt x="2113280" y="44426"/>
                    <a:pt x="2113280" y="99229"/>
                  </a:cubicBezTo>
                  <a:lnTo>
                    <a:pt x="2113280" y="595253"/>
                  </a:lnTo>
                  <a:lnTo>
                    <a:pt x="2113280" y="595253"/>
                  </a:lnTo>
                  <a:lnTo>
                    <a:pt x="0" y="595253"/>
                  </a:lnTo>
                  <a:lnTo>
                    <a:pt x="0" y="595253"/>
                  </a:lnTo>
                  <a:lnTo>
                    <a:pt x="0" y="99229"/>
                  </a:lnTo>
                  <a:cubicBezTo>
                    <a:pt x="0" y="44426"/>
                    <a:pt x="44426" y="0"/>
                    <a:pt x="99229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118" tIns="88118" rIns="88118" bIns="59055" numCol="1" spcCol="1270" anchor="ctr" anchorCtr="0">
              <a:noAutofit/>
            </a:bodyPr>
            <a:lstStyle/>
            <a:p>
              <a:pPr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Instance</a:t>
              </a:r>
              <a:r>
                <a:rPr lang="en-IN" sz="2800" b="1" dirty="0">
                  <a:solidFill>
                    <a:srgbClr val="610B4B"/>
                  </a:solidFill>
                  <a:effectLst/>
                  <a:latin typeface="Helvetica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lang="en-IN" sz="32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Variable</a:t>
              </a:r>
              <a:r>
                <a:rPr lang="en-IN" sz="2800" b="1" dirty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IN" sz="32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504688" y="3130002"/>
            <a:ext cx="11217498" cy="8679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1422400">
              <a:lnSpc>
                <a:spcPct val="90000"/>
              </a:lnSpc>
              <a:spcBef>
                <a:spcPct val="0"/>
              </a:spcBef>
            </a:pPr>
            <a:r>
              <a:rPr lang="en-IN" sz="28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variable that is declared inside the class but outside the method is called instance variable. It is not declared as static.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9549" y="4397947"/>
            <a:ext cx="11847775" cy="640701"/>
            <a:chOff x="1881874" y="897751"/>
            <a:chExt cx="11356453" cy="595253"/>
          </a:xfrm>
        </p:grpSpPr>
        <p:sp>
          <p:nvSpPr>
            <p:cNvPr id="13" name="Straight Connector 12"/>
            <p:cNvSpPr/>
            <p:nvPr/>
          </p:nvSpPr>
          <p:spPr>
            <a:xfrm>
              <a:off x="1881874" y="1493004"/>
              <a:ext cx="11356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881875" y="897751"/>
              <a:ext cx="4126642" cy="595253"/>
            </a:xfrm>
            <a:custGeom>
              <a:avLst/>
              <a:gdLst>
                <a:gd name="connsiteX0" fmla="*/ 99229 w 2113280"/>
                <a:gd name="connsiteY0" fmla="*/ 0 h 595253"/>
                <a:gd name="connsiteX1" fmla="*/ 2014051 w 2113280"/>
                <a:gd name="connsiteY1" fmla="*/ 0 h 595253"/>
                <a:gd name="connsiteX2" fmla="*/ 2113280 w 2113280"/>
                <a:gd name="connsiteY2" fmla="*/ 99229 h 595253"/>
                <a:gd name="connsiteX3" fmla="*/ 2113280 w 2113280"/>
                <a:gd name="connsiteY3" fmla="*/ 595253 h 595253"/>
                <a:gd name="connsiteX4" fmla="*/ 2113280 w 2113280"/>
                <a:gd name="connsiteY4" fmla="*/ 595253 h 595253"/>
                <a:gd name="connsiteX5" fmla="*/ 0 w 2113280"/>
                <a:gd name="connsiteY5" fmla="*/ 595253 h 595253"/>
                <a:gd name="connsiteX6" fmla="*/ 0 w 2113280"/>
                <a:gd name="connsiteY6" fmla="*/ 595253 h 595253"/>
                <a:gd name="connsiteX7" fmla="*/ 0 w 2113280"/>
                <a:gd name="connsiteY7" fmla="*/ 99229 h 595253"/>
                <a:gd name="connsiteX8" fmla="*/ 99229 w 2113280"/>
                <a:gd name="connsiteY8" fmla="*/ 0 h 59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595253">
                  <a:moveTo>
                    <a:pt x="99229" y="0"/>
                  </a:moveTo>
                  <a:lnTo>
                    <a:pt x="2014051" y="0"/>
                  </a:lnTo>
                  <a:cubicBezTo>
                    <a:pt x="2068854" y="0"/>
                    <a:pt x="2113280" y="44426"/>
                    <a:pt x="2113280" y="99229"/>
                  </a:cubicBezTo>
                  <a:lnTo>
                    <a:pt x="2113280" y="595253"/>
                  </a:lnTo>
                  <a:lnTo>
                    <a:pt x="2113280" y="595253"/>
                  </a:lnTo>
                  <a:lnTo>
                    <a:pt x="0" y="595253"/>
                  </a:lnTo>
                  <a:lnTo>
                    <a:pt x="0" y="595253"/>
                  </a:lnTo>
                  <a:lnTo>
                    <a:pt x="0" y="99229"/>
                  </a:lnTo>
                  <a:cubicBezTo>
                    <a:pt x="0" y="44426"/>
                    <a:pt x="44426" y="0"/>
                    <a:pt x="99229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118" tIns="88118" rIns="88118" bIns="59055" numCol="1" spcCol="1270" anchor="ctr" anchorCtr="0">
              <a:noAutofit/>
            </a:bodyPr>
            <a:lstStyle/>
            <a:p>
              <a:pPr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 </a:t>
              </a:r>
              <a:r>
                <a:rPr lang="en-IN" sz="32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Static</a:t>
              </a:r>
              <a:r>
                <a:rPr lang="en-IN" sz="3200" b="1" dirty="0"/>
                <a:t> </a:t>
              </a:r>
              <a:r>
                <a:rPr lang="en-IN" sz="32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Variable</a:t>
              </a:r>
              <a:r>
                <a:rPr lang="en-IN" sz="2800" b="1" dirty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IN" sz="32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504688" y="5139271"/>
            <a:ext cx="11217498" cy="8679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variable that is declared as static is called static variable. It cannot be local.</a:t>
            </a:r>
          </a:p>
        </p:txBody>
      </p:sp>
      <p:sp>
        <p:nvSpPr>
          <p:cNvPr id="7" name="Rectangle 6"/>
          <p:cNvSpPr/>
          <p:nvPr/>
        </p:nvSpPr>
        <p:spPr>
          <a:xfrm>
            <a:off x="17435" y="6062601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will have detailed learning of these variables in next chapters.</a:t>
            </a:r>
          </a:p>
        </p:txBody>
      </p:sp>
    </p:spTree>
    <p:extLst>
      <p:ext uri="{BB962C8B-B14F-4D97-AF65-F5344CB8AC3E}">
        <p14:creationId xmlns:p14="http://schemas.microsoft.com/office/powerpoint/2010/main" val="414613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853847"/>
            <a:ext cx="12192000" cy="6014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118" tIns="88118" rIns="88118" bIns="59055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Example to understand the types of variables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706709" y="1643130"/>
            <a:ext cx="6778581" cy="4764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95250" marR="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A{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5250" marR="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5250" marR="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data=50;//instance variable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5250" marR="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5250" marR="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m=100;//static variable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5250" marR="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5250" marR="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method(){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5250" marR="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n=90;//local variable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5250" marR="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5250" marR="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5250" marR="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}//end of class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59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15910" y="1056067"/>
            <a:ext cx="12479628" cy="940157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982" tIns="144982" rIns="144982" bIns="144982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40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Arial Unicode MS" panose="020B0604020202020204" pitchFamily="34" charset="-128"/>
              </a:rPr>
              <a:t>Data Types in Java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60415161"/>
              </p:ext>
            </p:extLst>
          </p:nvPr>
        </p:nvGraphicFramePr>
        <p:xfrm>
          <a:off x="613892" y="2578383"/>
          <a:ext cx="10680880" cy="302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51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types in java">
            <a:extLst>
              <a:ext uri="{FF2B5EF4-FFF2-40B4-BE49-F238E27FC236}">
                <a16:creationId xmlns:a16="http://schemas.microsoft.com/office/drawing/2014/main" id="{5DEF0137-071B-9D76-A20C-9BFC16270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55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4053" y="1308295"/>
            <a:ext cx="9580099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tabLst>
                <a:tab pos="1301750" algn="l"/>
                <a:tab pos="3010535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boolean</a:t>
            </a:r>
            <a:r>
              <a:rPr lang="en-IN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		        false			    1 bit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tabLst>
                <a:tab pos="1301750" algn="l"/>
                <a:tab pos="3010535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char 		   	     '\u0000'			    2 byte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tabLst>
                <a:tab pos="1301750" algn="l"/>
                <a:tab pos="3010535" algn="l"/>
              </a:tabLst>
            </a:pPr>
            <a:r>
              <a:rPr lang="en-IN" sz="24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byte </a:t>
            </a:r>
            <a:r>
              <a:rPr lang="en-IN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      	             0			    1 byte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tabLst>
                <a:tab pos="1301750" algn="l"/>
                <a:tab pos="3010535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short 				0			    2 byte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tabLst>
                <a:tab pos="1301750" algn="l"/>
                <a:tab pos="3010535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				0			    4 byte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tabLst>
                <a:tab pos="1301750" algn="l"/>
                <a:tab pos="3010535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long 				0L			    8 byte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tabLst>
                <a:tab pos="1301750" algn="l"/>
                <a:tab pos="3010535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float 		        		0.0f			    4 byte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tabLst>
                <a:tab pos="1301750" algn="l"/>
                <a:tab pos="3010535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double 		        		0.0d			    8 byte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19895"/>
              </p:ext>
            </p:extLst>
          </p:nvPr>
        </p:nvGraphicFramePr>
        <p:xfrm>
          <a:off x="1392699" y="548640"/>
          <a:ext cx="9861453" cy="639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23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87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6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  <a:cs typeface="Arial Unicode MS" panose="020B0604020202020204" pitchFamily="34" charset="-128"/>
                        </a:rPr>
                        <a:t>   Data Type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506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6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  <a:cs typeface="Arial Unicode MS" panose="020B0604020202020204" pitchFamily="34" charset="-128"/>
                        </a:rPr>
                        <a:t>Default Value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506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6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  <a:cs typeface="Arial Unicode MS" panose="020B0604020202020204" pitchFamily="34" charset="-128"/>
                        </a:rPr>
                        <a:t>Default Size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50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4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335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Calibri</vt:lpstr>
      <vt:lpstr>Cambria</vt:lpstr>
      <vt:lpstr>Courier New</vt:lpstr>
      <vt:lpstr>Helvetica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</dc:creator>
  <cp:lastModifiedBy>Sriram</cp:lastModifiedBy>
  <cp:revision>26</cp:revision>
  <dcterms:created xsi:type="dcterms:W3CDTF">2020-07-19T22:17:41Z</dcterms:created>
  <dcterms:modified xsi:type="dcterms:W3CDTF">2024-02-27T06:21:29Z</dcterms:modified>
</cp:coreProperties>
</file>