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31" r:id="rId58"/>
    <p:sldId id="312" r:id="rId59"/>
    <p:sldId id="313" r:id="rId60"/>
    <p:sldId id="332" r:id="rId61"/>
    <p:sldId id="314" r:id="rId62"/>
    <p:sldId id="333" r:id="rId63"/>
    <p:sldId id="315" r:id="rId64"/>
    <p:sldId id="334"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D9507F25-4F2B-465B-A566-8C5003C40AE1}">
  <a:tblStyle styleId="{D9507F25-4F2B-465B-A566-8C5003C40AE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BBEB25BE-5BDC-4D0F-88C2-C12DB60FA631}"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7" d="100"/>
          <a:sy n="47" d="100"/>
        </p:scale>
        <p:origin x="-86" y="-96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8" name="Google Shape;298;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0" name="Google Shape;340;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p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2" name="Google Shape;352;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8" name="Google Shape;358;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4" name="Google Shape;364;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0" name="Google Shape;370;p4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6" name="Google Shape;376;p4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p4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8" name="Google Shape;388;p4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4" name="Google Shape;394;p5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0" name="Google Shape;400;p5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6" name="Google Shape;406;p5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2" name="Google Shape;412;p5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8" name="Google Shape;418;p5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4" name="Google Shape;424;p5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0" name="Google Shape;430;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7" name="Google Shape;437;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3" name="Google Shape;443;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0" name="Google Shape;45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7" name="Google Shape;457;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4" name="Google Shape;464;p6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0" name="Google Shape;470;p6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6" name="Google Shape;476;p6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2" name="Google Shape;482;p6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8" name="Google Shape;488;p6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4" name="Google Shape;494;p6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0" name="Google Shape;500;p6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6" name="Google Shape;506;p6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2" name="Google Shape;512;p6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7" name="Google Shape;527;p7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4" name="Google Shape;544;p7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0" name="Google Shape;550;p7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6" name="Google Shape;556;p7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2" name="Google Shape;562;p7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8" name="Google Shape;568;p7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122363"/>
            <a:ext cx="9144000" cy="973137"/>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a:t>MySQL is an opensource </a:t>
            </a:r>
            <a:r>
              <a:rPr lang="en-US" b="1"/>
              <a:t>RDBMS</a:t>
            </a:r>
            <a:endParaRPr/>
          </a:p>
        </p:txBody>
      </p:sp>
      <p:sp>
        <p:nvSpPr>
          <p:cNvPr id="85" name="Google Shape;85;p13"/>
          <p:cNvSpPr txBox="1">
            <a:spLocks noGrp="1"/>
          </p:cNvSpPr>
          <p:nvPr>
            <p:ph type="subTitle" idx="1"/>
          </p:nvPr>
        </p:nvSpPr>
        <p:spPr>
          <a:xfrm>
            <a:off x="1524000" y="2190750"/>
            <a:ext cx="9144000" cy="306705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RDMBS- Relational Database Management System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Insert – used to add records to the table</a:t>
            </a:r>
            <a:endParaRPr/>
          </a:p>
        </p:txBody>
      </p:sp>
      <p:sp>
        <p:nvSpPr>
          <p:cNvPr id="140" name="Google Shape;140;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Syntax</a:t>
            </a:r>
            <a:endParaRPr/>
          </a:p>
          <a:p>
            <a:pPr marL="228600" lvl="0" indent="-5080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Insert into table_name(c1,c2,c3..) values( give values)….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Operators	</a:t>
            </a:r>
            <a:endParaRPr/>
          </a:p>
        </p:txBody>
      </p:sp>
      <p:sp>
        <p:nvSpPr>
          <p:cNvPr id="146" name="Google Shape;146;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1400"/>
              <a:buChar char="•"/>
            </a:pPr>
            <a:r>
              <a:rPr lang="en-US" sz="1400"/>
              <a:t>=</a:t>
            </a:r>
            <a:endParaRPr/>
          </a:p>
          <a:p>
            <a:pPr marL="228600" lvl="0" indent="-228600" algn="l" rtl="0">
              <a:lnSpc>
                <a:spcPct val="90000"/>
              </a:lnSpc>
              <a:spcBef>
                <a:spcPts val="1000"/>
              </a:spcBef>
              <a:spcAft>
                <a:spcPts val="0"/>
              </a:spcAft>
              <a:buClr>
                <a:schemeClr val="dk1"/>
              </a:buClr>
              <a:buSzPts val="1400"/>
              <a:buChar char="•"/>
            </a:pPr>
            <a:r>
              <a:rPr lang="en-US" sz="1400"/>
              <a:t>!= or &lt;&gt;</a:t>
            </a:r>
            <a:endParaRPr/>
          </a:p>
          <a:p>
            <a:pPr marL="228600" lvl="0" indent="-228600" algn="l" rtl="0">
              <a:lnSpc>
                <a:spcPct val="90000"/>
              </a:lnSpc>
              <a:spcBef>
                <a:spcPts val="1000"/>
              </a:spcBef>
              <a:spcAft>
                <a:spcPts val="0"/>
              </a:spcAft>
              <a:buClr>
                <a:schemeClr val="dk1"/>
              </a:buClr>
              <a:buSzPts val="1400"/>
              <a:buChar char="•"/>
            </a:pPr>
            <a:r>
              <a:rPr lang="en-US" sz="1400"/>
              <a:t>&gt;</a:t>
            </a:r>
            <a:endParaRPr/>
          </a:p>
          <a:p>
            <a:pPr marL="228600" lvl="0" indent="-228600" algn="l" rtl="0">
              <a:lnSpc>
                <a:spcPct val="90000"/>
              </a:lnSpc>
              <a:spcBef>
                <a:spcPts val="1000"/>
              </a:spcBef>
              <a:spcAft>
                <a:spcPts val="0"/>
              </a:spcAft>
              <a:buClr>
                <a:schemeClr val="dk1"/>
              </a:buClr>
              <a:buSzPts val="1400"/>
              <a:buChar char="•"/>
            </a:pPr>
            <a:r>
              <a:rPr lang="en-US" sz="1400"/>
              <a:t>&lt;</a:t>
            </a:r>
            <a:endParaRPr/>
          </a:p>
          <a:p>
            <a:pPr marL="228600" lvl="0" indent="-228600" algn="l" rtl="0">
              <a:lnSpc>
                <a:spcPct val="90000"/>
              </a:lnSpc>
              <a:spcBef>
                <a:spcPts val="1000"/>
              </a:spcBef>
              <a:spcAft>
                <a:spcPts val="0"/>
              </a:spcAft>
              <a:buClr>
                <a:schemeClr val="dk1"/>
              </a:buClr>
              <a:buSzPts val="1400"/>
              <a:buChar char="•"/>
            </a:pPr>
            <a:r>
              <a:rPr lang="en-US" sz="1400"/>
              <a:t>&gt;=</a:t>
            </a:r>
            <a:endParaRPr/>
          </a:p>
          <a:p>
            <a:pPr marL="228600" lvl="0" indent="-228600" algn="l" rtl="0">
              <a:lnSpc>
                <a:spcPct val="90000"/>
              </a:lnSpc>
              <a:spcBef>
                <a:spcPts val="1000"/>
              </a:spcBef>
              <a:spcAft>
                <a:spcPts val="0"/>
              </a:spcAft>
              <a:buClr>
                <a:schemeClr val="dk1"/>
              </a:buClr>
              <a:buSzPts val="1400"/>
              <a:buChar char="•"/>
            </a:pPr>
            <a:r>
              <a:rPr lang="en-US" sz="1400"/>
              <a:t>&lt;=</a:t>
            </a:r>
            <a:endParaRPr/>
          </a:p>
          <a:p>
            <a:pPr marL="228600" lvl="0" indent="-228600" algn="l" rtl="0">
              <a:lnSpc>
                <a:spcPct val="90000"/>
              </a:lnSpc>
              <a:spcBef>
                <a:spcPts val="1000"/>
              </a:spcBef>
              <a:spcAft>
                <a:spcPts val="0"/>
              </a:spcAft>
              <a:buClr>
                <a:schemeClr val="dk1"/>
              </a:buClr>
              <a:buSzPts val="1400"/>
              <a:buChar char="•"/>
            </a:pPr>
            <a:r>
              <a:rPr lang="en-US" sz="1400"/>
              <a:t>In </a:t>
            </a:r>
            <a:endParaRPr/>
          </a:p>
          <a:p>
            <a:pPr marL="228600" lvl="0" indent="-228600" algn="l" rtl="0">
              <a:lnSpc>
                <a:spcPct val="90000"/>
              </a:lnSpc>
              <a:spcBef>
                <a:spcPts val="1000"/>
              </a:spcBef>
              <a:spcAft>
                <a:spcPts val="0"/>
              </a:spcAft>
              <a:buClr>
                <a:schemeClr val="dk1"/>
              </a:buClr>
              <a:buSzPts val="1400"/>
              <a:buChar char="•"/>
            </a:pPr>
            <a:r>
              <a:rPr lang="en-US" sz="1400"/>
              <a:t>Not in</a:t>
            </a:r>
            <a:endParaRPr/>
          </a:p>
          <a:p>
            <a:pPr marL="228600" lvl="0" indent="-228600" algn="l" rtl="0">
              <a:lnSpc>
                <a:spcPct val="90000"/>
              </a:lnSpc>
              <a:spcBef>
                <a:spcPts val="1000"/>
              </a:spcBef>
              <a:spcAft>
                <a:spcPts val="0"/>
              </a:spcAft>
              <a:buClr>
                <a:schemeClr val="dk1"/>
              </a:buClr>
              <a:buSzPts val="1400"/>
              <a:buChar char="•"/>
            </a:pPr>
            <a:r>
              <a:rPr lang="en-US" sz="1400"/>
              <a:t>Between</a:t>
            </a:r>
            <a:endParaRPr/>
          </a:p>
          <a:p>
            <a:pPr marL="228600" lvl="0" indent="-228600" algn="l" rtl="0">
              <a:lnSpc>
                <a:spcPct val="90000"/>
              </a:lnSpc>
              <a:spcBef>
                <a:spcPts val="1000"/>
              </a:spcBef>
              <a:spcAft>
                <a:spcPts val="0"/>
              </a:spcAft>
              <a:buClr>
                <a:schemeClr val="dk1"/>
              </a:buClr>
              <a:buSzPts val="1400"/>
              <a:buChar char="•"/>
            </a:pPr>
            <a:r>
              <a:rPr lang="en-US" sz="1400"/>
              <a:t>Not between</a:t>
            </a:r>
            <a:endParaRPr/>
          </a:p>
          <a:p>
            <a:pPr marL="228600" lvl="0" indent="-228600" algn="l" rtl="0">
              <a:lnSpc>
                <a:spcPct val="90000"/>
              </a:lnSpc>
              <a:spcBef>
                <a:spcPts val="1000"/>
              </a:spcBef>
              <a:spcAft>
                <a:spcPts val="0"/>
              </a:spcAft>
              <a:buClr>
                <a:schemeClr val="dk1"/>
              </a:buClr>
              <a:buSzPts val="1400"/>
              <a:buChar char="•"/>
            </a:pPr>
            <a:r>
              <a:rPr lang="en-US" sz="1400"/>
              <a:t>Is null</a:t>
            </a:r>
            <a:endParaRPr/>
          </a:p>
          <a:p>
            <a:pPr marL="228600" lvl="0" indent="-228600" algn="l" rtl="0">
              <a:lnSpc>
                <a:spcPct val="90000"/>
              </a:lnSpc>
              <a:spcBef>
                <a:spcPts val="1000"/>
              </a:spcBef>
              <a:spcAft>
                <a:spcPts val="0"/>
              </a:spcAft>
              <a:buClr>
                <a:schemeClr val="dk1"/>
              </a:buClr>
              <a:buSzPts val="1400"/>
              <a:buChar char="•"/>
            </a:pPr>
            <a:r>
              <a:rPr lang="en-US" sz="1400"/>
              <a:t>Is not null</a:t>
            </a:r>
            <a:endParaRPr/>
          </a:p>
          <a:p>
            <a:pPr marL="228600" lvl="0" indent="-228600" algn="l" rtl="0">
              <a:lnSpc>
                <a:spcPct val="90000"/>
              </a:lnSpc>
              <a:spcBef>
                <a:spcPts val="1000"/>
              </a:spcBef>
              <a:spcAft>
                <a:spcPts val="0"/>
              </a:spcAft>
              <a:buClr>
                <a:schemeClr val="dk1"/>
              </a:buClr>
              <a:buSzPts val="1400"/>
              <a:buChar char="•"/>
            </a:pPr>
            <a:r>
              <a:rPr lang="en-US" sz="1400"/>
              <a:t>&gt;any or &gt;all</a:t>
            </a:r>
            <a:endParaRPr/>
          </a:p>
          <a:p>
            <a:pPr marL="228600" lvl="0" indent="-228600" algn="l" rtl="0">
              <a:lnSpc>
                <a:spcPct val="90000"/>
              </a:lnSpc>
              <a:spcBef>
                <a:spcPts val="1000"/>
              </a:spcBef>
              <a:spcAft>
                <a:spcPts val="0"/>
              </a:spcAft>
              <a:buClr>
                <a:schemeClr val="dk1"/>
              </a:buClr>
              <a:buSzPts val="1400"/>
              <a:buChar char="•"/>
            </a:pPr>
            <a:r>
              <a:rPr lang="en-US" sz="1400"/>
              <a:t>&lt;any or &lt;all</a:t>
            </a:r>
            <a:endParaRPr/>
          </a:p>
          <a:p>
            <a:pPr marL="228600" lvl="0" indent="-228600" algn="l" rtl="0">
              <a:lnSpc>
                <a:spcPct val="90000"/>
              </a:lnSpc>
              <a:spcBef>
                <a:spcPts val="1000"/>
              </a:spcBef>
              <a:spcAft>
                <a:spcPts val="0"/>
              </a:spcAft>
              <a:buClr>
                <a:schemeClr val="dk1"/>
              </a:buClr>
              <a:buSzPts val="1400"/>
              <a:buChar char="•"/>
            </a:pPr>
            <a:r>
              <a:rPr lang="en-US" sz="1400"/>
              <a:t>&lt;= any or &lt;all</a:t>
            </a:r>
            <a:endParaRPr/>
          </a:p>
          <a:p>
            <a:pPr marL="228600" lvl="0" indent="-228600" algn="l" rtl="0">
              <a:lnSpc>
                <a:spcPct val="90000"/>
              </a:lnSpc>
              <a:spcBef>
                <a:spcPts val="1000"/>
              </a:spcBef>
              <a:spcAft>
                <a:spcPts val="0"/>
              </a:spcAft>
              <a:buClr>
                <a:schemeClr val="dk1"/>
              </a:buClr>
              <a:buSzPts val="1400"/>
              <a:buChar char="•"/>
            </a:pPr>
            <a:r>
              <a:rPr lang="en-US" sz="1400"/>
              <a:t>&gt;=any or &gt;= all</a:t>
            </a:r>
            <a:endParaRPr/>
          </a:p>
          <a:p>
            <a:pPr marL="228600" lvl="0" indent="-228600" algn="l" rtl="0">
              <a:lnSpc>
                <a:spcPct val="90000"/>
              </a:lnSpc>
              <a:spcBef>
                <a:spcPts val="1000"/>
              </a:spcBef>
              <a:spcAft>
                <a:spcPts val="0"/>
              </a:spcAft>
              <a:buClr>
                <a:schemeClr val="dk1"/>
              </a:buClr>
              <a:buSzPts val="1400"/>
              <a:buChar char="•"/>
            </a:pPr>
            <a:r>
              <a:rPr lang="en-US" sz="1400"/>
              <a:t>=any or =all</a:t>
            </a:r>
            <a:endParaRPr/>
          </a:p>
          <a:p>
            <a:pPr marL="228600" lvl="0" indent="-228600" algn="l" rtl="0">
              <a:lnSpc>
                <a:spcPct val="90000"/>
              </a:lnSpc>
              <a:spcBef>
                <a:spcPts val="1000"/>
              </a:spcBef>
              <a:spcAft>
                <a:spcPts val="0"/>
              </a:spcAft>
              <a:buClr>
                <a:schemeClr val="dk1"/>
              </a:buClr>
              <a:buSzPts val="1400"/>
              <a:buChar char="•"/>
            </a:pPr>
            <a:r>
              <a:rPr lang="en-US" sz="1400"/>
              <a:t>Like</a:t>
            </a:r>
            <a:endParaRPr/>
          </a:p>
          <a:p>
            <a:pPr marL="228600" lvl="0" indent="-228600" algn="l" rtl="0">
              <a:lnSpc>
                <a:spcPct val="90000"/>
              </a:lnSpc>
              <a:spcBef>
                <a:spcPts val="1000"/>
              </a:spcBef>
              <a:spcAft>
                <a:spcPts val="0"/>
              </a:spcAft>
              <a:buClr>
                <a:schemeClr val="dk1"/>
              </a:buClr>
              <a:buSzPts val="1400"/>
              <a:buChar char="•"/>
            </a:pPr>
            <a:r>
              <a:rPr lang="en-US" sz="1400"/>
              <a:t>Not Like</a:t>
            </a:r>
            <a:endParaRPr/>
          </a:p>
          <a:p>
            <a:pPr marL="228600" lvl="0" indent="-139700" algn="l" rtl="0">
              <a:lnSpc>
                <a:spcPct val="90000"/>
              </a:lnSpc>
              <a:spcBef>
                <a:spcPts val="1000"/>
              </a:spcBef>
              <a:spcAft>
                <a:spcPts val="0"/>
              </a:spcAft>
              <a:buClr>
                <a:schemeClr val="dk1"/>
              </a:buClr>
              <a:buSzPts val="1400"/>
              <a:buNone/>
            </a:pP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SQL Commands	</a:t>
            </a:r>
            <a:endParaRPr/>
          </a:p>
        </p:txBody>
      </p:sp>
      <p:sp>
        <p:nvSpPr>
          <p:cNvPr id="152" name="Google Shape;152;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a:t>Select- Read Data from Tables</a:t>
            </a:r>
            <a:endParaRPr/>
          </a:p>
          <a:p>
            <a:pPr marL="228600" lvl="0" indent="-228600" algn="l" rtl="0">
              <a:lnSpc>
                <a:spcPct val="90000"/>
              </a:lnSpc>
              <a:spcBef>
                <a:spcPts val="1000"/>
              </a:spcBef>
              <a:spcAft>
                <a:spcPts val="0"/>
              </a:spcAft>
              <a:buClr>
                <a:schemeClr val="dk1"/>
              </a:buClr>
              <a:buSzPct val="100000"/>
              <a:buChar char="•"/>
            </a:pPr>
            <a:r>
              <a:rPr lang="en-US"/>
              <a:t>Insert – to add new records</a:t>
            </a:r>
            <a:endParaRPr/>
          </a:p>
          <a:p>
            <a:pPr marL="228600" lvl="0" indent="-228600" algn="l" rtl="0">
              <a:lnSpc>
                <a:spcPct val="90000"/>
              </a:lnSpc>
              <a:spcBef>
                <a:spcPts val="1000"/>
              </a:spcBef>
              <a:spcAft>
                <a:spcPts val="0"/>
              </a:spcAft>
              <a:buClr>
                <a:schemeClr val="dk1"/>
              </a:buClr>
              <a:buSzPct val="100000"/>
              <a:buChar char="•"/>
            </a:pPr>
            <a:r>
              <a:rPr lang="en-US"/>
              <a:t>Update – to edit existing records</a:t>
            </a:r>
            <a:endParaRPr/>
          </a:p>
          <a:p>
            <a:pPr marL="228600" lvl="0" indent="-228600" algn="l" rtl="0">
              <a:lnSpc>
                <a:spcPct val="90000"/>
              </a:lnSpc>
              <a:spcBef>
                <a:spcPts val="1000"/>
              </a:spcBef>
              <a:spcAft>
                <a:spcPts val="0"/>
              </a:spcAft>
              <a:buClr>
                <a:schemeClr val="dk1"/>
              </a:buClr>
              <a:buSzPct val="100000"/>
              <a:buChar char="•"/>
            </a:pPr>
            <a:r>
              <a:rPr lang="en-US"/>
              <a:t>Delete – to remove existing records from the table</a:t>
            </a:r>
            <a:endParaRPr/>
          </a:p>
          <a:p>
            <a:pPr marL="228600" lvl="0" indent="-228600" algn="l" rtl="0">
              <a:lnSpc>
                <a:spcPct val="90000"/>
              </a:lnSpc>
              <a:spcBef>
                <a:spcPts val="1000"/>
              </a:spcBef>
              <a:spcAft>
                <a:spcPts val="0"/>
              </a:spcAft>
              <a:buClr>
                <a:schemeClr val="dk1"/>
              </a:buClr>
              <a:buSzPct val="100000"/>
              <a:buChar char="•"/>
            </a:pPr>
            <a:r>
              <a:rPr lang="en-US"/>
              <a:t>Alter table</a:t>
            </a:r>
            <a:endParaRPr/>
          </a:p>
          <a:p>
            <a:pPr marL="685800" lvl="1" indent="-228600" algn="l" rtl="0">
              <a:lnSpc>
                <a:spcPct val="90000"/>
              </a:lnSpc>
              <a:spcBef>
                <a:spcPts val="500"/>
              </a:spcBef>
              <a:spcAft>
                <a:spcPts val="0"/>
              </a:spcAft>
              <a:buClr>
                <a:schemeClr val="dk1"/>
              </a:buClr>
              <a:buSzPct val="100000"/>
              <a:buChar char="•"/>
            </a:pPr>
            <a:r>
              <a:rPr lang="en-US"/>
              <a:t>Add columns</a:t>
            </a:r>
            <a:endParaRPr/>
          </a:p>
          <a:p>
            <a:pPr marL="685800" lvl="1" indent="-228600" algn="l" rtl="0">
              <a:lnSpc>
                <a:spcPct val="90000"/>
              </a:lnSpc>
              <a:spcBef>
                <a:spcPts val="500"/>
              </a:spcBef>
              <a:spcAft>
                <a:spcPts val="0"/>
              </a:spcAft>
              <a:buClr>
                <a:schemeClr val="dk1"/>
              </a:buClr>
              <a:buSzPct val="100000"/>
              <a:buChar char="•"/>
            </a:pPr>
            <a:r>
              <a:rPr lang="en-US"/>
              <a:t>Drop column</a:t>
            </a:r>
            <a:endParaRPr/>
          </a:p>
          <a:p>
            <a:pPr marL="685800" lvl="1" indent="-228600" algn="l" rtl="0">
              <a:lnSpc>
                <a:spcPct val="90000"/>
              </a:lnSpc>
              <a:spcBef>
                <a:spcPts val="500"/>
              </a:spcBef>
              <a:spcAft>
                <a:spcPts val="0"/>
              </a:spcAft>
              <a:buClr>
                <a:schemeClr val="dk1"/>
              </a:buClr>
              <a:buSzPct val="100000"/>
              <a:buChar char="•"/>
            </a:pPr>
            <a:r>
              <a:rPr lang="en-US"/>
              <a:t>Change data type</a:t>
            </a:r>
            <a:endParaRPr/>
          </a:p>
          <a:p>
            <a:pPr marL="685800" lvl="1" indent="-228600" algn="l" rtl="0">
              <a:lnSpc>
                <a:spcPct val="90000"/>
              </a:lnSpc>
              <a:spcBef>
                <a:spcPts val="500"/>
              </a:spcBef>
              <a:spcAft>
                <a:spcPts val="0"/>
              </a:spcAft>
              <a:buClr>
                <a:schemeClr val="dk1"/>
              </a:buClr>
              <a:buSzPct val="100000"/>
              <a:buChar char="•"/>
            </a:pPr>
            <a:r>
              <a:rPr lang="en-US"/>
              <a:t>Change null to not null or vice versa</a:t>
            </a:r>
            <a:endParaRPr/>
          </a:p>
          <a:p>
            <a:pPr marL="685800" lvl="1" indent="-228600" algn="l" rtl="0">
              <a:lnSpc>
                <a:spcPct val="90000"/>
              </a:lnSpc>
              <a:spcBef>
                <a:spcPts val="500"/>
              </a:spcBef>
              <a:spcAft>
                <a:spcPts val="0"/>
              </a:spcAft>
              <a:buClr>
                <a:schemeClr val="dk1"/>
              </a:buClr>
              <a:buSzPct val="100000"/>
              <a:buChar char="•"/>
            </a:pPr>
            <a:r>
              <a:rPr lang="en-US"/>
              <a:t>Add default value</a:t>
            </a:r>
            <a:endParaRPr/>
          </a:p>
          <a:p>
            <a:pPr marL="685800" lvl="1" indent="-228600" algn="l" rtl="0">
              <a:lnSpc>
                <a:spcPct val="90000"/>
              </a:lnSpc>
              <a:spcBef>
                <a:spcPts val="500"/>
              </a:spcBef>
              <a:spcAft>
                <a:spcPts val="0"/>
              </a:spcAft>
              <a:buClr>
                <a:schemeClr val="dk1"/>
              </a:buClr>
              <a:buSzPct val="100000"/>
              <a:buChar char="•"/>
            </a:pPr>
            <a:r>
              <a:rPr lang="en-US"/>
              <a:t>Rename Table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Constraints	- some sort of restrictions- are used to enforce integrity of the data</a:t>
            </a:r>
            <a:endParaRPr/>
          </a:p>
        </p:txBody>
      </p:sp>
      <p:sp>
        <p:nvSpPr>
          <p:cNvPr id="158" name="Google Shape;158;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chemeClr val="dk1"/>
              </a:buClr>
              <a:buSzPct val="100000"/>
              <a:buChar char="•"/>
            </a:pPr>
            <a:r>
              <a:rPr lang="en-US"/>
              <a:t>Unique Key- means only unique value are allowed (no duplicates) but can have null values. One table can have more than 1 unique key</a:t>
            </a:r>
            <a:endParaRPr/>
          </a:p>
          <a:p>
            <a:pPr marL="228600" lvl="0" indent="-228600" algn="l" rtl="0">
              <a:lnSpc>
                <a:spcPct val="90000"/>
              </a:lnSpc>
              <a:spcBef>
                <a:spcPts val="1000"/>
              </a:spcBef>
              <a:spcAft>
                <a:spcPts val="0"/>
              </a:spcAft>
              <a:buClr>
                <a:schemeClr val="dk1"/>
              </a:buClr>
              <a:buSzPct val="100000"/>
              <a:buChar char="•"/>
            </a:pPr>
            <a:r>
              <a:rPr lang="en-US"/>
              <a:t>Primary Key- allows only unique values. Null value is not allowed Unique + Not Null. One table can have only 1 Primary key</a:t>
            </a:r>
            <a:endParaRPr/>
          </a:p>
          <a:p>
            <a:pPr marL="228600" lvl="0" indent="-228600" algn="l" rtl="0">
              <a:lnSpc>
                <a:spcPct val="90000"/>
              </a:lnSpc>
              <a:spcBef>
                <a:spcPts val="1000"/>
              </a:spcBef>
              <a:spcAft>
                <a:spcPts val="0"/>
              </a:spcAft>
              <a:buClr>
                <a:schemeClr val="dk1"/>
              </a:buClr>
              <a:buSzPct val="100000"/>
              <a:buChar char="•"/>
            </a:pPr>
            <a:r>
              <a:rPr lang="en-US"/>
              <a:t>Not Null – will not allow null values</a:t>
            </a:r>
            <a:endParaRPr/>
          </a:p>
          <a:p>
            <a:pPr marL="228600" lvl="0" indent="-228600" algn="l" rtl="0">
              <a:lnSpc>
                <a:spcPct val="90000"/>
              </a:lnSpc>
              <a:spcBef>
                <a:spcPts val="1000"/>
              </a:spcBef>
              <a:spcAft>
                <a:spcPts val="0"/>
              </a:spcAft>
              <a:buClr>
                <a:schemeClr val="dk1"/>
              </a:buClr>
              <a:buSzPct val="100000"/>
              <a:buChar char="•"/>
            </a:pPr>
            <a:r>
              <a:rPr lang="en-US"/>
              <a:t>Check Constraint-define what range of values will be allowed/not allowed for a column</a:t>
            </a:r>
            <a:endParaRPr/>
          </a:p>
          <a:p>
            <a:pPr marL="228600" lvl="0" indent="-228600" algn="l" rtl="0">
              <a:lnSpc>
                <a:spcPct val="90000"/>
              </a:lnSpc>
              <a:spcBef>
                <a:spcPts val="1000"/>
              </a:spcBef>
              <a:spcAft>
                <a:spcPts val="0"/>
              </a:spcAft>
              <a:buClr>
                <a:schemeClr val="dk1"/>
              </a:buClr>
              <a:buSzPct val="100000"/>
              <a:buChar char="•"/>
            </a:pPr>
            <a:r>
              <a:rPr lang="en-US"/>
              <a:t>Foreign Key- Parent Child Relationship – Referential Integrity Constraints</a:t>
            </a:r>
            <a:endParaRPr/>
          </a:p>
          <a:p>
            <a:pPr marL="685800" lvl="1" indent="-228600" algn="l" rtl="0">
              <a:lnSpc>
                <a:spcPct val="90000"/>
              </a:lnSpc>
              <a:spcBef>
                <a:spcPts val="500"/>
              </a:spcBef>
              <a:spcAft>
                <a:spcPts val="0"/>
              </a:spcAft>
              <a:buClr>
                <a:schemeClr val="dk1"/>
              </a:buClr>
              <a:buSzPct val="100000"/>
              <a:buChar char="•"/>
            </a:pPr>
            <a:r>
              <a:rPr lang="en-US"/>
              <a:t>A value is allowed in the child table only if the value is present in the parent table</a:t>
            </a:r>
            <a:endParaRPr/>
          </a:p>
          <a:p>
            <a:pPr marL="685800" lvl="1" indent="-228600" algn="l" rtl="0">
              <a:lnSpc>
                <a:spcPct val="90000"/>
              </a:lnSpc>
              <a:spcBef>
                <a:spcPts val="500"/>
              </a:spcBef>
              <a:spcAft>
                <a:spcPts val="0"/>
              </a:spcAft>
              <a:buClr>
                <a:schemeClr val="dk1"/>
              </a:buClr>
              <a:buSzPct val="100000"/>
              <a:buChar char="•"/>
            </a:pPr>
            <a:r>
              <a:rPr lang="en-US"/>
              <a:t>Column of the parent table which is being referred should be defined as Primary or Unique Key</a:t>
            </a:r>
            <a:endParaRPr/>
          </a:p>
          <a:p>
            <a:pPr marL="685800" lvl="1" indent="-228600" algn="l" rtl="0">
              <a:lnSpc>
                <a:spcPct val="90000"/>
              </a:lnSpc>
              <a:spcBef>
                <a:spcPts val="500"/>
              </a:spcBef>
              <a:spcAft>
                <a:spcPts val="0"/>
              </a:spcAft>
              <a:buClr>
                <a:schemeClr val="dk1"/>
              </a:buClr>
              <a:buSzPct val="100000"/>
              <a:buChar char="•"/>
            </a:pPr>
            <a:r>
              <a:rPr lang="en-US"/>
              <a:t>Child table can have a null value in the foreign key column irrespective of whether parent table column is defined as Primary or Unique Key</a:t>
            </a:r>
            <a:endParaRPr/>
          </a:p>
          <a:p>
            <a:pPr marL="228600" lvl="0" indent="-228600" algn="l" rtl="0">
              <a:lnSpc>
                <a:spcPct val="90000"/>
              </a:lnSpc>
              <a:spcBef>
                <a:spcPts val="1000"/>
              </a:spcBef>
              <a:spcAft>
                <a:spcPts val="0"/>
              </a:spcAft>
              <a:buClr>
                <a:schemeClr val="dk1"/>
              </a:buClr>
              <a:buSzPct val="100000"/>
              <a:buChar char="•"/>
            </a:pPr>
            <a:r>
              <a:rPr lang="en-US"/>
              <a:t>Default- defines what value column value will take if explicit value for the column is not provided while inserting the data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graphicFrame>
        <p:nvGraphicFramePr>
          <p:cNvPr id="164" name="Google Shape;164;p26"/>
          <p:cNvGraphicFramePr/>
          <p:nvPr/>
        </p:nvGraphicFramePr>
        <p:xfrm>
          <a:off x="838203" y="4930775"/>
          <a:ext cx="10515600" cy="1280180"/>
        </p:xfrm>
        <a:graphic>
          <a:graphicData uri="http://schemas.openxmlformats.org/drawingml/2006/table">
            <a:tbl>
              <a:tblPr firstRow="1" bandRow="1">
                <a:noFill/>
                <a:tableStyleId>{D9507F25-4F2B-465B-A566-8C5003C40AE1}</a:tableStyleId>
              </a:tblPr>
              <a:tblGrid>
                <a:gridCol w="3505200"/>
                <a:gridCol w="3505200"/>
                <a:gridCol w="3505200"/>
              </a:tblGrid>
              <a:tr h="370850">
                <a:tc>
                  <a:txBody>
                    <a:bodyPr/>
                    <a:lstStyle/>
                    <a:p>
                      <a:pPr marL="0" marR="0" lvl="0" indent="0" algn="l" rtl="0">
                        <a:spcBef>
                          <a:spcPts val="0"/>
                        </a:spcBef>
                        <a:spcAft>
                          <a:spcPts val="0"/>
                        </a:spcAft>
                        <a:buNone/>
                      </a:pPr>
                      <a:r>
                        <a:rPr lang="en-US" sz="1800"/>
                        <a:t>EID</a:t>
                      </a:r>
                      <a:endParaRPr/>
                    </a:p>
                  </a:txBody>
                  <a:tcPr marL="91450" marR="91450" marT="45725" marB="45725"/>
                </a:tc>
                <a:tc>
                  <a:txBody>
                    <a:bodyPr/>
                    <a:lstStyle/>
                    <a:p>
                      <a:pPr marL="0" marR="0" lvl="0" indent="0" algn="l" rtl="0">
                        <a:spcBef>
                          <a:spcPts val="0"/>
                        </a:spcBef>
                        <a:spcAft>
                          <a:spcPts val="0"/>
                        </a:spcAft>
                        <a:buNone/>
                      </a:pPr>
                      <a:r>
                        <a:rPr lang="en-US" sz="1800"/>
                        <a:t>Ename</a:t>
                      </a:r>
                      <a:endParaRPr sz="1800"/>
                    </a:p>
                  </a:txBody>
                  <a:tcPr marL="91450" marR="91450" marT="45725" marB="45725"/>
                </a:tc>
                <a:tc>
                  <a:txBody>
                    <a:bodyPr/>
                    <a:lstStyle/>
                    <a:p>
                      <a:pPr marL="0" marR="0" lvl="0" indent="0" algn="l" rtl="0">
                        <a:spcBef>
                          <a:spcPts val="0"/>
                        </a:spcBef>
                        <a:spcAft>
                          <a:spcPts val="0"/>
                        </a:spcAft>
                        <a:buNone/>
                      </a:pPr>
                      <a:r>
                        <a:rPr lang="en-US" sz="1800"/>
                        <a:t>Deptid</a:t>
                      </a:r>
                      <a:endParaRPr sz="1800"/>
                    </a:p>
                    <a:p>
                      <a:pPr marL="0" marR="0" lvl="0" indent="0" algn="l" rtl="0">
                        <a:spcBef>
                          <a:spcPts val="0"/>
                        </a:spcBef>
                        <a:spcAft>
                          <a:spcPts val="0"/>
                        </a:spcAft>
                        <a:buNone/>
                      </a:pPr>
                      <a:endParaRPr sz="1800"/>
                    </a:p>
                  </a:txBody>
                  <a:tcPr marL="91450" marR="91450" marT="45725" marB="45725"/>
                </a:tc>
              </a:tr>
              <a:tr h="370850">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tc>
                  <a:txBody>
                    <a:bodyPr/>
                    <a:lstStyle/>
                    <a:p>
                      <a:pPr marL="0" marR="0" lvl="0" indent="0" algn="l" rtl="0">
                        <a:spcBef>
                          <a:spcPts val="0"/>
                        </a:spcBef>
                        <a:spcAft>
                          <a:spcPts val="0"/>
                        </a:spcAft>
                        <a:buNone/>
                      </a:pPr>
                      <a:r>
                        <a:rPr lang="en-US" sz="1800"/>
                        <a:t>3</a:t>
                      </a:r>
                      <a:endParaRPr/>
                    </a:p>
                    <a:p>
                      <a:pPr marL="0" marR="0" lvl="0" indent="0" algn="l" rtl="0">
                        <a:spcBef>
                          <a:spcPts val="0"/>
                        </a:spcBef>
                        <a:spcAft>
                          <a:spcPts val="0"/>
                        </a:spcAft>
                        <a:buNone/>
                      </a:pPr>
                      <a:endParaRPr sz="1800"/>
                    </a:p>
                  </a:txBody>
                  <a:tcPr marL="91450" marR="91450" marT="45725" marB="45725"/>
                </a:tc>
              </a:tr>
            </a:tbl>
          </a:graphicData>
        </a:graphic>
      </p:graphicFrame>
      <p:graphicFrame>
        <p:nvGraphicFramePr>
          <p:cNvPr id="165" name="Google Shape;165;p26"/>
          <p:cNvGraphicFramePr/>
          <p:nvPr/>
        </p:nvGraphicFramePr>
        <p:xfrm>
          <a:off x="1374775" y="2557991"/>
          <a:ext cx="8128000" cy="1112550"/>
        </p:xfrm>
        <a:graphic>
          <a:graphicData uri="http://schemas.openxmlformats.org/drawingml/2006/table">
            <a:tbl>
              <a:tblPr firstRow="1" bandRow="1">
                <a:noFill/>
                <a:tableStyleId>{D9507F25-4F2B-465B-A566-8C5003C40AE1}</a:tableStyleId>
              </a:tblPr>
              <a:tblGrid>
                <a:gridCol w="4064000"/>
                <a:gridCol w="4064000"/>
              </a:tblGrid>
              <a:tr h="370850">
                <a:tc>
                  <a:txBody>
                    <a:bodyPr/>
                    <a:lstStyle/>
                    <a:p>
                      <a:pPr marL="0" marR="0" lvl="0" indent="0" algn="l" rtl="0">
                        <a:spcBef>
                          <a:spcPts val="0"/>
                        </a:spcBef>
                        <a:spcAft>
                          <a:spcPts val="0"/>
                        </a:spcAft>
                        <a:buNone/>
                      </a:pPr>
                      <a:r>
                        <a:rPr lang="en-US" sz="1800"/>
                        <a:t>Deptid(PK or UK)</a:t>
                      </a:r>
                      <a:endParaRPr/>
                    </a:p>
                  </a:txBody>
                  <a:tcPr marL="91450" marR="91450" marT="45725" marB="45725"/>
                </a:tc>
                <a:tc>
                  <a:txBody>
                    <a:bodyPr/>
                    <a:lstStyle/>
                    <a:p>
                      <a:pPr marL="0" marR="0" lvl="0" indent="0" algn="l" rtl="0">
                        <a:spcBef>
                          <a:spcPts val="0"/>
                        </a:spcBef>
                        <a:spcAft>
                          <a:spcPts val="0"/>
                        </a:spcAft>
                        <a:buNone/>
                      </a:pPr>
                      <a:r>
                        <a:rPr lang="en-US" sz="1800"/>
                        <a:t>Deptname</a:t>
                      </a:r>
                      <a:endParaRPr sz="1800"/>
                    </a:p>
                  </a:txBody>
                  <a:tcPr marL="91450" marR="91450" marT="45725" marB="45725"/>
                </a:tc>
              </a:tr>
              <a:tr h="370850">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HR</a:t>
                      </a:r>
                      <a:endParaRPr/>
                    </a:p>
                  </a:txBody>
                  <a:tcPr marL="91450" marR="91450" marT="45725" marB="45725"/>
                </a:tc>
              </a:tr>
              <a:tr h="370850">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IT</a:t>
                      </a:r>
                      <a:endParaRPr/>
                    </a:p>
                  </a:txBody>
                  <a:tcPr marL="91450" marR="91450" marT="45725" marB="457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SQL – Structured Query Language</a:t>
            </a:r>
            <a:endParaRPr/>
          </a:p>
        </p:txBody>
      </p:sp>
      <p:sp>
        <p:nvSpPr>
          <p:cNvPr id="171" name="Google Shape;171;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62500" lnSpcReduction="20000"/>
          </a:bodyPr>
          <a:lstStyle/>
          <a:p>
            <a:pPr marL="228600" lvl="0" indent="-228600" algn="l" rtl="0">
              <a:lnSpc>
                <a:spcPct val="90000"/>
              </a:lnSpc>
              <a:spcBef>
                <a:spcPts val="0"/>
              </a:spcBef>
              <a:spcAft>
                <a:spcPts val="0"/>
              </a:spcAft>
              <a:buClr>
                <a:schemeClr val="dk1"/>
              </a:buClr>
              <a:buSzPct val="100000"/>
              <a:buChar char="•"/>
            </a:pPr>
            <a:r>
              <a:rPr lang="en-US"/>
              <a:t>DDL- Data Definition Language	</a:t>
            </a:r>
            <a:endParaRPr/>
          </a:p>
          <a:p>
            <a:pPr marL="685800" lvl="1" indent="-228600" algn="l" rtl="0">
              <a:lnSpc>
                <a:spcPct val="90000"/>
              </a:lnSpc>
              <a:spcBef>
                <a:spcPts val="500"/>
              </a:spcBef>
              <a:spcAft>
                <a:spcPts val="0"/>
              </a:spcAft>
              <a:buClr>
                <a:schemeClr val="dk1"/>
              </a:buClr>
              <a:buSzPct val="100000"/>
              <a:buChar char="•"/>
            </a:pPr>
            <a:r>
              <a:rPr lang="en-US"/>
              <a:t>Create table </a:t>
            </a:r>
            <a:endParaRPr/>
          </a:p>
          <a:p>
            <a:pPr marL="685800" lvl="1" indent="-228600" algn="l" rtl="0">
              <a:lnSpc>
                <a:spcPct val="90000"/>
              </a:lnSpc>
              <a:spcBef>
                <a:spcPts val="500"/>
              </a:spcBef>
              <a:spcAft>
                <a:spcPts val="0"/>
              </a:spcAft>
              <a:buClr>
                <a:schemeClr val="dk1"/>
              </a:buClr>
              <a:buSzPct val="100000"/>
              <a:buChar char="•"/>
            </a:pPr>
            <a:r>
              <a:rPr lang="en-US"/>
              <a:t>Alter Table </a:t>
            </a:r>
            <a:endParaRPr/>
          </a:p>
          <a:p>
            <a:pPr marL="685800" lvl="1" indent="-228600" algn="l" rtl="0">
              <a:lnSpc>
                <a:spcPct val="90000"/>
              </a:lnSpc>
              <a:spcBef>
                <a:spcPts val="500"/>
              </a:spcBef>
              <a:spcAft>
                <a:spcPts val="0"/>
              </a:spcAft>
              <a:buClr>
                <a:schemeClr val="dk1"/>
              </a:buClr>
              <a:buSzPct val="100000"/>
              <a:buChar char="•"/>
            </a:pPr>
            <a:r>
              <a:rPr lang="en-US"/>
              <a:t>Drop Table</a:t>
            </a:r>
            <a:endParaRPr/>
          </a:p>
          <a:p>
            <a:pPr marL="228600" lvl="0" indent="-228600" algn="l" rtl="0">
              <a:lnSpc>
                <a:spcPct val="90000"/>
              </a:lnSpc>
              <a:spcBef>
                <a:spcPts val="1000"/>
              </a:spcBef>
              <a:spcAft>
                <a:spcPts val="0"/>
              </a:spcAft>
              <a:buClr>
                <a:schemeClr val="dk1"/>
              </a:buClr>
              <a:buSzPct val="100000"/>
              <a:buChar char="•"/>
            </a:pPr>
            <a:r>
              <a:rPr lang="en-US"/>
              <a:t>DML- Data Manipulation Language</a:t>
            </a:r>
            <a:endParaRPr/>
          </a:p>
          <a:p>
            <a:pPr marL="685800" lvl="1" indent="-228600" algn="l" rtl="0">
              <a:lnSpc>
                <a:spcPct val="90000"/>
              </a:lnSpc>
              <a:spcBef>
                <a:spcPts val="500"/>
              </a:spcBef>
              <a:spcAft>
                <a:spcPts val="0"/>
              </a:spcAft>
              <a:buClr>
                <a:schemeClr val="dk1"/>
              </a:buClr>
              <a:buSzPct val="100000"/>
              <a:buChar char="•"/>
            </a:pPr>
            <a:r>
              <a:rPr lang="en-US"/>
              <a:t>Insert </a:t>
            </a:r>
            <a:endParaRPr/>
          </a:p>
          <a:p>
            <a:pPr marL="685800" lvl="1" indent="-228600" algn="l" rtl="0">
              <a:lnSpc>
                <a:spcPct val="90000"/>
              </a:lnSpc>
              <a:spcBef>
                <a:spcPts val="500"/>
              </a:spcBef>
              <a:spcAft>
                <a:spcPts val="0"/>
              </a:spcAft>
              <a:buClr>
                <a:schemeClr val="dk1"/>
              </a:buClr>
              <a:buSzPct val="100000"/>
              <a:buChar char="•"/>
            </a:pPr>
            <a:r>
              <a:rPr lang="en-US"/>
              <a:t>Delete</a:t>
            </a:r>
            <a:endParaRPr/>
          </a:p>
          <a:p>
            <a:pPr marL="685800" lvl="1" indent="-228600" algn="l" rtl="0">
              <a:lnSpc>
                <a:spcPct val="90000"/>
              </a:lnSpc>
              <a:spcBef>
                <a:spcPts val="500"/>
              </a:spcBef>
              <a:spcAft>
                <a:spcPts val="0"/>
              </a:spcAft>
              <a:buClr>
                <a:schemeClr val="dk1"/>
              </a:buClr>
              <a:buSzPct val="100000"/>
              <a:buChar char="•"/>
            </a:pPr>
            <a:r>
              <a:rPr lang="en-US"/>
              <a:t>Update</a:t>
            </a:r>
            <a:endParaRPr/>
          </a:p>
          <a:p>
            <a:pPr marL="685800" lvl="1" indent="-228600" algn="l" rtl="0">
              <a:lnSpc>
                <a:spcPct val="90000"/>
              </a:lnSpc>
              <a:spcBef>
                <a:spcPts val="500"/>
              </a:spcBef>
              <a:spcAft>
                <a:spcPts val="0"/>
              </a:spcAft>
              <a:buClr>
                <a:schemeClr val="dk1"/>
              </a:buClr>
              <a:buSzPct val="100000"/>
              <a:buChar char="•"/>
            </a:pPr>
            <a:r>
              <a:rPr lang="en-US"/>
              <a:t>Merge- combination of update/Delete/Insert</a:t>
            </a:r>
            <a:endParaRPr/>
          </a:p>
          <a:p>
            <a:pPr marL="228600" lvl="0" indent="-228600" algn="l" rtl="0">
              <a:lnSpc>
                <a:spcPct val="90000"/>
              </a:lnSpc>
              <a:spcBef>
                <a:spcPts val="1000"/>
              </a:spcBef>
              <a:spcAft>
                <a:spcPts val="0"/>
              </a:spcAft>
              <a:buClr>
                <a:schemeClr val="dk1"/>
              </a:buClr>
              <a:buSzPct val="100000"/>
              <a:buChar char="•"/>
            </a:pPr>
            <a:r>
              <a:rPr lang="en-US"/>
              <a:t>DCL- Data Control Language</a:t>
            </a:r>
            <a:endParaRPr/>
          </a:p>
          <a:p>
            <a:pPr marL="685800" lvl="1" indent="-228600" algn="l" rtl="0">
              <a:lnSpc>
                <a:spcPct val="90000"/>
              </a:lnSpc>
              <a:spcBef>
                <a:spcPts val="500"/>
              </a:spcBef>
              <a:spcAft>
                <a:spcPts val="0"/>
              </a:spcAft>
              <a:buClr>
                <a:schemeClr val="dk1"/>
              </a:buClr>
              <a:buSzPct val="100000"/>
              <a:buChar char="•"/>
            </a:pPr>
            <a:r>
              <a:rPr lang="en-US"/>
              <a:t>Grant</a:t>
            </a:r>
            <a:endParaRPr/>
          </a:p>
          <a:p>
            <a:pPr marL="685800" lvl="1" indent="-228600" algn="l" rtl="0">
              <a:lnSpc>
                <a:spcPct val="90000"/>
              </a:lnSpc>
              <a:spcBef>
                <a:spcPts val="500"/>
              </a:spcBef>
              <a:spcAft>
                <a:spcPts val="0"/>
              </a:spcAft>
              <a:buClr>
                <a:schemeClr val="dk1"/>
              </a:buClr>
              <a:buSzPct val="100000"/>
              <a:buChar char="•"/>
            </a:pPr>
            <a:r>
              <a:rPr lang="en-US"/>
              <a:t>Revoke</a:t>
            </a:r>
            <a:endParaRPr/>
          </a:p>
          <a:p>
            <a:pPr marL="228600" lvl="0" indent="-228600" algn="l" rtl="0">
              <a:lnSpc>
                <a:spcPct val="90000"/>
              </a:lnSpc>
              <a:spcBef>
                <a:spcPts val="1000"/>
              </a:spcBef>
              <a:spcAft>
                <a:spcPts val="0"/>
              </a:spcAft>
              <a:buClr>
                <a:schemeClr val="dk1"/>
              </a:buClr>
              <a:buSzPct val="100000"/>
              <a:buChar char="•"/>
            </a:pPr>
            <a:r>
              <a:rPr lang="en-US"/>
              <a:t>TCL- Transaction Control Language</a:t>
            </a:r>
            <a:endParaRPr/>
          </a:p>
          <a:p>
            <a:pPr marL="685800" lvl="1" indent="-228600" algn="l" rtl="0">
              <a:lnSpc>
                <a:spcPct val="90000"/>
              </a:lnSpc>
              <a:spcBef>
                <a:spcPts val="500"/>
              </a:spcBef>
              <a:spcAft>
                <a:spcPts val="0"/>
              </a:spcAft>
              <a:buClr>
                <a:schemeClr val="dk1"/>
              </a:buClr>
              <a:buSzPct val="100000"/>
              <a:buChar char="•"/>
            </a:pPr>
            <a:r>
              <a:rPr lang="en-US"/>
              <a:t>Commit</a:t>
            </a:r>
            <a:endParaRPr/>
          </a:p>
          <a:p>
            <a:pPr marL="685800" lvl="1" indent="-228600" algn="l" rtl="0">
              <a:lnSpc>
                <a:spcPct val="90000"/>
              </a:lnSpc>
              <a:spcBef>
                <a:spcPts val="500"/>
              </a:spcBef>
              <a:spcAft>
                <a:spcPts val="0"/>
              </a:spcAft>
              <a:buClr>
                <a:schemeClr val="dk1"/>
              </a:buClr>
              <a:buSzPct val="100000"/>
              <a:buChar char="•"/>
            </a:pPr>
            <a:r>
              <a:rPr lang="en-US"/>
              <a:t>Rollback</a:t>
            </a:r>
            <a:endParaRPr/>
          </a:p>
          <a:p>
            <a:pPr marL="228600" lvl="0" indent="-228600" algn="l" rtl="0">
              <a:lnSpc>
                <a:spcPct val="90000"/>
              </a:lnSpc>
              <a:spcBef>
                <a:spcPts val="1000"/>
              </a:spcBef>
              <a:spcAft>
                <a:spcPts val="0"/>
              </a:spcAft>
              <a:buClr>
                <a:schemeClr val="dk1"/>
              </a:buClr>
              <a:buSzPct val="100000"/>
              <a:buChar char="•"/>
            </a:pPr>
            <a:r>
              <a:rPr lang="en-US"/>
              <a:t>DRL- Data Read Language</a:t>
            </a:r>
            <a:endParaRPr/>
          </a:p>
          <a:p>
            <a:pPr marL="685800" lvl="1" indent="-228600" algn="l" rtl="0">
              <a:lnSpc>
                <a:spcPct val="90000"/>
              </a:lnSpc>
              <a:spcBef>
                <a:spcPts val="500"/>
              </a:spcBef>
              <a:spcAft>
                <a:spcPts val="0"/>
              </a:spcAft>
              <a:buClr>
                <a:schemeClr val="dk1"/>
              </a:buClr>
              <a:buSzPct val="100000"/>
              <a:buChar char="•"/>
            </a:pPr>
            <a:r>
              <a:rPr lang="en-US"/>
              <a:t>Select- use to read data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177" name="Google Shape;177;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Start transaction</a:t>
            </a:r>
            <a:endParaRPr/>
          </a:p>
          <a:p>
            <a:pPr marL="685800" lvl="1" indent="-228600" algn="l" rtl="0">
              <a:lnSpc>
                <a:spcPct val="90000"/>
              </a:lnSpc>
              <a:spcBef>
                <a:spcPts val="500"/>
              </a:spcBef>
              <a:spcAft>
                <a:spcPts val="0"/>
              </a:spcAft>
              <a:buClr>
                <a:schemeClr val="dk1"/>
              </a:buClr>
              <a:buSzPts val="2400"/>
              <a:buChar char="•"/>
            </a:pPr>
            <a:r>
              <a:rPr lang="en-US"/>
              <a:t>Update</a:t>
            </a:r>
            <a:endParaRPr/>
          </a:p>
          <a:p>
            <a:pPr marL="685800" lvl="1" indent="-228600" algn="l" rtl="0">
              <a:lnSpc>
                <a:spcPct val="90000"/>
              </a:lnSpc>
              <a:spcBef>
                <a:spcPts val="500"/>
              </a:spcBef>
              <a:spcAft>
                <a:spcPts val="0"/>
              </a:spcAft>
              <a:buClr>
                <a:schemeClr val="dk1"/>
              </a:buClr>
              <a:buSzPts val="2400"/>
              <a:buChar char="•"/>
            </a:pPr>
            <a:r>
              <a:rPr lang="en-US"/>
              <a:t>Delete</a:t>
            </a:r>
            <a:endParaRPr/>
          </a:p>
          <a:p>
            <a:pPr marL="685800" lvl="1" indent="-228600" algn="l" rtl="0">
              <a:lnSpc>
                <a:spcPct val="90000"/>
              </a:lnSpc>
              <a:spcBef>
                <a:spcPts val="500"/>
              </a:spcBef>
              <a:spcAft>
                <a:spcPts val="0"/>
              </a:spcAft>
              <a:buClr>
                <a:schemeClr val="dk1"/>
              </a:buClr>
              <a:buSzPts val="2400"/>
              <a:buChar char="•"/>
            </a:pPr>
            <a:r>
              <a:rPr lang="en-US"/>
              <a:t>Insert</a:t>
            </a:r>
            <a:endParaRPr/>
          </a:p>
          <a:p>
            <a:pPr marL="685800" lvl="1" indent="-228600" algn="l" rtl="0">
              <a:lnSpc>
                <a:spcPct val="90000"/>
              </a:lnSpc>
              <a:spcBef>
                <a:spcPts val="500"/>
              </a:spcBef>
              <a:spcAft>
                <a:spcPts val="0"/>
              </a:spcAft>
              <a:buClr>
                <a:schemeClr val="dk1"/>
              </a:buClr>
              <a:buSzPts val="2400"/>
              <a:buChar char="•"/>
            </a:pPr>
            <a:r>
              <a:rPr lang="en-US"/>
              <a:t>Update</a:t>
            </a:r>
            <a:endParaRPr/>
          </a:p>
          <a:p>
            <a:pPr marL="685800" lvl="1" indent="-228600" algn="l" rtl="0">
              <a:lnSpc>
                <a:spcPct val="90000"/>
              </a:lnSpc>
              <a:spcBef>
                <a:spcPts val="500"/>
              </a:spcBef>
              <a:spcAft>
                <a:spcPts val="0"/>
              </a:spcAft>
              <a:buClr>
                <a:schemeClr val="dk1"/>
              </a:buClr>
              <a:buSzPts val="2400"/>
              <a:buChar char="•"/>
            </a:pPr>
            <a:r>
              <a:rPr lang="en-US"/>
              <a:t>..</a:t>
            </a:r>
            <a:endParaRPr/>
          </a:p>
          <a:p>
            <a:pPr marL="685800" lvl="1" indent="-228600" algn="l" rtl="0">
              <a:lnSpc>
                <a:spcPct val="90000"/>
              </a:lnSpc>
              <a:spcBef>
                <a:spcPts val="500"/>
              </a:spcBef>
              <a:spcAft>
                <a:spcPts val="0"/>
              </a:spcAft>
              <a:buClr>
                <a:schemeClr val="dk1"/>
              </a:buClr>
              <a:buSzPts val="2400"/>
              <a:buChar char="•"/>
            </a:pPr>
            <a:r>
              <a:rPr lang="en-US"/>
              <a:t>….</a:t>
            </a:r>
            <a:endParaRPr/>
          </a:p>
          <a:p>
            <a:pPr marL="685800" lvl="1" indent="-228600" algn="l" rtl="0">
              <a:lnSpc>
                <a:spcPct val="90000"/>
              </a:lnSpc>
              <a:spcBef>
                <a:spcPts val="500"/>
              </a:spcBef>
              <a:spcAft>
                <a:spcPts val="0"/>
              </a:spcAft>
              <a:buClr>
                <a:schemeClr val="dk1"/>
              </a:buClr>
              <a:buSzPts val="2400"/>
              <a:buChar char="•"/>
            </a:pPr>
            <a:r>
              <a:rPr lang="en-US"/>
              <a:t>Rollback</a:t>
            </a:r>
            <a:endParaRPr/>
          </a:p>
        </p:txBody>
      </p:sp>
      <p:sp>
        <p:nvSpPr>
          <p:cNvPr id="178" name="Google Shape;178;p28"/>
          <p:cNvSpPr/>
          <p:nvPr/>
        </p:nvSpPr>
        <p:spPr>
          <a:xfrm rot="10578113">
            <a:off x="3457575" y="1923033"/>
            <a:ext cx="2095500" cy="2714625"/>
          </a:xfrm>
          <a:prstGeom prst="curvedRightArrow">
            <a:avLst>
              <a:gd name="adj1" fmla="val 25000"/>
              <a:gd name="adj2" fmla="val 50000"/>
              <a:gd name="adj3"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Transaction- transfer 500Rs from Account A to Account B</a:t>
            </a:r>
            <a:endParaRPr/>
          </a:p>
        </p:txBody>
      </p:sp>
      <p:sp>
        <p:nvSpPr>
          <p:cNvPr id="184" name="Google Shape;184;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Start transaction</a:t>
            </a:r>
            <a:endParaRPr/>
          </a:p>
          <a:p>
            <a:pPr marL="685800" lvl="1" indent="-228600" algn="l" rtl="0">
              <a:lnSpc>
                <a:spcPct val="90000"/>
              </a:lnSpc>
              <a:spcBef>
                <a:spcPts val="500"/>
              </a:spcBef>
              <a:spcAft>
                <a:spcPts val="0"/>
              </a:spcAft>
              <a:buClr>
                <a:schemeClr val="dk1"/>
              </a:buClr>
              <a:buSzPts val="2400"/>
              <a:buChar char="•"/>
            </a:pPr>
            <a:r>
              <a:rPr lang="en-US"/>
              <a:t>Update Account set balance=Balance-500 where accountno=‘A’</a:t>
            </a:r>
            <a:endParaRPr/>
          </a:p>
          <a:p>
            <a:pPr marL="685800" lvl="1" indent="-228600" algn="l" rtl="0">
              <a:lnSpc>
                <a:spcPct val="90000"/>
              </a:lnSpc>
              <a:spcBef>
                <a:spcPts val="500"/>
              </a:spcBef>
              <a:spcAft>
                <a:spcPts val="0"/>
              </a:spcAft>
              <a:buClr>
                <a:schemeClr val="dk1"/>
              </a:buClr>
              <a:buSzPts val="2400"/>
              <a:buChar char="•"/>
            </a:pPr>
            <a:r>
              <a:rPr lang="en-US"/>
              <a:t>Update Account set balance=Balance+500 where accountno=‘B’</a:t>
            </a:r>
            <a:endParaRPr/>
          </a:p>
          <a:p>
            <a:pPr marL="457200" lvl="1" indent="0" algn="l" rtl="0">
              <a:lnSpc>
                <a:spcPct val="90000"/>
              </a:lnSpc>
              <a:spcBef>
                <a:spcPts val="500"/>
              </a:spcBef>
              <a:spcAft>
                <a:spcPts val="0"/>
              </a:spcAft>
              <a:buClr>
                <a:schemeClr val="dk1"/>
              </a:buClr>
              <a:buSzPts val="2400"/>
              <a:buNone/>
            </a:pPr>
            <a:r>
              <a:rPr lang="en-US"/>
              <a:t>Commit;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Aggregate Functions	</a:t>
            </a:r>
            <a:endParaRPr/>
          </a:p>
        </p:txBody>
      </p:sp>
      <p:sp>
        <p:nvSpPr>
          <p:cNvPr id="190" name="Google Shape;190;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Count- works on all data types</a:t>
            </a:r>
            <a:endParaRPr/>
          </a:p>
          <a:p>
            <a:pPr marL="685800" lvl="1" indent="-228600" algn="l" rtl="0">
              <a:lnSpc>
                <a:spcPct val="90000"/>
              </a:lnSpc>
              <a:spcBef>
                <a:spcPts val="500"/>
              </a:spcBef>
              <a:spcAft>
                <a:spcPts val="0"/>
              </a:spcAft>
              <a:buClr>
                <a:schemeClr val="dk1"/>
              </a:buClr>
              <a:buSzPts val="2400"/>
              <a:buChar char="•"/>
            </a:pPr>
            <a:r>
              <a:rPr lang="en-US"/>
              <a:t>Count(*) will count number of records in the table</a:t>
            </a:r>
            <a:endParaRPr/>
          </a:p>
          <a:p>
            <a:pPr marL="685800" lvl="1" indent="-228600" algn="l" rtl="0">
              <a:lnSpc>
                <a:spcPct val="90000"/>
              </a:lnSpc>
              <a:spcBef>
                <a:spcPts val="500"/>
              </a:spcBef>
              <a:spcAft>
                <a:spcPts val="0"/>
              </a:spcAft>
              <a:buClr>
                <a:schemeClr val="dk1"/>
              </a:buClr>
              <a:buSzPts val="2400"/>
              <a:buChar char="•"/>
            </a:pPr>
            <a:r>
              <a:rPr lang="en-US"/>
              <a:t>Count(col_name) will count the numer of not null values in the column of that table</a:t>
            </a:r>
            <a:endParaRPr/>
          </a:p>
          <a:p>
            <a:pPr marL="228600" lvl="0" indent="-228600" algn="l" rtl="0">
              <a:lnSpc>
                <a:spcPct val="90000"/>
              </a:lnSpc>
              <a:spcBef>
                <a:spcPts val="1000"/>
              </a:spcBef>
              <a:spcAft>
                <a:spcPts val="0"/>
              </a:spcAft>
              <a:buClr>
                <a:schemeClr val="dk1"/>
              </a:buClr>
              <a:buSzPts val="2800"/>
              <a:buChar char="•"/>
            </a:pPr>
            <a:r>
              <a:rPr lang="en-US"/>
              <a:t>Sum- Works only with numeric data types</a:t>
            </a:r>
            <a:endParaRPr/>
          </a:p>
          <a:p>
            <a:pPr marL="228600" lvl="0" indent="-228600" algn="l" rtl="0">
              <a:lnSpc>
                <a:spcPct val="90000"/>
              </a:lnSpc>
              <a:spcBef>
                <a:spcPts val="1000"/>
              </a:spcBef>
              <a:spcAft>
                <a:spcPts val="0"/>
              </a:spcAft>
              <a:buClr>
                <a:schemeClr val="dk1"/>
              </a:buClr>
              <a:buSzPts val="2800"/>
              <a:buChar char="•"/>
            </a:pPr>
            <a:r>
              <a:rPr lang="en-US"/>
              <a:t>Max- works with all data types</a:t>
            </a:r>
            <a:endParaRPr/>
          </a:p>
          <a:p>
            <a:pPr marL="228600" lvl="0" indent="-228600" algn="l" rtl="0">
              <a:lnSpc>
                <a:spcPct val="90000"/>
              </a:lnSpc>
              <a:spcBef>
                <a:spcPts val="1000"/>
              </a:spcBef>
              <a:spcAft>
                <a:spcPts val="0"/>
              </a:spcAft>
              <a:buClr>
                <a:schemeClr val="dk1"/>
              </a:buClr>
              <a:buSzPts val="2800"/>
              <a:buChar char="•"/>
            </a:pPr>
            <a:r>
              <a:rPr lang="en-US"/>
              <a:t>Min- works with all data types</a:t>
            </a:r>
            <a:endParaRPr/>
          </a:p>
          <a:p>
            <a:pPr marL="228600" lvl="0" indent="-228600" algn="l" rtl="0">
              <a:lnSpc>
                <a:spcPct val="90000"/>
              </a:lnSpc>
              <a:spcBef>
                <a:spcPts val="1000"/>
              </a:spcBef>
              <a:spcAft>
                <a:spcPts val="0"/>
              </a:spcAft>
              <a:buClr>
                <a:schemeClr val="dk1"/>
              </a:buClr>
              <a:buSzPts val="2800"/>
              <a:buChar char="•"/>
            </a:pPr>
            <a:r>
              <a:rPr lang="en-US"/>
              <a:t>Avg- only numeric fields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Joins- Joins are used to retrieve columns from multiple tables in the same query</a:t>
            </a:r>
            <a:endParaRPr/>
          </a:p>
        </p:txBody>
      </p:sp>
      <p:sp>
        <p:nvSpPr>
          <p:cNvPr id="196" name="Google Shape;196;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Cross Join</a:t>
            </a:r>
            <a:endParaRPr/>
          </a:p>
          <a:p>
            <a:pPr marL="228600" lvl="0" indent="-228600" algn="l" rtl="0">
              <a:lnSpc>
                <a:spcPct val="90000"/>
              </a:lnSpc>
              <a:spcBef>
                <a:spcPts val="1000"/>
              </a:spcBef>
              <a:spcAft>
                <a:spcPts val="0"/>
              </a:spcAft>
              <a:buClr>
                <a:schemeClr val="dk1"/>
              </a:buClr>
              <a:buSzPts val="2800"/>
              <a:buChar char="•"/>
            </a:pPr>
            <a:r>
              <a:rPr lang="en-US"/>
              <a:t>Equi Joins</a:t>
            </a:r>
            <a:endParaRPr/>
          </a:p>
          <a:p>
            <a:pPr marL="685800" lvl="1" indent="-228600" algn="l" rtl="0">
              <a:lnSpc>
                <a:spcPct val="90000"/>
              </a:lnSpc>
              <a:spcBef>
                <a:spcPts val="500"/>
              </a:spcBef>
              <a:spcAft>
                <a:spcPts val="0"/>
              </a:spcAft>
              <a:buClr>
                <a:schemeClr val="dk1"/>
              </a:buClr>
              <a:buSzPts val="2400"/>
              <a:buChar char="•"/>
            </a:pPr>
            <a:r>
              <a:rPr lang="en-US"/>
              <a:t>Inner Join</a:t>
            </a:r>
            <a:endParaRPr/>
          </a:p>
          <a:p>
            <a:pPr marL="685800" lvl="1" indent="-228600" algn="l" rtl="0">
              <a:lnSpc>
                <a:spcPct val="90000"/>
              </a:lnSpc>
              <a:spcBef>
                <a:spcPts val="500"/>
              </a:spcBef>
              <a:spcAft>
                <a:spcPts val="0"/>
              </a:spcAft>
              <a:buClr>
                <a:schemeClr val="dk1"/>
              </a:buClr>
              <a:buSzPts val="2400"/>
              <a:buChar char="•"/>
            </a:pPr>
            <a:r>
              <a:rPr lang="en-US"/>
              <a:t>Outer Joins</a:t>
            </a:r>
            <a:endParaRPr/>
          </a:p>
          <a:p>
            <a:pPr marL="1143000" lvl="2" indent="-228600" algn="l" rtl="0">
              <a:lnSpc>
                <a:spcPct val="90000"/>
              </a:lnSpc>
              <a:spcBef>
                <a:spcPts val="500"/>
              </a:spcBef>
              <a:spcAft>
                <a:spcPts val="0"/>
              </a:spcAft>
              <a:buClr>
                <a:schemeClr val="dk1"/>
              </a:buClr>
              <a:buSzPts val="2000"/>
              <a:buChar char="•"/>
            </a:pPr>
            <a:r>
              <a:rPr lang="en-US"/>
              <a:t>Left Outer Join</a:t>
            </a:r>
            <a:endParaRPr/>
          </a:p>
          <a:p>
            <a:pPr marL="1143000" lvl="2" indent="-228600" algn="l" rtl="0">
              <a:lnSpc>
                <a:spcPct val="90000"/>
              </a:lnSpc>
              <a:spcBef>
                <a:spcPts val="500"/>
              </a:spcBef>
              <a:spcAft>
                <a:spcPts val="0"/>
              </a:spcAft>
              <a:buClr>
                <a:schemeClr val="dk1"/>
              </a:buClr>
              <a:buSzPts val="2000"/>
              <a:buChar char="•"/>
            </a:pPr>
            <a:r>
              <a:rPr lang="en-US"/>
              <a:t>Right Outer Join</a:t>
            </a:r>
            <a:endParaRPr/>
          </a:p>
          <a:p>
            <a:pPr marL="1143000" lvl="2" indent="-228600" algn="l" rtl="0">
              <a:lnSpc>
                <a:spcPct val="90000"/>
              </a:lnSpc>
              <a:spcBef>
                <a:spcPts val="500"/>
              </a:spcBef>
              <a:spcAft>
                <a:spcPts val="0"/>
              </a:spcAft>
              <a:buClr>
                <a:schemeClr val="dk1"/>
              </a:buClr>
              <a:buSzPts val="2000"/>
              <a:buChar char="•"/>
            </a:pPr>
            <a:r>
              <a:rPr lang="en-US"/>
              <a:t>Full Outer Join</a:t>
            </a:r>
            <a:endParaRPr/>
          </a:p>
          <a:p>
            <a:pPr marL="228600" lvl="0" indent="-228600" algn="l" rtl="0">
              <a:lnSpc>
                <a:spcPct val="90000"/>
              </a:lnSpc>
              <a:spcBef>
                <a:spcPts val="1000"/>
              </a:spcBef>
              <a:spcAft>
                <a:spcPts val="0"/>
              </a:spcAft>
              <a:buClr>
                <a:schemeClr val="dk1"/>
              </a:buClr>
              <a:buSzPts val="2800"/>
              <a:buChar char="•"/>
            </a:pPr>
            <a:r>
              <a:rPr lang="en-US"/>
              <a:t>Non-Equi Joins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Terminologies</a:t>
            </a:r>
            <a:endParaRPr/>
          </a:p>
        </p:txBody>
      </p:sp>
      <p:sp>
        <p:nvSpPr>
          <p:cNvPr id="91" name="Google Shape;9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Data – Any information or facts</a:t>
            </a:r>
            <a:endParaRPr/>
          </a:p>
          <a:p>
            <a:pPr marL="228600" lvl="0" indent="-228600" algn="l" rtl="0">
              <a:lnSpc>
                <a:spcPct val="90000"/>
              </a:lnSpc>
              <a:spcBef>
                <a:spcPts val="1000"/>
              </a:spcBef>
              <a:spcAft>
                <a:spcPts val="0"/>
              </a:spcAft>
              <a:buClr>
                <a:schemeClr val="dk1"/>
              </a:buClr>
              <a:buSzPts val="2800"/>
              <a:buChar char="•"/>
            </a:pPr>
            <a:r>
              <a:rPr lang="en-US"/>
              <a:t>Database- Collection of Data</a:t>
            </a:r>
            <a:endParaRPr/>
          </a:p>
          <a:p>
            <a:pPr marL="228600" lvl="0" indent="-228600" algn="l" rtl="0">
              <a:lnSpc>
                <a:spcPct val="90000"/>
              </a:lnSpc>
              <a:spcBef>
                <a:spcPts val="1000"/>
              </a:spcBef>
              <a:spcAft>
                <a:spcPts val="0"/>
              </a:spcAft>
              <a:buClr>
                <a:schemeClr val="dk1"/>
              </a:buClr>
              <a:buSzPts val="2800"/>
              <a:buChar char="•"/>
            </a:pPr>
            <a:r>
              <a:rPr lang="en-US"/>
              <a:t>Database Management System (DBMS)- it is a software to manage data for e.g. Excel</a:t>
            </a:r>
            <a:endParaRPr/>
          </a:p>
          <a:p>
            <a:pPr marL="228600" lvl="0" indent="-228600" algn="l" rtl="0">
              <a:lnSpc>
                <a:spcPct val="90000"/>
              </a:lnSpc>
              <a:spcBef>
                <a:spcPts val="1000"/>
              </a:spcBef>
              <a:spcAft>
                <a:spcPts val="0"/>
              </a:spcAft>
              <a:buClr>
                <a:schemeClr val="dk1"/>
              </a:buClr>
              <a:buSzPts val="2800"/>
              <a:buChar char="•"/>
            </a:pPr>
            <a:r>
              <a:rPr lang="en-US"/>
              <a:t>RDBMS- Relational Database Management System – It is a DBMS on which you can define Relationship</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graphicFrame>
        <p:nvGraphicFramePr>
          <p:cNvPr id="201" name="Google Shape;201;p32"/>
          <p:cNvGraphicFramePr/>
          <p:nvPr/>
        </p:nvGraphicFramePr>
        <p:xfrm>
          <a:off x="838200" y="749300"/>
          <a:ext cx="3924300" cy="2670200"/>
        </p:xfrm>
        <a:graphic>
          <a:graphicData uri="http://schemas.openxmlformats.org/drawingml/2006/table">
            <a:tbl>
              <a:tblPr firstRow="1" bandRow="1">
                <a:noFill/>
                <a:tableStyleId>{D9507F25-4F2B-465B-A566-8C5003C40AE1}</a:tableStyleId>
              </a:tblPr>
              <a:tblGrid>
                <a:gridCol w="1962150"/>
                <a:gridCol w="1962150"/>
              </a:tblGrid>
              <a:tr h="667550">
                <a:tc>
                  <a:txBody>
                    <a:bodyPr/>
                    <a:lstStyle/>
                    <a:p>
                      <a:pPr marL="0" marR="0" lvl="0" indent="0" algn="l" rtl="0">
                        <a:spcBef>
                          <a:spcPts val="0"/>
                        </a:spcBef>
                        <a:spcAft>
                          <a:spcPts val="0"/>
                        </a:spcAft>
                        <a:buNone/>
                      </a:pPr>
                      <a:r>
                        <a:rPr lang="en-US" sz="1800"/>
                        <a:t>C1</a:t>
                      </a:r>
                      <a:endParaRPr/>
                    </a:p>
                  </a:txBody>
                  <a:tcPr marL="91450" marR="91450" marT="45725" marB="45725"/>
                </a:tc>
                <a:tc>
                  <a:txBody>
                    <a:bodyPr/>
                    <a:lstStyle/>
                    <a:p>
                      <a:pPr marL="0" marR="0" lvl="0" indent="0" algn="l" rtl="0">
                        <a:spcBef>
                          <a:spcPts val="0"/>
                        </a:spcBef>
                        <a:spcAft>
                          <a:spcPts val="0"/>
                        </a:spcAft>
                        <a:buNone/>
                      </a:pPr>
                      <a:r>
                        <a:rPr lang="en-US" sz="1800"/>
                        <a:t>C2</a:t>
                      </a:r>
                      <a:endParaRPr/>
                    </a:p>
                  </a:txBody>
                  <a:tcPr marL="91450" marR="91450" marT="45725" marB="45725"/>
                </a:tc>
              </a:tr>
              <a:tr h="667550">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tr>
              <a:tr h="667550">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tr>
              <a:tr h="667550">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c</a:t>
                      </a:r>
                      <a:endParaRPr/>
                    </a:p>
                  </a:txBody>
                  <a:tcPr marL="91450" marR="91450" marT="45725" marB="45725"/>
                </a:tc>
              </a:tr>
            </a:tbl>
          </a:graphicData>
        </a:graphic>
      </p:graphicFrame>
      <p:sp>
        <p:nvSpPr>
          <p:cNvPr id="202" name="Google Shape;202;p32"/>
          <p:cNvSpPr/>
          <p:nvPr/>
        </p:nvSpPr>
        <p:spPr>
          <a:xfrm>
            <a:off x="1857375" y="161924"/>
            <a:ext cx="1485900" cy="51117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T1</a:t>
            </a:r>
            <a:endParaRPr/>
          </a:p>
        </p:txBody>
      </p:sp>
      <p:graphicFrame>
        <p:nvGraphicFramePr>
          <p:cNvPr id="203" name="Google Shape;203;p32"/>
          <p:cNvGraphicFramePr/>
          <p:nvPr/>
        </p:nvGraphicFramePr>
        <p:xfrm>
          <a:off x="5600700" y="673100"/>
          <a:ext cx="3829050" cy="2746400"/>
        </p:xfrm>
        <a:graphic>
          <a:graphicData uri="http://schemas.openxmlformats.org/drawingml/2006/table">
            <a:tbl>
              <a:tblPr firstRow="1" bandRow="1">
                <a:noFill/>
                <a:tableStyleId>{D9507F25-4F2B-465B-A566-8C5003C40AE1}</a:tableStyleId>
              </a:tblPr>
              <a:tblGrid>
                <a:gridCol w="1914525"/>
                <a:gridCol w="1914525"/>
              </a:tblGrid>
              <a:tr h="686600">
                <a:tc>
                  <a:txBody>
                    <a:bodyPr/>
                    <a:lstStyle/>
                    <a:p>
                      <a:pPr marL="0" marR="0" lvl="0" indent="0" algn="l" rtl="0">
                        <a:spcBef>
                          <a:spcPts val="0"/>
                        </a:spcBef>
                        <a:spcAft>
                          <a:spcPts val="0"/>
                        </a:spcAft>
                        <a:buNone/>
                      </a:pPr>
                      <a:r>
                        <a:rPr lang="en-US" sz="1800"/>
                        <a:t>C1</a:t>
                      </a:r>
                      <a:endParaRPr/>
                    </a:p>
                  </a:txBody>
                  <a:tcPr marL="91450" marR="91450" marT="45725" marB="45725"/>
                </a:tc>
                <a:tc>
                  <a:txBody>
                    <a:bodyPr/>
                    <a:lstStyle/>
                    <a:p>
                      <a:pPr marL="0" marR="0" lvl="0" indent="0" algn="l" rtl="0">
                        <a:spcBef>
                          <a:spcPts val="0"/>
                        </a:spcBef>
                        <a:spcAft>
                          <a:spcPts val="0"/>
                        </a:spcAft>
                        <a:buNone/>
                      </a:pPr>
                      <a:r>
                        <a:rPr lang="en-US" sz="1800"/>
                        <a:t>c3</a:t>
                      </a:r>
                      <a:endParaRPr/>
                    </a:p>
                  </a:txBody>
                  <a:tcPr marL="91450" marR="91450" marT="45725" marB="45725"/>
                </a:tc>
              </a:tr>
              <a:tr h="686600">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X</a:t>
                      </a:r>
                      <a:endParaRPr/>
                    </a:p>
                  </a:txBody>
                  <a:tcPr marL="91450" marR="91450" marT="45725" marB="45725"/>
                </a:tc>
              </a:tr>
              <a:tr h="686600">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Y</a:t>
                      </a:r>
                      <a:endParaRPr/>
                    </a:p>
                  </a:txBody>
                  <a:tcPr marL="91450" marR="91450" marT="45725" marB="45725"/>
                </a:tc>
              </a:tr>
              <a:tr h="686600">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z</a:t>
                      </a:r>
                      <a:endParaRPr/>
                    </a:p>
                  </a:txBody>
                  <a:tcPr marL="91450" marR="91450" marT="45725" marB="45725"/>
                </a:tc>
              </a:tr>
            </a:tbl>
          </a:graphicData>
        </a:graphic>
      </p:graphicFrame>
      <p:sp>
        <p:nvSpPr>
          <p:cNvPr id="204" name="Google Shape;204;p32"/>
          <p:cNvSpPr/>
          <p:nvPr/>
        </p:nvSpPr>
        <p:spPr>
          <a:xfrm>
            <a:off x="6638925" y="142874"/>
            <a:ext cx="1485900" cy="51117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T2</a:t>
            </a:r>
            <a:endParaRPr/>
          </a:p>
        </p:txBody>
      </p:sp>
      <p:sp>
        <p:nvSpPr>
          <p:cNvPr id="205" name="Google Shape;205;p32"/>
          <p:cNvSpPr txBox="1"/>
          <p:nvPr/>
        </p:nvSpPr>
        <p:spPr>
          <a:xfrm>
            <a:off x="590550" y="4200525"/>
            <a:ext cx="10829925"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Cross Join- The tables are joined without any condition which means every row of 1 table will be joined with every other row of the second table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If T1 has X and T2 has Y rows then T1 cross join with T2 will give you X multiplied by 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graphicFrame>
        <p:nvGraphicFramePr>
          <p:cNvPr id="210" name="Google Shape;210;p33"/>
          <p:cNvGraphicFramePr/>
          <p:nvPr/>
        </p:nvGraphicFramePr>
        <p:xfrm>
          <a:off x="838200" y="749300"/>
          <a:ext cx="3924300" cy="2670200"/>
        </p:xfrm>
        <a:graphic>
          <a:graphicData uri="http://schemas.openxmlformats.org/drawingml/2006/table">
            <a:tbl>
              <a:tblPr firstRow="1" bandRow="1">
                <a:noFill/>
                <a:tableStyleId>{D9507F25-4F2B-465B-A566-8C5003C40AE1}</a:tableStyleId>
              </a:tblPr>
              <a:tblGrid>
                <a:gridCol w="1962150"/>
                <a:gridCol w="1962150"/>
              </a:tblGrid>
              <a:tr h="667550">
                <a:tc>
                  <a:txBody>
                    <a:bodyPr/>
                    <a:lstStyle/>
                    <a:p>
                      <a:pPr marL="0" marR="0" lvl="0" indent="0" algn="l" rtl="0">
                        <a:spcBef>
                          <a:spcPts val="0"/>
                        </a:spcBef>
                        <a:spcAft>
                          <a:spcPts val="0"/>
                        </a:spcAft>
                        <a:buNone/>
                      </a:pPr>
                      <a:r>
                        <a:rPr lang="en-US" sz="1800"/>
                        <a:t>C1</a:t>
                      </a:r>
                      <a:endParaRPr/>
                    </a:p>
                  </a:txBody>
                  <a:tcPr marL="91450" marR="91450" marT="45725" marB="45725"/>
                </a:tc>
                <a:tc>
                  <a:txBody>
                    <a:bodyPr/>
                    <a:lstStyle/>
                    <a:p>
                      <a:pPr marL="0" marR="0" lvl="0" indent="0" algn="l" rtl="0">
                        <a:spcBef>
                          <a:spcPts val="0"/>
                        </a:spcBef>
                        <a:spcAft>
                          <a:spcPts val="0"/>
                        </a:spcAft>
                        <a:buNone/>
                      </a:pPr>
                      <a:r>
                        <a:rPr lang="en-US" sz="1800"/>
                        <a:t>C2</a:t>
                      </a:r>
                      <a:endParaRPr/>
                    </a:p>
                  </a:txBody>
                  <a:tcPr marL="91450" marR="91450" marT="45725" marB="45725"/>
                </a:tc>
              </a:tr>
              <a:tr h="667550">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tr>
              <a:tr h="667550">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tr>
              <a:tr h="667550">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c</a:t>
                      </a:r>
                      <a:endParaRPr/>
                    </a:p>
                  </a:txBody>
                  <a:tcPr marL="91450" marR="91450" marT="45725" marB="45725"/>
                </a:tc>
              </a:tr>
            </a:tbl>
          </a:graphicData>
        </a:graphic>
      </p:graphicFrame>
      <p:sp>
        <p:nvSpPr>
          <p:cNvPr id="211" name="Google Shape;211;p33"/>
          <p:cNvSpPr/>
          <p:nvPr/>
        </p:nvSpPr>
        <p:spPr>
          <a:xfrm>
            <a:off x="1857375" y="161924"/>
            <a:ext cx="1485900" cy="51117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T1</a:t>
            </a:r>
            <a:endParaRPr/>
          </a:p>
        </p:txBody>
      </p:sp>
      <p:graphicFrame>
        <p:nvGraphicFramePr>
          <p:cNvPr id="212" name="Google Shape;212;p33"/>
          <p:cNvGraphicFramePr/>
          <p:nvPr/>
        </p:nvGraphicFramePr>
        <p:xfrm>
          <a:off x="5600700" y="673100"/>
          <a:ext cx="3829050" cy="2746400"/>
        </p:xfrm>
        <a:graphic>
          <a:graphicData uri="http://schemas.openxmlformats.org/drawingml/2006/table">
            <a:tbl>
              <a:tblPr firstRow="1" bandRow="1">
                <a:noFill/>
                <a:tableStyleId>{D9507F25-4F2B-465B-A566-8C5003C40AE1}</a:tableStyleId>
              </a:tblPr>
              <a:tblGrid>
                <a:gridCol w="1914525"/>
                <a:gridCol w="1914525"/>
              </a:tblGrid>
              <a:tr h="686600">
                <a:tc>
                  <a:txBody>
                    <a:bodyPr/>
                    <a:lstStyle/>
                    <a:p>
                      <a:pPr marL="0" marR="0" lvl="0" indent="0" algn="l" rtl="0">
                        <a:spcBef>
                          <a:spcPts val="0"/>
                        </a:spcBef>
                        <a:spcAft>
                          <a:spcPts val="0"/>
                        </a:spcAft>
                        <a:buNone/>
                      </a:pPr>
                      <a:r>
                        <a:rPr lang="en-US" sz="1800"/>
                        <a:t>C1</a:t>
                      </a:r>
                      <a:endParaRPr/>
                    </a:p>
                  </a:txBody>
                  <a:tcPr marL="91450" marR="91450" marT="45725" marB="45725"/>
                </a:tc>
                <a:tc>
                  <a:txBody>
                    <a:bodyPr/>
                    <a:lstStyle/>
                    <a:p>
                      <a:pPr marL="0" marR="0" lvl="0" indent="0" algn="l" rtl="0">
                        <a:spcBef>
                          <a:spcPts val="0"/>
                        </a:spcBef>
                        <a:spcAft>
                          <a:spcPts val="0"/>
                        </a:spcAft>
                        <a:buNone/>
                      </a:pPr>
                      <a:r>
                        <a:rPr lang="en-US" sz="1800"/>
                        <a:t>c3</a:t>
                      </a:r>
                      <a:endParaRPr/>
                    </a:p>
                  </a:txBody>
                  <a:tcPr marL="91450" marR="91450" marT="45725" marB="45725"/>
                </a:tc>
              </a:tr>
              <a:tr h="686600">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X</a:t>
                      </a:r>
                      <a:endParaRPr/>
                    </a:p>
                  </a:txBody>
                  <a:tcPr marL="91450" marR="91450" marT="45725" marB="45725"/>
                </a:tc>
              </a:tr>
              <a:tr h="686600">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Y</a:t>
                      </a:r>
                      <a:endParaRPr/>
                    </a:p>
                  </a:txBody>
                  <a:tcPr marL="91450" marR="91450" marT="45725" marB="45725"/>
                </a:tc>
              </a:tr>
              <a:tr h="686600">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z</a:t>
                      </a:r>
                      <a:endParaRPr/>
                    </a:p>
                  </a:txBody>
                  <a:tcPr marL="91450" marR="91450" marT="45725" marB="45725"/>
                </a:tc>
              </a:tr>
            </a:tbl>
          </a:graphicData>
        </a:graphic>
      </p:graphicFrame>
      <p:sp>
        <p:nvSpPr>
          <p:cNvPr id="213" name="Google Shape;213;p33"/>
          <p:cNvSpPr/>
          <p:nvPr/>
        </p:nvSpPr>
        <p:spPr>
          <a:xfrm>
            <a:off x="6638925" y="142874"/>
            <a:ext cx="1485900" cy="51117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T2</a:t>
            </a:r>
            <a:endParaRPr/>
          </a:p>
        </p:txBody>
      </p:sp>
      <p:sp>
        <p:nvSpPr>
          <p:cNvPr id="214" name="Google Shape;214;p33"/>
          <p:cNvSpPr txBox="1"/>
          <p:nvPr/>
        </p:nvSpPr>
        <p:spPr>
          <a:xfrm>
            <a:off x="590550" y="4200525"/>
            <a:ext cx="10829925"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Inner Join- In Inner Join we join the two tables based on some equality condition. Inner join returns only those rows which satisfy matching conditions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-Equality Condition-T1.c1=T2.c1</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graphicFrame>
        <p:nvGraphicFramePr>
          <p:cNvPr id="219" name="Google Shape;219;p34"/>
          <p:cNvGraphicFramePr/>
          <p:nvPr/>
        </p:nvGraphicFramePr>
        <p:xfrm>
          <a:off x="838200" y="749300"/>
          <a:ext cx="3924300" cy="2443975"/>
        </p:xfrm>
        <a:graphic>
          <a:graphicData uri="http://schemas.openxmlformats.org/drawingml/2006/table">
            <a:tbl>
              <a:tblPr firstRow="1" bandRow="1">
                <a:noFill/>
                <a:tableStyleId>{D9507F25-4F2B-465B-A566-8C5003C40AE1}</a:tableStyleId>
              </a:tblPr>
              <a:tblGrid>
                <a:gridCol w="1962150"/>
                <a:gridCol w="1962150"/>
              </a:tblGrid>
              <a:tr h="441325">
                <a:tc>
                  <a:txBody>
                    <a:bodyPr/>
                    <a:lstStyle/>
                    <a:p>
                      <a:pPr marL="0" marR="0" lvl="0" indent="0" algn="l" rtl="0">
                        <a:spcBef>
                          <a:spcPts val="0"/>
                        </a:spcBef>
                        <a:spcAft>
                          <a:spcPts val="0"/>
                        </a:spcAft>
                        <a:buNone/>
                      </a:pPr>
                      <a:r>
                        <a:rPr lang="en-US" sz="1800"/>
                        <a:t>C1</a:t>
                      </a:r>
                      <a:endParaRPr/>
                    </a:p>
                  </a:txBody>
                  <a:tcPr marL="91450" marR="91450" marT="45725" marB="45725"/>
                </a:tc>
                <a:tc>
                  <a:txBody>
                    <a:bodyPr/>
                    <a:lstStyle/>
                    <a:p>
                      <a:pPr marL="0" marR="0" lvl="0" indent="0" algn="l" rtl="0">
                        <a:spcBef>
                          <a:spcPts val="0"/>
                        </a:spcBef>
                        <a:spcAft>
                          <a:spcPts val="0"/>
                        </a:spcAft>
                        <a:buNone/>
                      </a:pPr>
                      <a:r>
                        <a:rPr lang="en-US" sz="1800"/>
                        <a:t>C2</a:t>
                      </a:r>
                      <a:endParaRPr/>
                    </a:p>
                  </a:txBody>
                  <a:tcPr marL="91450" marR="91450" marT="45725" marB="45725"/>
                </a:tc>
              </a:tr>
              <a:tr h="667550">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tr>
              <a:tr h="667550">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tr>
              <a:tr h="667550">
                <a:tc>
                  <a:txBody>
                    <a:bodyPr/>
                    <a:lstStyle/>
                    <a:p>
                      <a:pPr marL="0" marR="0" lvl="0" indent="0" algn="l" rtl="0">
                        <a:spcBef>
                          <a:spcPts val="0"/>
                        </a:spcBef>
                        <a:spcAft>
                          <a:spcPts val="0"/>
                        </a:spcAft>
                        <a:buNone/>
                      </a:pPr>
                      <a:r>
                        <a:rPr lang="en-US" sz="1800">
                          <a:highlight>
                            <a:srgbClr val="FFFF00"/>
                          </a:highlight>
                        </a:rPr>
                        <a:t>3</a:t>
                      </a:r>
                      <a:endParaRPr/>
                    </a:p>
                  </a:txBody>
                  <a:tcPr marL="91450" marR="91450" marT="45725" marB="45725"/>
                </a:tc>
                <a:tc>
                  <a:txBody>
                    <a:bodyPr/>
                    <a:lstStyle/>
                    <a:p>
                      <a:pPr marL="0" marR="0" lvl="0" indent="0" algn="l" rtl="0">
                        <a:spcBef>
                          <a:spcPts val="0"/>
                        </a:spcBef>
                        <a:spcAft>
                          <a:spcPts val="0"/>
                        </a:spcAft>
                        <a:buNone/>
                      </a:pPr>
                      <a:r>
                        <a:rPr lang="en-US" sz="1800">
                          <a:highlight>
                            <a:srgbClr val="FFFF00"/>
                          </a:highlight>
                        </a:rPr>
                        <a:t>c</a:t>
                      </a:r>
                      <a:endParaRPr/>
                    </a:p>
                  </a:txBody>
                  <a:tcPr marL="91450" marR="91450" marT="45725" marB="45725"/>
                </a:tc>
              </a:tr>
            </a:tbl>
          </a:graphicData>
        </a:graphic>
      </p:graphicFrame>
      <p:sp>
        <p:nvSpPr>
          <p:cNvPr id="220" name="Google Shape;220;p34"/>
          <p:cNvSpPr/>
          <p:nvPr/>
        </p:nvSpPr>
        <p:spPr>
          <a:xfrm>
            <a:off x="1857375" y="161924"/>
            <a:ext cx="1485900" cy="51117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T1</a:t>
            </a:r>
            <a:endParaRPr/>
          </a:p>
        </p:txBody>
      </p:sp>
      <p:graphicFrame>
        <p:nvGraphicFramePr>
          <p:cNvPr id="221" name="Google Shape;221;p34"/>
          <p:cNvGraphicFramePr/>
          <p:nvPr/>
        </p:nvGraphicFramePr>
        <p:xfrm>
          <a:off x="5600700" y="673100"/>
          <a:ext cx="3829050" cy="2746400"/>
        </p:xfrm>
        <a:graphic>
          <a:graphicData uri="http://schemas.openxmlformats.org/drawingml/2006/table">
            <a:tbl>
              <a:tblPr firstRow="1" bandRow="1">
                <a:noFill/>
                <a:tableStyleId>{D9507F25-4F2B-465B-A566-8C5003C40AE1}</a:tableStyleId>
              </a:tblPr>
              <a:tblGrid>
                <a:gridCol w="1914525"/>
                <a:gridCol w="1914525"/>
              </a:tblGrid>
              <a:tr h="686600">
                <a:tc>
                  <a:txBody>
                    <a:bodyPr/>
                    <a:lstStyle/>
                    <a:p>
                      <a:pPr marL="0" marR="0" lvl="0" indent="0" algn="l" rtl="0">
                        <a:spcBef>
                          <a:spcPts val="0"/>
                        </a:spcBef>
                        <a:spcAft>
                          <a:spcPts val="0"/>
                        </a:spcAft>
                        <a:buNone/>
                      </a:pPr>
                      <a:r>
                        <a:rPr lang="en-US" sz="1800"/>
                        <a:t>C1</a:t>
                      </a:r>
                      <a:endParaRPr/>
                    </a:p>
                  </a:txBody>
                  <a:tcPr marL="91450" marR="91450" marT="45725" marB="45725"/>
                </a:tc>
                <a:tc>
                  <a:txBody>
                    <a:bodyPr/>
                    <a:lstStyle/>
                    <a:p>
                      <a:pPr marL="0" marR="0" lvl="0" indent="0" algn="l" rtl="0">
                        <a:spcBef>
                          <a:spcPts val="0"/>
                        </a:spcBef>
                        <a:spcAft>
                          <a:spcPts val="0"/>
                        </a:spcAft>
                        <a:buNone/>
                      </a:pPr>
                      <a:r>
                        <a:rPr lang="en-US" sz="1800"/>
                        <a:t>c3</a:t>
                      </a:r>
                      <a:endParaRPr/>
                    </a:p>
                  </a:txBody>
                  <a:tcPr marL="91450" marR="91450" marT="45725" marB="45725"/>
                </a:tc>
              </a:tr>
              <a:tr h="686600">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X</a:t>
                      </a:r>
                      <a:endParaRPr/>
                    </a:p>
                  </a:txBody>
                  <a:tcPr marL="91450" marR="91450" marT="45725" marB="45725"/>
                </a:tc>
              </a:tr>
              <a:tr h="686600">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Y</a:t>
                      </a:r>
                      <a:endParaRPr/>
                    </a:p>
                  </a:txBody>
                  <a:tcPr marL="91450" marR="91450" marT="45725" marB="45725"/>
                </a:tc>
              </a:tr>
              <a:tr h="686600">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z</a:t>
                      </a:r>
                      <a:endParaRPr/>
                    </a:p>
                  </a:txBody>
                  <a:tcPr marL="91450" marR="91450" marT="45725" marB="45725"/>
                </a:tc>
              </a:tr>
            </a:tbl>
          </a:graphicData>
        </a:graphic>
      </p:graphicFrame>
      <p:sp>
        <p:nvSpPr>
          <p:cNvPr id="222" name="Google Shape;222;p34"/>
          <p:cNvSpPr/>
          <p:nvPr/>
        </p:nvSpPr>
        <p:spPr>
          <a:xfrm>
            <a:off x="6638925" y="142874"/>
            <a:ext cx="1485900" cy="51117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T2</a:t>
            </a:r>
            <a:endParaRPr/>
          </a:p>
        </p:txBody>
      </p:sp>
      <p:sp>
        <p:nvSpPr>
          <p:cNvPr id="223" name="Google Shape;223;p34"/>
          <p:cNvSpPr txBox="1"/>
          <p:nvPr/>
        </p:nvSpPr>
        <p:spPr>
          <a:xfrm>
            <a:off x="590550" y="4200525"/>
            <a:ext cx="10829925"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Left Outer Join- In Left Outer Join we join the two tables based on some </a:t>
            </a:r>
            <a:r>
              <a:rPr lang="en-US" sz="1800" b="1">
                <a:solidFill>
                  <a:schemeClr val="dk1"/>
                </a:solidFill>
                <a:latin typeface="Calibri"/>
                <a:ea typeface="Calibri"/>
                <a:cs typeface="Calibri"/>
                <a:sym typeface="Calibri"/>
              </a:rPr>
              <a:t>equality condition</a:t>
            </a:r>
            <a:r>
              <a:rPr lang="en-US" sz="1800">
                <a:solidFill>
                  <a:schemeClr val="dk1"/>
                </a:solidFill>
                <a:latin typeface="Calibri"/>
                <a:ea typeface="Calibri"/>
                <a:cs typeface="Calibri"/>
                <a:sym typeface="Calibri"/>
              </a:rPr>
              <a:t>. Left Outer join returns matching rows and also</a:t>
            </a:r>
            <a:r>
              <a:rPr lang="en-US" sz="1800" b="1">
                <a:solidFill>
                  <a:schemeClr val="dk1"/>
                </a:solidFill>
                <a:latin typeface="Calibri"/>
                <a:ea typeface="Calibri"/>
                <a:cs typeface="Calibri"/>
                <a:sym typeface="Calibri"/>
              </a:rPr>
              <a:t> left over rows from the left table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Select  * from </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T1 Left Join T2– Left Table T1 and Right Table T2</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On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T1.c1=T2.c1</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-Equality Condition-T1.c1=T2.c1</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graphicFrame>
        <p:nvGraphicFramePr>
          <p:cNvPr id="228" name="Google Shape;228;p35"/>
          <p:cNvGraphicFramePr/>
          <p:nvPr/>
        </p:nvGraphicFramePr>
        <p:xfrm>
          <a:off x="838200" y="749300"/>
          <a:ext cx="3924300" cy="2670200"/>
        </p:xfrm>
        <a:graphic>
          <a:graphicData uri="http://schemas.openxmlformats.org/drawingml/2006/table">
            <a:tbl>
              <a:tblPr firstRow="1" bandRow="1">
                <a:noFill/>
                <a:tableStyleId>{D9507F25-4F2B-465B-A566-8C5003C40AE1}</a:tableStyleId>
              </a:tblPr>
              <a:tblGrid>
                <a:gridCol w="1962150"/>
                <a:gridCol w="1962150"/>
              </a:tblGrid>
              <a:tr h="667550">
                <a:tc>
                  <a:txBody>
                    <a:bodyPr/>
                    <a:lstStyle/>
                    <a:p>
                      <a:pPr marL="0" marR="0" lvl="0" indent="0" algn="l" rtl="0">
                        <a:spcBef>
                          <a:spcPts val="0"/>
                        </a:spcBef>
                        <a:spcAft>
                          <a:spcPts val="0"/>
                        </a:spcAft>
                        <a:buNone/>
                      </a:pPr>
                      <a:r>
                        <a:rPr lang="en-US" sz="1800"/>
                        <a:t>C1</a:t>
                      </a:r>
                      <a:endParaRPr/>
                    </a:p>
                  </a:txBody>
                  <a:tcPr marL="91450" marR="91450" marT="45725" marB="45725"/>
                </a:tc>
                <a:tc>
                  <a:txBody>
                    <a:bodyPr/>
                    <a:lstStyle/>
                    <a:p>
                      <a:pPr marL="0" marR="0" lvl="0" indent="0" algn="l" rtl="0">
                        <a:spcBef>
                          <a:spcPts val="0"/>
                        </a:spcBef>
                        <a:spcAft>
                          <a:spcPts val="0"/>
                        </a:spcAft>
                        <a:buNone/>
                      </a:pPr>
                      <a:r>
                        <a:rPr lang="en-US" sz="1800"/>
                        <a:t>C2</a:t>
                      </a:r>
                      <a:endParaRPr/>
                    </a:p>
                  </a:txBody>
                  <a:tcPr marL="91450" marR="91450" marT="45725" marB="45725"/>
                </a:tc>
              </a:tr>
              <a:tr h="667550">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tr>
              <a:tr h="667550">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tr>
              <a:tr h="667550">
                <a:tc>
                  <a:txBody>
                    <a:bodyPr/>
                    <a:lstStyle/>
                    <a:p>
                      <a:pPr marL="0" marR="0" lvl="0" indent="0" algn="l" rtl="0">
                        <a:spcBef>
                          <a:spcPts val="0"/>
                        </a:spcBef>
                        <a:spcAft>
                          <a:spcPts val="0"/>
                        </a:spcAft>
                        <a:buNone/>
                      </a:pPr>
                      <a:r>
                        <a:rPr lang="en-US" sz="1800">
                          <a:highlight>
                            <a:srgbClr val="FFFF00"/>
                          </a:highlight>
                        </a:rPr>
                        <a:t>3</a:t>
                      </a:r>
                      <a:endParaRPr/>
                    </a:p>
                  </a:txBody>
                  <a:tcPr marL="91450" marR="91450" marT="45725" marB="45725"/>
                </a:tc>
                <a:tc>
                  <a:txBody>
                    <a:bodyPr/>
                    <a:lstStyle/>
                    <a:p>
                      <a:pPr marL="0" marR="0" lvl="0" indent="0" algn="l" rtl="0">
                        <a:spcBef>
                          <a:spcPts val="0"/>
                        </a:spcBef>
                        <a:spcAft>
                          <a:spcPts val="0"/>
                        </a:spcAft>
                        <a:buNone/>
                      </a:pPr>
                      <a:r>
                        <a:rPr lang="en-US" sz="1800">
                          <a:highlight>
                            <a:srgbClr val="FFFF00"/>
                          </a:highlight>
                        </a:rPr>
                        <a:t>c</a:t>
                      </a:r>
                      <a:endParaRPr/>
                    </a:p>
                  </a:txBody>
                  <a:tcPr marL="91450" marR="91450" marT="45725" marB="45725"/>
                </a:tc>
              </a:tr>
            </a:tbl>
          </a:graphicData>
        </a:graphic>
      </p:graphicFrame>
      <p:sp>
        <p:nvSpPr>
          <p:cNvPr id="229" name="Google Shape;229;p35"/>
          <p:cNvSpPr/>
          <p:nvPr/>
        </p:nvSpPr>
        <p:spPr>
          <a:xfrm>
            <a:off x="1857375" y="161924"/>
            <a:ext cx="1485900" cy="51117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T1</a:t>
            </a:r>
            <a:endParaRPr/>
          </a:p>
        </p:txBody>
      </p:sp>
      <p:graphicFrame>
        <p:nvGraphicFramePr>
          <p:cNvPr id="230" name="Google Shape;230;p35"/>
          <p:cNvGraphicFramePr/>
          <p:nvPr/>
        </p:nvGraphicFramePr>
        <p:xfrm>
          <a:off x="5600700" y="673100"/>
          <a:ext cx="3829050" cy="2746400"/>
        </p:xfrm>
        <a:graphic>
          <a:graphicData uri="http://schemas.openxmlformats.org/drawingml/2006/table">
            <a:tbl>
              <a:tblPr firstRow="1" bandRow="1">
                <a:noFill/>
                <a:tableStyleId>{D9507F25-4F2B-465B-A566-8C5003C40AE1}</a:tableStyleId>
              </a:tblPr>
              <a:tblGrid>
                <a:gridCol w="1914525"/>
                <a:gridCol w="1914525"/>
              </a:tblGrid>
              <a:tr h="686600">
                <a:tc>
                  <a:txBody>
                    <a:bodyPr/>
                    <a:lstStyle/>
                    <a:p>
                      <a:pPr marL="0" marR="0" lvl="0" indent="0" algn="l" rtl="0">
                        <a:spcBef>
                          <a:spcPts val="0"/>
                        </a:spcBef>
                        <a:spcAft>
                          <a:spcPts val="0"/>
                        </a:spcAft>
                        <a:buNone/>
                      </a:pPr>
                      <a:r>
                        <a:rPr lang="en-US" sz="1800"/>
                        <a:t>C1</a:t>
                      </a:r>
                      <a:endParaRPr/>
                    </a:p>
                  </a:txBody>
                  <a:tcPr marL="91450" marR="91450" marT="45725" marB="45725"/>
                </a:tc>
                <a:tc>
                  <a:txBody>
                    <a:bodyPr/>
                    <a:lstStyle/>
                    <a:p>
                      <a:pPr marL="0" marR="0" lvl="0" indent="0" algn="l" rtl="0">
                        <a:spcBef>
                          <a:spcPts val="0"/>
                        </a:spcBef>
                        <a:spcAft>
                          <a:spcPts val="0"/>
                        </a:spcAft>
                        <a:buNone/>
                      </a:pPr>
                      <a:r>
                        <a:rPr lang="en-US" sz="1800"/>
                        <a:t>c3</a:t>
                      </a:r>
                      <a:endParaRPr/>
                    </a:p>
                  </a:txBody>
                  <a:tcPr marL="91450" marR="91450" marT="45725" marB="45725"/>
                </a:tc>
              </a:tr>
              <a:tr h="686600">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X</a:t>
                      </a:r>
                      <a:endParaRPr/>
                    </a:p>
                  </a:txBody>
                  <a:tcPr marL="91450" marR="91450" marT="45725" marB="45725"/>
                </a:tc>
              </a:tr>
              <a:tr h="686600">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Y</a:t>
                      </a:r>
                      <a:endParaRPr/>
                    </a:p>
                  </a:txBody>
                  <a:tcPr marL="91450" marR="91450" marT="45725" marB="45725"/>
                </a:tc>
              </a:tr>
              <a:tr h="686600">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z</a:t>
                      </a:r>
                      <a:endParaRPr/>
                    </a:p>
                  </a:txBody>
                  <a:tcPr marL="91450" marR="91450" marT="45725" marB="45725"/>
                </a:tc>
              </a:tr>
            </a:tbl>
          </a:graphicData>
        </a:graphic>
      </p:graphicFrame>
      <p:sp>
        <p:nvSpPr>
          <p:cNvPr id="231" name="Google Shape;231;p35"/>
          <p:cNvSpPr/>
          <p:nvPr/>
        </p:nvSpPr>
        <p:spPr>
          <a:xfrm>
            <a:off x="6638925" y="142874"/>
            <a:ext cx="1485900" cy="51117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T2</a:t>
            </a:r>
            <a:endParaRPr/>
          </a:p>
        </p:txBody>
      </p:sp>
      <p:sp>
        <p:nvSpPr>
          <p:cNvPr id="232" name="Google Shape;232;p35"/>
          <p:cNvSpPr txBox="1"/>
          <p:nvPr/>
        </p:nvSpPr>
        <p:spPr>
          <a:xfrm>
            <a:off x="590550" y="4200525"/>
            <a:ext cx="10829925"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Right Outer Join- In right Outer Join we join the two tables based on some </a:t>
            </a:r>
            <a:r>
              <a:rPr lang="en-US" sz="1800" b="1">
                <a:solidFill>
                  <a:schemeClr val="dk1"/>
                </a:solidFill>
                <a:latin typeface="Calibri"/>
                <a:ea typeface="Calibri"/>
                <a:cs typeface="Calibri"/>
                <a:sym typeface="Calibri"/>
              </a:rPr>
              <a:t>equality condition</a:t>
            </a:r>
            <a:r>
              <a:rPr lang="en-US" sz="1800">
                <a:solidFill>
                  <a:schemeClr val="dk1"/>
                </a:solidFill>
                <a:latin typeface="Calibri"/>
                <a:ea typeface="Calibri"/>
                <a:cs typeface="Calibri"/>
                <a:sym typeface="Calibri"/>
              </a:rPr>
              <a:t>. Right Outer join returns matching rows and also</a:t>
            </a:r>
            <a:r>
              <a:rPr lang="en-US" sz="1800" b="1">
                <a:solidFill>
                  <a:schemeClr val="dk1"/>
                </a:solidFill>
                <a:latin typeface="Calibri"/>
                <a:ea typeface="Calibri"/>
                <a:cs typeface="Calibri"/>
                <a:sym typeface="Calibri"/>
              </a:rPr>
              <a:t> left over rows from the Right table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Select  * from </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T1 Right Join T2– Left Table T1 and Right Table T2</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On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T1.c1=T2.c1</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-Equality Condition-T1.c1=T2.c1</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graphicFrame>
        <p:nvGraphicFramePr>
          <p:cNvPr id="237" name="Google Shape;237;p36"/>
          <p:cNvGraphicFramePr/>
          <p:nvPr/>
        </p:nvGraphicFramePr>
        <p:xfrm>
          <a:off x="838200" y="749300"/>
          <a:ext cx="3924300" cy="2670200"/>
        </p:xfrm>
        <a:graphic>
          <a:graphicData uri="http://schemas.openxmlformats.org/drawingml/2006/table">
            <a:tbl>
              <a:tblPr firstRow="1" bandRow="1">
                <a:noFill/>
                <a:tableStyleId>{D9507F25-4F2B-465B-A566-8C5003C40AE1}</a:tableStyleId>
              </a:tblPr>
              <a:tblGrid>
                <a:gridCol w="1962150"/>
                <a:gridCol w="1962150"/>
              </a:tblGrid>
              <a:tr h="667550">
                <a:tc>
                  <a:txBody>
                    <a:bodyPr/>
                    <a:lstStyle/>
                    <a:p>
                      <a:pPr marL="0" marR="0" lvl="0" indent="0" algn="l" rtl="0">
                        <a:spcBef>
                          <a:spcPts val="0"/>
                        </a:spcBef>
                        <a:spcAft>
                          <a:spcPts val="0"/>
                        </a:spcAft>
                        <a:buNone/>
                      </a:pPr>
                      <a:r>
                        <a:rPr lang="en-US" sz="1800"/>
                        <a:t>C1</a:t>
                      </a:r>
                      <a:endParaRPr/>
                    </a:p>
                  </a:txBody>
                  <a:tcPr marL="91450" marR="91450" marT="45725" marB="45725"/>
                </a:tc>
                <a:tc>
                  <a:txBody>
                    <a:bodyPr/>
                    <a:lstStyle/>
                    <a:p>
                      <a:pPr marL="0" marR="0" lvl="0" indent="0" algn="l" rtl="0">
                        <a:spcBef>
                          <a:spcPts val="0"/>
                        </a:spcBef>
                        <a:spcAft>
                          <a:spcPts val="0"/>
                        </a:spcAft>
                        <a:buNone/>
                      </a:pPr>
                      <a:r>
                        <a:rPr lang="en-US" sz="1800"/>
                        <a:t>C2</a:t>
                      </a:r>
                      <a:endParaRPr/>
                    </a:p>
                  </a:txBody>
                  <a:tcPr marL="91450" marR="91450" marT="45725" marB="45725"/>
                </a:tc>
              </a:tr>
              <a:tr h="667550">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tr>
              <a:tr h="667550">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tr>
              <a:tr h="667550">
                <a:tc>
                  <a:txBody>
                    <a:bodyPr/>
                    <a:lstStyle/>
                    <a:p>
                      <a:pPr marL="0" marR="0" lvl="0" indent="0" algn="l" rtl="0">
                        <a:spcBef>
                          <a:spcPts val="0"/>
                        </a:spcBef>
                        <a:spcAft>
                          <a:spcPts val="0"/>
                        </a:spcAft>
                        <a:buNone/>
                      </a:pPr>
                      <a:r>
                        <a:rPr lang="en-US" sz="1800">
                          <a:highlight>
                            <a:srgbClr val="FFFF00"/>
                          </a:highlight>
                        </a:rPr>
                        <a:t>3</a:t>
                      </a:r>
                      <a:endParaRPr/>
                    </a:p>
                  </a:txBody>
                  <a:tcPr marL="91450" marR="91450" marT="45725" marB="45725"/>
                </a:tc>
                <a:tc>
                  <a:txBody>
                    <a:bodyPr/>
                    <a:lstStyle/>
                    <a:p>
                      <a:pPr marL="0" marR="0" lvl="0" indent="0" algn="l" rtl="0">
                        <a:spcBef>
                          <a:spcPts val="0"/>
                        </a:spcBef>
                        <a:spcAft>
                          <a:spcPts val="0"/>
                        </a:spcAft>
                        <a:buNone/>
                      </a:pPr>
                      <a:r>
                        <a:rPr lang="en-US" sz="1800">
                          <a:highlight>
                            <a:srgbClr val="FFFF00"/>
                          </a:highlight>
                        </a:rPr>
                        <a:t>c</a:t>
                      </a:r>
                      <a:endParaRPr/>
                    </a:p>
                  </a:txBody>
                  <a:tcPr marL="91450" marR="91450" marT="45725" marB="45725"/>
                </a:tc>
              </a:tr>
            </a:tbl>
          </a:graphicData>
        </a:graphic>
      </p:graphicFrame>
      <p:sp>
        <p:nvSpPr>
          <p:cNvPr id="238" name="Google Shape;238;p36"/>
          <p:cNvSpPr/>
          <p:nvPr/>
        </p:nvSpPr>
        <p:spPr>
          <a:xfrm>
            <a:off x="1857375" y="161924"/>
            <a:ext cx="1485900" cy="51117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T1</a:t>
            </a:r>
            <a:endParaRPr/>
          </a:p>
        </p:txBody>
      </p:sp>
      <p:graphicFrame>
        <p:nvGraphicFramePr>
          <p:cNvPr id="239" name="Google Shape;239;p36"/>
          <p:cNvGraphicFramePr/>
          <p:nvPr/>
        </p:nvGraphicFramePr>
        <p:xfrm>
          <a:off x="5600700" y="673100"/>
          <a:ext cx="3829050" cy="2746400"/>
        </p:xfrm>
        <a:graphic>
          <a:graphicData uri="http://schemas.openxmlformats.org/drawingml/2006/table">
            <a:tbl>
              <a:tblPr firstRow="1" bandRow="1">
                <a:noFill/>
                <a:tableStyleId>{D9507F25-4F2B-465B-A566-8C5003C40AE1}</a:tableStyleId>
              </a:tblPr>
              <a:tblGrid>
                <a:gridCol w="1914525"/>
                <a:gridCol w="1914525"/>
              </a:tblGrid>
              <a:tr h="686600">
                <a:tc>
                  <a:txBody>
                    <a:bodyPr/>
                    <a:lstStyle/>
                    <a:p>
                      <a:pPr marL="0" marR="0" lvl="0" indent="0" algn="l" rtl="0">
                        <a:spcBef>
                          <a:spcPts val="0"/>
                        </a:spcBef>
                        <a:spcAft>
                          <a:spcPts val="0"/>
                        </a:spcAft>
                        <a:buNone/>
                      </a:pPr>
                      <a:r>
                        <a:rPr lang="en-US" sz="1800"/>
                        <a:t>C1</a:t>
                      </a:r>
                      <a:endParaRPr/>
                    </a:p>
                  </a:txBody>
                  <a:tcPr marL="91450" marR="91450" marT="45725" marB="45725"/>
                </a:tc>
                <a:tc>
                  <a:txBody>
                    <a:bodyPr/>
                    <a:lstStyle/>
                    <a:p>
                      <a:pPr marL="0" marR="0" lvl="0" indent="0" algn="l" rtl="0">
                        <a:spcBef>
                          <a:spcPts val="0"/>
                        </a:spcBef>
                        <a:spcAft>
                          <a:spcPts val="0"/>
                        </a:spcAft>
                        <a:buNone/>
                      </a:pPr>
                      <a:r>
                        <a:rPr lang="en-US" sz="1800"/>
                        <a:t>c3</a:t>
                      </a:r>
                      <a:endParaRPr/>
                    </a:p>
                  </a:txBody>
                  <a:tcPr marL="91450" marR="91450" marT="45725" marB="45725"/>
                </a:tc>
              </a:tr>
              <a:tr h="686600">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X</a:t>
                      </a:r>
                      <a:endParaRPr/>
                    </a:p>
                  </a:txBody>
                  <a:tcPr marL="91450" marR="91450" marT="45725" marB="45725"/>
                </a:tc>
              </a:tr>
              <a:tr h="686600">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Y</a:t>
                      </a:r>
                      <a:endParaRPr/>
                    </a:p>
                  </a:txBody>
                  <a:tcPr marL="91450" marR="91450" marT="45725" marB="45725"/>
                </a:tc>
              </a:tr>
              <a:tr h="686600">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z</a:t>
                      </a:r>
                      <a:endParaRPr/>
                    </a:p>
                  </a:txBody>
                  <a:tcPr marL="91450" marR="91450" marT="45725" marB="45725"/>
                </a:tc>
              </a:tr>
            </a:tbl>
          </a:graphicData>
        </a:graphic>
      </p:graphicFrame>
      <p:sp>
        <p:nvSpPr>
          <p:cNvPr id="240" name="Google Shape;240;p36"/>
          <p:cNvSpPr/>
          <p:nvPr/>
        </p:nvSpPr>
        <p:spPr>
          <a:xfrm>
            <a:off x="6638925" y="142874"/>
            <a:ext cx="1485900" cy="51117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T2</a:t>
            </a:r>
            <a:endParaRPr/>
          </a:p>
        </p:txBody>
      </p:sp>
      <p:sp>
        <p:nvSpPr>
          <p:cNvPr id="241" name="Google Shape;241;p36"/>
          <p:cNvSpPr txBox="1"/>
          <p:nvPr/>
        </p:nvSpPr>
        <p:spPr>
          <a:xfrm>
            <a:off x="590550" y="4200525"/>
            <a:ext cx="10829925"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Full Outer Join- In full Outer Join we join the two tables based on some </a:t>
            </a:r>
            <a:r>
              <a:rPr lang="en-US" sz="1800" b="1" dirty="0">
                <a:solidFill>
                  <a:schemeClr val="dk1"/>
                </a:solidFill>
                <a:latin typeface="Calibri"/>
                <a:ea typeface="Calibri"/>
                <a:cs typeface="Calibri"/>
                <a:sym typeface="Calibri"/>
              </a:rPr>
              <a:t>equality condition</a:t>
            </a:r>
            <a:r>
              <a:rPr lang="en-US" sz="1800" dirty="0">
                <a:solidFill>
                  <a:schemeClr val="dk1"/>
                </a:solidFill>
                <a:latin typeface="Calibri"/>
                <a:ea typeface="Calibri"/>
                <a:cs typeface="Calibri"/>
                <a:sym typeface="Calibri"/>
              </a:rPr>
              <a:t>. Full Outer join returns matching rows and also</a:t>
            </a:r>
            <a:r>
              <a:rPr lang="en-US" sz="1800" b="1" dirty="0">
                <a:solidFill>
                  <a:schemeClr val="dk1"/>
                </a:solidFill>
                <a:latin typeface="Calibri"/>
                <a:ea typeface="Calibri"/>
                <a:cs typeface="Calibri"/>
                <a:sym typeface="Calibri"/>
              </a:rPr>
              <a:t> left over rows from both the Right table and left table</a:t>
            </a:r>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Not Supported in </a:t>
            </a:r>
            <a:r>
              <a:rPr lang="en-US" sz="1800" b="1" dirty="0" err="1">
                <a:solidFill>
                  <a:schemeClr val="dk1"/>
                </a:solidFill>
                <a:latin typeface="Calibri"/>
                <a:ea typeface="Calibri"/>
                <a:cs typeface="Calibri"/>
                <a:sym typeface="Calibri"/>
              </a:rPr>
              <a:t>MySQL</a:t>
            </a:r>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Select  * from </a:t>
            </a:r>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T1 Full Join T2– Left Table T1 and Right Table T2</a:t>
            </a:r>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On</a:t>
            </a:r>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T1.c1=T2.c1</a:t>
            </a:r>
            <a:endParaRPr/>
          </a:p>
          <a:p>
            <a:pPr marL="0" marR="0" lvl="0" indent="0" algn="l" rtl="0">
              <a:spcBef>
                <a:spcPts val="0"/>
              </a:spcBef>
              <a:spcAft>
                <a:spcPts val="0"/>
              </a:spcAft>
              <a:buNone/>
            </a:pPr>
            <a:r>
              <a:rPr lang="en-US" sz="1800" smtClean="0">
                <a:solidFill>
                  <a:schemeClr val="dk1"/>
                </a:solidFill>
                <a:latin typeface="Calibri"/>
                <a:ea typeface="Calibri"/>
                <a:cs typeface="Calibri"/>
                <a:sym typeface="Calibri"/>
              </a:rPr>
              <a:t>-</a:t>
            </a:r>
            <a:r>
              <a:rPr lang="en-US" sz="1800" dirty="0" smtClean="0">
                <a:solidFill>
                  <a:schemeClr val="dk1"/>
                </a:solidFill>
                <a:latin typeface="Calibri"/>
                <a:ea typeface="Calibri"/>
                <a:cs typeface="Calibri"/>
                <a:sym typeface="Calibri"/>
              </a:rPr>
              <a:t>Equality </a:t>
            </a:r>
            <a:r>
              <a:rPr lang="en-US" sz="1800" dirty="0">
                <a:solidFill>
                  <a:schemeClr val="dk1"/>
                </a:solidFill>
                <a:latin typeface="Calibri"/>
                <a:ea typeface="Calibri"/>
                <a:cs typeface="Calibri"/>
                <a:sym typeface="Calibri"/>
              </a:rPr>
              <a:t>Condition-T1.c1=T2.c1</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Set Operators</a:t>
            </a:r>
            <a:endParaRPr/>
          </a:p>
        </p:txBody>
      </p:sp>
      <p:sp>
        <p:nvSpPr>
          <p:cNvPr id="247" name="Google Shape;247;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Union</a:t>
            </a:r>
            <a:endParaRPr/>
          </a:p>
          <a:p>
            <a:pPr marL="228600" lvl="0" indent="-228600" algn="l" rtl="0">
              <a:lnSpc>
                <a:spcPct val="90000"/>
              </a:lnSpc>
              <a:spcBef>
                <a:spcPts val="1000"/>
              </a:spcBef>
              <a:spcAft>
                <a:spcPts val="0"/>
              </a:spcAft>
              <a:buClr>
                <a:schemeClr val="dk1"/>
              </a:buClr>
              <a:buSzPts val="2800"/>
              <a:buChar char="•"/>
            </a:pPr>
            <a:r>
              <a:rPr lang="en-US"/>
              <a:t>Union all</a:t>
            </a:r>
            <a:endParaRPr/>
          </a:p>
          <a:p>
            <a:pPr marL="228600" lvl="0" indent="-228600" algn="l" rtl="0">
              <a:lnSpc>
                <a:spcPct val="90000"/>
              </a:lnSpc>
              <a:spcBef>
                <a:spcPts val="1000"/>
              </a:spcBef>
              <a:spcAft>
                <a:spcPts val="0"/>
              </a:spcAft>
              <a:buClr>
                <a:schemeClr val="dk1"/>
              </a:buClr>
              <a:buSzPts val="2800"/>
              <a:buChar char="•"/>
            </a:pPr>
            <a:r>
              <a:rPr lang="en-US"/>
              <a:t>Intersect- supported in MySQL 8 and above version</a:t>
            </a:r>
            <a:endParaRPr/>
          </a:p>
          <a:p>
            <a:pPr marL="228600" lvl="0" indent="-228600" algn="l" rtl="0">
              <a:lnSpc>
                <a:spcPct val="90000"/>
              </a:lnSpc>
              <a:spcBef>
                <a:spcPts val="1000"/>
              </a:spcBef>
              <a:spcAft>
                <a:spcPts val="0"/>
              </a:spcAft>
              <a:buClr>
                <a:schemeClr val="dk1"/>
              </a:buClr>
              <a:buSzPts val="2800"/>
              <a:buChar char="•"/>
            </a:pPr>
            <a:r>
              <a:rPr lang="en-US"/>
              <a:t>Minus/Except– supported in MySQL 8 and above version</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Two Sets A and B</a:t>
            </a:r>
            <a:br>
              <a:rPr lang="en-US"/>
            </a:br>
            <a:r>
              <a:rPr lang="en-US"/>
              <a:t>A={1,2,3}</a:t>
            </a:r>
            <a:br>
              <a:rPr lang="en-US"/>
            </a:br>
            <a:r>
              <a:rPr lang="en-US"/>
              <a:t>B={3,4,5}</a:t>
            </a:r>
            <a:endParaRPr/>
          </a:p>
        </p:txBody>
      </p:sp>
      <p:sp>
        <p:nvSpPr>
          <p:cNvPr id="253" name="Google Shape;253;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a:t>A Union B= {1,2,3,4,5}– Need to perform sort to remove duplicates</a:t>
            </a:r>
            <a:endParaRPr/>
          </a:p>
          <a:p>
            <a:pPr marL="228600" lvl="0" indent="-228600" algn="l" rtl="0">
              <a:lnSpc>
                <a:spcPct val="90000"/>
              </a:lnSpc>
              <a:spcBef>
                <a:spcPts val="1000"/>
              </a:spcBef>
              <a:spcAft>
                <a:spcPts val="0"/>
              </a:spcAft>
              <a:buClr>
                <a:schemeClr val="dk1"/>
              </a:buClr>
              <a:buSzPct val="100000"/>
              <a:buChar char="•"/>
            </a:pPr>
            <a:r>
              <a:rPr lang="en-US"/>
              <a:t>B Union A= {3,4,5,1,2} – Need to perform sort to remove duplicates</a:t>
            </a:r>
            <a:endParaRPr/>
          </a:p>
          <a:p>
            <a:pPr marL="228600" lvl="0" indent="-228600" algn="l" rtl="0">
              <a:lnSpc>
                <a:spcPct val="90000"/>
              </a:lnSpc>
              <a:spcBef>
                <a:spcPts val="1000"/>
              </a:spcBef>
              <a:spcAft>
                <a:spcPts val="0"/>
              </a:spcAft>
              <a:buClr>
                <a:schemeClr val="dk1"/>
              </a:buClr>
              <a:buSzPct val="100000"/>
              <a:buChar char="•"/>
            </a:pPr>
            <a:r>
              <a:rPr lang="en-US"/>
              <a:t>A Union All B={1,2,3,3,4,5}- Doesn’t remove duplicates so no sort is required</a:t>
            </a:r>
            <a:endParaRPr/>
          </a:p>
          <a:p>
            <a:pPr marL="228600" lvl="0" indent="-228600" algn="l" rtl="0">
              <a:lnSpc>
                <a:spcPct val="90000"/>
              </a:lnSpc>
              <a:spcBef>
                <a:spcPts val="1000"/>
              </a:spcBef>
              <a:spcAft>
                <a:spcPts val="0"/>
              </a:spcAft>
              <a:buClr>
                <a:schemeClr val="dk1"/>
              </a:buClr>
              <a:buSzPct val="100000"/>
              <a:buChar char="•"/>
            </a:pPr>
            <a:r>
              <a:rPr lang="en-US"/>
              <a:t>B Union All A={3,4,5,1,2,3}-- Doesn’t remove duplicates so no sort is required</a:t>
            </a:r>
            <a:endParaRPr/>
          </a:p>
          <a:p>
            <a:pPr marL="228600" lvl="0" indent="-228600" algn="l" rtl="0">
              <a:lnSpc>
                <a:spcPct val="90000"/>
              </a:lnSpc>
              <a:spcBef>
                <a:spcPts val="1000"/>
              </a:spcBef>
              <a:spcAft>
                <a:spcPts val="0"/>
              </a:spcAft>
              <a:buClr>
                <a:schemeClr val="dk1"/>
              </a:buClr>
              <a:buSzPct val="100000"/>
              <a:buChar char="•"/>
            </a:pPr>
            <a:r>
              <a:rPr lang="en-US"/>
              <a:t>A Intersect B={3}– just the common elements</a:t>
            </a:r>
            <a:endParaRPr/>
          </a:p>
          <a:p>
            <a:pPr marL="228600" lvl="0" indent="-228600" algn="l" rtl="0">
              <a:lnSpc>
                <a:spcPct val="90000"/>
              </a:lnSpc>
              <a:spcBef>
                <a:spcPts val="1000"/>
              </a:spcBef>
              <a:spcAft>
                <a:spcPts val="0"/>
              </a:spcAft>
              <a:buClr>
                <a:schemeClr val="dk1"/>
              </a:buClr>
              <a:buSzPct val="100000"/>
              <a:buChar char="•"/>
            </a:pPr>
            <a:r>
              <a:rPr lang="en-US"/>
              <a:t>B Intersect A={3} – just the common elements</a:t>
            </a:r>
            <a:endParaRPr/>
          </a:p>
          <a:p>
            <a:pPr marL="228600" lvl="0" indent="-228600" algn="l" rtl="0">
              <a:lnSpc>
                <a:spcPct val="90000"/>
              </a:lnSpc>
              <a:spcBef>
                <a:spcPts val="1000"/>
              </a:spcBef>
              <a:spcAft>
                <a:spcPts val="0"/>
              </a:spcAft>
              <a:buClr>
                <a:schemeClr val="dk1"/>
              </a:buClr>
              <a:buSzPct val="100000"/>
              <a:buChar char="•"/>
            </a:pPr>
            <a:r>
              <a:rPr lang="en-US"/>
              <a:t>A minus B={1,2}– Elements of A which are not in B</a:t>
            </a:r>
            <a:endParaRPr/>
          </a:p>
          <a:p>
            <a:pPr marL="228600" lvl="0" indent="-228600" algn="l" rtl="0">
              <a:lnSpc>
                <a:spcPct val="90000"/>
              </a:lnSpc>
              <a:spcBef>
                <a:spcPts val="1000"/>
              </a:spcBef>
              <a:spcAft>
                <a:spcPts val="0"/>
              </a:spcAft>
              <a:buClr>
                <a:schemeClr val="dk1"/>
              </a:buClr>
              <a:buSzPct val="100000"/>
              <a:buChar char="•"/>
            </a:pPr>
            <a:r>
              <a:rPr lang="en-US"/>
              <a:t>B Minus A= {4,5}- Elements of B which are not in A</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Pre-requisites for using Set Operators</a:t>
            </a:r>
            <a:endParaRPr/>
          </a:p>
        </p:txBody>
      </p:sp>
      <p:sp>
        <p:nvSpPr>
          <p:cNvPr id="259" name="Google Shape;259;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Both the queries should have same number of columns</a:t>
            </a:r>
            <a:endParaRPr/>
          </a:p>
          <a:p>
            <a:pPr marL="228600" lvl="0" indent="-228600" algn="l" rtl="0">
              <a:lnSpc>
                <a:spcPct val="90000"/>
              </a:lnSpc>
              <a:spcBef>
                <a:spcPts val="1000"/>
              </a:spcBef>
              <a:spcAft>
                <a:spcPts val="0"/>
              </a:spcAft>
              <a:buClr>
                <a:schemeClr val="dk1"/>
              </a:buClr>
              <a:buSzPts val="2800"/>
              <a:buChar char="•"/>
            </a:pPr>
            <a:r>
              <a:rPr lang="en-US"/>
              <a:t>Corresponding data types of the columns in both the queries should be same/compatible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Sub Queries- When we use a query instead of a value in the main query then it is called as a sub-query</a:t>
            </a:r>
            <a:endParaRPr/>
          </a:p>
        </p:txBody>
      </p:sp>
      <p:sp>
        <p:nvSpPr>
          <p:cNvPr id="265" name="Google Shape;265;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E.g</a:t>
            </a:r>
            <a:endParaRPr/>
          </a:p>
          <a:p>
            <a:pPr marL="228600" lvl="0" indent="-228600" algn="l" rtl="0">
              <a:lnSpc>
                <a:spcPct val="90000"/>
              </a:lnSpc>
              <a:spcBef>
                <a:spcPts val="1000"/>
              </a:spcBef>
              <a:spcAft>
                <a:spcPts val="0"/>
              </a:spcAft>
              <a:buClr>
                <a:schemeClr val="dk1"/>
              </a:buClr>
              <a:buSzPts val="2800"/>
              <a:buChar char="•"/>
            </a:pPr>
            <a:r>
              <a:rPr lang="en-US"/>
              <a:t> select * from t1  where c1 in (select c1 from t2);</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Group by Clause is used to perform aggregation based on some columns</a:t>
            </a:r>
            <a:endParaRPr/>
          </a:p>
        </p:txBody>
      </p:sp>
      <p:sp>
        <p:nvSpPr>
          <p:cNvPr id="271" name="Google Shape;271;p4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dirty="0"/>
              <a:t>Select sum(salary) from </a:t>
            </a:r>
            <a:r>
              <a:rPr lang="en-US" dirty="0" err="1"/>
              <a:t>emp</a:t>
            </a:r>
            <a:r>
              <a:rPr lang="en-US" dirty="0"/>
              <a:t>;</a:t>
            </a:r>
            <a:endParaRPr/>
          </a:p>
          <a:p>
            <a:pPr marL="228600" lvl="0" indent="-64135"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Char char="•"/>
            </a:pPr>
            <a:r>
              <a:rPr lang="en-US" dirty="0"/>
              <a:t>Select </a:t>
            </a:r>
            <a:r>
              <a:rPr lang="en-US" dirty="0" err="1"/>
              <a:t>ename,deptname</a:t>
            </a:r>
            <a:r>
              <a:rPr lang="en-US" dirty="0"/>
              <a:t>, salary from </a:t>
            </a:r>
            <a:r>
              <a:rPr lang="en-US" dirty="0" err="1"/>
              <a:t>emp</a:t>
            </a:r>
            <a:r>
              <a:rPr lang="en-US" dirty="0"/>
              <a:t> join dept on </a:t>
            </a:r>
            <a:r>
              <a:rPr lang="en-US" dirty="0" err="1"/>
              <a:t>emp.deptid</a:t>
            </a:r>
            <a:r>
              <a:rPr lang="en-US" dirty="0"/>
              <a:t>=</a:t>
            </a:r>
            <a:r>
              <a:rPr lang="en-US" dirty="0" err="1"/>
              <a:t>dept.deptid</a:t>
            </a:r>
            <a:endParaRPr/>
          </a:p>
          <a:p>
            <a:pPr marL="228600" lvl="0" indent="-64135"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Char char="•"/>
            </a:pPr>
            <a:r>
              <a:rPr lang="en-US" dirty="0"/>
              <a:t>Select </a:t>
            </a:r>
            <a:r>
              <a:rPr lang="en-US" dirty="0" err="1"/>
              <a:t>deptname</a:t>
            </a:r>
            <a:r>
              <a:rPr lang="en-US" dirty="0"/>
              <a:t>, sum(salary) from </a:t>
            </a:r>
            <a:r>
              <a:rPr lang="en-US" dirty="0" err="1"/>
              <a:t>emp</a:t>
            </a:r>
            <a:r>
              <a:rPr lang="en-US" dirty="0"/>
              <a:t> join dept on </a:t>
            </a:r>
            <a:r>
              <a:rPr lang="en-US" dirty="0" err="1"/>
              <a:t>emp.deptid</a:t>
            </a:r>
            <a:r>
              <a:rPr lang="en-US" dirty="0"/>
              <a:t>=</a:t>
            </a:r>
            <a:r>
              <a:rPr lang="en-US" dirty="0" err="1"/>
              <a:t>dept.deptid</a:t>
            </a:r>
            <a:endParaRPr/>
          </a:p>
          <a:p>
            <a:pPr marL="0" lvl="0" indent="0" algn="l" rtl="0">
              <a:lnSpc>
                <a:spcPct val="90000"/>
              </a:lnSpc>
              <a:spcBef>
                <a:spcPts val="1000"/>
              </a:spcBef>
              <a:spcAft>
                <a:spcPts val="0"/>
              </a:spcAft>
              <a:buClr>
                <a:schemeClr val="dk1"/>
              </a:buClr>
              <a:buSzPct val="100000"/>
              <a:buNone/>
            </a:pPr>
            <a:r>
              <a:rPr lang="en-US" dirty="0"/>
              <a:t>  group by </a:t>
            </a:r>
            <a:r>
              <a:rPr lang="en-US" dirty="0" err="1"/>
              <a:t>deptname</a:t>
            </a:r>
            <a:r>
              <a:rPr lang="en-US" dirty="0"/>
              <a:t>;</a:t>
            </a:r>
            <a:endParaRPr/>
          </a:p>
          <a:p>
            <a:pPr marL="228600" lvl="0" indent="-228600" algn="l" rtl="0">
              <a:lnSpc>
                <a:spcPct val="90000"/>
              </a:lnSpc>
              <a:spcBef>
                <a:spcPts val="1000"/>
              </a:spcBef>
              <a:spcAft>
                <a:spcPts val="0"/>
              </a:spcAft>
              <a:buClr>
                <a:schemeClr val="dk1"/>
              </a:buClr>
              <a:buSzPct val="100000"/>
              <a:buChar char="•"/>
            </a:pPr>
            <a:r>
              <a:rPr lang="en-US" dirty="0"/>
              <a:t>Select </a:t>
            </a:r>
            <a:r>
              <a:rPr lang="en-US" dirty="0" err="1"/>
              <a:t>deptname,count</a:t>
            </a:r>
            <a:r>
              <a:rPr lang="en-US" dirty="0"/>
              <a:t>(</a:t>
            </a:r>
            <a:r>
              <a:rPr lang="en-US" dirty="0" err="1"/>
              <a:t>eid</a:t>
            </a:r>
            <a:r>
              <a:rPr lang="en-US" dirty="0"/>
              <a:t>) from </a:t>
            </a:r>
            <a:r>
              <a:rPr lang="en-US" dirty="0" err="1"/>
              <a:t>emp</a:t>
            </a:r>
            <a:r>
              <a:rPr lang="en-US" dirty="0"/>
              <a:t> join dept on </a:t>
            </a:r>
            <a:r>
              <a:rPr lang="en-US" dirty="0" err="1"/>
              <a:t>emp.deptid</a:t>
            </a:r>
            <a:r>
              <a:rPr lang="en-US" dirty="0"/>
              <a:t>=</a:t>
            </a:r>
            <a:r>
              <a:rPr lang="en-US" dirty="0" err="1"/>
              <a:t>dept.deptid</a:t>
            </a:r>
            <a:endParaRPr/>
          </a:p>
          <a:p>
            <a:pPr marL="0" lvl="0" indent="0" algn="l" rtl="0">
              <a:lnSpc>
                <a:spcPct val="90000"/>
              </a:lnSpc>
              <a:spcBef>
                <a:spcPts val="1000"/>
              </a:spcBef>
              <a:spcAft>
                <a:spcPts val="0"/>
              </a:spcAft>
              <a:buClr>
                <a:schemeClr val="dk1"/>
              </a:buClr>
              <a:buSzPct val="100000"/>
              <a:buNone/>
            </a:pPr>
            <a:r>
              <a:rPr lang="en-US" dirty="0"/>
              <a:t>  group by </a:t>
            </a:r>
            <a:r>
              <a:rPr lang="en-US" dirty="0" err="1"/>
              <a:t>deptname</a:t>
            </a:r>
            <a:r>
              <a:rPr lang="en-US" dirty="0"/>
              <a:t>;</a:t>
            </a:r>
            <a:endParaRPr/>
          </a:p>
          <a:p>
            <a:pPr marL="0" lvl="0" indent="0" algn="l" rtl="0">
              <a:lnSpc>
                <a:spcPct val="90000"/>
              </a:lnSpc>
              <a:spcBef>
                <a:spcPts val="1000"/>
              </a:spcBef>
              <a:spcAft>
                <a:spcPts val="0"/>
              </a:spcAft>
              <a:buClr>
                <a:schemeClr val="dk1"/>
              </a:buClr>
              <a:buSzPct val="100000"/>
              <a:buNone/>
            </a:pPr>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Table - Entity</a:t>
            </a:r>
            <a:endParaRPr/>
          </a:p>
        </p:txBody>
      </p:sp>
      <p:sp>
        <p:nvSpPr>
          <p:cNvPr id="97" name="Google Shape;9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 set of rows and columns</a:t>
            </a:r>
            <a:endParaRPr/>
          </a:p>
        </p:txBody>
      </p:sp>
      <p:graphicFrame>
        <p:nvGraphicFramePr>
          <p:cNvPr id="98" name="Google Shape;98;p15"/>
          <p:cNvGraphicFramePr/>
          <p:nvPr/>
        </p:nvGraphicFramePr>
        <p:xfrm>
          <a:off x="1365250" y="3074194"/>
          <a:ext cx="8127975" cy="1854250"/>
        </p:xfrm>
        <a:graphic>
          <a:graphicData uri="http://schemas.openxmlformats.org/drawingml/2006/table">
            <a:tbl>
              <a:tblPr firstRow="1" bandRow="1">
                <a:noFill/>
                <a:tableStyleId>{D9507F25-4F2B-465B-A566-8C5003C40AE1}</a:tableStyleId>
              </a:tblPr>
              <a:tblGrid>
                <a:gridCol w="2709325"/>
                <a:gridCol w="2709325"/>
                <a:gridCol w="2709325"/>
              </a:tblGrid>
              <a:tr h="370850">
                <a:tc>
                  <a:txBody>
                    <a:bodyPr/>
                    <a:lstStyle/>
                    <a:p>
                      <a:pPr marL="0" marR="0" lvl="0" indent="0" algn="l" rtl="0">
                        <a:spcBef>
                          <a:spcPts val="0"/>
                        </a:spcBef>
                        <a:spcAft>
                          <a:spcPts val="0"/>
                        </a:spcAft>
                        <a:buNone/>
                      </a:pPr>
                      <a:r>
                        <a:rPr lang="en-US" sz="1800" u="none" strike="noStrike" cap="none"/>
                        <a:t>EID</a:t>
                      </a:r>
                      <a:endParaRPr/>
                    </a:p>
                  </a:txBody>
                  <a:tcPr marL="91450" marR="91450" marT="45725" marB="45725"/>
                </a:tc>
                <a:tc>
                  <a:txBody>
                    <a:bodyPr/>
                    <a:lstStyle/>
                    <a:p>
                      <a:pPr marL="0" marR="0" lvl="0" indent="0" algn="l" rtl="0">
                        <a:spcBef>
                          <a:spcPts val="0"/>
                        </a:spcBef>
                        <a:spcAft>
                          <a:spcPts val="0"/>
                        </a:spcAft>
                        <a:buNone/>
                      </a:pPr>
                      <a:r>
                        <a:rPr lang="en-US" sz="1800"/>
                        <a:t>Ename</a:t>
                      </a:r>
                      <a:endParaRPr sz="1800"/>
                    </a:p>
                  </a:txBody>
                  <a:tcPr marL="91450" marR="91450" marT="45725" marB="45725"/>
                </a:tc>
                <a:tc>
                  <a:txBody>
                    <a:bodyPr/>
                    <a:lstStyle/>
                    <a:p>
                      <a:pPr marL="0" marR="0" lvl="0" indent="0" algn="l" rtl="0">
                        <a:spcBef>
                          <a:spcPts val="0"/>
                        </a:spcBef>
                        <a:spcAft>
                          <a:spcPts val="0"/>
                        </a:spcAft>
                        <a:buNone/>
                      </a:pPr>
                      <a:r>
                        <a:rPr lang="en-US" sz="1800"/>
                        <a:t>Salary</a:t>
                      </a:r>
                      <a:endParaRPr/>
                    </a:p>
                  </a:txBody>
                  <a:tcPr marL="91450" marR="91450" marT="45725" marB="45725"/>
                </a:tc>
              </a:tr>
              <a:tr h="370850">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tc>
                  <a:txBody>
                    <a:bodyPr/>
                    <a:lstStyle/>
                    <a:p>
                      <a:pPr marL="0" marR="0" lvl="0" indent="0" algn="l" rtl="0">
                        <a:spcBef>
                          <a:spcPts val="0"/>
                        </a:spcBef>
                        <a:spcAft>
                          <a:spcPts val="0"/>
                        </a:spcAft>
                        <a:buNone/>
                      </a:pPr>
                      <a:r>
                        <a:rPr lang="en-US" sz="1800"/>
                        <a:t>100</a:t>
                      </a:r>
                      <a:endParaRPr/>
                    </a:p>
                  </a:txBody>
                  <a:tcPr marL="91450" marR="91450" marT="45725" marB="45725"/>
                </a:tc>
              </a:tr>
              <a:tr h="370850">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tc>
                  <a:txBody>
                    <a:bodyPr/>
                    <a:lstStyle/>
                    <a:p>
                      <a:pPr marL="0" marR="0" lvl="0" indent="0" algn="l" rtl="0">
                        <a:spcBef>
                          <a:spcPts val="0"/>
                        </a:spcBef>
                        <a:spcAft>
                          <a:spcPts val="0"/>
                        </a:spcAft>
                        <a:buNone/>
                      </a:pPr>
                      <a:r>
                        <a:rPr lang="en-US" sz="1800"/>
                        <a:t>200</a:t>
                      </a:r>
                      <a:endParaRPr/>
                    </a:p>
                  </a:txBody>
                  <a:tcPr marL="91450" marR="91450" marT="45725" marB="45725"/>
                </a:tc>
              </a:tr>
              <a:tr h="370850">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C</a:t>
                      </a:r>
                      <a:endParaRPr/>
                    </a:p>
                  </a:txBody>
                  <a:tcPr marL="91450" marR="91450" marT="45725" marB="45725"/>
                </a:tc>
                <a:tc>
                  <a:txBody>
                    <a:bodyPr/>
                    <a:lstStyle/>
                    <a:p>
                      <a:pPr marL="0" marR="0" lvl="0" indent="0" algn="l" rtl="0">
                        <a:spcBef>
                          <a:spcPts val="0"/>
                        </a:spcBef>
                        <a:spcAft>
                          <a:spcPts val="0"/>
                        </a:spcAft>
                        <a:buNone/>
                      </a:pPr>
                      <a:r>
                        <a:rPr lang="en-US" sz="1800"/>
                        <a:t>300</a:t>
                      </a:r>
                      <a:endParaRPr/>
                    </a:p>
                  </a:txBody>
                  <a:tcPr marL="91450" marR="91450" marT="45725" marB="45725"/>
                </a:tc>
              </a:tr>
              <a:tr h="370850">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D</a:t>
                      </a:r>
                      <a:endParaRPr/>
                    </a:p>
                  </a:txBody>
                  <a:tcPr marL="91450" marR="91450" marT="45725" marB="45725"/>
                </a:tc>
                <a:tc>
                  <a:txBody>
                    <a:bodyPr/>
                    <a:lstStyle/>
                    <a:p>
                      <a:pPr marL="0" marR="0" lvl="0" indent="0" algn="l" rtl="0">
                        <a:spcBef>
                          <a:spcPts val="0"/>
                        </a:spcBef>
                        <a:spcAft>
                          <a:spcPts val="0"/>
                        </a:spcAft>
                        <a:buNone/>
                      </a:pPr>
                      <a:r>
                        <a:rPr lang="en-US" sz="1800"/>
                        <a:t>400</a:t>
                      </a:r>
                      <a:endParaRPr/>
                    </a:p>
                  </a:txBody>
                  <a:tcPr marL="91450" marR="91450" marT="45725" marB="45725"/>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Having Clause is used to apply filter on aggregate columns</a:t>
            </a:r>
            <a:endParaRPr/>
          </a:p>
        </p:txBody>
      </p:sp>
      <p:sp>
        <p:nvSpPr>
          <p:cNvPr id="277" name="Google Shape;277;p4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Select </a:t>
            </a:r>
            <a:r>
              <a:rPr lang="en-US" dirty="0" err="1"/>
              <a:t>deptname</a:t>
            </a:r>
            <a:r>
              <a:rPr lang="en-US" dirty="0"/>
              <a:t>, sum(salary) from </a:t>
            </a:r>
            <a:r>
              <a:rPr lang="en-US" dirty="0" err="1"/>
              <a:t>emp</a:t>
            </a:r>
            <a:r>
              <a:rPr lang="en-US" dirty="0"/>
              <a:t> join dept on </a:t>
            </a:r>
            <a:r>
              <a:rPr lang="en-US" dirty="0" err="1"/>
              <a:t>emp.deptid</a:t>
            </a:r>
            <a:r>
              <a:rPr lang="en-US" dirty="0"/>
              <a:t>=</a:t>
            </a:r>
            <a:r>
              <a:rPr lang="en-US" dirty="0" err="1"/>
              <a:t>dept.deptid</a:t>
            </a:r>
            <a:endParaRPr/>
          </a:p>
          <a:p>
            <a:pPr marL="0" lvl="0" indent="0" algn="l" rtl="0">
              <a:lnSpc>
                <a:spcPct val="90000"/>
              </a:lnSpc>
              <a:spcBef>
                <a:spcPts val="1000"/>
              </a:spcBef>
              <a:spcAft>
                <a:spcPts val="0"/>
              </a:spcAft>
              <a:buClr>
                <a:schemeClr val="dk1"/>
              </a:buClr>
              <a:buSzPts val="2800"/>
              <a:buNone/>
            </a:pPr>
            <a:r>
              <a:rPr lang="en-US" dirty="0"/>
              <a:t>  group by </a:t>
            </a:r>
            <a:r>
              <a:rPr lang="en-US" dirty="0" err="1"/>
              <a:t>deptname</a:t>
            </a:r>
            <a:r>
              <a:rPr lang="en-US" dirty="0"/>
              <a:t> having sum(salary)&gt;50000;</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dirty="0"/>
              <a:t>Having clause can only be used if you have group by clause</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Where vs Having</a:t>
            </a:r>
            <a:endParaRPr/>
          </a:p>
        </p:txBody>
      </p:sp>
      <p:sp>
        <p:nvSpPr>
          <p:cNvPr id="283" name="Google Shape;283;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Where clause is used to apply filters on non-aggregate columns (table columns) and Having is used to apply filters on aggregate columns(sum,max,min avg etc.)</a:t>
            </a:r>
            <a:endParaRPr/>
          </a:p>
          <a:p>
            <a:pPr marL="228600" lvl="0" indent="-228600" algn="l" rtl="0">
              <a:lnSpc>
                <a:spcPct val="90000"/>
              </a:lnSpc>
              <a:spcBef>
                <a:spcPts val="1000"/>
              </a:spcBef>
              <a:spcAft>
                <a:spcPts val="0"/>
              </a:spcAft>
              <a:buClr>
                <a:schemeClr val="dk1"/>
              </a:buClr>
              <a:buSzPts val="2800"/>
              <a:buChar char="•"/>
            </a:pPr>
            <a:r>
              <a:rPr lang="en-US"/>
              <a:t>Where clause can be used without group by clause but generally having clause can be used only with group by clause</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On Clause is used to specify the joining condition when you use inner or outer join in the ansi syntax of joins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4"/>
          <p:cNvSpPr txBox="1">
            <a:spLocks noGrp="1"/>
          </p:cNvSpPr>
          <p:nvPr>
            <p:ph type="title"/>
          </p:nvPr>
        </p:nvSpPr>
        <p:spPr>
          <a:xfrm>
            <a:off x="838200" y="1270000"/>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Order by Clause- sort the output in either descending or ascending order	</a:t>
            </a:r>
            <a:br>
              <a:rPr lang="en-US"/>
            </a:br>
            <a:r>
              <a:rPr lang="en-US"/>
              <a:t>Order by is always the last clause in the query. Only limit clause can come after order by clause</a:t>
            </a:r>
            <a:br>
              <a:rPr lang="en-US"/>
            </a:br>
            <a:r>
              <a:rPr lang="en-US"/>
              <a:t>	</a:t>
            </a:r>
            <a:endParaRPr/>
          </a:p>
        </p:txBody>
      </p:sp>
      <p:sp>
        <p:nvSpPr>
          <p:cNvPr id="289" name="Google Shape;289;p44"/>
          <p:cNvSpPr txBox="1">
            <a:spLocks noGrp="1"/>
          </p:cNvSpPr>
          <p:nvPr>
            <p:ph type="body" idx="1"/>
          </p:nvPr>
        </p:nvSpPr>
        <p:spPr>
          <a:xfrm>
            <a:off x="838200" y="3171825"/>
            <a:ext cx="10515600" cy="30051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dirty="0"/>
              <a:t>Select </a:t>
            </a:r>
            <a:r>
              <a:rPr lang="en-US" dirty="0" err="1"/>
              <a:t>deptname,ename,salary</a:t>
            </a:r>
            <a:r>
              <a:rPr lang="en-US" dirty="0"/>
              <a:t> from </a:t>
            </a:r>
            <a:r>
              <a:rPr lang="en-US" dirty="0" err="1"/>
              <a:t>emp</a:t>
            </a:r>
            <a:r>
              <a:rPr lang="en-US" dirty="0"/>
              <a:t> join dept</a:t>
            </a:r>
            <a:endParaRPr/>
          </a:p>
          <a:p>
            <a:pPr marL="0" lvl="0" indent="0" algn="l" rtl="0">
              <a:lnSpc>
                <a:spcPct val="90000"/>
              </a:lnSpc>
              <a:spcBef>
                <a:spcPts val="1000"/>
              </a:spcBef>
              <a:spcAft>
                <a:spcPts val="0"/>
              </a:spcAft>
              <a:buClr>
                <a:schemeClr val="dk1"/>
              </a:buClr>
              <a:buSzPct val="100000"/>
              <a:buNone/>
            </a:pPr>
            <a:r>
              <a:rPr lang="en-US" dirty="0"/>
              <a:t>On </a:t>
            </a:r>
            <a:r>
              <a:rPr lang="en-US" dirty="0" err="1"/>
              <a:t>emp.deptid</a:t>
            </a:r>
            <a:r>
              <a:rPr lang="en-US" dirty="0"/>
              <a:t>=</a:t>
            </a:r>
            <a:r>
              <a:rPr lang="en-US" dirty="0" err="1"/>
              <a:t>dept.deptid</a:t>
            </a:r>
            <a:endParaRPr/>
          </a:p>
          <a:p>
            <a:pPr marL="0" lvl="0" indent="0" algn="l" rtl="0">
              <a:lnSpc>
                <a:spcPct val="90000"/>
              </a:lnSpc>
              <a:spcBef>
                <a:spcPts val="1000"/>
              </a:spcBef>
              <a:spcAft>
                <a:spcPts val="0"/>
              </a:spcAft>
              <a:buClr>
                <a:schemeClr val="dk1"/>
              </a:buClr>
              <a:buSzPct val="100000"/>
              <a:buNone/>
            </a:pPr>
            <a:r>
              <a:rPr lang="en-US" dirty="0"/>
              <a:t>Order by </a:t>
            </a:r>
            <a:r>
              <a:rPr lang="en-US" dirty="0" err="1"/>
              <a:t>deptname</a:t>
            </a:r>
            <a:r>
              <a:rPr lang="en-US" dirty="0"/>
              <a:t> ,salary </a:t>
            </a:r>
            <a:r>
              <a:rPr lang="en-US" dirty="0" err="1"/>
              <a:t>desc</a:t>
            </a:r>
            <a:r>
              <a:rPr lang="en-US" dirty="0"/>
              <a:t>;</a:t>
            </a:r>
            <a:endParaRPr/>
          </a:p>
          <a:p>
            <a:pPr marL="0" lvl="0" indent="0"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Char char="•"/>
            </a:pPr>
            <a:r>
              <a:rPr lang="en-US" dirty="0"/>
              <a:t>Select </a:t>
            </a:r>
            <a:r>
              <a:rPr lang="en-US" dirty="0" err="1"/>
              <a:t>deptname,ename,salary</a:t>
            </a:r>
            <a:r>
              <a:rPr lang="en-US" dirty="0"/>
              <a:t> from </a:t>
            </a:r>
            <a:r>
              <a:rPr lang="en-US" dirty="0" err="1"/>
              <a:t>emp</a:t>
            </a:r>
            <a:r>
              <a:rPr lang="en-US" dirty="0"/>
              <a:t> join dept</a:t>
            </a:r>
            <a:endParaRPr/>
          </a:p>
          <a:p>
            <a:pPr marL="0" lvl="0" indent="0" algn="l" rtl="0">
              <a:lnSpc>
                <a:spcPct val="90000"/>
              </a:lnSpc>
              <a:spcBef>
                <a:spcPts val="1000"/>
              </a:spcBef>
              <a:spcAft>
                <a:spcPts val="0"/>
              </a:spcAft>
              <a:buClr>
                <a:schemeClr val="dk1"/>
              </a:buClr>
              <a:buSzPct val="100000"/>
              <a:buNone/>
            </a:pPr>
            <a:r>
              <a:rPr lang="en-US" dirty="0"/>
              <a:t>On </a:t>
            </a:r>
            <a:r>
              <a:rPr lang="en-US" dirty="0" err="1"/>
              <a:t>emp.deptid</a:t>
            </a:r>
            <a:r>
              <a:rPr lang="en-US" dirty="0"/>
              <a:t>=</a:t>
            </a:r>
            <a:r>
              <a:rPr lang="en-US" dirty="0" err="1"/>
              <a:t>dept.deptid</a:t>
            </a:r>
            <a:endParaRPr/>
          </a:p>
          <a:p>
            <a:pPr marL="0" lvl="0" indent="0" algn="l" rtl="0">
              <a:lnSpc>
                <a:spcPct val="90000"/>
              </a:lnSpc>
              <a:spcBef>
                <a:spcPts val="1000"/>
              </a:spcBef>
              <a:spcAft>
                <a:spcPts val="0"/>
              </a:spcAft>
              <a:buClr>
                <a:schemeClr val="dk1"/>
              </a:buClr>
              <a:buSzPct val="100000"/>
              <a:buNone/>
            </a:pPr>
            <a:r>
              <a:rPr lang="en-US" dirty="0"/>
              <a:t>Order by salary </a:t>
            </a:r>
            <a:r>
              <a:rPr lang="en-US" dirty="0" err="1"/>
              <a:t>desc</a:t>
            </a:r>
            <a:r>
              <a:rPr lang="en-US" dirty="0"/>
              <a:t>;</a:t>
            </a:r>
            <a:endParaRPr/>
          </a:p>
          <a:p>
            <a:pPr marL="0" lvl="0" indent="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Column Alias and Table Alias</a:t>
            </a:r>
            <a:endParaRPr/>
          </a:p>
        </p:txBody>
      </p:sp>
      <p:sp>
        <p:nvSpPr>
          <p:cNvPr id="295" name="Google Shape;295;p4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62500" lnSpcReduction="20000"/>
          </a:bodyPr>
          <a:lstStyle/>
          <a:p>
            <a:pPr marL="228600" lvl="0" indent="-228600" algn="l" rtl="0">
              <a:lnSpc>
                <a:spcPct val="90000"/>
              </a:lnSpc>
              <a:spcBef>
                <a:spcPts val="0"/>
              </a:spcBef>
              <a:spcAft>
                <a:spcPts val="0"/>
              </a:spcAft>
              <a:buClr>
                <a:schemeClr val="dk1"/>
              </a:buClr>
              <a:buSzPct val="100000"/>
              <a:buChar char="•"/>
            </a:pPr>
            <a:r>
              <a:rPr lang="en-US"/>
              <a:t>Column Alias is name given to the column in the query output</a:t>
            </a:r>
            <a:endParaRPr/>
          </a:p>
          <a:p>
            <a:pPr marL="228600" lvl="0" indent="-117475"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Select ename as EmployeeName,salary as EmployeeSalary from emp;</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Select ename  EmployeeName,salary  EmployeeSalary from emp;</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Table Alias is used to give some name to your tables just for query purpose</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Select ename,deptname,salary</a:t>
            </a:r>
            <a:endParaRPr/>
          </a:p>
          <a:p>
            <a:pPr marL="0" lvl="0" indent="0" algn="l" rtl="0">
              <a:lnSpc>
                <a:spcPct val="90000"/>
              </a:lnSpc>
              <a:spcBef>
                <a:spcPts val="1000"/>
              </a:spcBef>
              <a:spcAft>
                <a:spcPts val="0"/>
              </a:spcAft>
              <a:buClr>
                <a:schemeClr val="dk1"/>
              </a:buClr>
              <a:buSzPct val="100000"/>
              <a:buNone/>
            </a:pPr>
            <a:r>
              <a:rPr lang="en-US"/>
              <a:t>From emp e join dept d</a:t>
            </a:r>
            <a:endParaRPr/>
          </a:p>
          <a:p>
            <a:pPr marL="0" lvl="0" indent="0" algn="l" rtl="0">
              <a:lnSpc>
                <a:spcPct val="90000"/>
              </a:lnSpc>
              <a:spcBef>
                <a:spcPts val="1000"/>
              </a:spcBef>
              <a:spcAft>
                <a:spcPts val="0"/>
              </a:spcAft>
              <a:buClr>
                <a:schemeClr val="dk1"/>
              </a:buClr>
              <a:buSzPct val="100000"/>
              <a:buNone/>
            </a:pPr>
            <a:r>
              <a:rPr lang="en-US"/>
              <a:t>On</a:t>
            </a:r>
            <a:endParaRPr/>
          </a:p>
          <a:p>
            <a:pPr marL="0" lvl="0" indent="0" algn="l" rtl="0">
              <a:lnSpc>
                <a:spcPct val="90000"/>
              </a:lnSpc>
              <a:spcBef>
                <a:spcPts val="1000"/>
              </a:spcBef>
              <a:spcAft>
                <a:spcPts val="0"/>
              </a:spcAft>
              <a:buClr>
                <a:schemeClr val="dk1"/>
              </a:buClr>
              <a:buSzPct val="100000"/>
              <a:buNone/>
            </a:pPr>
            <a:r>
              <a:rPr lang="en-US"/>
              <a:t>e.deptid=d.deptid;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Limit and Offset</a:t>
            </a:r>
            <a:endParaRPr/>
          </a:p>
        </p:txBody>
      </p:sp>
      <p:sp>
        <p:nvSpPr>
          <p:cNvPr id="301" name="Google Shape;301;p4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Select ename,salary from emp order by salary desc limit 5;</a:t>
            </a:r>
            <a:endParaRPr/>
          </a:p>
          <a:p>
            <a:pPr marL="228600" lvl="0" indent="-228600" algn="l" rtl="0">
              <a:lnSpc>
                <a:spcPct val="90000"/>
              </a:lnSpc>
              <a:spcBef>
                <a:spcPts val="1000"/>
              </a:spcBef>
              <a:spcAft>
                <a:spcPts val="0"/>
              </a:spcAft>
              <a:buClr>
                <a:schemeClr val="dk1"/>
              </a:buClr>
              <a:buSzPts val="2800"/>
              <a:buChar char="•"/>
            </a:pPr>
            <a:r>
              <a:rPr lang="en-US"/>
              <a:t>Select ename,salary from emp order by salary desc limit 5 offset 1;</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InLine Views	</a:t>
            </a:r>
            <a:endParaRPr/>
          </a:p>
        </p:txBody>
      </p:sp>
      <p:sp>
        <p:nvSpPr>
          <p:cNvPr id="307" name="Google Shape;307;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When you write a query instead of a table name in the from clause</a:t>
            </a:r>
            <a:endParaRPr/>
          </a:p>
          <a:p>
            <a:pPr marL="228600" lvl="0" indent="-228600" algn="l" rtl="0">
              <a:lnSpc>
                <a:spcPct val="90000"/>
              </a:lnSpc>
              <a:spcBef>
                <a:spcPts val="1000"/>
              </a:spcBef>
              <a:spcAft>
                <a:spcPts val="0"/>
              </a:spcAft>
              <a:buClr>
                <a:schemeClr val="dk1"/>
              </a:buClr>
              <a:buSzPts val="2800"/>
              <a:buChar char="•"/>
            </a:pPr>
            <a:r>
              <a:rPr lang="en-US"/>
              <a:t>Giving a table alias for the query is mandatory</a:t>
            </a:r>
            <a:endParaRPr/>
          </a:p>
          <a:p>
            <a:pPr marL="228600" lvl="0" indent="-228600" algn="l" rtl="0">
              <a:lnSpc>
                <a:spcPct val="90000"/>
              </a:lnSpc>
              <a:spcBef>
                <a:spcPts val="1000"/>
              </a:spcBef>
              <a:spcAft>
                <a:spcPts val="0"/>
              </a:spcAft>
              <a:buClr>
                <a:schemeClr val="dk1"/>
              </a:buClr>
              <a:buSzPts val="2800"/>
              <a:buChar char="•"/>
            </a:pPr>
            <a:r>
              <a:rPr lang="en-US"/>
              <a:t>E.g.</a:t>
            </a:r>
            <a:endParaRPr/>
          </a:p>
          <a:p>
            <a:pPr marL="228600" lvl="0" indent="-5080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 select * from (Select ename,salary from emp order by salary desc limit 5 ) </a:t>
            </a:r>
            <a:r>
              <a:rPr lang="en-US" b="1"/>
              <a:t>as t</a:t>
            </a:r>
            <a:r>
              <a:rPr lang="en-US"/>
              <a:t> order by salary;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Select Query Syntax	</a:t>
            </a:r>
            <a:endParaRPr/>
          </a:p>
        </p:txBody>
      </p:sp>
      <p:sp>
        <p:nvSpPr>
          <p:cNvPr id="313" name="Google Shape;313;p4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chemeClr val="dk1"/>
              </a:buClr>
              <a:buSzPct val="100000"/>
              <a:buChar char="•"/>
            </a:pPr>
            <a:r>
              <a:rPr lang="en-US"/>
              <a:t>Select Column List(c1,c2…)</a:t>
            </a:r>
            <a:endParaRPr/>
          </a:p>
          <a:p>
            <a:pPr marL="0" lvl="0" indent="0" algn="l" rtl="0">
              <a:lnSpc>
                <a:spcPct val="90000"/>
              </a:lnSpc>
              <a:spcBef>
                <a:spcPts val="1000"/>
              </a:spcBef>
              <a:spcAft>
                <a:spcPts val="0"/>
              </a:spcAft>
              <a:buClr>
                <a:schemeClr val="dk1"/>
              </a:buClr>
              <a:buSzPct val="100000"/>
              <a:buNone/>
            </a:pPr>
            <a:r>
              <a:rPr lang="en-US"/>
              <a:t>From</a:t>
            </a:r>
            <a:endParaRPr/>
          </a:p>
          <a:p>
            <a:pPr marL="0" lvl="0" indent="0" algn="l" rtl="0">
              <a:lnSpc>
                <a:spcPct val="90000"/>
              </a:lnSpc>
              <a:spcBef>
                <a:spcPts val="1000"/>
              </a:spcBef>
              <a:spcAft>
                <a:spcPts val="0"/>
              </a:spcAft>
              <a:buClr>
                <a:schemeClr val="dk1"/>
              </a:buClr>
              <a:buSzPct val="100000"/>
              <a:buNone/>
            </a:pPr>
            <a:r>
              <a:rPr lang="en-US"/>
              <a:t>Table_List (t1,t2,t3)</a:t>
            </a:r>
            <a:endParaRPr/>
          </a:p>
          <a:p>
            <a:pPr marL="0" lvl="0" indent="0" algn="l" rtl="0">
              <a:lnSpc>
                <a:spcPct val="90000"/>
              </a:lnSpc>
              <a:spcBef>
                <a:spcPts val="1000"/>
              </a:spcBef>
              <a:spcAft>
                <a:spcPts val="0"/>
              </a:spcAft>
              <a:buClr>
                <a:schemeClr val="dk1"/>
              </a:buClr>
              <a:buSzPct val="100000"/>
              <a:buNone/>
            </a:pPr>
            <a:r>
              <a:rPr lang="en-US"/>
              <a:t>On </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Where</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Group by Clause</a:t>
            </a:r>
            <a:endParaRPr/>
          </a:p>
          <a:p>
            <a:pPr marL="0" lvl="0" indent="0" algn="l" rtl="0">
              <a:lnSpc>
                <a:spcPct val="90000"/>
              </a:lnSpc>
              <a:spcBef>
                <a:spcPts val="1000"/>
              </a:spcBef>
              <a:spcAft>
                <a:spcPts val="0"/>
              </a:spcAft>
              <a:buClr>
                <a:schemeClr val="dk1"/>
              </a:buClr>
              <a:buSzPct val="100000"/>
              <a:buNone/>
            </a:pPr>
            <a:r>
              <a:rPr lang="en-US"/>
              <a:t>Having Clause</a:t>
            </a:r>
            <a:endParaRPr/>
          </a:p>
          <a:p>
            <a:pPr marL="0" lvl="0" indent="0" algn="l" rtl="0">
              <a:lnSpc>
                <a:spcPct val="90000"/>
              </a:lnSpc>
              <a:spcBef>
                <a:spcPts val="1000"/>
              </a:spcBef>
              <a:spcAft>
                <a:spcPts val="0"/>
              </a:spcAft>
              <a:buClr>
                <a:schemeClr val="dk1"/>
              </a:buClr>
              <a:buSzPct val="100000"/>
              <a:buNone/>
            </a:pPr>
            <a:r>
              <a:rPr lang="en-US"/>
              <a:t>Order by </a:t>
            </a:r>
            <a:endParaRPr/>
          </a:p>
          <a:p>
            <a:pPr marL="0" lvl="0" indent="0" algn="l" rtl="0">
              <a:lnSpc>
                <a:spcPct val="90000"/>
              </a:lnSpc>
              <a:spcBef>
                <a:spcPts val="1000"/>
              </a:spcBef>
              <a:spcAft>
                <a:spcPts val="0"/>
              </a:spcAft>
              <a:buClr>
                <a:schemeClr val="dk1"/>
              </a:buClr>
              <a:buSzPct val="100000"/>
              <a:buNone/>
            </a:pPr>
            <a:r>
              <a:rPr lang="en-US"/>
              <a:t>Limit </a:t>
            </a:r>
            <a:endParaRPr/>
          </a:p>
          <a:p>
            <a:pPr marL="0" lvl="0" indent="0" algn="l" rtl="0">
              <a:lnSpc>
                <a:spcPct val="90000"/>
              </a:lnSpc>
              <a:spcBef>
                <a:spcPts val="1000"/>
              </a:spcBef>
              <a:spcAft>
                <a:spcPts val="0"/>
              </a:spcAft>
              <a:buClr>
                <a:schemeClr val="dk1"/>
              </a:buClr>
              <a:buSzPct val="100000"/>
              <a:buNone/>
            </a:pPr>
            <a:r>
              <a:rPr lang="en-US"/>
              <a:t>offset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Select Query execution steps</a:t>
            </a:r>
            <a:endParaRPr/>
          </a:p>
        </p:txBody>
      </p:sp>
      <p:sp>
        <p:nvSpPr>
          <p:cNvPr id="319" name="Google Shape;319;p4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Joins or where clause will be applied</a:t>
            </a:r>
            <a:endParaRPr/>
          </a:p>
          <a:p>
            <a:pPr marL="685800" lvl="1" indent="-228600" algn="l" rtl="0">
              <a:lnSpc>
                <a:spcPct val="90000"/>
              </a:lnSpc>
              <a:spcBef>
                <a:spcPts val="500"/>
              </a:spcBef>
              <a:spcAft>
                <a:spcPts val="0"/>
              </a:spcAft>
              <a:buClr>
                <a:schemeClr val="dk1"/>
              </a:buClr>
              <a:buSzPts val="2400"/>
              <a:buChar char="•"/>
            </a:pPr>
            <a:r>
              <a:rPr lang="en-US"/>
              <a:t>If you have multiple conditions in where clause then depending the condition it will be applied</a:t>
            </a:r>
            <a:endParaRPr/>
          </a:p>
          <a:p>
            <a:pPr marL="228600" lvl="0" indent="-228600" algn="l" rtl="0">
              <a:lnSpc>
                <a:spcPct val="90000"/>
              </a:lnSpc>
              <a:spcBef>
                <a:spcPts val="1000"/>
              </a:spcBef>
              <a:spcAft>
                <a:spcPts val="0"/>
              </a:spcAft>
              <a:buClr>
                <a:schemeClr val="dk1"/>
              </a:buClr>
              <a:buSzPts val="2800"/>
              <a:buChar char="•"/>
            </a:pPr>
            <a:r>
              <a:rPr lang="en-US"/>
              <a:t>Group by clause</a:t>
            </a:r>
            <a:endParaRPr/>
          </a:p>
          <a:p>
            <a:pPr marL="228600" lvl="0" indent="-228600" algn="l" rtl="0">
              <a:lnSpc>
                <a:spcPct val="90000"/>
              </a:lnSpc>
              <a:spcBef>
                <a:spcPts val="1000"/>
              </a:spcBef>
              <a:spcAft>
                <a:spcPts val="0"/>
              </a:spcAft>
              <a:buClr>
                <a:schemeClr val="dk1"/>
              </a:buClr>
              <a:buSzPts val="2800"/>
              <a:buChar char="•"/>
            </a:pPr>
            <a:r>
              <a:rPr lang="en-US"/>
              <a:t>Aggregation will be performed (sum, max, min etc.)</a:t>
            </a:r>
            <a:endParaRPr/>
          </a:p>
          <a:p>
            <a:pPr marL="228600" lvl="0" indent="-228600" algn="l" rtl="0">
              <a:lnSpc>
                <a:spcPct val="90000"/>
              </a:lnSpc>
              <a:spcBef>
                <a:spcPts val="1000"/>
              </a:spcBef>
              <a:spcAft>
                <a:spcPts val="0"/>
              </a:spcAft>
              <a:buClr>
                <a:schemeClr val="dk1"/>
              </a:buClr>
              <a:buSzPts val="2800"/>
              <a:buChar char="•"/>
            </a:pPr>
            <a:r>
              <a:rPr lang="en-US"/>
              <a:t>Having clause application</a:t>
            </a:r>
            <a:endParaRPr/>
          </a:p>
          <a:p>
            <a:pPr marL="228600" lvl="0" indent="-228600" algn="l" rtl="0">
              <a:lnSpc>
                <a:spcPct val="90000"/>
              </a:lnSpc>
              <a:spcBef>
                <a:spcPts val="1000"/>
              </a:spcBef>
              <a:spcAft>
                <a:spcPts val="0"/>
              </a:spcAft>
              <a:buClr>
                <a:schemeClr val="dk1"/>
              </a:buClr>
              <a:buSzPts val="2800"/>
              <a:buChar char="•"/>
            </a:pPr>
            <a:r>
              <a:rPr lang="en-US"/>
              <a:t>Order by clause </a:t>
            </a:r>
            <a:endParaRPr/>
          </a:p>
          <a:p>
            <a:pPr marL="228600" lvl="0" indent="-228600" algn="l" rtl="0">
              <a:lnSpc>
                <a:spcPct val="90000"/>
              </a:lnSpc>
              <a:spcBef>
                <a:spcPts val="1000"/>
              </a:spcBef>
              <a:spcAft>
                <a:spcPts val="0"/>
              </a:spcAft>
              <a:buClr>
                <a:schemeClr val="dk1"/>
              </a:buClr>
              <a:buSzPts val="2800"/>
              <a:buChar char="•"/>
            </a:pPr>
            <a:r>
              <a:rPr lang="en-US"/>
              <a:t>Limit and offset</a:t>
            </a:r>
            <a:endParaRPr/>
          </a:p>
          <a:p>
            <a:pPr marL="457200" lvl="1" indent="0" algn="l" rtl="0">
              <a:lnSpc>
                <a:spcPct val="90000"/>
              </a:lnSpc>
              <a:spcBef>
                <a:spcPts val="500"/>
              </a:spcBef>
              <a:spcAft>
                <a:spcPts val="0"/>
              </a:spcAft>
              <a:buClr>
                <a:schemeClr val="dk1"/>
              </a:buClr>
              <a:buSzPts val="2400"/>
              <a:buNone/>
            </a:pPr>
            <a:endParaRPr/>
          </a:p>
          <a:p>
            <a:pPr marL="685800" lvl="1" indent="-76200" algn="l" rtl="0">
              <a:lnSpc>
                <a:spcPct val="90000"/>
              </a:lnSpc>
              <a:spcBef>
                <a:spcPts val="500"/>
              </a:spcBef>
              <a:spcAft>
                <a:spcPts val="0"/>
              </a:spcAft>
              <a:buClr>
                <a:schemeClr val="dk1"/>
              </a:buClr>
              <a:buSzPts val="2400"/>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Self Join</a:t>
            </a:r>
            <a:endParaRPr/>
          </a:p>
        </p:txBody>
      </p:sp>
      <p:sp>
        <p:nvSpPr>
          <p:cNvPr id="325" name="Google Shape;325;p5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In self join a table is joined with itself</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Case Statements- they are like switch statements</a:t>
            </a:r>
            <a:endParaRPr/>
          </a:p>
        </p:txBody>
      </p:sp>
      <p:sp>
        <p:nvSpPr>
          <p:cNvPr id="331" name="Google Shape;331;p5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Case when cond1 then ..</a:t>
            </a:r>
            <a:endParaRPr/>
          </a:p>
          <a:p>
            <a:pPr marL="228600" lvl="0" indent="-228600" algn="l" rtl="0">
              <a:lnSpc>
                <a:spcPct val="90000"/>
              </a:lnSpc>
              <a:spcBef>
                <a:spcPts val="1000"/>
              </a:spcBef>
              <a:spcAft>
                <a:spcPts val="0"/>
              </a:spcAft>
              <a:buClr>
                <a:schemeClr val="dk1"/>
              </a:buClr>
              <a:buSzPts val="2800"/>
              <a:buChar char="•"/>
            </a:pPr>
            <a:r>
              <a:rPr lang="en-US"/>
              <a:t>When cond2 then ..</a:t>
            </a:r>
            <a:endParaRPr/>
          </a:p>
          <a:p>
            <a:pPr marL="228600" lvl="0" indent="-5080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Else </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end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Popular RDBMS</a:t>
            </a:r>
            <a:endParaRPr/>
          </a:p>
        </p:txBody>
      </p:sp>
      <p:sp>
        <p:nvSpPr>
          <p:cNvPr id="104" name="Google Shape;104;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Oracle – Owned by Oracle – Licensed ORDBMS</a:t>
            </a:r>
            <a:endParaRPr/>
          </a:p>
          <a:p>
            <a:pPr marL="228600" lvl="0" indent="-228600" algn="l" rtl="0">
              <a:lnSpc>
                <a:spcPct val="90000"/>
              </a:lnSpc>
              <a:spcBef>
                <a:spcPts val="1000"/>
              </a:spcBef>
              <a:spcAft>
                <a:spcPts val="0"/>
              </a:spcAft>
              <a:buClr>
                <a:schemeClr val="dk1"/>
              </a:buClr>
              <a:buSzPts val="2800"/>
              <a:buChar char="•"/>
            </a:pPr>
            <a:r>
              <a:rPr lang="en-US"/>
              <a:t>SQL Server – Microsoft- Licensed RDBMS</a:t>
            </a:r>
            <a:endParaRPr/>
          </a:p>
          <a:p>
            <a:pPr marL="228600" lvl="0" indent="-228600" algn="l" rtl="0">
              <a:lnSpc>
                <a:spcPct val="90000"/>
              </a:lnSpc>
              <a:spcBef>
                <a:spcPts val="1000"/>
              </a:spcBef>
              <a:spcAft>
                <a:spcPts val="0"/>
              </a:spcAft>
              <a:buClr>
                <a:schemeClr val="dk1"/>
              </a:buClr>
              <a:buSzPts val="2800"/>
              <a:buChar char="•"/>
            </a:pPr>
            <a:r>
              <a:rPr lang="en-US"/>
              <a:t>DB2 – IBM- Licensed RDBMS</a:t>
            </a:r>
            <a:endParaRPr/>
          </a:p>
          <a:p>
            <a:pPr marL="228600" lvl="0" indent="-228600" algn="l" rtl="0">
              <a:lnSpc>
                <a:spcPct val="90000"/>
              </a:lnSpc>
              <a:spcBef>
                <a:spcPts val="1000"/>
              </a:spcBef>
              <a:spcAft>
                <a:spcPts val="0"/>
              </a:spcAft>
              <a:buClr>
                <a:schemeClr val="dk1"/>
              </a:buClr>
              <a:buSzPts val="2800"/>
              <a:buChar char="•"/>
            </a:pPr>
            <a:r>
              <a:rPr lang="en-US"/>
              <a:t>Big Data RDBMS- TeraData, Greenplum, Snowflake, Amazon Redshift, Azure Synpase</a:t>
            </a:r>
            <a:endParaRPr/>
          </a:p>
          <a:p>
            <a:pPr marL="228600" lvl="0" indent="-228600" algn="l" rtl="0">
              <a:lnSpc>
                <a:spcPct val="90000"/>
              </a:lnSpc>
              <a:spcBef>
                <a:spcPts val="1000"/>
              </a:spcBef>
              <a:spcAft>
                <a:spcPts val="0"/>
              </a:spcAft>
              <a:buClr>
                <a:schemeClr val="dk1"/>
              </a:buClr>
              <a:buSzPts val="2800"/>
              <a:buChar char="•"/>
            </a:pPr>
            <a:r>
              <a:rPr lang="en-US"/>
              <a:t>NoSQL Databases- MongoDB etc.</a:t>
            </a:r>
            <a:endParaRPr/>
          </a:p>
          <a:p>
            <a:pPr marL="228600" lvl="0" indent="-228600" algn="l" rtl="0">
              <a:lnSpc>
                <a:spcPct val="90000"/>
              </a:lnSpc>
              <a:spcBef>
                <a:spcPts val="1000"/>
              </a:spcBef>
              <a:spcAft>
                <a:spcPts val="0"/>
              </a:spcAft>
              <a:buClr>
                <a:schemeClr val="dk1"/>
              </a:buClr>
              <a:buSzPts val="2800"/>
              <a:buChar char="•"/>
            </a:pPr>
            <a:r>
              <a:rPr lang="en-US"/>
              <a:t>Postgres- Enterprise DB- Opensource ORDBMS(Free)</a:t>
            </a:r>
            <a:endParaRPr/>
          </a:p>
          <a:p>
            <a:pPr marL="228600" lvl="0" indent="-228600" algn="l" rtl="0">
              <a:lnSpc>
                <a:spcPct val="90000"/>
              </a:lnSpc>
              <a:spcBef>
                <a:spcPts val="1000"/>
              </a:spcBef>
              <a:spcAft>
                <a:spcPts val="0"/>
              </a:spcAft>
              <a:buClr>
                <a:schemeClr val="dk1"/>
              </a:buClr>
              <a:buSzPts val="2800"/>
              <a:buChar char="•"/>
            </a:pPr>
            <a:r>
              <a:rPr lang="en-US"/>
              <a:t>MySQL – Oracle</a:t>
            </a:r>
            <a:endParaRPr/>
          </a:p>
          <a:p>
            <a:pPr marL="685800" lvl="1" indent="-228600" algn="l" rtl="0">
              <a:lnSpc>
                <a:spcPct val="90000"/>
              </a:lnSpc>
              <a:spcBef>
                <a:spcPts val="500"/>
              </a:spcBef>
              <a:spcAft>
                <a:spcPts val="0"/>
              </a:spcAft>
              <a:buClr>
                <a:schemeClr val="dk1"/>
              </a:buClr>
              <a:buSzPts val="2400"/>
              <a:buChar char="•"/>
            </a:pPr>
            <a:r>
              <a:rPr lang="en-US" b="1"/>
              <a:t>Community Edition- Open Source(Free to use)</a:t>
            </a:r>
            <a:endParaRPr/>
          </a:p>
          <a:p>
            <a:pPr marL="685800" lvl="1" indent="-228600" algn="l" rtl="0">
              <a:lnSpc>
                <a:spcPct val="90000"/>
              </a:lnSpc>
              <a:spcBef>
                <a:spcPts val="500"/>
              </a:spcBef>
              <a:spcAft>
                <a:spcPts val="0"/>
              </a:spcAft>
              <a:buClr>
                <a:schemeClr val="dk1"/>
              </a:buClr>
              <a:buSzPts val="2400"/>
              <a:buChar char="•"/>
            </a:pPr>
            <a:r>
              <a:rPr lang="en-US"/>
              <a:t>Enterprise Edition- Licensed by Oracle</a:t>
            </a:r>
            <a:endParaRPr/>
          </a:p>
          <a:p>
            <a:pPr marL="685800" lvl="1" indent="-76200" algn="l" rtl="0">
              <a:lnSpc>
                <a:spcPct val="90000"/>
              </a:lnSpc>
              <a:spcBef>
                <a:spcPts val="500"/>
              </a:spcBef>
              <a:spcAft>
                <a:spcPts val="0"/>
              </a:spcAft>
              <a:buClr>
                <a:schemeClr val="dk1"/>
              </a:buClr>
              <a:buSzPts val="2400"/>
              <a:buNone/>
            </a:pPr>
            <a:endParaRPr/>
          </a:p>
          <a:p>
            <a:pPr marL="685800" lvl="1" indent="-76200" algn="l" rtl="0">
              <a:lnSpc>
                <a:spcPct val="90000"/>
              </a:lnSpc>
              <a:spcBef>
                <a:spcPts val="500"/>
              </a:spcBef>
              <a:spcAft>
                <a:spcPts val="0"/>
              </a:spcAft>
              <a:buClr>
                <a:schemeClr val="dk1"/>
              </a:buClr>
              <a:buSzPts val="2400"/>
              <a:buNone/>
            </a:pPr>
            <a:endParaRPr/>
          </a:p>
          <a:p>
            <a:pPr marL="685800" lvl="1" indent="-76200" algn="l" rtl="0">
              <a:lnSpc>
                <a:spcPct val="90000"/>
              </a:lnSpc>
              <a:spcBef>
                <a:spcPts val="500"/>
              </a:spcBef>
              <a:spcAft>
                <a:spcPts val="0"/>
              </a:spcAft>
              <a:buClr>
                <a:schemeClr val="dk1"/>
              </a:buClr>
              <a:buSzPts val="2400"/>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Views- a logical object , a saved query , a virtual  table</a:t>
            </a:r>
            <a:endParaRPr/>
          </a:p>
        </p:txBody>
      </p:sp>
      <p:sp>
        <p:nvSpPr>
          <p:cNvPr id="337" name="Google Shape;337;p5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Doesn’t store data in it</a:t>
            </a:r>
            <a:endParaRPr/>
          </a:p>
          <a:p>
            <a:pPr marL="228600" lvl="0" indent="-228600" algn="l" rtl="0">
              <a:lnSpc>
                <a:spcPct val="90000"/>
              </a:lnSpc>
              <a:spcBef>
                <a:spcPts val="1000"/>
              </a:spcBef>
              <a:spcAft>
                <a:spcPts val="0"/>
              </a:spcAft>
              <a:buClr>
                <a:schemeClr val="dk1"/>
              </a:buClr>
              <a:buSzPts val="2800"/>
              <a:buChar char="•"/>
            </a:pPr>
            <a:r>
              <a:rPr lang="en-US"/>
              <a:t>Views doesn’t occupy space for data</a:t>
            </a:r>
            <a:endParaRPr/>
          </a:p>
          <a:p>
            <a:pPr marL="228600" lvl="0" indent="-228600" algn="l" rtl="0">
              <a:lnSpc>
                <a:spcPct val="90000"/>
              </a:lnSpc>
              <a:spcBef>
                <a:spcPts val="1000"/>
              </a:spcBef>
              <a:spcAft>
                <a:spcPts val="0"/>
              </a:spcAft>
              <a:buClr>
                <a:schemeClr val="dk1"/>
              </a:buClr>
              <a:buSzPts val="2800"/>
              <a:buChar char="•"/>
            </a:pPr>
            <a:r>
              <a:rPr lang="en-US"/>
              <a:t>Advantages</a:t>
            </a:r>
            <a:endParaRPr/>
          </a:p>
          <a:p>
            <a:pPr marL="685800" lvl="1" indent="-228600" algn="l" rtl="0">
              <a:lnSpc>
                <a:spcPct val="90000"/>
              </a:lnSpc>
              <a:spcBef>
                <a:spcPts val="500"/>
              </a:spcBef>
              <a:spcAft>
                <a:spcPts val="0"/>
              </a:spcAft>
              <a:buClr>
                <a:schemeClr val="dk1"/>
              </a:buClr>
              <a:buSzPts val="2400"/>
              <a:buChar char="•"/>
            </a:pPr>
            <a:r>
              <a:rPr lang="en-US"/>
              <a:t>Security- Hide specific columns or rows</a:t>
            </a:r>
            <a:endParaRPr/>
          </a:p>
          <a:p>
            <a:pPr marL="685800" lvl="1" indent="-228600" algn="l" rtl="0">
              <a:lnSpc>
                <a:spcPct val="90000"/>
              </a:lnSpc>
              <a:spcBef>
                <a:spcPts val="500"/>
              </a:spcBef>
              <a:spcAft>
                <a:spcPts val="0"/>
              </a:spcAft>
              <a:buClr>
                <a:schemeClr val="dk1"/>
              </a:buClr>
              <a:buSzPts val="2400"/>
              <a:buChar char="•"/>
            </a:pPr>
            <a:r>
              <a:rPr lang="en-US"/>
              <a:t>Reusability- Once a view is created you can reuse it</a:t>
            </a:r>
            <a:endParaRPr/>
          </a:p>
          <a:p>
            <a:pPr marL="685800" lvl="1" indent="-76200" algn="l" rtl="0">
              <a:lnSpc>
                <a:spcPct val="90000"/>
              </a:lnSpc>
              <a:spcBef>
                <a:spcPts val="500"/>
              </a:spcBef>
              <a:spcAft>
                <a:spcPts val="0"/>
              </a:spcAft>
              <a:buClr>
                <a:schemeClr val="dk1"/>
              </a:buClr>
              <a:buSzPts val="2400"/>
              <a:buNone/>
            </a:pPr>
            <a:endParaRPr/>
          </a:p>
          <a:p>
            <a:pPr marL="457200" lvl="1" indent="0" algn="l" rtl="0">
              <a:lnSpc>
                <a:spcPct val="90000"/>
              </a:lnSpc>
              <a:spcBef>
                <a:spcPts val="500"/>
              </a:spcBef>
              <a:spcAft>
                <a:spcPts val="0"/>
              </a:spcAft>
              <a:buClr>
                <a:schemeClr val="dk1"/>
              </a:buClr>
              <a:buSzPts val="2400"/>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DMLs on Views</a:t>
            </a:r>
            <a:endParaRPr/>
          </a:p>
        </p:txBody>
      </p:sp>
      <p:sp>
        <p:nvSpPr>
          <p:cNvPr id="343" name="Google Shape;343;p5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DMLs on view are allowed with some restrictions</a:t>
            </a:r>
            <a:endParaRPr/>
          </a:p>
          <a:p>
            <a:pPr marL="228600" lvl="0" indent="-228600" algn="l" rtl="0">
              <a:lnSpc>
                <a:spcPct val="90000"/>
              </a:lnSpc>
              <a:spcBef>
                <a:spcPts val="1000"/>
              </a:spcBef>
              <a:spcAft>
                <a:spcPts val="0"/>
              </a:spcAft>
              <a:buClr>
                <a:schemeClr val="dk1"/>
              </a:buClr>
              <a:buSzPts val="2800"/>
              <a:buChar char="•"/>
            </a:pPr>
            <a:r>
              <a:rPr lang="en-US"/>
              <a:t>When DMLs are performed on views the changes happen on the base table</a:t>
            </a:r>
            <a:endParaRPr/>
          </a:p>
          <a:p>
            <a:pPr marL="228600" lvl="0" indent="-228600" algn="l" rtl="0">
              <a:lnSpc>
                <a:spcPct val="90000"/>
              </a:lnSpc>
              <a:spcBef>
                <a:spcPts val="1000"/>
              </a:spcBef>
              <a:spcAft>
                <a:spcPts val="0"/>
              </a:spcAft>
              <a:buClr>
                <a:schemeClr val="dk1"/>
              </a:buClr>
              <a:buSzPts val="2800"/>
              <a:buChar char="•"/>
            </a:pPr>
            <a:r>
              <a:rPr lang="en-US"/>
              <a:t>DMLs cannot modify multiple tables through view</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Truncate vs Delete</a:t>
            </a:r>
            <a:br>
              <a:rPr lang="en-US"/>
            </a:br>
            <a:endParaRPr/>
          </a:p>
        </p:txBody>
      </p:sp>
      <p:sp>
        <p:nvSpPr>
          <p:cNvPr id="349" name="Google Shape;349;p5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a:t>Truncate also delete data from the table but truncate doesn’t have any where clause which means truncate will remove all the records whereas delete can delete specific records using where clause</a:t>
            </a:r>
            <a:endParaRPr/>
          </a:p>
          <a:p>
            <a:pPr marL="228600" lvl="0" indent="-228600" algn="l" rtl="0">
              <a:lnSpc>
                <a:spcPct val="90000"/>
              </a:lnSpc>
              <a:spcBef>
                <a:spcPts val="1000"/>
              </a:spcBef>
              <a:spcAft>
                <a:spcPts val="0"/>
              </a:spcAft>
              <a:buClr>
                <a:schemeClr val="dk1"/>
              </a:buClr>
              <a:buSzPct val="100000"/>
              <a:buChar char="•"/>
            </a:pPr>
            <a:r>
              <a:rPr lang="en-US"/>
              <a:t>Truncate cannot be rollback but delete can be rollback</a:t>
            </a:r>
            <a:endParaRPr/>
          </a:p>
          <a:p>
            <a:pPr marL="228600" lvl="0" indent="-228600" algn="l" rtl="0">
              <a:lnSpc>
                <a:spcPct val="90000"/>
              </a:lnSpc>
              <a:spcBef>
                <a:spcPts val="1000"/>
              </a:spcBef>
              <a:spcAft>
                <a:spcPts val="0"/>
              </a:spcAft>
              <a:buClr>
                <a:schemeClr val="dk1"/>
              </a:buClr>
              <a:buSzPct val="100000"/>
              <a:buChar char="•"/>
            </a:pPr>
            <a:r>
              <a:rPr lang="en-US"/>
              <a:t>Truncate command doesn’t get logged but delete is a logged command. Logging for truncate and other DDL commands happened only at the statement level. Row level logging happens for delete</a:t>
            </a:r>
            <a:endParaRPr/>
          </a:p>
          <a:p>
            <a:pPr marL="228600" lvl="0" indent="-228600" algn="l" rtl="0">
              <a:lnSpc>
                <a:spcPct val="90000"/>
              </a:lnSpc>
              <a:spcBef>
                <a:spcPts val="1000"/>
              </a:spcBef>
              <a:spcAft>
                <a:spcPts val="0"/>
              </a:spcAft>
              <a:buClr>
                <a:schemeClr val="dk1"/>
              </a:buClr>
              <a:buSzPct val="100000"/>
              <a:buChar char="•"/>
            </a:pPr>
            <a:r>
              <a:rPr lang="en-US"/>
              <a:t>Truncate is faster in performance than delete</a:t>
            </a:r>
            <a:endParaRPr/>
          </a:p>
          <a:p>
            <a:pPr marL="228600" lvl="0" indent="-228600" algn="l" rtl="0">
              <a:lnSpc>
                <a:spcPct val="90000"/>
              </a:lnSpc>
              <a:spcBef>
                <a:spcPts val="1000"/>
              </a:spcBef>
              <a:spcAft>
                <a:spcPts val="0"/>
              </a:spcAft>
              <a:buClr>
                <a:schemeClr val="dk1"/>
              </a:buClr>
              <a:buSzPct val="100000"/>
              <a:buChar char="•"/>
            </a:pPr>
            <a:r>
              <a:rPr lang="en-US"/>
              <a:t>Truncate resets the auto increment value to initial value where as delete doesn’t reset the auto increment value</a:t>
            </a:r>
            <a:endParaRPr/>
          </a:p>
          <a:p>
            <a:pPr marL="228600" lvl="0" indent="-228600" algn="l" rtl="0">
              <a:lnSpc>
                <a:spcPct val="90000"/>
              </a:lnSpc>
              <a:spcBef>
                <a:spcPts val="1000"/>
              </a:spcBef>
              <a:spcAft>
                <a:spcPts val="0"/>
              </a:spcAft>
              <a:buClr>
                <a:schemeClr val="dk1"/>
              </a:buClr>
              <a:buSzPct val="100000"/>
              <a:buChar char="•"/>
            </a:pPr>
            <a:r>
              <a:rPr lang="en-US"/>
              <a:t>Delete can have a trigger but truncate cannot have a trigger</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Correlated Subquery- Subqueries in which we define a relation of a column from the outer query with the column of inner query</a:t>
            </a:r>
            <a:endParaRPr/>
          </a:p>
        </p:txBody>
      </p:sp>
      <p:sp>
        <p:nvSpPr>
          <p:cNvPr id="355" name="Google Shape;355;p55"/>
          <p:cNvSpPr txBox="1">
            <a:spLocks noGrp="1"/>
          </p:cNvSpPr>
          <p:nvPr>
            <p:ph type="body" idx="1"/>
          </p:nvPr>
        </p:nvSpPr>
        <p:spPr>
          <a:xfrm>
            <a:off x="838200" y="2114549"/>
            <a:ext cx="10515600" cy="406241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Correlated subqueries are generally very slow in performance because the correlated sub query gets executed as many times as you have number of rows in the outer query</a:t>
            </a:r>
            <a:endParaRPr/>
          </a:p>
          <a:p>
            <a:pPr marL="228600" lvl="0" indent="-228600" algn="l" rtl="0">
              <a:lnSpc>
                <a:spcPct val="90000"/>
              </a:lnSpc>
              <a:spcBef>
                <a:spcPts val="1000"/>
              </a:spcBef>
              <a:spcAft>
                <a:spcPts val="0"/>
              </a:spcAft>
              <a:buClr>
                <a:schemeClr val="dk1"/>
              </a:buClr>
              <a:buSzPts val="2800"/>
              <a:buChar char="•"/>
            </a:pPr>
            <a:r>
              <a:rPr lang="en-US"/>
              <a:t>Select … from outer_query</a:t>
            </a:r>
            <a:endParaRPr/>
          </a:p>
          <a:p>
            <a:pPr marL="0" lvl="0" indent="0" algn="l" rtl="0">
              <a:lnSpc>
                <a:spcPct val="90000"/>
              </a:lnSpc>
              <a:spcBef>
                <a:spcPts val="1000"/>
              </a:spcBef>
              <a:spcAft>
                <a:spcPts val="0"/>
              </a:spcAft>
              <a:buClr>
                <a:schemeClr val="dk1"/>
              </a:buClr>
              <a:buSzPts val="2800"/>
              <a:buNone/>
            </a:pPr>
            <a:r>
              <a:rPr lang="en-US"/>
              <a:t>Where (some inner query where outerquery.column=innerquery.column)</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Exists and Not Exists- operators</a:t>
            </a:r>
            <a:endParaRPr/>
          </a:p>
        </p:txBody>
      </p:sp>
      <p:sp>
        <p:nvSpPr>
          <p:cNvPr id="361" name="Google Shape;361;p5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You write a query after these operators </a:t>
            </a:r>
            <a:endParaRPr/>
          </a:p>
          <a:p>
            <a:pPr marL="228600" lvl="0" indent="-228600" algn="l" rtl="0">
              <a:lnSpc>
                <a:spcPct val="90000"/>
              </a:lnSpc>
              <a:spcBef>
                <a:spcPts val="1000"/>
              </a:spcBef>
              <a:spcAft>
                <a:spcPts val="0"/>
              </a:spcAft>
              <a:buClr>
                <a:schemeClr val="dk1"/>
              </a:buClr>
              <a:buSzPts val="2800"/>
              <a:buChar char="•"/>
            </a:pPr>
            <a:r>
              <a:rPr lang="en-US"/>
              <a:t>If the query returns 1 or more than 1 row then the condition becomes true else the condition is set to false</a:t>
            </a:r>
            <a:endParaRPr/>
          </a:p>
          <a:p>
            <a:pPr marL="228600" lvl="0" indent="-228600" algn="l" rtl="0">
              <a:lnSpc>
                <a:spcPct val="90000"/>
              </a:lnSpc>
              <a:spcBef>
                <a:spcPts val="1000"/>
              </a:spcBef>
              <a:spcAft>
                <a:spcPts val="0"/>
              </a:spcAft>
              <a:buClr>
                <a:schemeClr val="dk1"/>
              </a:buClr>
              <a:buSzPts val="2800"/>
              <a:buChar char="•"/>
            </a:pPr>
            <a:r>
              <a:rPr lang="en-US"/>
              <a:t>Generally are used in context with a correlated sub query</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Analytical Functions- Ranking Functions</a:t>
            </a:r>
            <a:endParaRPr/>
          </a:p>
        </p:txBody>
      </p:sp>
      <p:sp>
        <p:nvSpPr>
          <p:cNvPr id="367" name="Google Shape;367;p5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90000"/>
              </a:lnSpc>
              <a:spcBef>
                <a:spcPts val="0"/>
              </a:spcBef>
              <a:spcAft>
                <a:spcPts val="0"/>
              </a:spcAft>
              <a:buClr>
                <a:schemeClr val="dk1"/>
              </a:buClr>
              <a:buSzPct val="100000"/>
              <a:buNone/>
            </a:pPr>
            <a:r>
              <a:rPr lang="en-US"/>
              <a:t>Ranking Functions are used to assign rank to the rows based on some condition.</a:t>
            </a:r>
            <a:endParaRPr/>
          </a:p>
          <a:p>
            <a:pPr marL="0" lvl="0" indent="0" algn="l" rtl="0">
              <a:lnSpc>
                <a:spcPct val="90000"/>
              </a:lnSpc>
              <a:spcBef>
                <a:spcPts val="1000"/>
              </a:spcBef>
              <a:spcAft>
                <a:spcPts val="0"/>
              </a:spcAft>
              <a:buClr>
                <a:schemeClr val="dk1"/>
              </a:buClr>
              <a:buSzPct val="100000"/>
              <a:buNone/>
            </a:pPr>
            <a:r>
              <a:rPr lang="en-US"/>
              <a:t>They can be used only in 2 places-</a:t>
            </a:r>
            <a:endParaRPr/>
          </a:p>
          <a:p>
            <a:pPr marL="514350" lvl="0" indent="-514350" algn="l" rtl="0">
              <a:lnSpc>
                <a:spcPct val="90000"/>
              </a:lnSpc>
              <a:spcBef>
                <a:spcPts val="1000"/>
              </a:spcBef>
              <a:spcAft>
                <a:spcPts val="0"/>
              </a:spcAft>
              <a:buClr>
                <a:schemeClr val="dk1"/>
              </a:buClr>
              <a:buSzPct val="100000"/>
              <a:buAutoNum type="arabicPeriod"/>
            </a:pPr>
            <a:r>
              <a:rPr lang="en-US"/>
              <a:t>Select column clause</a:t>
            </a:r>
            <a:endParaRPr/>
          </a:p>
          <a:p>
            <a:pPr marL="514350" lvl="0" indent="-514350" algn="l" rtl="0">
              <a:lnSpc>
                <a:spcPct val="90000"/>
              </a:lnSpc>
              <a:spcBef>
                <a:spcPts val="1000"/>
              </a:spcBef>
              <a:spcAft>
                <a:spcPts val="0"/>
              </a:spcAft>
              <a:buClr>
                <a:schemeClr val="dk1"/>
              </a:buClr>
              <a:buSzPct val="100000"/>
              <a:buAutoNum type="arabicPeriod"/>
            </a:pPr>
            <a:r>
              <a:rPr lang="en-US"/>
              <a:t>Order by clause	</a:t>
            </a:r>
            <a:endParaRPr/>
          </a:p>
          <a:p>
            <a:pPr marL="0" lvl="0" indent="0" algn="l" rtl="0">
              <a:lnSpc>
                <a:spcPct val="90000"/>
              </a:lnSpc>
              <a:spcBef>
                <a:spcPts val="1000"/>
              </a:spcBef>
              <a:spcAft>
                <a:spcPts val="0"/>
              </a:spcAft>
              <a:buClr>
                <a:schemeClr val="dk1"/>
              </a:buClr>
              <a:buSzPct val="100000"/>
              <a:buNone/>
            </a:pPr>
            <a:r>
              <a:rPr lang="en-US"/>
              <a:t> They have two types of parameters that they can take</a:t>
            </a:r>
            <a:endParaRPr/>
          </a:p>
          <a:p>
            <a:pPr marL="514350" lvl="0" indent="-514350" algn="l" rtl="0">
              <a:lnSpc>
                <a:spcPct val="90000"/>
              </a:lnSpc>
              <a:spcBef>
                <a:spcPts val="1000"/>
              </a:spcBef>
              <a:spcAft>
                <a:spcPts val="0"/>
              </a:spcAft>
              <a:buClr>
                <a:schemeClr val="dk1"/>
              </a:buClr>
              <a:buSzPct val="100000"/>
              <a:buAutoNum type="arabicPeriod"/>
            </a:pPr>
            <a:r>
              <a:rPr lang="en-US"/>
              <a:t>Partition by Clause – This is an optional parameter</a:t>
            </a:r>
            <a:endParaRPr/>
          </a:p>
          <a:p>
            <a:pPr marL="514350" lvl="0" indent="-514350" algn="l" rtl="0">
              <a:lnSpc>
                <a:spcPct val="90000"/>
              </a:lnSpc>
              <a:spcBef>
                <a:spcPts val="1000"/>
              </a:spcBef>
              <a:spcAft>
                <a:spcPts val="0"/>
              </a:spcAft>
              <a:buClr>
                <a:schemeClr val="dk1"/>
              </a:buClr>
              <a:buSzPct val="100000"/>
              <a:buAutoNum type="arabicPeriod"/>
            </a:pPr>
            <a:r>
              <a:rPr lang="en-US"/>
              <a:t>Order by Clause – This is a mandatory parameter</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Different types of Ranking Functions-</a:t>
            </a:r>
            <a:endParaRPr/>
          </a:p>
          <a:p>
            <a:pPr marL="228600" lvl="0" indent="-228600" algn="l" rtl="0">
              <a:lnSpc>
                <a:spcPct val="90000"/>
              </a:lnSpc>
              <a:spcBef>
                <a:spcPts val="1000"/>
              </a:spcBef>
              <a:spcAft>
                <a:spcPts val="0"/>
              </a:spcAft>
              <a:buClr>
                <a:schemeClr val="dk1"/>
              </a:buClr>
              <a:buSzPct val="100000"/>
              <a:buChar char="•"/>
            </a:pPr>
            <a:r>
              <a:rPr lang="en-US"/>
              <a:t>Row_Number</a:t>
            </a:r>
            <a:endParaRPr/>
          </a:p>
          <a:p>
            <a:pPr marL="228600" lvl="0" indent="-228600" algn="l" rtl="0">
              <a:lnSpc>
                <a:spcPct val="90000"/>
              </a:lnSpc>
              <a:spcBef>
                <a:spcPts val="1000"/>
              </a:spcBef>
              <a:spcAft>
                <a:spcPts val="0"/>
              </a:spcAft>
              <a:buClr>
                <a:schemeClr val="dk1"/>
              </a:buClr>
              <a:buSzPct val="100000"/>
              <a:buChar char="•"/>
            </a:pPr>
            <a:r>
              <a:rPr lang="en-US"/>
              <a:t>Rank</a:t>
            </a:r>
            <a:endParaRPr/>
          </a:p>
          <a:p>
            <a:pPr marL="228600" lvl="0" indent="-228600" algn="l" rtl="0">
              <a:lnSpc>
                <a:spcPct val="90000"/>
              </a:lnSpc>
              <a:spcBef>
                <a:spcPts val="1000"/>
              </a:spcBef>
              <a:spcAft>
                <a:spcPts val="0"/>
              </a:spcAft>
              <a:buClr>
                <a:schemeClr val="dk1"/>
              </a:buClr>
              <a:buSzPct val="100000"/>
              <a:buChar char="•"/>
            </a:pPr>
            <a:r>
              <a:rPr lang="en-US"/>
              <a:t>Dense_Rank</a:t>
            </a:r>
            <a:endParaRPr/>
          </a:p>
          <a:p>
            <a:pPr marL="228600" lvl="0" indent="-90804"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Autoincrement Columns</a:t>
            </a:r>
            <a:endParaRPr/>
          </a:p>
        </p:txBody>
      </p:sp>
      <p:sp>
        <p:nvSpPr>
          <p:cNvPr id="373" name="Google Shape;373;p5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Autoincrement columns take value automatically through a sequence</a:t>
            </a:r>
            <a:endParaRPr/>
          </a:p>
          <a:p>
            <a:pPr marL="228600" lvl="0" indent="-228600" algn="l" rtl="0">
              <a:lnSpc>
                <a:spcPct val="90000"/>
              </a:lnSpc>
              <a:spcBef>
                <a:spcPts val="1000"/>
              </a:spcBef>
              <a:spcAft>
                <a:spcPts val="0"/>
              </a:spcAft>
              <a:buClr>
                <a:schemeClr val="dk1"/>
              </a:buClr>
              <a:buSzPts val="2800"/>
              <a:buChar char="•"/>
            </a:pPr>
            <a:r>
              <a:rPr lang="en-US"/>
              <a:t>Autoincrement column as to be defined as a primary key or unique</a:t>
            </a:r>
            <a:endParaRPr/>
          </a:p>
          <a:p>
            <a:pPr marL="228600" lvl="0" indent="-5080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create table account (accountno int primary key auto_increment , accname varchar(100));</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 alter table account auto_increment=1001;</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Transaction – Unit of work</a:t>
            </a:r>
            <a:endParaRPr/>
          </a:p>
        </p:txBody>
      </p:sp>
      <p:sp>
        <p:nvSpPr>
          <p:cNvPr id="379" name="Google Shape;379;p5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90000"/>
              </a:lnSpc>
              <a:spcBef>
                <a:spcPts val="0"/>
              </a:spcBef>
              <a:spcAft>
                <a:spcPts val="0"/>
              </a:spcAft>
              <a:buClr>
                <a:schemeClr val="dk1"/>
              </a:buClr>
              <a:buSzPct val="100000"/>
              <a:buChar char="•"/>
            </a:pPr>
            <a:r>
              <a:rPr lang="en-US"/>
              <a:t>Properties of Transaction</a:t>
            </a:r>
            <a:endParaRPr/>
          </a:p>
          <a:p>
            <a:pPr marL="685800" lvl="1" indent="-228600" algn="l" rtl="0">
              <a:lnSpc>
                <a:spcPct val="90000"/>
              </a:lnSpc>
              <a:spcBef>
                <a:spcPts val="500"/>
              </a:spcBef>
              <a:spcAft>
                <a:spcPts val="0"/>
              </a:spcAft>
              <a:buClr>
                <a:schemeClr val="dk1"/>
              </a:buClr>
              <a:buSzPct val="100000"/>
              <a:buChar char="•"/>
            </a:pPr>
            <a:r>
              <a:rPr lang="en-US"/>
              <a:t>A- Atomicity- A transaction is either fully committed or fully rollback. Transaction should be treated as an atomic unit</a:t>
            </a:r>
            <a:endParaRPr/>
          </a:p>
          <a:p>
            <a:pPr marL="685800" lvl="1" indent="-228600" algn="l" rtl="0">
              <a:lnSpc>
                <a:spcPct val="90000"/>
              </a:lnSpc>
              <a:spcBef>
                <a:spcPts val="500"/>
              </a:spcBef>
              <a:spcAft>
                <a:spcPts val="0"/>
              </a:spcAft>
              <a:buClr>
                <a:schemeClr val="dk1"/>
              </a:buClr>
              <a:buSzPct val="100000"/>
              <a:buChar char="•"/>
            </a:pPr>
            <a:r>
              <a:rPr lang="en-US"/>
              <a:t>C- Consistency- Database should always remain in a consistent state after any transaction irrespective of whether transaction is committed or rollback or not completed</a:t>
            </a:r>
            <a:endParaRPr/>
          </a:p>
          <a:p>
            <a:pPr marL="1143000" lvl="2" indent="-228600" algn="l" rtl="0">
              <a:lnSpc>
                <a:spcPct val="90000"/>
              </a:lnSpc>
              <a:spcBef>
                <a:spcPts val="500"/>
              </a:spcBef>
              <a:spcAft>
                <a:spcPts val="0"/>
              </a:spcAft>
              <a:buClr>
                <a:schemeClr val="dk1"/>
              </a:buClr>
              <a:buSzPct val="100000"/>
              <a:buChar char="•"/>
            </a:pPr>
            <a:r>
              <a:rPr lang="en-US"/>
              <a:t>RDBMS writes the changes first to the log file before change the changing the data in the buffer pool or data file and this process is called as </a:t>
            </a:r>
            <a:r>
              <a:rPr lang="en-US" b="1"/>
              <a:t>Write Ahead Logging</a:t>
            </a:r>
            <a:endParaRPr/>
          </a:p>
          <a:p>
            <a:pPr marL="457200" lvl="1" indent="0" algn="l" rtl="0">
              <a:lnSpc>
                <a:spcPct val="90000"/>
              </a:lnSpc>
              <a:spcBef>
                <a:spcPts val="500"/>
              </a:spcBef>
              <a:spcAft>
                <a:spcPts val="0"/>
              </a:spcAft>
              <a:buClr>
                <a:schemeClr val="dk1"/>
              </a:buClr>
              <a:buSzPct val="100000"/>
              <a:buNone/>
            </a:pPr>
            <a:r>
              <a:rPr lang="en-US"/>
              <a:t>	Consistency is achieved by </a:t>
            </a:r>
            <a:r>
              <a:rPr lang="en-US" b="1"/>
              <a:t>instance recovery </a:t>
            </a:r>
            <a:r>
              <a:rPr lang="en-US"/>
              <a:t>done during the startup of the instance </a:t>
            </a:r>
            <a:endParaRPr/>
          </a:p>
          <a:p>
            <a:pPr marL="1143000" lvl="2" indent="-228600" algn="l" rtl="0">
              <a:lnSpc>
                <a:spcPct val="90000"/>
              </a:lnSpc>
              <a:spcBef>
                <a:spcPts val="500"/>
              </a:spcBef>
              <a:spcAft>
                <a:spcPts val="0"/>
              </a:spcAft>
              <a:buClr>
                <a:schemeClr val="dk1"/>
              </a:buClr>
              <a:buSzPct val="100000"/>
              <a:buChar char="•"/>
            </a:pPr>
            <a:r>
              <a:rPr lang="en-US"/>
              <a:t>RDBMS analyses the log file to identify all the transactions that were not committed but yet written to the disk and also the transactions that were committed but were not written to the disk</a:t>
            </a:r>
            <a:endParaRPr/>
          </a:p>
          <a:p>
            <a:pPr marL="1143000" lvl="2" indent="-228600" algn="l" rtl="0">
              <a:lnSpc>
                <a:spcPct val="90000"/>
              </a:lnSpc>
              <a:spcBef>
                <a:spcPts val="500"/>
              </a:spcBef>
              <a:spcAft>
                <a:spcPts val="0"/>
              </a:spcAft>
              <a:buClr>
                <a:schemeClr val="dk1"/>
              </a:buClr>
              <a:buSzPct val="100000"/>
              <a:buChar char="•"/>
            </a:pPr>
            <a:r>
              <a:rPr lang="en-US"/>
              <a:t>Redo all the transactions that were committed but not written to the disk</a:t>
            </a:r>
            <a:endParaRPr/>
          </a:p>
          <a:p>
            <a:pPr marL="1143000" lvl="2" indent="-228600" algn="l" rtl="0">
              <a:lnSpc>
                <a:spcPct val="90000"/>
              </a:lnSpc>
              <a:spcBef>
                <a:spcPts val="500"/>
              </a:spcBef>
              <a:spcAft>
                <a:spcPts val="0"/>
              </a:spcAft>
              <a:buClr>
                <a:schemeClr val="dk1"/>
              </a:buClr>
              <a:buSzPct val="100000"/>
              <a:buChar char="•"/>
            </a:pPr>
            <a:r>
              <a:rPr lang="en-US"/>
              <a:t>Undo or rollback all the transactions that  were not committed but yet written to the disk</a:t>
            </a:r>
            <a:endParaRPr/>
          </a:p>
          <a:p>
            <a:pPr marL="685800" lvl="1" indent="-228600" algn="l" rtl="0">
              <a:lnSpc>
                <a:spcPct val="90000"/>
              </a:lnSpc>
              <a:spcBef>
                <a:spcPts val="500"/>
              </a:spcBef>
              <a:spcAft>
                <a:spcPts val="0"/>
              </a:spcAft>
              <a:buClr>
                <a:schemeClr val="dk1"/>
              </a:buClr>
              <a:buSzPct val="100000"/>
              <a:buChar char="•"/>
            </a:pPr>
            <a:r>
              <a:rPr lang="en-US"/>
              <a:t>I- Isolation- No two users can update the same data at the same time RDBMS use locks to implement isolation</a:t>
            </a:r>
            <a:endParaRPr/>
          </a:p>
          <a:p>
            <a:pPr marL="1143000" lvl="2" indent="-228600" algn="l" rtl="0">
              <a:lnSpc>
                <a:spcPct val="90000"/>
              </a:lnSpc>
              <a:spcBef>
                <a:spcPts val="500"/>
              </a:spcBef>
              <a:spcAft>
                <a:spcPts val="0"/>
              </a:spcAft>
              <a:buClr>
                <a:schemeClr val="dk1"/>
              </a:buClr>
              <a:buSzPct val="100000"/>
              <a:buChar char="•"/>
            </a:pPr>
            <a:r>
              <a:rPr lang="en-US"/>
              <a:t>MVCC- Multi Version concurrency control- It means that users can read the data even if the  same data is getting modified by some other session/user. In MVCC RDBMS takes snapshot (row versioning) of the last committed data.</a:t>
            </a:r>
            <a:endParaRPr/>
          </a:p>
          <a:p>
            <a:pPr marL="685800" lvl="1" indent="-228600" algn="l" rtl="0">
              <a:lnSpc>
                <a:spcPct val="90000"/>
              </a:lnSpc>
              <a:spcBef>
                <a:spcPts val="500"/>
              </a:spcBef>
              <a:spcAft>
                <a:spcPts val="0"/>
              </a:spcAft>
              <a:buClr>
                <a:schemeClr val="dk1"/>
              </a:buClr>
              <a:buSzPct val="100000"/>
              <a:buChar char="•"/>
            </a:pPr>
            <a:r>
              <a:rPr lang="en-US"/>
              <a:t>D- Durability- Once the data is stored in the RDBMS it should remain for ever even if the server is restarted unless the user deletes the data. Durability is implemented by storing the data on a non-volatile storage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Types of Files</a:t>
            </a:r>
            <a:endParaRPr/>
          </a:p>
        </p:txBody>
      </p:sp>
      <p:sp>
        <p:nvSpPr>
          <p:cNvPr id="385" name="Google Shape;385;p6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a:t>Data File stored on a non-volatile storage</a:t>
            </a:r>
            <a:endParaRPr/>
          </a:p>
          <a:p>
            <a:pPr marL="685800" lvl="1" indent="-228600" algn="l" rtl="0">
              <a:lnSpc>
                <a:spcPct val="90000"/>
              </a:lnSpc>
              <a:spcBef>
                <a:spcPts val="500"/>
              </a:spcBef>
              <a:spcAft>
                <a:spcPts val="0"/>
              </a:spcAft>
              <a:buClr>
                <a:schemeClr val="dk1"/>
              </a:buClr>
              <a:buSzPct val="100000"/>
              <a:buChar char="•"/>
            </a:pPr>
            <a:r>
              <a:rPr lang="en-US"/>
              <a:t>Actual data of the tables and Indexes</a:t>
            </a:r>
            <a:endParaRPr/>
          </a:p>
          <a:p>
            <a:pPr marL="228600" lvl="0" indent="-228600" algn="l" rtl="0">
              <a:lnSpc>
                <a:spcPct val="90000"/>
              </a:lnSpc>
              <a:spcBef>
                <a:spcPts val="1000"/>
              </a:spcBef>
              <a:spcAft>
                <a:spcPts val="0"/>
              </a:spcAft>
              <a:buClr>
                <a:schemeClr val="dk1"/>
              </a:buClr>
              <a:buSzPct val="100000"/>
              <a:buChar char="•"/>
            </a:pPr>
            <a:r>
              <a:rPr lang="en-US"/>
              <a:t>Changes from buffer(memory) is written to data file on checkpoint</a:t>
            </a:r>
            <a:endParaRPr/>
          </a:p>
          <a:p>
            <a:pPr marL="228600" lvl="0" indent="-228600" algn="l" rtl="0">
              <a:lnSpc>
                <a:spcPct val="90000"/>
              </a:lnSpc>
              <a:spcBef>
                <a:spcPts val="1000"/>
              </a:spcBef>
              <a:spcAft>
                <a:spcPts val="0"/>
              </a:spcAft>
              <a:buClr>
                <a:schemeClr val="dk1"/>
              </a:buClr>
              <a:buSzPct val="100000"/>
              <a:buChar char="•"/>
            </a:pPr>
            <a:r>
              <a:rPr lang="en-US"/>
              <a:t>Changes from log buffer to log file on disk is written on commit /rollback</a:t>
            </a:r>
            <a:endParaRPr/>
          </a:p>
          <a:p>
            <a:pPr marL="228600" lvl="0" indent="-228600" algn="l" rtl="0">
              <a:lnSpc>
                <a:spcPct val="90000"/>
              </a:lnSpc>
              <a:spcBef>
                <a:spcPts val="1000"/>
              </a:spcBef>
              <a:spcAft>
                <a:spcPts val="0"/>
              </a:spcAft>
              <a:buClr>
                <a:schemeClr val="dk1"/>
              </a:buClr>
              <a:buSzPct val="100000"/>
              <a:buChar char="•"/>
            </a:pPr>
            <a:r>
              <a:rPr lang="en-US"/>
              <a:t>Log file</a:t>
            </a:r>
            <a:endParaRPr/>
          </a:p>
          <a:p>
            <a:pPr marL="685800" lvl="1" indent="-228600" algn="l" rtl="0">
              <a:lnSpc>
                <a:spcPct val="90000"/>
              </a:lnSpc>
              <a:spcBef>
                <a:spcPts val="500"/>
              </a:spcBef>
              <a:spcAft>
                <a:spcPts val="0"/>
              </a:spcAft>
              <a:buClr>
                <a:schemeClr val="dk1"/>
              </a:buClr>
              <a:buSzPct val="100000"/>
              <a:buChar char="•"/>
            </a:pPr>
            <a:r>
              <a:rPr lang="en-US"/>
              <a:t>Stores only changes made to the data. Changes are captured for both DML and DDL commands</a:t>
            </a:r>
            <a:endParaRPr/>
          </a:p>
          <a:p>
            <a:pPr marL="1143000" lvl="2" indent="-228600" algn="l" rtl="0">
              <a:lnSpc>
                <a:spcPct val="90000"/>
              </a:lnSpc>
              <a:spcBef>
                <a:spcPts val="500"/>
              </a:spcBef>
              <a:spcAft>
                <a:spcPts val="0"/>
              </a:spcAft>
              <a:buClr>
                <a:schemeClr val="dk1"/>
              </a:buClr>
              <a:buSzPct val="100000"/>
              <a:buChar char="•"/>
            </a:pPr>
            <a:r>
              <a:rPr lang="en-US"/>
              <a:t>Old and new values of the data change, ID of the transaction</a:t>
            </a:r>
            <a:endParaRPr/>
          </a:p>
          <a:p>
            <a:pPr marL="914400" lvl="2" indent="0" algn="l" rtl="0">
              <a:lnSpc>
                <a:spcPct val="90000"/>
              </a:lnSpc>
              <a:spcBef>
                <a:spcPts val="500"/>
              </a:spcBef>
              <a:spcAft>
                <a:spcPts val="0"/>
              </a:spcAft>
              <a:buClr>
                <a:schemeClr val="dk1"/>
              </a:buClr>
              <a:buSzPct val="100000"/>
              <a:buNone/>
            </a:pPr>
            <a:endParaRPr/>
          </a:p>
          <a:p>
            <a:pPr marL="914400" lvl="2" indent="0" algn="l" rtl="0">
              <a:lnSpc>
                <a:spcPct val="90000"/>
              </a:lnSpc>
              <a:spcBef>
                <a:spcPts val="500"/>
              </a:spcBef>
              <a:spcAft>
                <a:spcPts val="0"/>
              </a:spcAft>
              <a:buClr>
                <a:schemeClr val="dk1"/>
              </a:buClr>
              <a:buSzPct val="100000"/>
              <a:buNone/>
            </a:pPr>
            <a:r>
              <a:rPr lang="en-US"/>
              <a:t>Update emp set salary =salary*1.1;</a:t>
            </a:r>
            <a:endParaRPr/>
          </a:p>
          <a:p>
            <a:pPr marL="914400" lvl="2" indent="0" algn="l" rtl="0">
              <a:lnSpc>
                <a:spcPct val="90000"/>
              </a:lnSpc>
              <a:spcBef>
                <a:spcPts val="500"/>
              </a:spcBef>
              <a:spcAft>
                <a:spcPts val="0"/>
              </a:spcAft>
              <a:buClr>
                <a:schemeClr val="dk1"/>
              </a:buClr>
              <a:buSzPct val="100000"/>
              <a:buNone/>
            </a:pPr>
            <a:endParaRPr/>
          </a:p>
          <a:p>
            <a:pPr marL="914400" lvl="2" indent="0" algn="l" rtl="0">
              <a:lnSpc>
                <a:spcPct val="90000"/>
              </a:lnSpc>
              <a:spcBef>
                <a:spcPts val="500"/>
              </a:spcBef>
              <a:spcAft>
                <a:spcPts val="0"/>
              </a:spcAft>
              <a:buClr>
                <a:schemeClr val="dk1"/>
              </a:buClr>
              <a:buSzPct val="100000"/>
              <a:buNone/>
            </a:pPr>
            <a:r>
              <a:rPr lang="en-US"/>
              <a:t>EMP has 1 million rows (1000,000)</a:t>
            </a:r>
            <a:endParaRPr/>
          </a:p>
          <a:p>
            <a:pPr marL="914400" lvl="2" indent="0" algn="l" rtl="0">
              <a:lnSpc>
                <a:spcPct val="90000"/>
              </a:lnSpc>
              <a:spcBef>
                <a:spcPts val="500"/>
              </a:spcBef>
              <a:spcAft>
                <a:spcPts val="0"/>
              </a:spcAft>
              <a:buClr>
                <a:schemeClr val="dk1"/>
              </a:buClr>
              <a:buSzPct val="100000"/>
              <a:buNone/>
            </a:pPr>
            <a:r>
              <a:rPr lang="en-US"/>
              <a:t>This update is taking around 30 mins to complete</a:t>
            </a:r>
            <a:endParaRPr/>
          </a:p>
          <a:p>
            <a:pPr marL="914400" lvl="2" indent="0" algn="l" rtl="0">
              <a:lnSpc>
                <a:spcPct val="90000"/>
              </a:lnSpc>
              <a:spcBef>
                <a:spcPts val="500"/>
              </a:spcBef>
              <a:spcAft>
                <a:spcPts val="0"/>
              </a:spcAft>
              <a:buClr>
                <a:schemeClr val="dk1"/>
              </a:buClr>
              <a:buSzPct val="100000"/>
              <a:buNone/>
            </a:pPr>
            <a:r>
              <a:rPr lang="en-US"/>
              <a:t>Assume that the update ran for 10 mins and then suddenly the database server got restarted</a:t>
            </a:r>
            <a:endParaRPr/>
          </a:p>
          <a:p>
            <a:pPr marL="685800" lvl="1" indent="-87630" algn="l" rtl="0">
              <a:lnSpc>
                <a:spcPct val="90000"/>
              </a:lnSpc>
              <a:spcBef>
                <a:spcPts val="500"/>
              </a:spcBef>
              <a:spcAft>
                <a:spcPts val="0"/>
              </a:spcAft>
              <a:buClr>
                <a:schemeClr val="dk1"/>
              </a:buClr>
              <a:buSzPct val="100000"/>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6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Built-in Functions Numeric </a:t>
            </a:r>
            <a:endParaRPr/>
          </a:p>
        </p:txBody>
      </p:sp>
      <p:sp>
        <p:nvSpPr>
          <p:cNvPr id="391" name="Google Shape;391;p6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Round</a:t>
            </a:r>
            <a:endParaRPr/>
          </a:p>
          <a:p>
            <a:pPr marL="228600" lvl="0" indent="-228600" algn="l" rtl="0">
              <a:lnSpc>
                <a:spcPct val="90000"/>
              </a:lnSpc>
              <a:spcBef>
                <a:spcPts val="1000"/>
              </a:spcBef>
              <a:spcAft>
                <a:spcPts val="0"/>
              </a:spcAft>
              <a:buClr>
                <a:schemeClr val="dk1"/>
              </a:buClr>
              <a:buSzPts val="2800"/>
              <a:buChar char="•"/>
            </a:pPr>
            <a:r>
              <a:rPr lang="en-US"/>
              <a:t>Floor- Highest integer value lower than or equal to the given number</a:t>
            </a:r>
            <a:endParaRPr/>
          </a:p>
          <a:p>
            <a:pPr marL="228600" lvl="0" indent="-228600" algn="l" rtl="0">
              <a:lnSpc>
                <a:spcPct val="90000"/>
              </a:lnSpc>
              <a:spcBef>
                <a:spcPts val="1000"/>
              </a:spcBef>
              <a:spcAft>
                <a:spcPts val="0"/>
              </a:spcAft>
              <a:buClr>
                <a:schemeClr val="dk1"/>
              </a:buClr>
              <a:buSzPts val="2800"/>
              <a:buChar char="•"/>
            </a:pPr>
            <a:r>
              <a:rPr lang="en-US"/>
              <a:t>Ceiling-Lowest integer value greater than or equal to the given number</a:t>
            </a:r>
            <a:endParaRPr/>
          </a:p>
          <a:p>
            <a:pPr marL="228600" lvl="0" indent="-228600" algn="l" rtl="0">
              <a:lnSpc>
                <a:spcPct val="90000"/>
              </a:lnSpc>
              <a:spcBef>
                <a:spcPts val="1000"/>
              </a:spcBef>
              <a:spcAft>
                <a:spcPts val="0"/>
              </a:spcAft>
              <a:buClr>
                <a:schemeClr val="dk1"/>
              </a:buClr>
              <a:buSzPts val="2800"/>
              <a:buChar char="•"/>
            </a:pPr>
            <a:r>
              <a:rPr lang="en-US"/>
              <a:t>Power</a:t>
            </a:r>
            <a:endParaRPr/>
          </a:p>
          <a:p>
            <a:pPr marL="228600" lvl="0" indent="-228600" algn="l" rtl="0">
              <a:lnSpc>
                <a:spcPct val="90000"/>
              </a:lnSpc>
              <a:spcBef>
                <a:spcPts val="1000"/>
              </a:spcBef>
              <a:spcAft>
                <a:spcPts val="0"/>
              </a:spcAft>
              <a:buClr>
                <a:schemeClr val="dk1"/>
              </a:buClr>
              <a:buSzPts val="2800"/>
              <a:buChar char="•"/>
            </a:pPr>
            <a:r>
              <a:rPr lang="en-US"/>
              <a:t>SQRT</a:t>
            </a:r>
            <a:endParaRPr/>
          </a:p>
          <a:p>
            <a:pPr marL="228600" lvl="0" indent="-228600" algn="l" rtl="0">
              <a:lnSpc>
                <a:spcPct val="90000"/>
              </a:lnSpc>
              <a:spcBef>
                <a:spcPts val="1000"/>
              </a:spcBef>
              <a:spcAft>
                <a:spcPts val="0"/>
              </a:spcAft>
              <a:buClr>
                <a:schemeClr val="dk1"/>
              </a:buClr>
              <a:buSzPts val="2800"/>
              <a:buChar char="•"/>
            </a:pPr>
            <a:r>
              <a:rPr lang="en-US"/>
              <a:t>+,-,/,*</a:t>
            </a:r>
            <a:endParaRPr/>
          </a:p>
          <a:p>
            <a:pPr marL="228600" lvl="0" indent="-228600" algn="l" rtl="0">
              <a:lnSpc>
                <a:spcPct val="90000"/>
              </a:lnSpc>
              <a:spcBef>
                <a:spcPts val="1000"/>
              </a:spcBef>
              <a:spcAft>
                <a:spcPts val="0"/>
              </a:spcAft>
              <a:buClr>
                <a:schemeClr val="dk1"/>
              </a:buClr>
              <a:buSzPts val="2800"/>
              <a:buChar char="•"/>
            </a:pPr>
            <a:r>
              <a:rPr lang="en-US"/>
              <a:t>Mod</a:t>
            </a:r>
            <a:endParaRPr/>
          </a:p>
          <a:p>
            <a:pPr marL="228600" lvl="0" indent="-228600" algn="l" rtl="0">
              <a:lnSpc>
                <a:spcPct val="90000"/>
              </a:lnSpc>
              <a:spcBef>
                <a:spcPts val="1000"/>
              </a:spcBef>
              <a:spcAft>
                <a:spcPts val="0"/>
              </a:spcAft>
              <a:buClr>
                <a:schemeClr val="dk1"/>
              </a:buClr>
              <a:buSzPts val="2800"/>
              <a:buChar char="•"/>
            </a:pPr>
            <a:r>
              <a:rPr lang="en-US"/>
              <a:t>abs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RDBMS</a:t>
            </a:r>
            <a:endParaRPr/>
          </a:p>
        </p:txBody>
      </p:sp>
      <p:sp>
        <p:nvSpPr>
          <p:cNvPr id="110" name="Google Shape;110;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Supports Relationship</a:t>
            </a:r>
            <a:endParaRPr/>
          </a:p>
          <a:p>
            <a:pPr marL="228600" lvl="0" indent="-228600" algn="l" rtl="0">
              <a:lnSpc>
                <a:spcPct val="90000"/>
              </a:lnSpc>
              <a:spcBef>
                <a:spcPts val="1000"/>
              </a:spcBef>
              <a:spcAft>
                <a:spcPts val="0"/>
              </a:spcAft>
              <a:buClr>
                <a:schemeClr val="dk1"/>
              </a:buClr>
              <a:buSzPts val="2800"/>
              <a:buChar char="•"/>
            </a:pPr>
            <a:r>
              <a:rPr lang="en-US"/>
              <a:t>All the data is stored in the form of tables (set of rows and columns)</a:t>
            </a:r>
            <a:endParaRPr/>
          </a:p>
          <a:p>
            <a:pPr marL="228600" lvl="0" indent="-228600" algn="l" rtl="0">
              <a:lnSpc>
                <a:spcPct val="90000"/>
              </a:lnSpc>
              <a:spcBef>
                <a:spcPts val="1000"/>
              </a:spcBef>
              <a:spcAft>
                <a:spcPts val="0"/>
              </a:spcAft>
              <a:buClr>
                <a:schemeClr val="dk1"/>
              </a:buClr>
              <a:buSzPts val="2800"/>
              <a:buChar char="•"/>
            </a:pPr>
            <a:r>
              <a:rPr lang="en-US"/>
              <a:t>Data can be access in RDMBS using one standard language called as SQL (Structured Query Language)</a:t>
            </a:r>
            <a:endParaRPr/>
          </a:p>
          <a:p>
            <a:pPr marL="228600" lvl="0" indent="-228600" algn="l" rtl="0">
              <a:lnSpc>
                <a:spcPct val="90000"/>
              </a:lnSpc>
              <a:spcBef>
                <a:spcPts val="1000"/>
              </a:spcBef>
              <a:spcAft>
                <a:spcPts val="0"/>
              </a:spcAft>
              <a:buClr>
                <a:schemeClr val="dk1"/>
              </a:buClr>
              <a:buSzPts val="2800"/>
              <a:buChar char="•"/>
            </a:pPr>
            <a:r>
              <a:rPr lang="en-US"/>
              <a:t>Secured- only users with permissions can access your data</a:t>
            </a:r>
            <a:endParaRPr/>
          </a:p>
          <a:p>
            <a:pPr marL="228600" lvl="0" indent="-228600" algn="l" rtl="0">
              <a:lnSpc>
                <a:spcPct val="90000"/>
              </a:lnSpc>
              <a:spcBef>
                <a:spcPts val="1000"/>
              </a:spcBef>
              <a:spcAft>
                <a:spcPts val="0"/>
              </a:spcAft>
              <a:buClr>
                <a:schemeClr val="dk1"/>
              </a:buClr>
              <a:buSzPts val="2800"/>
              <a:buChar char="•"/>
            </a:pPr>
            <a:r>
              <a:rPr lang="en-US"/>
              <a:t>Supports Transaction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Built-in Functions String</a:t>
            </a:r>
            <a:endParaRPr/>
          </a:p>
        </p:txBody>
      </p:sp>
      <p:sp>
        <p:nvSpPr>
          <p:cNvPr id="397" name="Google Shape;397;p6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Substring</a:t>
            </a:r>
            <a:endParaRPr/>
          </a:p>
          <a:p>
            <a:pPr marL="228600" lvl="0" indent="-228600" algn="l" rtl="0">
              <a:lnSpc>
                <a:spcPct val="90000"/>
              </a:lnSpc>
              <a:spcBef>
                <a:spcPts val="1000"/>
              </a:spcBef>
              <a:spcAft>
                <a:spcPts val="0"/>
              </a:spcAft>
              <a:buClr>
                <a:schemeClr val="dk1"/>
              </a:buClr>
              <a:buSzPts val="2800"/>
              <a:buChar char="•"/>
            </a:pPr>
            <a:r>
              <a:rPr lang="en-US"/>
              <a:t>Instr</a:t>
            </a:r>
            <a:endParaRPr/>
          </a:p>
          <a:p>
            <a:pPr marL="228600" lvl="0" indent="-228600" algn="l" rtl="0">
              <a:lnSpc>
                <a:spcPct val="90000"/>
              </a:lnSpc>
              <a:spcBef>
                <a:spcPts val="1000"/>
              </a:spcBef>
              <a:spcAft>
                <a:spcPts val="0"/>
              </a:spcAft>
              <a:buClr>
                <a:schemeClr val="dk1"/>
              </a:buClr>
              <a:buSzPts val="2800"/>
              <a:buChar char="•"/>
            </a:pPr>
            <a:r>
              <a:rPr lang="en-US"/>
              <a:t>Replace</a:t>
            </a:r>
            <a:endParaRPr/>
          </a:p>
          <a:p>
            <a:pPr marL="228600" lvl="0" indent="-228600" algn="l" rtl="0">
              <a:lnSpc>
                <a:spcPct val="90000"/>
              </a:lnSpc>
              <a:spcBef>
                <a:spcPts val="1000"/>
              </a:spcBef>
              <a:spcAft>
                <a:spcPts val="0"/>
              </a:spcAft>
              <a:buClr>
                <a:schemeClr val="dk1"/>
              </a:buClr>
              <a:buSzPts val="2800"/>
              <a:buChar char="•"/>
            </a:pPr>
            <a:r>
              <a:rPr lang="en-US"/>
              <a:t>Left</a:t>
            </a:r>
            <a:endParaRPr/>
          </a:p>
          <a:p>
            <a:pPr marL="228600" lvl="0" indent="-228600" algn="l" rtl="0">
              <a:lnSpc>
                <a:spcPct val="90000"/>
              </a:lnSpc>
              <a:spcBef>
                <a:spcPts val="1000"/>
              </a:spcBef>
              <a:spcAft>
                <a:spcPts val="0"/>
              </a:spcAft>
              <a:buClr>
                <a:schemeClr val="dk1"/>
              </a:buClr>
              <a:buSzPts val="2800"/>
              <a:buChar char="•"/>
            </a:pPr>
            <a:r>
              <a:rPr lang="en-US"/>
              <a:t>Right</a:t>
            </a:r>
            <a:endParaRPr/>
          </a:p>
          <a:p>
            <a:pPr marL="228600" lvl="0" indent="-228600" algn="l" rtl="0">
              <a:lnSpc>
                <a:spcPct val="90000"/>
              </a:lnSpc>
              <a:spcBef>
                <a:spcPts val="1000"/>
              </a:spcBef>
              <a:spcAft>
                <a:spcPts val="0"/>
              </a:spcAft>
              <a:buClr>
                <a:schemeClr val="dk1"/>
              </a:buClr>
              <a:buSzPts val="2800"/>
              <a:buChar char="•"/>
            </a:pPr>
            <a:r>
              <a:rPr lang="en-US"/>
              <a:t>Ltrim</a:t>
            </a:r>
            <a:endParaRPr/>
          </a:p>
          <a:p>
            <a:pPr marL="228600" lvl="0" indent="-228600" algn="l" rtl="0">
              <a:lnSpc>
                <a:spcPct val="90000"/>
              </a:lnSpc>
              <a:spcBef>
                <a:spcPts val="1000"/>
              </a:spcBef>
              <a:spcAft>
                <a:spcPts val="0"/>
              </a:spcAft>
              <a:buClr>
                <a:schemeClr val="dk1"/>
              </a:buClr>
              <a:buSzPts val="2800"/>
              <a:buChar char="•"/>
            </a:pPr>
            <a:r>
              <a:rPr lang="en-US"/>
              <a:t>Rtrim</a:t>
            </a:r>
            <a:endParaRPr/>
          </a:p>
          <a:p>
            <a:pPr marL="228600" lvl="0" indent="-228600" algn="l" rtl="0">
              <a:lnSpc>
                <a:spcPct val="90000"/>
              </a:lnSpc>
              <a:spcBef>
                <a:spcPts val="1000"/>
              </a:spcBef>
              <a:spcAft>
                <a:spcPts val="0"/>
              </a:spcAft>
              <a:buClr>
                <a:schemeClr val="dk1"/>
              </a:buClr>
              <a:buSzPts val="2800"/>
              <a:buChar char="•"/>
            </a:pPr>
            <a:r>
              <a:rPr lang="en-US"/>
              <a:t>Trim</a:t>
            </a:r>
            <a:endParaRPr/>
          </a:p>
          <a:p>
            <a:pPr marL="228600" lvl="0" indent="-228600" algn="l" rtl="0">
              <a:lnSpc>
                <a:spcPct val="90000"/>
              </a:lnSpc>
              <a:spcBef>
                <a:spcPts val="1000"/>
              </a:spcBef>
              <a:spcAft>
                <a:spcPts val="0"/>
              </a:spcAft>
              <a:buClr>
                <a:schemeClr val="dk1"/>
              </a:buClr>
              <a:buSzPts val="2800"/>
              <a:buChar char="•"/>
            </a:pPr>
            <a:r>
              <a:rPr lang="en-US"/>
              <a:t>reverse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6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Built-In Functions Date and Time</a:t>
            </a:r>
            <a:endParaRPr/>
          </a:p>
        </p:txBody>
      </p:sp>
      <p:sp>
        <p:nvSpPr>
          <p:cNvPr id="403" name="Google Shape;403;p6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55000" lnSpcReduction="20000"/>
          </a:bodyPr>
          <a:lstStyle/>
          <a:p>
            <a:pPr marL="228600" lvl="0" indent="-228600" algn="l" rtl="0">
              <a:lnSpc>
                <a:spcPct val="90000"/>
              </a:lnSpc>
              <a:spcBef>
                <a:spcPts val="0"/>
              </a:spcBef>
              <a:spcAft>
                <a:spcPts val="0"/>
              </a:spcAft>
              <a:buClr>
                <a:schemeClr val="dk1"/>
              </a:buClr>
              <a:buSzPct val="100000"/>
              <a:buChar char="•"/>
            </a:pPr>
            <a:r>
              <a:rPr lang="en-US"/>
              <a:t>Current_date(), curdate()- returns current date of the system</a:t>
            </a:r>
            <a:endParaRPr/>
          </a:p>
          <a:p>
            <a:pPr marL="228600" lvl="0" indent="-228600" algn="l" rtl="0">
              <a:lnSpc>
                <a:spcPct val="90000"/>
              </a:lnSpc>
              <a:spcBef>
                <a:spcPts val="1000"/>
              </a:spcBef>
              <a:spcAft>
                <a:spcPts val="0"/>
              </a:spcAft>
              <a:buClr>
                <a:schemeClr val="dk1"/>
              </a:buClr>
              <a:buSzPct val="100000"/>
              <a:buChar char="•"/>
            </a:pPr>
            <a:r>
              <a:rPr lang="en-US"/>
              <a:t>Current_time(), curtime()- returns current time of the system</a:t>
            </a:r>
            <a:endParaRPr/>
          </a:p>
          <a:p>
            <a:pPr marL="228600" lvl="0" indent="-228600" algn="l" rtl="0">
              <a:lnSpc>
                <a:spcPct val="90000"/>
              </a:lnSpc>
              <a:spcBef>
                <a:spcPts val="1000"/>
              </a:spcBef>
              <a:spcAft>
                <a:spcPts val="0"/>
              </a:spcAft>
              <a:buClr>
                <a:schemeClr val="dk1"/>
              </a:buClr>
              <a:buSzPct val="100000"/>
              <a:buChar char="•"/>
            </a:pPr>
            <a:r>
              <a:rPr lang="en-US"/>
              <a:t>Now()- returns current date time of the system</a:t>
            </a:r>
            <a:endParaRPr/>
          </a:p>
          <a:p>
            <a:pPr marL="228600" lvl="0" indent="-228600" algn="l" rtl="0">
              <a:lnSpc>
                <a:spcPct val="90000"/>
              </a:lnSpc>
              <a:spcBef>
                <a:spcPts val="1000"/>
              </a:spcBef>
              <a:spcAft>
                <a:spcPts val="0"/>
              </a:spcAft>
              <a:buClr>
                <a:schemeClr val="dk1"/>
              </a:buClr>
              <a:buSzPct val="100000"/>
              <a:buChar char="•"/>
            </a:pPr>
            <a:r>
              <a:rPr lang="en-US"/>
              <a:t>Year(date)</a:t>
            </a:r>
            <a:endParaRPr/>
          </a:p>
          <a:p>
            <a:pPr marL="228600" lvl="0" indent="-228600" algn="l" rtl="0">
              <a:lnSpc>
                <a:spcPct val="90000"/>
              </a:lnSpc>
              <a:spcBef>
                <a:spcPts val="1000"/>
              </a:spcBef>
              <a:spcAft>
                <a:spcPts val="0"/>
              </a:spcAft>
              <a:buClr>
                <a:schemeClr val="dk1"/>
              </a:buClr>
              <a:buSzPct val="100000"/>
              <a:buChar char="•"/>
            </a:pPr>
            <a:r>
              <a:rPr lang="en-US"/>
              <a:t>Month(date)</a:t>
            </a:r>
            <a:endParaRPr/>
          </a:p>
          <a:p>
            <a:pPr marL="228600" lvl="0" indent="-228600" algn="l" rtl="0">
              <a:lnSpc>
                <a:spcPct val="90000"/>
              </a:lnSpc>
              <a:spcBef>
                <a:spcPts val="1000"/>
              </a:spcBef>
              <a:spcAft>
                <a:spcPts val="0"/>
              </a:spcAft>
              <a:buClr>
                <a:schemeClr val="dk1"/>
              </a:buClr>
              <a:buSzPct val="100000"/>
              <a:buChar char="•"/>
            </a:pPr>
            <a:r>
              <a:rPr lang="en-US"/>
              <a:t>Day(date)</a:t>
            </a:r>
            <a:endParaRPr/>
          </a:p>
          <a:p>
            <a:pPr marL="228600" lvl="0" indent="-228600" algn="l" rtl="0">
              <a:lnSpc>
                <a:spcPct val="90000"/>
              </a:lnSpc>
              <a:spcBef>
                <a:spcPts val="1000"/>
              </a:spcBef>
              <a:spcAft>
                <a:spcPts val="0"/>
              </a:spcAft>
              <a:buClr>
                <a:schemeClr val="dk1"/>
              </a:buClr>
              <a:buSzPct val="100000"/>
              <a:buChar char="•"/>
            </a:pPr>
            <a:r>
              <a:rPr lang="en-US"/>
              <a:t>Hour(time)</a:t>
            </a:r>
            <a:endParaRPr/>
          </a:p>
          <a:p>
            <a:pPr marL="228600" lvl="0" indent="-228600" algn="l" rtl="0">
              <a:lnSpc>
                <a:spcPct val="90000"/>
              </a:lnSpc>
              <a:spcBef>
                <a:spcPts val="1000"/>
              </a:spcBef>
              <a:spcAft>
                <a:spcPts val="0"/>
              </a:spcAft>
              <a:buClr>
                <a:schemeClr val="dk1"/>
              </a:buClr>
              <a:buSzPct val="100000"/>
              <a:buChar char="•"/>
            </a:pPr>
            <a:r>
              <a:rPr lang="en-US"/>
              <a:t>Minute</a:t>
            </a:r>
            <a:endParaRPr/>
          </a:p>
          <a:p>
            <a:pPr marL="228600" lvl="0" indent="-228600" algn="l" rtl="0">
              <a:lnSpc>
                <a:spcPct val="90000"/>
              </a:lnSpc>
              <a:spcBef>
                <a:spcPts val="1000"/>
              </a:spcBef>
              <a:spcAft>
                <a:spcPts val="0"/>
              </a:spcAft>
              <a:buClr>
                <a:schemeClr val="dk1"/>
              </a:buClr>
              <a:buSzPct val="100000"/>
              <a:buChar char="•"/>
            </a:pPr>
            <a:r>
              <a:rPr lang="en-US"/>
              <a:t>Second</a:t>
            </a:r>
            <a:endParaRPr/>
          </a:p>
          <a:p>
            <a:pPr marL="228600" lvl="0" indent="-228600" algn="l" rtl="0">
              <a:lnSpc>
                <a:spcPct val="90000"/>
              </a:lnSpc>
              <a:spcBef>
                <a:spcPts val="1000"/>
              </a:spcBef>
              <a:spcAft>
                <a:spcPts val="0"/>
              </a:spcAft>
              <a:buClr>
                <a:schemeClr val="dk1"/>
              </a:buClr>
              <a:buSzPct val="100000"/>
              <a:buChar char="•"/>
            </a:pPr>
            <a:r>
              <a:rPr lang="en-US"/>
              <a:t>Weekday(date)- Week day number of the week</a:t>
            </a:r>
            <a:endParaRPr/>
          </a:p>
          <a:p>
            <a:pPr marL="228600" lvl="0" indent="-228600" algn="l" rtl="0">
              <a:lnSpc>
                <a:spcPct val="90000"/>
              </a:lnSpc>
              <a:spcBef>
                <a:spcPts val="1000"/>
              </a:spcBef>
              <a:spcAft>
                <a:spcPts val="0"/>
              </a:spcAft>
              <a:buClr>
                <a:schemeClr val="dk1"/>
              </a:buClr>
              <a:buSzPct val="100000"/>
              <a:buChar char="•"/>
            </a:pPr>
            <a:r>
              <a:rPr lang="en-US"/>
              <a:t>Week(date)- week number of the year</a:t>
            </a:r>
            <a:endParaRPr/>
          </a:p>
          <a:p>
            <a:pPr marL="228600" lvl="0" indent="-228600" algn="l" rtl="0">
              <a:lnSpc>
                <a:spcPct val="90000"/>
              </a:lnSpc>
              <a:spcBef>
                <a:spcPts val="1000"/>
              </a:spcBef>
              <a:spcAft>
                <a:spcPts val="0"/>
              </a:spcAft>
              <a:buClr>
                <a:schemeClr val="dk1"/>
              </a:buClr>
              <a:buSzPct val="100000"/>
              <a:buChar char="•"/>
            </a:pPr>
            <a:r>
              <a:rPr lang="en-US"/>
              <a:t>Last_day</a:t>
            </a:r>
            <a:endParaRPr/>
          </a:p>
          <a:p>
            <a:pPr marL="228600" lvl="0" indent="-228600" algn="l" rtl="0">
              <a:lnSpc>
                <a:spcPct val="90000"/>
              </a:lnSpc>
              <a:spcBef>
                <a:spcPts val="1000"/>
              </a:spcBef>
              <a:spcAft>
                <a:spcPts val="0"/>
              </a:spcAft>
              <a:buClr>
                <a:schemeClr val="dk1"/>
              </a:buClr>
              <a:buSzPct val="100000"/>
              <a:buChar char="•"/>
            </a:pPr>
            <a:r>
              <a:rPr lang="en-US"/>
              <a:t>DateDiff</a:t>
            </a:r>
            <a:endParaRPr/>
          </a:p>
          <a:p>
            <a:pPr marL="228600" lvl="0" indent="-228600" algn="l" rtl="0">
              <a:lnSpc>
                <a:spcPct val="90000"/>
              </a:lnSpc>
              <a:spcBef>
                <a:spcPts val="1000"/>
              </a:spcBef>
              <a:spcAft>
                <a:spcPts val="0"/>
              </a:spcAft>
              <a:buClr>
                <a:schemeClr val="dk1"/>
              </a:buClr>
              <a:buSzPct val="100000"/>
              <a:buChar char="•"/>
            </a:pPr>
            <a:r>
              <a:rPr lang="en-US"/>
              <a:t>Date_add</a:t>
            </a:r>
            <a:endParaRPr/>
          </a:p>
          <a:p>
            <a:pPr marL="228600" lvl="0" indent="-228600" algn="l" rtl="0">
              <a:lnSpc>
                <a:spcPct val="90000"/>
              </a:lnSpc>
              <a:spcBef>
                <a:spcPts val="1000"/>
              </a:spcBef>
              <a:spcAft>
                <a:spcPts val="0"/>
              </a:spcAft>
              <a:buClr>
                <a:schemeClr val="dk1"/>
              </a:buClr>
              <a:buSzPct val="100000"/>
              <a:buChar char="•"/>
            </a:pPr>
            <a:r>
              <a:rPr lang="en-US"/>
              <a:t>Date_format</a:t>
            </a:r>
            <a:endParaRPr/>
          </a:p>
          <a:p>
            <a:pPr marL="228600" lvl="0" indent="-130810" algn="l" rtl="0">
              <a:lnSpc>
                <a:spcPct val="90000"/>
              </a:lnSpc>
              <a:spcBef>
                <a:spcPts val="1000"/>
              </a:spcBef>
              <a:spcAft>
                <a:spcPts val="0"/>
              </a:spcAft>
              <a:buClr>
                <a:schemeClr val="dk1"/>
              </a:buClr>
              <a:buSzPct val="100000"/>
              <a:buNone/>
            </a:pPr>
            <a:endParaRPr/>
          </a:p>
          <a:p>
            <a:pPr marL="228600" lvl="0" indent="-13081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6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409" name="Google Shape;409;p6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Candidate Key</a:t>
            </a:r>
            <a:endParaRPr/>
          </a:p>
          <a:p>
            <a:pPr marL="228600" lvl="0" indent="-228600" algn="l" rtl="0">
              <a:lnSpc>
                <a:spcPct val="90000"/>
              </a:lnSpc>
              <a:spcBef>
                <a:spcPts val="1000"/>
              </a:spcBef>
              <a:spcAft>
                <a:spcPts val="0"/>
              </a:spcAft>
              <a:buClr>
                <a:schemeClr val="dk1"/>
              </a:buClr>
              <a:buSzPts val="2800"/>
              <a:buChar char="•"/>
            </a:pPr>
            <a:r>
              <a:rPr lang="en-US"/>
              <a:t>Super Key</a:t>
            </a:r>
            <a:endParaRPr/>
          </a:p>
          <a:p>
            <a:pPr marL="228600" lvl="0" indent="-228600" algn="l" rtl="0">
              <a:lnSpc>
                <a:spcPct val="90000"/>
              </a:lnSpc>
              <a:spcBef>
                <a:spcPts val="1000"/>
              </a:spcBef>
              <a:spcAft>
                <a:spcPts val="0"/>
              </a:spcAft>
              <a:buClr>
                <a:schemeClr val="dk1"/>
              </a:buClr>
              <a:buSzPts val="2800"/>
              <a:buChar char="•"/>
            </a:pPr>
            <a:r>
              <a:rPr lang="en-US"/>
              <a:t>Alternate Keys</a:t>
            </a:r>
            <a:endParaRPr/>
          </a:p>
          <a:p>
            <a:pPr marL="228600" lvl="0" indent="-228600" algn="l" rtl="0">
              <a:lnSpc>
                <a:spcPct val="90000"/>
              </a:lnSpc>
              <a:spcBef>
                <a:spcPts val="1000"/>
              </a:spcBef>
              <a:spcAft>
                <a:spcPts val="0"/>
              </a:spcAft>
              <a:buClr>
                <a:schemeClr val="dk1"/>
              </a:buClr>
              <a:buSzPts val="2800"/>
              <a:buChar char="•"/>
            </a:pPr>
            <a:r>
              <a:rPr lang="en-US"/>
              <a:t>Natural Key</a:t>
            </a:r>
            <a:endParaRPr/>
          </a:p>
          <a:p>
            <a:pPr marL="228600" lvl="0" indent="-228600" algn="l" rtl="0">
              <a:lnSpc>
                <a:spcPct val="90000"/>
              </a:lnSpc>
              <a:spcBef>
                <a:spcPts val="1000"/>
              </a:spcBef>
              <a:spcAft>
                <a:spcPts val="0"/>
              </a:spcAft>
              <a:buClr>
                <a:schemeClr val="dk1"/>
              </a:buClr>
              <a:buSzPts val="2800"/>
              <a:buChar char="•"/>
            </a:pPr>
            <a:r>
              <a:rPr lang="en-US"/>
              <a:t>Surrogate Key</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6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Isolation Levels</a:t>
            </a:r>
            <a:endParaRPr/>
          </a:p>
        </p:txBody>
      </p:sp>
      <p:sp>
        <p:nvSpPr>
          <p:cNvPr id="415" name="Google Shape;415;p6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Read Uncommitted</a:t>
            </a:r>
            <a:endParaRPr/>
          </a:p>
          <a:p>
            <a:pPr marL="228600" lvl="0" indent="-228600" algn="l" rtl="0">
              <a:lnSpc>
                <a:spcPct val="90000"/>
              </a:lnSpc>
              <a:spcBef>
                <a:spcPts val="1000"/>
              </a:spcBef>
              <a:spcAft>
                <a:spcPts val="0"/>
              </a:spcAft>
              <a:buClr>
                <a:schemeClr val="dk1"/>
              </a:buClr>
              <a:buSzPts val="2800"/>
              <a:buChar char="•"/>
            </a:pPr>
            <a:r>
              <a:rPr lang="en-US"/>
              <a:t>Read Committed</a:t>
            </a:r>
            <a:endParaRPr/>
          </a:p>
          <a:p>
            <a:pPr marL="228600" lvl="0" indent="-228600" algn="l" rtl="0">
              <a:lnSpc>
                <a:spcPct val="90000"/>
              </a:lnSpc>
              <a:spcBef>
                <a:spcPts val="1000"/>
              </a:spcBef>
              <a:spcAft>
                <a:spcPts val="0"/>
              </a:spcAft>
              <a:buClr>
                <a:schemeClr val="dk1"/>
              </a:buClr>
              <a:buSzPts val="2800"/>
              <a:buChar char="•"/>
            </a:pPr>
            <a:r>
              <a:rPr lang="en-US"/>
              <a:t>Repeatable Reads</a:t>
            </a:r>
            <a:endParaRPr/>
          </a:p>
          <a:p>
            <a:pPr marL="228600" lvl="0" indent="-228600" algn="l" rtl="0">
              <a:lnSpc>
                <a:spcPct val="90000"/>
              </a:lnSpc>
              <a:spcBef>
                <a:spcPts val="1000"/>
              </a:spcBef>
              <a:spcAft>
                <a:spcPts val="0"/>
              </a:spcAft>
              <a:buClr>
                <a:schemeClr val="dk1"/>
              </a:buClr>
              <a:buSzPts val="2800"/>
              <a:buChar char="•"/>
            </a:pPr>
            <a:r>
              <a:rPr lang="en-US"/>
              <a:t>Serializable</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is Isolation Level</a:t>
            </a:r>
            <a:endParaRPr/>
          </a:p>
        </p:txBody>
      </p:sp>
      <p:sp>
        <p:nvSpPr>
          <p:cNvPr id="421" name="Google Shape;421;p6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Isolation level defines what the select query will return if the same data is getting updated in another session</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6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Blocking</a:t>
            </a:r>
            <a:endParaRPr/>
          </a:p>
        </p:txBody>
      </p:sp>
      <p:sp>
        <p:nvSpPr>
          <p:cNvPr id="427" name="Google Shape;427;p6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When one session is waiting for another session to commit/rollback /for the query to finish so that the lock is released</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Read Uncommitted</a:t>
            </a:r>
            <a:endParaRPr/>
          </a:p>
        </p:txBody>
      </p:sp>
      <p:sp>
        <p:nvSpPr>
          <p:cNvPr id="433" name="Google Shape;433;p68"/>
          <p:cNvSpPr txBox="1">
            <a:spLocks noGrp="1"/>
          </p:cNvSpPr>
          <p:nvPr>
            <p:ph type="body" idx="1"/>
          </p:nvPr>
        </p:nvSpPr>
        <p:spPr>
          <a:xfrm>
            <a:off x="838200" y="1491297"/>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In Read Uncommitted isolation select query will be able to read uncommitted data</a:t>
            </a:r>
            <a:endParaRPr/>
          </a:p>
          <a:p>
            <a:pPr marL="228600" lvl="0" indent="-228600" algn="l" rtl="0">
              <a:lnSpc>
                <a:spcPct val="90000"/>
              </a:lnSpc>
              <a:spcBef>
                <a:spcPts val="1000"/>
              </a:spcBef>
              <a:spcAft>
                <a:spcPts val="0"/>
              </a:spcAft>
              <a:buClr>
                <a:schemeClr val="dk1"/>
              </a:buClr>
              <a:buSzPts val="2800"/>
              <a:buChar char="•"/>
            </a:pPr>
            <a:r>
              <a:rPr lang="en-US"/>
              <a:t>Uncommitted Data – Data which has been modified but not yet committed/rollback</a:t>
            </a:r>
            <a:endParaRPr/>
          </a:p>
          <a:p>
            <a:pPr marL="228600" lvl="0" indent="-228600" algn="l" rtl="0">
              <a:lnSpc>
                <a:spcPct val="90000"/>
              </a:lnSpc>
              <a:spcBef>
                <a:spcPts val="1000"/>
              </a:spcBef>
              <a:spcAft>
                <a:spcPts val="0"/>
              </a:spcAft>
              <a:buClr>
                <a:schemeClr val="dk1"/>
              </a:buClr>
              <a:buSzPts val="2800"/>
              <a:buChar char="•"/>
            </a:pPr>
            <a:r>
              <a:rPr lang="en-US"/>
              <a:t>EID,ENAME,SALARY,DEPTID</a:t>
            </a:r>
            <a:endParaRPr/>
          </a:p>
          <a:p>
            <a:pPr marL="228600" lvl="0" indent="-228600" algn="l" rtl="0">
              <a:lnSpc>
                <a:spcPct val="90000"/>
              </a:lnSpc>
              <a:spcBef>
                <a:spcPts val="1000"/>
              </a:spcBef>
              <a:spcAft>
                <a:spcPts val="0"/>
              </a:spcAft>
              <a:buClr>
                <a:schemeClr val="dk1"/>
              </a:buClr>
              <a:buSzPts val="2800"/>
              <a:buChar char="•"/>
            </a:pPr>
            <a:r>
              <a:rPr lang="en-US"/>
              <a:t>1, A,100,1</a:t>
            </a:r>
            <a:endParaRPr/>
          </a:p>
          <a:p>
            <a:pPr marL="228600" lvl="0" indent="-228600" algn="l" rtl="0">
              <a:lnSpc>
                <a:spcPct val="90000"/>
              </a:lnSpc>
              <a:spcBef>
                <a:spcPts val="1000"/>
              </a:spcBef>
              <a:spcAft>
                <a:spcPts val="0"/>
              </a:spcAft>
              <a:buClr>
                <a:schemeClr val="dk1"/>
              </a:buClr>
              <a:buSzPts val="2800"/>
              <a:buChar char="•"/>
            </a:pPr>
            <a:r>
              <a:rPr lang="en-US"/>
              <a:t>show variables like '%%isolation%’; </a:t>
            </a:r>
            <a:endParaRPr/>
          </a:p>
          <a:p>
            <a:pPr marL="228600" lvl="0" indent="-228600" algn="l" rtl="0">
              <a:lnSpc>
                <a:spcPct val="90000"/>
              </a:lnSpc>
              <a:spcBef>
                <a:spcPts val="1000"/>
              </a:spcBef>
              <a:spcAft>
                <a:spcPts val="0"/>
              </a:spcAft>
              <a:buClr>
                <a:schemeClr val="dk1"/>
              </a:buClr>
              <a:buSzPts val="2800"/>
              <a:buChar char="•"/>
            </a:pPr>
            <a:r>
              <a:rPr lang="en-US"/>
              <a:t>set  transaction_isolation='read-uncommitted';</a:t>
            </a:r>
            <a:endParaRPr/>
          </a:p>
          <a:p>
            <a:pPr marL="228600" lvl="0" indent="-5080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graphicFrame>
        <p:nvGraphicFramePr>
          <p:cNvPr id="4" name="Google Shape;434;p68"/>
          <p:cNvGraphicFramePr/>
          <p:nvPr/>
        </p:nvGraphicFramePr>
        <p:xfrm>
          <a:off x="2057400" y="1981200"/>
          <a:ext cx="8128000" cy="2656860"/>
        </p:xfrm>
        <a:graphic>
          <a:graphicData uri="http://schemas.openxmlformats.org/drawingml/2006/table">
            <a:tbl>
              <a:tblPr firstRow="1" bandRow="1">
                <a:noFill/>
                <a:tableStyleId>{D9507F25-4F2B-465B-A566-8C5003C40AE1}</a:tableStyleId>
              </a:tblPr>
              <a:tblGrid>
                <a:gridCol w="4064000"/>
                <a:gridCol w="4064000"/>
              </a:tblGrid>
              <a:tr h="370850">
                <a:tc>
                  <a:txBody>
                    <a:bodyPr/>
                    <a:lstStyle/>
                    <a:p>
                      <a:pPr marL="0" marR="0" lvl="0" indent="0" algn="l" rtl="0">
                        <a:spcBef>
                          <a:spcPts val="0"/>
                        </a:spcBef>
                        <a:spcAft>
                          <a:spcPts val="0"/>
                        </a:spcAft>
                        <a:buNone/>
                      </a:pPr>
                      <a:r>
                        <a:rPr lang="en-US" sz="1800" dirty="0"/>
                        <a:t>Session 1</a:t>
                      </a:r>
                      <a:endParaRPr/>
                    </a:p>
                  </a:txBody>
                  <a:tcPr marL="91450" marR="91450" marT="45725" marB="45725"/>
                </a:tc>
                <a:tc>
                  <a:txBody>
                    <a:bodyPr/>
                    <a:lstStyle/>
                    <a:p>
                      <a:pPr marL="0" marR="0" lvl="0" indent="0" algn="l" rtl="0">
                        <a:spcBef>
                          <a:spcPts val="0"/>
                        </a:spcBef>
                        <a:spcAft>
                          <a:spcPts val="0"/>
                        </a:spcAft>
                        <a:buNone/>
                      </a:pPr>
                      <a:r>
                        <a:rPr lang="en-US" sz="1800"/>
                        <a:t>Session 2</a:t>
                      </a:r>
                      <a:endParaRPr/>
                    </a:p>
                  </a:txBody>
                  <a:tcPr marL="91450" marR="91450" marT="45725" marB="45725"/>
                </a:tc>
              </a:tr>
              <a:tr h="370850">
                <a:tc>
                  <a:txBody>
                    <a:bodyPr/>
                    <a:lstStyle/>
                    <a:p>
                      <a:pPr marL="0" marR="0" lvl="0" indent="0" algn="l" rtl="0">
                        <a:lnSpc>
                          <a:spcPct val="100000"/>
                        </a:lnSpc>
                        <a:spcBef>
                          <a:spcPts val="0"/>
                        </a:spcBef>
                        <a:spcAft>
                          <a:spcPts val="0"/>
                        </a:spcAft>
                        <a:buClr>
                          <a:schemeClr val="dk1"/>
                        </a:buClr>
                        <a:buSzPts val="1800"/>
                        <a:buFont typeface="Calibri"/>
                        <a:buNone/>
                      </a:pPr>
                      <a:r>
                        <a:rPr lang="en-US" sz="1800" dirty="0"/>
                        <a:t>set  </a:t>
                      </a:r>
                      <a:r>
                        <a:rPr lang="en-US" sz="1800" dirty="0" err="1"/>
                        <a:t>transaction_isolation</a:t>
                      </a:r>
                      <a:r>
                        <a:rPr lang="en-US" sz="1800" dirty="0"/>
                        <a:t>='read-uncommitted';</a:t>
                      </a:r>
                      <a:endParaRPr/>
                    </a:p>
                    <a:p>
                      <a:pPr marL="0" marR="0" lvl="0" indent="0" algn="l" rtl="0">
                        <a:spcBef>
                          <a:spcPts val="0"/>
                        </a:spcBef>
                        <a:spcAft>
                          <a:spcPts val="0"/>
                        </a:spcAft>
                        <a:buNone/>
                      </a:pPr>
                      <a:r>
                        <a:rPr lang="en-US" sz="1800" dirty="0"/>
                        <a:t>--Step 1</a:t>
                      </a:r>
                      <a:endParaRPr/>
                    </a:p>
                    <a:p>
                      <a:pPr marL="0" marR="0" lvl="0" indent="0" algn="l" rtl="0">
                        <a:spcBef>
                          <a:spcPts val="0"/>
                        </a:spcBef>
                        <a:spcAft>
                          <a:spcPts val="0"/>
                        </a:spcAft>
                        <a:buNone/>
                      </a:pPr>
                      <a:r>
                        <a:rPr lang="en-US" sz="1800" dirty="0"/>
                        <a:t>Start transaction;</a:t>
                      </a:r>
                      <a:endParaRPr/>
                    </a:p>
                    <a:p>
                      <a:pPr marL="0" marR="0" lvl="0" indent="0" algn="l" rtl="0">
                        <a:spcBef>
                          <a:spcPts val="0"/>
                        </a:spcBef>
                        <a:spcAft>
                          <a:spcPts val="0"/>
                        </a:spcAft>
                        <a:buNone/>
                      </a:pPr>
                      <a:r>
                        <a:rPr lang="en-US" sz="1800" dirty="0"/>
                        <a:t>Update </a:t>
                      </a:r>
                      <a:r>
                        <a:rPr lang="en-US" sz="1800" dirty="0" err="1"/>
                        <a:t>emp</a:t>
                      </a:r>
                      <a:r>
                        <a:rPr lang="en-US" sz="1800" dirty="0"/>
                        <a:t> set salary=200 where </a:t>
                      </a:r>
                      <a:r>
                        <a:rPr lang="en-US" sz="1800" dirty="0" err="1"/>
                        <a:t>eid</a:t>
                      </a:r>
                      <a:r>
                        <a:rPr lang="en-US" sz="1800" dirty="0"/>
                        <a:t>=1;</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dirty="0"/>
                        <a:t>set  </a:t>
                      </a:r>
                      <a:r>
                        <a:rPr lang="en-US" sz="1800" dirty="0" err="1"/>
                        <a:t>transaction_isolation</a:t>
                      </a:r>
                      <a:r>
                        <a:rPr lang="en-US" sz="1800" dirty="0"/>
                        <a:t>='read-uncommitted';</a:t>
                      </a:r>
                      <a:endParaRPr/>
                    </a:p>
                    <a:p>
                      <a:pPr marL="0" marR="0" lvl="0" indent="0" algn="l" rtl="0">
                        <a:spcBef>
                          <a:spcPts val="0"/>
                        </a:spcBef>
                        <a:spcAft>
                          <a:spcPts val="0"/>
                        </a:spcAft>
                        <a:buNone/>
                      </a:pPr>
                      <a:endParaRPr sz="1800"/>
                    </a:p>
                    <a:p>
                      <a:pPr marL="0" marR="0" lvl="0" indent="0" algn="l" rtl="0">
                        <a:spcBef>
                          <a:spcPts val="0"/>
                        </a:spcBef>
                        <a:spcAft>
                          <a:spcPts val="0"/>
                        </a:spcAft>
                        <a:buNone/>
                      </a:pPr>
                      <a:r>
                        <a:rPr lang="en-US" sz="1800" dirty="0"/>
                        <a:t>-- Step 2</a:t>
                      </a:r>
                      <a:endParaRPr/>
                    </a:p>
                    <a:p>
                      <a:pPr marL="0" marR="0" lvl="0" indent="0" algn="l" rtl="0">
                        <a:spcBef>
                          <a:spcPts val="0"/>
                        </a:spcBef>
                        <a:spcAft>
                          <a:spcPts val="0"/>
                        </a:spcAft>
                        <a:buNone/>
                      </a:pPr>
                      <a:r>
                        <a:rPr lang="en-US" sz="1800" dirty="0"/>
                        <a:t>Select  * from </a:t>
                      </a:r>
                      <a:r>
                        <a:rPr lang="en-US" sz="1800" dirty="0" err="1"/>
                        <a:t>emp</a:t>
                      </a:r>
                      <a:r>
                        <a:rPr lang="en-US" sz="1800" dirty="0"/>
                        <a:t> where </a:t>
                      </a:r>
                      <a:r>
                        <a:rPr lang="en-US" sz="1800" dirty="0" err="1"/>
                        <a:t>eid</a:t>
                      </a:r>
                      <a:r>
                        <a:rPr lang="en-US" sz="1800" dirty="0"/>
                        <a:t>=1;</a:t>
                      </a:r>
                      <a:endParaRPr/>
                    </a:p>
                    <a:p>
                      <a:pPr marL="0" marR="0" lvl="0" indent="0" algn="l" rtl="0">
                        <a:spcBef>
                          <a:spcPts val="0"/>
                        </a:spcBef>
                        <a:spcAft>
                          <a:spcPts val="0"/>
                        </a:spcAft>
                        <a:buNone/>
                      </a:pPr>
                      <a:r>
                        <a:rPr lang="en-US" sz="1800" dirty="0"/>
                        <a:t>Will return salary as 200</a:t>
                      </a:r>
                      <a:endParaRPr/>
                    </a:p>
                    <a:p>
                      <a:pPr marL="0" marR="0" lvl="0" indent="0" algn="l" rtl="0">
                        <a:spcBef>
                          <a:spcPts val="0"/>
                        </a:spcBef>
                        <a:spcAft>
                          <a:spcPts val="0"/>
                        </a:spcAft>
                        <a:buNone/>
                      </a:pPr>
                      <a:r>
                        <a:rPr lang="en-US" sz="1800" dirty="0"/>
                        <a:t>Update </a:t>
                      </a:r>
                      <a:r>
                        <a:rPr lang="en-US" sz="1800" dirty="0" err="1"/>
                        <a:t>emp</a:t>
                      </a:r>
                      <a:r>
                        <a:rPr lang="en-US" sz="1800" dirty="0"/>
                        <a:t> set </a:t>
                      </a:r>
                      <a:r>
                        <a:rPr lang="en-US" sz="1800" dirty="0" err="1"/>
                        <a:t>set</a:t>
                      </a:r>
                      <a:r>
                        <a:rPr lang="en-US" sz="1800" dirty="0"/>
                        <a:t> salary=300 where </a:t>
                      </a:r>
                      <a:r>
                        <a:rPr lang="en-US" sz="1800" dirty="0" err="1"/>
                        <a:t>eid</a:t>
                      </a:r>
                      <a:r>
                        <a:rPr lang="en-US" sz="1800" dirty="0"/>
                        <a:t>=1;--</a:t>
                      </a:r>
                      <a:r>
                        <a:rPr lang="en-US" sz="1800" b="1" dirty="0"/>
                        <a:t> waiting</a:t>
                      </a:r>
                      <a:endParaRPr/>
                    </a:p>
                  </a:txBody>
                  <a:tcPr marL="91450" marR="91450" marT="45725" marB="45725"/>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Repeatable Read</a:t>
            </a:r>
            <a:endParaRPr/>
          </a:p>
        </p:txBody>
      </p:sp>
      <p:sp>
        <p:nvSpPr>
          <p:cNvPr id="440" name="Google Shape;440;p6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Reading the same data in a transaction even if the data has been modified and committed in another session</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Read Committed</a:t>
            </a:r>
            <a:endParaRPr/>
          </a:p>
        </p:txBody>
      </p:sp>
      <p:sp>
        <p:nvSpPr>
          <p:cNvPr id="446" name="Google Shape;446;p7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In Read committed isolation select query will be able to read last committed data</a:t>
            </a:r>
            <a:endParaRPr/>
          </a:p>
          <a:p>
            <a:pPr marL="228600" lvl="0" indent="-228600" algn="l" rtl="0">
              <a:lnSpc>
                <a:spcPct val="90000"/>
              </a:lnSpc>
              <a:spcBef>
                <a:spcPts val="1000"/>
              </a:spcBef>
              <a:spcAft>
                <a:spcPts val="0"/>
              </a:spcAft>
              <a:buClr>
                <a:schemeClr val="dk1"/>
              </a:buClr>
              <a:buSzPts val="2800"/>
              <a:buChar char="•"/>
            </a:pPr>
            <a:r>
              <a:rPr lang="en-US"/>
              <a:t>Uncommitted read(Dirty reads) is not possible in Read Committed Isolation</a:t>
            </a:r>
            <a:endParaRPr/>
          </a:p>
          <a:p>
            <a:pPr marL="228600" lvl="0" indent="-228600" algn="l" rtl="0">
              <a:lnSpc>
                <a:spcPct val="90000"/>
              </a:lnSpc>
              <a:spcBef>
                <a:spcPts val="1000"/>
              </a:spcBef>
              <a:spcAft>
                <a:spcPts val="0"/>
              </a:spcAft>
              <a:buClr>
                <a:schemeClr val="dk1"/>
              </a:buClr>
              <a:buSzPts val="2800"/>
              <a:buChar char="•"/>
            </a:pPr>
            <a:r>
              <a:rPr lang="en-US"/>
              <a:t>Repeatable Reads not happening</a:t>
            </a:r>
            <a:endParaRPr/>
          </a:p>
          <a:p>
            <a:pPr marL="228600" lvl="0" indent="-228600" algn="l" rtl="0">
              <a:lnSpc>
                <a:spcPct val="90000"/>
              </a:lnSpc>
              <a:spcBef>
                <a:spcPts val="1000"/>
              </a:spcBef>
              <a:spcAft>
                <a:spcPts val="0"/>
              </a:spcAft>
              <a:buClr>
                <a:schemeClr val="dk1"/>
              </a:buClr>
              <a:buSzPts val="2800"/>
              <a:buChar char="•"/>
            </a:pPr>
            <a:r>
              <a:rPr lang="en-US"/>
              <a:t>EID,ENAME,SALARY,DEPTID</a:t>
            </a:r>
            <a:endParaRPr/>
          </a:p>
          <a:p>
            <a:pPr marL="228600" lvl="0" indent="-228600" algn="l" rtl="0">
              <a:lnSpc>
                <a:spcPct val="90000"/>
              </a:lnSpc>
              <a:spcBef>
                <a:spcPts val="1000"/>
              </a:spcBef>
              <a:spcAft>
                <a:spcPts val="0"/>
              </a:spcAft>
              <a:buClr>
                <a:schemeClr val="dk1"/>
              </a:buClr>
              <a:buSzPts val="2800"/>
              <a:buChar char="•"/>
            </a:pPr>
            <a:r>
              <a:rPr lang="en-US"/>
              <a:t>1, A,100,1</a:t>
            </a:r>
            <a:endParaRPr/>
          </a:p>
          <a:p>
            <a:pPr marL="228600" lvl="0" indent="-228600" algn="l" rtl="0">
              <a:lnSpc>
                <a:spcPct val="90000"/>
              </a:lnSpc>
              <a:spcBef>
                <a:spcPts val="1000"/>
              </a:spcBef>
              <a:spcAft>
                <a:spcPts val="0"/>
              </a:spcAft>
              <a:buClr>
                <a:schemeClr val="dk1"/>
              </a:buClr>
              <a:buSzPts val="2800"/>
              <a:buChar char="•"/>
            </a:pPr>
            <a:r>
              <a:rPr lang="en-US"/>
              <a:t>show variables like '%%isolation%’; </a:t>
            </a:r>
            <a:endParaRPr/>
          </a:p>
          <a:p>
            <a:pPr marL="228600" lvl="0" indent="-228600" algn="l" rtl="0">
              <a:lnSpc>
                <a:spcPct val="90000"/>
              </a:lnSpc>
              <a:spcBef>
                <a:spcPts val="1000"/>
              </a:spcBef>
              <a:spcAft>
                <a:spcPts val="0"/>
              </a:spcAft>
              <a:buClr>
                <a:schemeClr val="dk1"/>
              </a:buClr>
              <a:buSzPts val="2800"/>
              <a:buChar char="•"/>
            </a:pPr>
            <a:r>
              <a:rPr lang="en-US"/>
              <a:t>set  transaction_isolation='read-committed';</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MySQL Client</a:t>
            </a:r>
            <a:endParaRPr/>
          </a:p>
        </p:txBody>
      </p:sp>
      <p:sp>
        <p:nvSpPr>
          <p:cNvPr id="116" name="Google Shape;116;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MySQL Workbench</a:t>
            </a:r>
            <a:r>
              <a:rPr lang="en-US"/>
              <a:t>- it is Graphical User Interface to connect to MySQL Database</a:t>
            </a:r>
            <a:endParaRPr/>
          </a:p>
          <a:p>
            <a:pPr marL="228600" lvl="0" indent="-228600" algn="l" rtl="0">
              <a:lnSpc>
                <a:spcPct val="90000"/>
              </a:lnSpc>
              <a:spcBef>
                <a:spcPts val="1000"/>
              </a:spcBef>
              <a:spcAft>
                <a:spcPts val="0"/>
              </a:spcAft>
              <a:buClr>
                <a:schemeClr val="dk1"/>
              </a:buClr>
              <a:buSzPts val="2800"/>
              <a:buChar char="•"/>
            </a:pPr>
            <a:r>
              <a:rPr lang="en-US" b="1"/>
              <a:t>Mysql Command Line</a:t>
            </a:r>
            <a:r>
              <a:rPr lang="en-US"/>
              <a:t>- it is a command line utility to connect to MysqL Database</a:t>
            </a:r>
            <a:endParaRPr/>
          </a:p>
          <a:p>
            <a:pPr marL="228600" lvl="0" indent="-228600" algn="l" rtl="0">
              <a:lnSpc>
                <a:spcPct val="90000"/>
              </a:lnSpc>
              <a:spcBef>
                <a:spcPts val="1000"/>
              </a:spcBef>
              <a:spcAft>
                <a:spcPts val="0"/>
              </a:spcAft>
              <a:buClr>
                <a:schemeClr val="dk1"/>
              </a:buClr>
              <a:buSzPts val="2800"/>
              <a:buChar char="•"/>
            </a:pPr>
            <a:r>
              <a:rPr lang="en-US"/>
              <a:t>Default Port for MySQL - 3306</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graphicFrame>
        <p:nvGraphicFramePr>
          <p:cNvPr id="4" name="Google Shape;447;p70"/>
          <p:cNvGraphicFramePr/>
          <p:nvPr/>
        </p:nvGraphicFramePr>
        <p:xfrm>
          <a:off x="2286000" y="2209800"/>
          <a:ext cx="8128000" cy="2656860"/>
        </p:xfrm>
        <a:graphic>
          <a:graphicData uri="http://schemas.openxmlformats.org/drawingml/2006/table">
            <a:tbl>
              <a:tblPr firstRow="1" bandRow="1">
                <a:noFill/>
                <a:tableStyleId>{D9507F25-4F2B-465B-A566-8C5003C40AE1}</a:tableStyleId>
              </a:tblPr>
              <a:tblGrid>
                <a:gridCol w="4064000"/>
                <a:gridCol w="4064000"/>
              </a:tblGrid>
              <a:tr h="370850">
                <a:tc>
                  <a:txBody>
                    <a:bodyPr/>
                    <a:lstStyle/>
                    <a:p>
                      <a:pPr marL="0" marR="0" lvl="0" indent="0" algn="l" rtl="0">
                        <a:spcBef>
                          <a:spcPts val="0"/>
                        </a:spcBef>
                        <a:spcAft>
                          <a:spcPts val="0"/>
                        </a:spcAft>
                        <a:buNone/>
                      </a:pPr>
                      <a:r>
                        <a:rPr lang="en-US" sz="1800"/>
                        <a:t>Session 1</a:t>
                      </a:r>
                      <a:endParaRPr/>
                    </a:p>
                  </a:txBody>
                  <a:tcPr marL="91450" marR="91450" marT="45725" marB="45725"/>
                </a:tc>
                <a:tc>
                  <a:txBody>
                    <a:bodyPr/>
                    <a:lstStyle/>
                    <a:p>
                      <a:pPr marL="0" marR="0" lvl="0" indent="0" algn="l" rtl="0">
                        <a:spcBef>
                          <a:spcPts val="0"/>
                        </a:spcBef>
                        <a:spcAft>
                          <a:spcPts val="0"/>
                        </a:spcAft>
                        <a:buNone/>
                      </a:pPr>
                      <a:r>
                        <a:rPr lang="en-US" sz="1800"/>
                        <a:t>Session 2</a:t>
                      </a:r>
                      <a:endParaRPr/>
                    </a:p>
                  </a:txBody>
                  <a:tcPr marL="91450" marR="91450" marT="45725" marB="45725"/>
                </a:tc>
              </a:tr>
              <a:tr h="370850">
                <a:tc>
                  <a:txBody>
                    <a:bodyPr/>
                    <a:lstStyle/>
                    <a:p>
                      <a:pPr marL="0" marR="0" lvl="0" indent="0" algn="l" rtl="0">
                        <a:lnSpc>
                          <a:spcPct val="100000"/>
                        </a:lnSpc>
                        <a:spcBef>
                          <a:spcPts val="0"/>
                        </a:spcBef>
                        <a:spcAft>
                          <a:spcPts val="0"/>
                        </a:spcAft>
                        <a:buClr>
                          <a:schemeClr val="dk1"/>
                        </a:buClr>
                        <a:buSzPts val="1800"/>
                        <a:buFont typeface="Calibri"/>
                        <a:buNone/>
                      </a:pPr>
                      <a:r>
                        <a:rPr lang="en-US" sz="1800"/>
                        <a:t>set  transaction_isolation='read-committed';</a:t>
                      </a:r>
                      <a:endParaRPr/>
                    </a:p>
                    <a:p>
                      <a:pPr marL="0" marR="0" lvl="0" indent="0" algn="l" rtl="0">
                        <a:spcBef>
                          <a:spcPts val="0"/>
                        </a:spcBef>
                        <a:spcAft>
                          <a:spcPts val="0"/>
                        </a:spcAft>
                        <a:buNone/>
                      </a:pPr>
                      <a:r>
                        <a:rPr lang="en-US" sz="1800"/>
                        <a:t>--Step 1</a:t>
                      </a:r>
                      <a:endParaRPr/>
                    </a:p>
                    <a:p>
                      <a:pPr marL="0" marR="0" lvl="0" indent="0" algn="l" rtl="0">
                        <a:spcBef>
                          <a:spcPts val="0"/>
                        </a:spcBef>
                        <a:spcAft>
                          <a:spcPts val="0"/>
                        </a:spcAft>
                        <a:buNone/>
                      </a:pPr>
                      <a:r>
                        <a:rPr lang="en-US" sz="1800"/>
                        <a:t>Start transaction;</a:t>
                      </a:r>
                      <a:endParaRPr/>
                    </a:p>
                    <a:p>
                      <a:pPr marL="0" marR="0" lvl="0" indent="0" algn="l" rtl="0">
                        <a:spcBef>
                          <a:spcPts val="0"/>
                        </a:spcBef>
                        <a:spcAft>
                          <a:spcPts val="0"/>
                        </a:spcAft>
                        <a:buNone/>
                      </a:pPr>
                      <a:r>
                        <a:rPr lang="en-US" sz="1800"/>
                        <a:t>Update emp set salary=200 where eid=1;</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dirty="0"/>
                        <a:t>set  </a:t>
                      </a:r>
                      <a:r>
                        <a:rPr lang="en-US" sz="1800" dirty="0" err="1"/>
                        <a:t>transaction_isolation</a:t>
                      </a:r>
                      <a:r>
                        <a:rPr lang="en-US" sz="1800" dirty="0"/>
                        <a:t>='read-committed';</a:t>
                      </a:r>
                      <a:endParaRPr/>
                    </a:p>
                    <a:p>
                      <a:pPr marL="0" marR="0" lvl="0" indent="0" algn="l" rtl="0">
                        <a:spcBef>
                          <a:spcPts val="0"/>
                        </a:spcBef>
                        <a:spcAft>
                          <a:spcPts val="0"/>
                        </a:spcAft>
                        <a:buNone/>
                      </a:pPr>
                      <a:endParaRPr sz="1800"/>
                    </a:p>
                    <a:p>
                      <a:pPr marL="0" marR="0" lvl="0" indent="0" algn="l" rtl="0">
                        <a:spcBef>
                          <a:spcPts val="0"/>
                        </a:spcBef>
                        <a:spcAft>
                          <a:spcPts val="0"/>
                        </a:spcAft>
                        <a:buNone/>
                      </a:pPr>
                      <a:r>
                        <a:rPr lang="en-US" sz="1800" dirty="0"/>
                        <a:t>-- Step 2</a:t>
                      </a:r>
                      <a:endParaRPr/>
                    </a:p>
                    <a:p>
                      <a:pPr marL="0" marR="0" lvl="0" indent="0" algn="l" rtl="0">
                        <a:spcBef>
                          <a:spcPts val="0"/>
                        </a:spcBef>
                        <a:spcAft>
                          <a:spcPts val="0"/>
                        </a:spcAft>
                        <a:buNone/>
                      </a:pPr>
                      <a:r>
                        <a:rPr lang="en-US" sz="1800" dirty="0"/>
                        <a:t>Select  * from </a:t>
                      </a:r>
                      <a:r>
                        <a:rPr lang="en-US" sz="1800" dirty="0" err="1"/>
                        <a:t>emp</a:t>
                      </a:r>
                      <a:r>
                        <a:rPr lang="en-US" sz="1800" dirty="0"/>
                        <a:t> where </a:t>
                      </a:r>
                      <a:r>
                        <a:rPr lang="en-US" sz="1800" dirty="0" err="1"/>
                        <a:t>eid</a:t>
                      </a:r>
                      <a:r>
                        <a:rPr lang="en-US" sz="1800" dirty="0"/>
                        <a:t>=1;</a:t>
                      </a:r>
                      <a:endParaRPr/>
                    </a:p>
                    <a:p>
                      <a:pPr marL="0" marR="0" lvl="0" indent="0" algn="l" rtl="0">
                        <a:spcBef>
                          <a:spcPts val="0"/>
                        </a:spcBef>
                        <a:spcAft>
                          <a:spcPts val="0"/>
                        </a:spcAft>
                        <a:buNone/>
                      </a:pPr>
                      <a:r>
                        <a:rPr lang="en-US" sz="1800" dirty="0"/>
                        <a:t>Will return salary as 100</a:t>
                      </a:r>
                      <a:endParaRPr/>
                    </a:p>
                    <a:p>
                      <a:pPr marL="0" marR="0" lvl="0" indent="0" algn="l" rtl="0">
                        <a:spcBef>
                          <a:spcPts val="0"/>
                        </a:spcBef>
                        <a:spcAft>
                          <a:spcPts val="0"/>
                        </a:spcAft>
                        <a:buNone/>
                      </a:pPr>
                      <a:r>
                        <a:rPr lang="en-US" sz="1800" dirty="0"/>
                        <a:t>Update </a:t>
                      </a:r>
                      <a:r>
                        <a:rPr lang="en-US" sz="1800" dirty="0" err="1"/>
                        <a:t>emp</a:t>
                      </a:r>
                      <a:r>
                        <a:rPr lang="en-US" sz="1800" dirty="0"/>
                        <a:t> set </a:t>
                      </a:r>
                      <a:r>
                        <a:rPr lang="en-US" sz="1800" dirty="0" err="1"/>
                        <a:t>set</a:t>
                      </a:r>
                      <a:r>
                        <a:rPr lang="en-US" sz="1800" dirty="0"/>
                        <a:t> salary=300 where </a:t>
                      </a:r>
                      <a:r>
                        <a:rPr lang="en-US" sz="1800" dirty="0" err="1"/>
                        <a:t>eid</a:t>
                      </a:r>
                      <a:r>
                        <a:rPr lang="en-US" sz="1800" dirty="0"/>
                        <a:t>=1;--</a:t>
                      </a:r>
                      <a:r>
                        <a:rPr lang="en-US" sz="1800" b="1" dirty="0"/>
                        <a:t> waiting</a:t>
                      </a:r>
                      <a:endParaRPr/>
                    </a:p>
                  </a:txBody>
                  <a:tcPr marL="91450" marR="91450" marT="45725" marB="45725"/>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7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Repeatable Read Isolation</a:t>
            </a:r>
            <a:endParaRPr/>
          </a:p>
        </p:txBody>
      </p:sp>
      <p:sp>
        <p:nvSpPr>
          <p:cNvPr id="453" name="Google Shape;453;p7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In Repeatable Read isolation select query will be able to read last committed data</a:t>
            </a:r>
            <a:endParaRPr/>
          </a:p>
          <a:p>
            <a:pPr marL="228600" lvl="0" indent="-228600" algn="l" rtl="0">
              <a:lnSpc>
                <a:spcPct val="90000"/>
              </a:lnSpc>
              <a:spcBef>
                <a:spcPts val="1000"/>
              </a:spcBef>
              <a:spcAft>
                <a:spcPts val="0"/>
              </a:spcAft>
              <a:buClr>
                <a:schemeClr val="dk1"/>
              </a:buClr>
              <a:buSzPts val="2800"/>
              <a:buChar char="•"/>
            </a:pPr>
            <a:r>
              <a:rPr lang="en-US"/>
              <a:t>Uncommitted read(Dirty reads) is not possible in Repeatable Read </a:t>
            </a:r>
            <a:endParaRPr/>
          </a:p>
          <a:p>
            <a:pPr marL="228600" lvl="0" indent="-228600" algn="l" rtl="0">
              <a:lnSpc>
                <a:spcPct val="90000"/>
              </a:lnSpc>
              <a:spcBef>
                <a:spcPts val="1000"/>
              </a:spcBef>
              <a:spcAft>
                <a:spcPts val="0"/>
              </a:spcAft>
              <a:buClr>
                <a:schemeClr val="dk1"/>
              </a:buClr>
              <a:buSzPts val="2800"/>
              <a:buChar char="•"/>
            </a:pPr>
            <a:r>
              <a:rPr lang="en-US"/>
              <a:t>Repeatable Reads is possible</a:t>
            </a:r>
            <a:endParaRPr/>
          </a:p>
          <a:p>
            <a:pPr marL="228600" lvl="0" indent="-228600" algn="l" rtl="0">
              <a:lnSpc>
                <a:spcPct val="90000"/>
              </a:lnSpc>
              <a:spcBef>
                <a:spcPts val="1000"/>
              </a:spcBef>
              <a:spcAft>
                <a:spcPts val="0"/>
              </a:spcAft>
              <a:buClr>
                <a:schemeClr val="dk1"/>
              </a:buClr>
              <a:buSzPts val="2800"/>
              <a:buChar char="•"/>
            </a:pPr>
            <a:r>
              <a:rPr lang="en-US"/>
              <a:t>EID,ENAME,SALARY,DEPTID</a:t>
            </a:r>
            <a:endParaRPr/>
          </a:p>
          <a:p>
            <a:pPr marL="228600" lvl="0" indent="-228600" algn="l" rtl="0">
              <a:lnSpc>
                <a:spcPct val="90000"/>
              </a:lnSpc>
              <a:spcBef>
                <a:spcPts val="1000"/>
              </a:spcBef>
              <a:spcAft>
                <a:spcPts val="0"/>
              </a:spcAft>
              <a:buClr>
                <a:schemeClr val="dk1"/>
              </a:buClr>
              <a:buSzPts val="2800"/>
              <a:buChar char="•"/>
            </a:pPr>
            <a:r>
              <a:rPr lang="en-US"/>
              <a:t>1, A,200,1-- initial</a:t>
            </a:r>
            <a:endParaRPr/>
          </a:p>
          <a:p>
            <a:pPr marL="228600" lvl="0" indent="-228600" algn="l" rtl="0">
              <a:lnSpc>
                <a:spcPct val="90000"/>
              </a:lnSpc>
              <a:spcBef>
                <a:spcPts val="1000"/>
              </a:spcBef>
              <a:spcAft>
                <a:spcPts val="0"/>
              </a:spcAft>
              <a:buClr>
                <a:schemeClr val="dk1"/>
              </a:buClr>
              <a:buSzPts val="2800"/>
              <a:buChar char="•"/>
            </a:pPr>
            <a:r>
              <a:rPr lang="en-US"/>
              <a:t>show variables like '%%isolation%’; </a:t>
            </a:r>
            <a:endParaRPr/>
          </a:p>
          <a:p>
            <a:pPr marL="228600" lvl="0" indent="-228600" algn="l" rtl="0">
              <a:lnSpc>
                <a:spcPct val="90000"/>
              </a:lnSpc>
              <a:spcBef>
                <a:spcPts val="1000"/>
              </a:spcBef>
              <a:spcAft>
                <a:spcPts val="0"/>
              </a:spcAft>
              <a:buClr>
                <a:schemeClr val="dk1"/>
              </a:buClr>
              <a:buSzPts val="2800"/>
              <a:buChar char="•"/>
            </a:pPr>
            <a:r>
              <a:rPr lang="en-US"/>
              <a:t>set  transaction_isolation=‘repeatable-read';</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graphicFrame>
        <p:nvGraphicFramePr>
          <p:cNvPr id="4" name="Google Shape;454;p71"/>
          <p:cNvGraphicFramePr/>
          <p:nvPr/>
        </p:nvGraphicFramePr>
        <p:xfrm>
          <a:off x="1828800" y="1219200"/>
          <a:ext cx="8128000" cy="4851420"/>
        </p:xfrm>
        <a:graphic>
          <a:graphicData uri="http://schemas.openxmlformats.org/drawingml/2006/table">
            <a:tbl>
              <a:tblPr firstRow="1" bandRow="1">
                <a:noFill/>
                <a:tableStyleId>{D9507F25-4F2B-465B-A566-8C5003C40AE1}</a:tableStyleId>
              </a:tblPr>
              <a:tblGrid>
                <a:gridCol w="4064000"/>
                <a:gridCol w="4064000"/>
              </a:tblGrid>
              <a:tr h="370850">
                <a:tc>
                  <a:txBody>
                    <a:bodyPr/>
                    <a:lstStyle/>
                    <a:p>
                      <a:pPr marL="0" marR="0" lvl="0" indent="0" algn="l" rtl="0">
                        <a:spcBef>
                          <a:spcPts val="0"/>
                        </a:spcBef>
                        <a:spcAft>
                          <a:spcPts val="0"/>
                        </a:spcAft>
                        <a:buNone/>
                      </a:pPr>
                      <a:r>
                        <a:rPr lang="en-US" sz="1800" dirty="0"/>
                        <a:t>Session 1</a:t>
                      </a:r>
                      <a:endParaRPr/>
                    </a:p>
                  </a:txBody>
                  <a:tcPr marL="91450" marR="91450" marT="45725" marB="45725"/>
                </a:tc>
                <a:tc>
                  <a:txBody>
                    <a:bodyPr/>
                    <a:lstStyle/>
                    <a:p>
                      <a:pPr marL="0" marR="0" lvl="0" indent="0" algn="l" rtl="0">
                        <a:spcBef>
                          <a:spcPts val="0"/>
                        </a:spcBef>
                        <a:spcAft>
                          <a:spcPts val="0"/>
                        </a:spcAft>
                        <a:buNone/>
                      </a:pPr>
                      <a:r>
                        <a:rPr lang="en-US" sz="1800" dirty="0"/>
                        <a:t>Session 2</a:t>
                      </a:r>
                      <a:endParaRPr/>
                    </a:p>
                  </a:txBody>
                  <a:tcPr marL="91450" marR="91450" marT="45725" marB="45725"/>
                </a:tc>
              </a:tr>
              <a:tr h="370850">
                <a:tc>
                  <a:txBody>
                    <a:bodyPr/>
                    <a:lstStyle/>
                    <a:p>
                      <a:pPr marL="0" marR="0" lvl="0" indent="0" algn="l" rtl="0">
                        <a:lnSpc>
                          <a:spcPct val="100000"/>
                        </a:lnSpc>
                        <a:spcBef>
                          <a:spcPts val="0"/>
                        </a:spcBef>
                        <a:spcAft>
                          <a:spcPts val="0"/>
                        </a:spcAft>
                        <a:buClr>
                          <a:schemeClr val="dk1"/>
                        </a:buClr>
                        <a:buSzPts val="1800"/>
                        <a:buFont typeface="Calibri"/>
                        <a:buNone/>
                      </a:pPr>
                      <a:r>
                        <a:rPr lang="en-US" sz="1800" dirty="0"/>
                        <a:t>set  </a:t>
                      </a:r>
                      <a:r>
                        <a:rPr lang="en-US" sz="1800" dirty="0" err="1"/>
                        <a:t>transaction_isolation</a:t>
                      </a:r>
                      <a:r>
                        <a:rPr lang="en-US" sz="1800" dirty="0"/>
                        <a:t>=‘repeatable-read';</a:t>
                      </a:r>
                      <a:endParaRPr/>
                    </a:p>
                    <a:p>
                      <a:pPr marL="0" marR="0" lvl="0" indent="0" algn="l" rtl="0">
                        <a:spcBef>
                          <a:spcPts val="0"/>
                        </a:spcBef>
                        <a:spcAft>
                          <a:spcPts val="0"/>
                        </a:spcAft>
                        <a:buNone/>
                      </a:pPr>
                      <a:r>
                        <a:rPr lang="en-US" sz="1800" dirty="0"/>
                        <a:t>--Step 2</a:t>
                      </a:r>
                      <a:endParaRPr/>
                    </a:p>
                    <a:p>
                      <a:pPr marL="0" marR="0" lvl="0" indent="0" algn="l" rtl="0">
                        <a:spcBef>
                          <a:spcPts val="0"/>
                        </a:spcBef>
                        <a:spcAft>
                          <a:spcPts val="0"/>
                        </a:spcAft>
                        <a:buNone/>
                      </a:pPr>
                      <a:r>
                        <a:rPr lang="en-US" sz="1800" dirty="0"/>
                        <a:t>Start transaction;</a:t>
                      </a:r>
                      <a:endParaRPr/>
                    </a:p>
                    <a:p>
                      <a:pPr marL="0" marR="0" lvl="0" indent="0" algn="l" rtl="0">
                        <a:spcBef>
                          <a:spcPts val="0"/>
                        </a:spcBef>
                        <a:spcAft>
                          <a:spcPts val="0"/>
                        </a:spcAft>
                        <a:buNone/>
                      </a:pPr>
                      <a:r>
                        <a:rPr lang="en-US" sz="1800" dirty="0"/>
                        <a:t>Update </a:t>
                      </a:r>
                      <a:r>
                        <a:rPr lang="en-US" sz="1800" dirty="0" err="1"/>
                        <a:t>emp</a:t>
                      </a:r>
                      <a:r>
                        <a:rPr lang="en-US" sz="1800" dirty="0"/>
                        <a:t> set salary=300 where </a:t>
                      </a:r>
                      <a:r>
                        <a:rPr lang="en-US" sz="1800" dirty="0" err="1"/>
                        <a:t>eid</a:t>
                      </a:r>
                      <a:r>
                        <a:rPr lang="en-US" sz="1800" dirty="0"/>
                        <a:t>=1;</a:t>
                      </a:r>
                      <a:endParaRPr/>
                    </a:p>
                    <a:p>
                      <a:pPr marL="0" marR="0" lvl="0" indent="0" algn="l" rtl="0">
                        <a:spcBef>
                          <a:spcPts val="0"/>
                        </a:spcBef>
                        <a:spcAft>
                          <a:spcPts val="0"/>
                        </a:spcAft>
                        <a:buNone/>
                      </a:pPr>
                      <a:r>
                        <a:rPr lang="en-US" sz="1800" dirty="0"/>
                        <a:t>Commit;</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dirty="0"/>
                        <a:t>set  </a:t>
                      </a:r>
                      <a:r>
                        <a:rPr lang="en-US" sz="1800" dirty="0" err="1"/>
                        <a:t>transaction_isolation</a:t>
                      </a:r>
                      <a:r>
                        <a:rPr lang="en-US" sz="1800" dirty="0"/>
                        <a:t>='repeatable-read’;</a:t>
                      </a:r>
                      <a:endParaRPr/>
                    </a:p>
                    <a:p>
                      <a:pPr marL="0" marR="0" lvl="0" indent="0" algn="l" rtl="0">
                        <a:spcBef>
                          <a:spcPts val="0"/>
                        </a:spcBef>
                        <a:spcAft>
                          <a:spcPts val="0"/>
                        </a:spcAft>
                        <a:buNone/>
                      </a:pPr>
                      <a:r>
                        <a:rPr lang="en-US" sz="1800" dirty="0"/>
                        <a:t>-- step 1</a:t>
                      </a:r>
                      <a:endParaRPr/>
                    </a:p>
                    <a:p>
                      <a:pPr marL="0" marR="0" lvl="0" indent="0" algn="l" rtl="0">
                        <a:spcBef>
                          <a:spcPts val="0"/>
                        </a:spcBef>
                        <a:spcAft>
                          <a:spcPts val="0"/>
                        </a:spcAft>
                        <a:buNone/>
                      </a:pPr>
                      <a:r>
                        <a:rPr lang="en-US" sz="1800" dirty="0"/>
                        <a:t>Start transaction;</a:t>
                      </a:r>
                      <a:endParaRPr/>
                    </a:p>
                    <a:p>
                      <a:pPr marL="0" marR="0" lvl="0" indent="0" algn="l" rtl="0">
                        <a:spcBef>
                          <a:spcPts val="0"/>
                        </a:spcBef>
                        <a:spcAft>
                          <a:spcPts val="0"/>
                        </a:spcAft>
                        <a:buNone/>
                      </a:pPr>
                      <a:r>
                        <a:rPr lang="en-US" sz="1800" dirty="0"/>
                        <a:t>Select * from </a:t>
                      </a:r>
                      <a:r>
                        <a:rPr lang="en-US" sz="1800" dirty="0" err="1"/>
                        <a:t>emp</a:t>
                      </a:r>
                      <a:r>
                        <a:rPr lang="en-US" sz="1800" dirty="0"/>
                        <a:t> where </a:t>
                      </a:r>
                      <a:r>
                        <a:rPr lang="en-US" sz="1800" dirty="0" err="1"/>
                        <a:t>eid</a:t>
                      </a:r>
                      <a:r>
                        <a:rPr lang="en-US" sz="1800" dirty="0"/>
                        <a:t>=1;</a:t>
                      </a:r>
                      <a:endParaRPr/>
                    </a:p>
                    <a:p>
                      <a:pPr marL="0" marR="0" lvl="0" indent="0" algn="l" rtl="0">
                        <a:spcBef>
                          <a:spcPts val="0"/>
                        </a:spcBef>
                        <a:spcAft>
                          <a:spcPts val="0"/>
                        </a:spcAft>
                        <a:buNone/>
                      </a:pPr>
                      <a:r>
                        <a:rPr lang="en-US" sz="1800" dirty="0"/>
                        <a:t>--return 1,A,200,1</a:t>
                      </a:r>
                      <a:endParaRPr/>
                    </a:p>
                    <a:p>
                      <a:pPr marL="0" marR="0" lvl="0" indent="0" algn="l" rtl="0">
                        <a:spcBef>
                          <a:spcPts val="0"/>
                        </a:spcBef>
                        <a:spcAft>
                          <a:spcPts val="0"/>
                        </a:spcAft>
                        <a:buNone/>
                      </a:pPr>
                      <a:r>
                        <a:rPr lang="en-US" sz="1800" dirty="0"/>
                        <a:t>-- Step 3</a:t>
                      </a:r>
                      <a:endParaRPr/>
                    </a:p>
                    <a:p>
                      <a:pPr marL="0" marR="0" lvl="0" indent="0" algn="l" rtl="0">
                        <a:spcBef>
                          <a:spcPts val="0"/>
                        </a:spcBef>
                        <a:spcAft>
                          <a:spcPts val="0"/>
                        </a:spcAft>
                        <a:buNone/>
                      </a:pPr>
                      <a:r>
                        <a:rPr lang="en-US" sz="1800" dirty="0"/>
                        <a:t>Select  * from </a:t>
                      </a:r>
                      <a:r>
                        <a:rPr lang="en-US" sz="1800" dirty="0" err="1"/>
                        <a:t>emp</a:t>
                      </a:r>
                      <a:r>
                        <a:rPr lang="en-US" sz="1800" dirty="0"/>
                        <a:t> where </a:t>
                      </a:r>
                      <a:r>
                        <a:rPr lang="en-US" sz="1800" dirty="0" err="1"/>
                        <a:t>eid</a:t>
                      </a:r>
                      <a:r>
                        <a:rPr lang="en-US" sz="1800" dirty="0"/>
                        <a:t>=1;</a:t>
                      </a:r>
                      <a:endParaRPr/>
                    </a:p>
                    <a:p>
                      <a:pPr marL="0" marR="0" lvl="0" indent="0" algn="l" rtl="0">
                        <a:spcBef>
                          <a:spcPts val="0"/>
                        </a:spcBef>
                        <a:spcAft>
                          <a:spcPts val="0"/>
                        </a:spcAft>
                        <a:buNone/>
                      </a:pPr>
                      <a:r>
                        <a:rPr lang="en-US" sz="1800" dirty="0"/>
                        <a:t>--Will return salary as 200</a:t>
                      </a:r>
                      <a:endParaRPr/>
                    </a:p>
                    <a:p>
                      <a:pPr marL="0" marR="0" lvl="0" indent="0" algn="l" rtl="0">
                        <a:spcBef>
                          <a:spcPts val="0"/>
                        </a:spcBef>
                        <a:spcAft>
                          <a:spcPts val="0"/>
                        </a:spcAft>
                        <a:buNone/>
                      </a:pPr>
                      <a:r>
                        <a:rPr lang="en-US" sz="1800" dirty="0"/>
                        <a:t>--step 4 </a:t>
                      </a:r>
                      <a:endParaRPr/>
                    </a:p>
                    <a:p>
                      <a:pPr marL="0" marR="0" lvl="0" indent="0" algn="l" rtl="0">
                        <a:spcBef>
                          <a:spcPts val="0"/>
                        </a:spcBef>
                        <a:spcAft>
                          <a:spcPts val="0"/>
                        </a:spcAft>
                        <a:buNone/>
                      </a:pPr>
                      <a:r>
                        <a:rPr lang="en-US" sz="1800" dirty="0"/>
                        <a:t>Commit;</a:t>
                      </a:r>
                      <a:endParaRPr/>
                    </a:p>
                    <a:p>
                      <a:pPr marL="0" marR="0" lvl="0" indent="0" algn="l" rtl="0">
                        <a:spcBef>
                          <a:spcPts val="0"/>
                        </a:spcBef>
                        <a:spcAft>
                          <a:spcPts val="0"/>
                        </a:spcAft>
                        <a:buNone/>
                      </a:pPr>
                      <a:r>
                        <a:rPr lang="en-US" sz="1800" dirty="0"/>
                        <a:t>Select  * from </a:t>
                      </a:r>
                      <a:r>
                        <a:rPr lang="en-US" sz="1800" dirty="0" err="1"/>
                        <a:t>emp</a:t>
                      </a:r>
                      <a:r>
                        <a:rPr lang="en-US" sz="1800" dirty="0"/>
                        <a:t> where </a:t>
                      </a:r>
                      <a:r>
                        <a:rPr lang="en-US" sz="1800" dirty="0" err="1"/>
                        <a:t>eid</a:t>
                      </a:r>
                      <a:r>
                        <a:rPr lang="en-US" sz="1800" dirty="0"/>
                        <a:t>=1;</a:t>
                      </a:r>
                      <a:endParaRPr/>
                    </a:p>
                    <a:p>
                      <a:pPr marL="0" marR="0" lvl="0" indent="0" algn="l" rtl="0">
                        <a:spcBef>
                          <a:spcPts val="0"/>
                        </a:spcBef>
                        <a:spcAft>
                          <a:spcPts val="0"/>
                        </a:spcAft>
                        <a:buNone/>
                      </a:pPr>
                      <a:r>
                        <a:rPr lang="en-US" sz="1800" dirty="0"/>
                        <a:t>--Will return salary as 300</a:t>
                      </a:r>
                      <a:endParaRPr/>
                    </a:p>
                    <a:p>
                      <a:pPr marL="0" marR="0" lvl="0" indent="0" algn="l" rtl="0">
                        <a:spcBef>
                          <a:spcPts val="0"/>
                        </a:spcBef>
                        <a:spcAft>
                          <a:spcPts val="0"/>
                        </a:spcAft>
                        <a:buNone/>
                      </a:pPr>
                      <a:endParaRPr sz="1800"/>
                    </a:p>
                    <a:p>
                      <a:pPr marL="0" marR="0" lvl="0" indent="0" algn="l" rtl="0">
                        <a:spcBef>
                          <a:spcPts val="0"/>
                        </a:spcBef>
                        <a:spcAft>
                          <a:spcPts val="0"/>
                        </a:spcAft>
                        <a:buNone/>
                      </a:pPr>
                      <a:r>
                        <a:rPr lang="en-US" sz="1800" dirty="0"/>
                        <a:t>Update </a:t>
                      </a:r>
                      <a:r>
                        <a:rPr lang="en-US" sz="1800" dirty="0" err="1"/>
                        <a:t>emp</a:t>
                      </a:r>
                      <a:r>
                        <a:rPr lang="en-US" sz="1800" dirty="0"/>
                        <a:t> set </a:t>
                      </a:r>
                      <a:r>
                        <a:rPr lang="en-US" sz="1800" dirty="0" err="1"/>
                        <a:t>set</a:t>
                      </a:r>
                      <a:r>
                        <a:rPr lang="en-US" sz="1800" dirty="0"/>
                        <a:t> salary=300 where </a:t>
                      </a:r>
                      <a:r>
                        <a:rPr lang="en-US" sz="1800" dirty="0" err="1"/>
                        <a:t>eid</a:t>
                      </a:r>
                      <a:r>
                        <a:rPr lang="en-US" sz="1800" dirty="0"/>
                        <a:t>=1;--</a:t>
                      </a:r>
                      <a:r>
                        <a:rPr lang="en-US" sz="1800" b="1" dirty="0"/>
                        <a:t> waiting</a:t>
                      </a:r>
                      <a:endParaRPr/>
                    </a:p>
                  </a:txBody>
                  <a:tcPr marL="91450" marR="91450" marT="45725" marB="45725"/>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7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Serializable</a:t>
            </a:r>
            <a:endParaRPr/>
          </a:p>
        </p:txBody>
      </p:sp>
      <p:sp>
        <p:nvSpPr>
          <p:cNvPr id="460" name="Google Shape;460;p7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This isolation level solves the problem of phantom reads</a:t>
            </a:r>
            <a:endParaRPr/>
          </a:p>
          <a:p>
            <a:pPr marL="228600" lvl="0" indent="-228600" algn="l" rtl="0">
              <a:lnSpc>
                <a:spcPct val="90000"/>
              </a:lnSpc>
              <a:spcBef>
                <a:spcPts val="1000"/>
              </a:spcBef>
              <a:spcAft>
                <a:spcPts val="0"/>
              </a:spcAft>
              <a:buClr>
                <a:schemeClr val="dk1"/>
              </a:buClr>
              <a:buSzPts val="2800"/>
              <a:buChar char="•"/>
            </a:pPr>
            <a:r>
              <a:rPr lang="en-US"/>
              <a:t>Serializable</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graphicFrame>
        <p:nvGraphicFramePr>
          <p:cNvPr id="4" name="Google Shape;461;p72"/>
          <p:cNvGraphicFramePr/>
          <p:nvPr/>
        </p:nvGraphicFramePr>
        <p:xfrm>
          <a:off x="1905000" y="1295400"/>
          <a:ext cx="8128000" cy="3754140"/>
        </p:xfrm>
        <a:graphic>
          <a:graphicData uri="http://schemas.openxmlformats.org/drawingml/2006/table">
            <a:tbl>
              <a:tblPr firstRow="1" bandRow="1">
                <a:noFill/>
                <a:tableStyleId>{D9507F25-4F2B-465B-A566-8C5003C40AE1}</a:tableStyleId>
              </a:tblPr>
              <a:tblGrid>
                <a:gridCol w="4064000"/>
                <a:gridCol w="4064000"/>
              </a:tblGrid>
              <a:tr h="370850">
                <a:tc>
                  <a:txBody>
                    <a:bodyPr/>
                    <a:lstStyle/>
                    <a:p>
                      <a:pPr marL="0" marR="0" lvl="0" indent="0" algn="l" rtl="0">
                        <a:spcBef>
                          <a:spcPts val="0"/>
                        </a:spcBef>
                        <a:spcAft>
                          <a:spcPts val="0"/>
                        </a:spcAft>
                        <a:buNone/>
                      </a:pPr>
                      <a:r>
                        <a:rPr lang="en-US" sz="1800" dirty="0"/>
                        <a:t>Session 1</a:t>
                      </a:r>
                      <a:endParaRPr/>
                    </a:p>
                  </a:txBody>
                  <a:tcPr marL="91450" marR="91450" marT="45725" marB="45725"/>
                </a:tc>
                <a:tc>
                  <a:txBody>
                    <a:bodyPr/>
                    <a:lstStyle/>
                    <a:p>
                      <a:pPr marL="0" marR="0" lvl="0" indent="0" algn="l" rtl="0">
                        <a:spcBef>
                          <a:spcPts val="0"/>
                        </a:spcBef>
                        <a:spcAft>
                          <a:spcPts val="0"/>
                        </a:spcAft>
                        <a:buNone/>
                      </a:pPr>
                      <a:r>
                        <a:rPr lang="en-US" sz="1800"/>
                        <a:t>Session 2</a:t>
                      </a:r>
                      <a:endParaRPr/>
                    </a:p>
                  </a:txBody>
                  <a:tcPr marL="91450" marR="91450" marT="45725" marB="45725"/>
                </a:tc>
              </a:tr>
              <a:tr h="833125">
                <a:tc>
                  <a:txBody>
                    <a:bodyPr/>
                    <a:lstStyle/>
                    <a:p>
                      <a:pPr marL="0" marR="0" lvl="0" indent="0" algn="l" rtl="0">
                        <a:lnSpc>
                          <a:spcPct val="100000"/>
                        </a:lnSpc>
                        <a:spcBef>
                          <a:spcPts val="0"/>
                        </a:spcBef>
                        <a:spcAft>
                          <a:spcPts val="0"/>
                        </a:spcAft>
                        <a:buClr>
                          <a:schemeClr val="dk1"/>
                        </a:buClr>
                        <a:buSzPts val="1800"/>
                        <a:buFont typeface="Calibri"/>
                        <a:buNone/>
                      </a:pPr>
                      <a:r>
                        <a:rPr lang="en-US" sz="1800"/>
                        <a:t>--step 1</a:t>
                      </a:r>
                      <a:endParaRPr/>
                    </a:p>
                    <a:p>
                      <a:pPr marL="0" marR="0" lvl="0" indent="0" algn="l" rtl="0">
                        <a:lnSpc>
                          <a:spcPct val="100000"/>
                        </a:lnSpc>
                        <a:spcBef>
                          <a:spcPts val="0"/>
                        </a:spcBef>
                        <a:spcAft>
                          <a:spcPts val="0"/>
                        </a:spcAft>
                        <a:buClr>
                          <a:schemeClr val="dk1"/>
                        </a:buClr>
                        <a:buSzPts val="1800"/>
                        <a:buFont typeface="Calibri"/>
                        <a:buNone/>
                      </a:pPr>
                      <a:r>
                        <a:rPr lang="en-US" sz="1800"/>
                        <a:t> start transaction;</a:t>
                      </a:r>
                      <a:endParaRPr/>
                    </a:p>
                    <a:p>
                      <a:pPr marL="0" marR="0" lvl="0" indent="0" algn="l" rtl="0">
                        <a:lnSpc>
                          <a:spcPct val="100000"/>
                        </a:lnSpc>
                        <a:spcBef>
                          <a:spcPts val="0"/>
                        </a:spcBef>
                        <a:spcAft>
                          <a:spcPts val="0"/>
                        </a:spcAft>
                        <a:buClr>
                          <a:schemeClr val="dk1"/>
                        </a:buClr>
                        <a:buSzPts val="1800"/>
                        <a:buFont typeface="Calibri"/>
                        <a:buNone/>
                      </a:pPr>
                      <a:r>
                        <a:rPr lang="en-US" sz="1800"/>
                        <a:t>Select * from emp where eid=1;</a:t>
                      </a:r>
                      <a:endParaRPr/>
                    </a:p>
                    <a:p>
                      <a:pPr marL="0" marR="0" lvl="0" indent="0" algn="l" rtl="0">
                        <a:lnSpc>
                          <a:spcPct val="100000"/>
                        </a:lnSpc>
                        <a:spcBef>
                          <a:spcPts val="0"/>
                        </a:spcBef>
                        <a:spcAft>
                          <a:spcPts val="0"/>
                        </a:spcAft>
                        <a:buClr>
                          <a:schemeClr val="dk1"/>
                        </a:buClr>
                        <a:buSzPts val="1800"/>
                        <a:buFont typeface="Calibri"/>
                        <a:buNone/>
                      </a:pPr>
                      <a:r>
                        <a:rPr lang="en-US" sz="1800"/>
                        <a:t>-- 1,a,300,1</a:t>
                      </a:r>
                      <a:endParaRPr/>
                    </a:p>
                    <a:p>
                      <a:pPr marL="0" marR="0" lvl="0" indent="0" algn="l" rtl="0">
                        <a:lnSpc>
                          <a:spcPct val="100000"/>
                        </a:lnSpc>
                        <a:spcBef>
                          <a:spcPts val="0"/>
                        </a:spcBef>
                        <a:spcAft>
                          <a:spcPts val="0"/>
                        </a:spcAft>
                        <a:buClr>
                          <a:schemeClr val="dk1"/>
                        </a:buClr>
                        <a:buSzPts val="1800"/>
                        <a:buFont typeface="Calibri"/>
                        <a:buNone/>
                      </a:pPr>
                      <a:r>
                        <a:rPr lang="en-US" sz="1800"/>
                        <a:t>-- step 3</a:t>
                      </a:r>
                      <a:endParaRPr/>
                    </a:p>
                    <a:p>
                      <a:pPr marL="0" marR="0" lvl="0" indent="0" algn="l" rtl="0">
                        <a:lnSpc>
                          <a:spcPct val="100000"/>
                        </a:lnSpc>
                        <a:spcBef>
                          <a:spcPts val="0"/>
                        </a:spcBef>
                        <a:spcAft>
                          <a:spcPts val="0"/>
                        </a:spcAft>
                        <a:buClr>
                          <a:schemeClr val="dk1"/>
                        </a:buClr>
                        <a:buSzPts val="1800"/>
                        <a:buFont typeface="Calibri"/>
                        <a:buNone/>
                      </a:pPr>
                      <a:r>
                        <a:rPr lang="en-US" sz="1800"/>
                        <a:t>Select * from emp where eid=1;</a:t>
                      </a:r>
                      <a:endParaRPr/>
                    </a:p>
                    <a:p>
                      <a:pPr marL="0" marR="0" lvl="0" indent="0" algn="l" rtl="0">
                        <a:lnSpc>
                          <a:spcPct val="100000"/>
                        </a:lnSpc>
                        <a:spcBef>
                          <a:spcPts val="0"/>
                        </a:spcBef>
                        <a:spcAft>
                          <a:spcPts val="0"/>
                        </a:spcAft>
                        <a:buClr>
                          <a:schemeClr val="dk1"/>
                        </a:buClr>
                        <a:buSzPts val="1800"/>
                        <a:buFont typeface="Calibri"/>
                        <a:buNone/>
                      </a:pPr>
                      <a:r>
                        <a:rPr lang="en-US" sz="1800"/>
                        <a:t>-- 1,a,300,1</a:t>
                      </a:r>
                      <a:endParaRPr/>
                    </a:p>
                    <a:p>
                      <a:pPr marL="0" marR="0" lvl="0" indent="0" algn="l" rtl="0">
                        <a:lnSpc>
                          <a:spcPct val="100000"/>
                        </a:lnSpc>
                        <a:spcBef>
                          <a:spcPts val="0"/>
                        </a:spcBef>
                        <a:spcAft>
                          <a:spcPts val="0"/>
                        </a:spcAft>
                        <a:buClr>
                          <a:schemeClr val="dk1"/>
                        </a:buClr>
                        <a:buSzPts val="1800"/>
                        <a:buFont typeface="Calibri"/>
                        <a:buNone/>
                      </a:pPr>
                      <a:r>
                        <a:rPr lang="en-US" sz="1800"/>
                        <a:t>-- step 5</a:t>
                      </a:r>
                      <a:endParaRPr/>
                    </a:p>
                    <a:p>
                      <a:pPr marL="0" marR="0" lvl="0" indent="0" algn="l" rtl="0">
                        <a:lnSpc>
                          <a:spcPct val="100000"/>
                        </a:lnSpc>
                        <a:spcBef>
                          <a:spcPts val="0"/>
                        </a:spcBef>
                        <a:spcAft>
                          <a:spcPts val="0"/>
                        </a:spcAft>
                        <a:buClr>
                          <a:schemeClr val="dk1"/>
                        </a:buClr>
                        <a:buSzPts val="1800"/>
                        <a:buFont typeface="Calibri"/>
                        <a:buNone/>
                      </a:pPr>
                      <a:r>
                        <a:rPr lang="en-US" sz="1800"/>
                        <a:t>Select * from emp where eid=1;</a:t>
                      </a:r>
                      <a:endParaRPr/>
                    </a:p>
                    <a:p>
                      <a:pPr marL="0" marR="0" lvl="0" indent="0" algn="l" rtl="0">
                        <a:lnSpc>
                          <a:spcPct val="100000"/>
                        </a:lnSpc>
                        <a:spcBef>
                          <a:spcPts val="0"/>
                        </a:spcBef>
                        <a:spcAft>
                          <a:spcPts val="0"/>
                        </a:spcAft>
                        <a:buClr>
                          <a:schemeClr val="dk1"/>
                        </a:buClr>
                        <a:buSzPts val="1800"/>
                        <a:buFont typeface="Calibri"/>
                        <a:buNone/>
                      </a:pPr>
                      <a:r>
                        <a:rPr lang="en-US" sz="1800"/>
                        <a:t>--1,a,300,1</a:t>
                      </a:r>
                      <a:endParaRPr/>
                    </a:p>
                    <a:p>
                      <a:pPr marL="0" marR="0" lvl="0" indent="0" algn="l" rtl="0">
                        <a:lnSpc>
                          <a:spcPct val="100000"/>
                        </a:lnSpc>
                        <a:spcBef>
                          <a:spcPts val="0"/>
                        </a:spcBef>
                        <a:spcAft>
                          <a:spcPts val="0"/>
                        </a:spcAft>
                        <a:buClr>
                          <a:schemeClr val="dk1"/>
                        </a:buClr>
                        <a:buSzPts val="1800"/>
                        <a:buFont typeface="Calibri"/>
                        <a:buNone/>
                      </a:pPr>
                      <a:r>
                        <a:rPr lang="en-US" sz="1800"/>
                        <a:t>--</a:t>
                      </a:r>
                      <a:r>
                        <a:rPr lang="en-US" sz="1800" b="1"/>
                        <a:t>1,b,400,1 Phantom read (which will not come in serializable)</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b="1" dirty="0"/>
                        <a:t>-- step 2</a:t>
                      </a:r>
                      <a:endParaRPr/>
                    </a:p>
                    <a:p>
                      <a:pPr marL="0" marR="0" lvl="0" indent="0" algn="l" rtl="0">
                        <a:lnSpc>
                          <a:spcPct val="100000"/>
                        </a:lnSpc>
                        <a:spcBef>
                          <a:spcPts val="0"/>
                        </a:spcBef>
                        <a:spcAft>
                          <a:spcPts val="0"/>
                        </a:spcAft>
                        <a:buClr>
                          <a:schemeClr val="dk1"/>
                        </a:buClr>
                        <a:buSzPts val="1800"/>
                        <a:buFont typeface="Calibri"/>
                        <a:buNone/>
                      </a:pPr>
                      <a:r>
                        <a:rPr lang="en-US" sz="1800" b="1" dirty="0"/>
                        <a:t>Start transaction;</a:t>
                      </a:r>
                      <a:endParaRPr/>
                    </a:p>
                    <a:p>
                      <a:pPr marL="0" marR="0" lvl="0" indent="0" algn="l" rtl="0">
                        <a:lnSpc>
                          <a:spcPct val="100000"/>
                        </a:lnSpc>
                        <a:spcBef>
                          <a:spcPts val="0"/>
                        </a:spcBef>
                        <a:spcAft>
                          <a:spcPts val="0"/>
                        </a:spcAft>
                        <a:buClr>
                          <a:schemeClr val="dk1"/>
                        </a:buClr>
                        <a:buSzPts val="1800"/>
                        <a:buFont typeface="Calibri"/>
                        <a:buNone/>
                      </a:pPr>
                      <a:r>
                        <a:rPr lang="en-US" sz="1800" b="1" dirty="0"/>
                        <a:t>Insert into </a:t>
                      </a:r>
                      <a:r>
                        <a:rPr lang="en-US" sz="1800" b="1" dirty="0" err="1"/>
                        <a:t>emp</a:t>
                      </a:r>
                      <a:r>
                        <a:rPr lang="en-US" sz="1800" b="1" dirty="0"/>
                        <a:t> values(1,b,400,1);-- wait for lock to be  released</a:t>
                      </a:r>
                      <a:endParaRPr/>
                    </a:p>
                    <a:p>
                      <a:pPr marL="0" marR="0" lvl="0" indent="0" algn="l" rtl="0">
                        <a:lnSpc>
                          <a:spcPct val="100000"/>
                        </a:lnSpc>
                        <a:spcBef>
                          <a:spcPts val="0"/>
                        </a:spcBef>
                        <a:spcAft>
                          <a:spcPts val="0"/>
                        </a:spcAft>
                        <a:buClr>
                          <a:schemeClr val="dk1"/>
                        </a:buClr>
                        <a:buSzPts val="1800"/>
                        <a:buFont typeface="Calibri"/>
                        <a:buNone/>
                      </a:pPr>
                      <a:r>
                        <a:rPr lang="en-US" sz="1800" b="1" dirty="0"/>
                        <a:t>-- step 4</a:t>
                      </a:r>
                      <a:endParaRPr/>
                    </a:p>
                    <a:p>
                      <a:pPr marL="0" marR="0" lvl="0" indent="0" algn="l" rtl="0">
                        <a:lnSpc>
                          <a:spcPct val="100000"/>
                        </a:lnSpc>
                        <a:spcBef>
                          <a:spcPts val="0"/>
                        </a:spcBef>
                        <a:spcAft>
                          <a:spcPts val="0"/>
                        </a:spcAft>
                        <a:buClr>
                          <a:schemeClr val="dk1"/>
                        </a:buClr>
                        <a:buSzPts val="1800"/>
                        <a:buFont typeface="Calibri"/>
                        <a:buNone/>
                      </a:pPr>
                      <a:r>
                        <a:rPr lang="en-US" sz="1800" b="1" dirty="0"/>
                        <a:t>Commit;</a:t>
                      </a:r>
                      <a:endParaRPr/>
                    </a:p>
                  </a:txBody>
                  <a:tcPr marL="91450" marR="91450" marT="45725" marB="45725"/>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7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Isolation </a:t>
            </a:r>
            <a:endParaRPr/>
          </a:p>
        </p:txBody>
      </p:sp>
      <p:graphicFrame>
        <p:nvGraphicFramePr>
          <p:cNvPr id="467" name="Google Shape;467;p73"/>
          <p:cNvGraphicFramePr/>
          <p:nvPr/>
        </p:nvGraphicFramePr>
        <p:xfrm>
          <a:off x="838200" y="1825625"/>
          <a:ext cx="10515575" cy="3205530"/>
        </p:xfrm>
        <a:graphic>
          <a:graphicData uri="http://schemas.openxmlformats.org/drawingml/2006/table">
            <a:tbl>
              <a:tblPr firstRow="1" bandRow="1">
                <a:noFill/>
                <a:tableStyleId>{D9507F25-4F2B-465B-A566-8C5003C40AE1}</a:tableStyleId>
              </a:tblPr>
              <a:tblGrid>
                <a:gridCol w="1502225"/>
                <a:gridCol w="1502225"/>
                <a:gridCol w="1502225"/>
                <a:gridCol w="1502225"/>
                <a:gridCol w="1502225"/>
                <a:gridCol w="1502225"/>
                <a:gridCol w="1502225"/>
              </a:tblGrid>
              <a:tr h="370850">
                <a:tc>
                  <a:txBody>
                    <a:bodyPr/>
                    <a:lstStyle/>
                    <a:p>
                      <a:pPr marL="0" marR="0" lvl="0" indent="0" algn="l" rtl="0">
                        <a:spcBef>
                          <a:spcPts val="0"/>
                        </a:spcBef>
                        <a:spcAft>
                          <a:spcPts val="0"/>
                        </a:spcAft>
                        <a:buNone/>
                      </a:pPr>
                      <a:r>
                        <a:rPr lang="en-US" sz="1800"/>
                        <a:t>Isolation Level</a:t>
                      </a:r>
                      <a:endParaRPr/>
                    </a:p>
                  </a:txBody>
                  <a:tcPr marL="91450" marR="91450" marT="45725" marB="45725"/>
                </a:tc>
                <a:tc>
                  <a:txBody>
                    <a:bodyPr/>
                    <a:lstStyle/>
                    <a:p>
                      <a:pPr marL="0" marR="0" lvl="0" indent="0" algn="l" rtl="0">
                        <a:spcBef>
                          <a:spcPts val="0"/>
                        </a:spcBef>
                        <a:spcAft>
                          <a:spcPts val="0"/>
                        </a:spcAft>
                        <a:buNone/>
                      </a:pPr>
                      <a:r>
                        <a:rPr lang="en-US" sz="1800"/>
                        <a:t>Dirty Reads</a:t>
                      </a:r>
                      <a:endParaRPr/>
                    </a:p>
                  </a:txBody>
                  <a:tcPr marL="91450" marR="91450" marT="45725" marB="45725"/>
                </a:tc>
                <a:tc>
                  <a:txBody>
                    <a:bodyPr/>
                    <a:lstStyle/>
                    <a:p>
                      <a:pPr marL="0" marR="0" lvl="0" indent="0" algn="l" rtl="0">
                        <a:spcBef>
                          <a:spcPts val="0"/>
                        </a:spcBef>
                        <a:spcAft>
                          <a:spcPts val="0"/>
                        </a:spcAft>
                        <a:buNone/>
                      </a:pPr>
                      <a:r>
                        <a:rPr lang="en-US" sz="1800"/>
                        <a:t>Repeatable Reads</a:t>
                      </a:r>
                      <a:endParaRPr/>
                    </a:p>
                  </a:txBody>
                  <a:tcPr marL="91450" marR="91450" marT="45725" marB="45725"/>
                </a:tc>
                <a:tc>
                  <a:txBody>
                    <a:bodyPr/>
                    <a:lstStyle/>
                    <a:p>
                      <a:pPr marL="0" marR="0" lvl="0" indent="0" algn="l" rtl="0">
                        <a:spcBef>
                          <a:spcPts val="0"/>
                        </a:spcBef>
                        <a:spcAft>
                          <a:spcPts val="0"/>
                        </a:spcAft>
                        <a:buNone/>
                      </a:pPr>
                      <a:r>
                        <a:rPr lang="en-US" sz="1800"/>
                        <a:t>Non-Repeatable Reads</a:t>
                      </a:r>
                      <a:endParaRPr/>
                    </a:p>
                  </a:txBody>
                  <a:tcPr marL="91450" marR="91450" marT="45725" marB="45725"/>
                </a:tc>
                <a:tc>
                  <a:txBody>
                    <a:bodyPr/>
                    <a:lstStyle/>
                    <a:p>
                      <a:pPr marL="0" marR="0" lvl="0" indent="0" algn="l" rtl="0">
                        <a:spcBef>
                          <a:spcPts val="0"/>
                        </a:spcBef>
                        <a:spcAft>
                          <a:spcPts val="0"/>
                        </a:spcAft>
                        <a:buNone/>
                      </a:pPr>
                      <a:r>
                        <a:rPr lang="en-US" sz="1800"/>
                        <a:t>Phantom Reads</a:t>
                      </a:r>
                      <a:endParaRPr/>
                    </a:p>
                  </a:txBody>
                  <a:tcPr marL="91450" marR="91450" marT="45725" marB="45725"/>
                </a:tc>
                <a:tc>
                  <a:txBody>
                    <a:bodyPr/>
                    <a:lstStyle/>
                    <a:p>
                      <a:pPr marL="0" marR="0" lvl="0" indent="0" algn="l" rtl="0">
                        <a:spcBef>
                          <a:spcPts val="0"/>
                        </a:spcBef>
                        <a:spcAft>
                          <a:spcPts val="0"/>
                        </a:spcAft>
                        <a:buNone/>
                      </a:pPr>
                      <a:r>
                        <a:rPr lang="en-US" sz="1800"/>
                        <a:t>Strictness</a:t>
                      </a:r>
                      <a:endParaRPr/>
                    </a:p>
                  </a:txBody>
                  <a:tcPr marL="91450" marR="91450" marT="45725" marB="45725"/>
                </a:tc>
                <a:tc>
                  <a:txBody>
                    <a:bodyPr/>
                    <a:lstStyle/>
                    <a:p>
                      <a:pPr marL="0" marR="0" lvl="0" indent="0" algn="l" rtl="0">
                        <a:spcBef>
                          <a:spcPts val="0"/>
                        </a:spcBef>
                        <a:spcAft>
                          <a:spcPts val="0"/>
                        </a:spcAft>
                        <a:buNone/>
                      </a:pPr>
                      <a:r>
                        <a:rPr lang="en-US" sz="1800"/>
                        <a:t>Concurrency</a:t>
                      </a:r>
                      <a:endParaRPr/>
                    </a:p>
                  </a:txBody>
                  <a:tcPr marL="91450" marR="91450" marT="45725" marB="45725"/>
                </a:tc>
              </a:tr>
              <a:tr h="370850">
                <a:tc>
                  <a:txBody>
                    <a:bodyPr/>
                    <a:lstStyle/>
                    <a:p>
                      <a:pPr marL="0" marR="0" lvl="0" indent="0" algn="l" rtl="0">
                        <a:spcBef>
                          <a:spcPts val="0"/>
                        </a:spcBef>
                        <a:spcAft>
                          <a:spcPts val="0"/>
                        </a:spcAft>
                        <a:buNone/>
                      </a:pPr>
                      <a:r>
                        <a:rPr lang="en-US" sz="1800"/>
                        <a:t>Read Uncommitted</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1- (low)</a:t>
                      </a:r>
                      <a:endParaRPr/>
                    </a:p>
                  </a:txBody>
                  <a:tcPr marL="91450" marR="91450" marT="45725" marB="45725"/>
                </a:tc>
                <a:tc>
                  <a:txBody>
                    <a:bodyPr/>
                    <a:lstStyle/>
                    <a:p>
                      <a:pPr marL="0" marR="0" lvl="0" indent="0" algn="l" rtl="0">
                        <a:spcBef>
                          <a:spcPts val="0"/>
                        </a:spcBef>
                        <a:spcAft>
                          <a:spcPts val="0"/>
                        </a:spcAft>
                        <a:buNone/>
                      </a:pPr>
                      <a:r>
                        <a:rPr lang="en-US" sz="1800"/>
                        <a:t>4(High)</a:t>
                      </a:r>
                      <a:endParaRPr/>
                    </a:p>
                  </a:txBody>
                  <a:tcPr marL="91450" marR="91450" marT="45725" marB="45725"/>
                </a:tc>
              </a:tr>
              <a:tr h="370850">
                <a:tc>
                  <a:txBody>
                    <a:bodyPr/>
                    <a:lstStyle/>
                    <a:p>
                      <a:pPr marL="0" marR="0" lvl="0" indent="0" algn="l" rtl="0">
                        <a:spcBef>
                          <a:spcPts val="0"/>
                        </a:spcBef>
                        <a:spcAft>
                          <a:spcPts val="0"/>
                        </a:spcAft>
                        <a:buNone/>
                      </a:pPr>
                      <a:r>
                        <a:rPr lang="en-US" sz="1800"/>
                        <a:t>Read Committed</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r>
              <a:tr h="501650">
                <a:tc>
                  <a:txBody>
                    <a:bodyPr/>
                    <a:lstStyle/>
                    <a:p>
                      <a:pPr marL="0" marR="0" lvl="0" indent="0" algn="l" rtl="0">
                        <a:spcBef>
                          <a:spcPts val="0"/>
                        </a:spcBef>
                        <a:spcAft>
                          <a:spcPts val="0"/>
                        </a:spcAft>
                        <a:buNone/>
                      </a:pPr>
                      <a:r>
                        <a:rPr lang="en-US" sz="1800"/>
                        <a:t>Repeatable Reads</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a:t>
                      </a:r>
                      <a:r>
                        <a:rPr lang="en-US" sz="1800" b="1"/>
                        <a:t>not in mysql</a:t>
                      </a:r>
                      <a:r>
                        <a:rPr lang="en-US" sz="1800"/>
                        <a:t>)</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r>
              <a:tr h="370850">
                <a:tc>
                  <a:txBody>
                    <a:bodyPr/>
                    <a:lstStyle/>
                    <a:p>
                      <a:pPr marL="0" marR="0" lvl="0" indent="0" algn="l" rtl="0">
                        <a:spcBef>
                          <a:spcPts val="0"/>
                        </a:spcBef>
                        <a:spcAft>
                          <a:spcPts val="0"/>
                        </a:spcAft>
                        <a:buNone/>
                      </a:pPr>
                      <a:r>
                        <a:rPr lang="en-US" sz="1800"/>
                        <a:t>Serializable</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4(High)</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MySQL Programming</a:t>
            </a:r>
            <a:endParaRPr/>
          </a:p>
        </p:txBody>
      </p:sp>
      <p:sp>
        <p:nvSpPr>
          <p:cNvPr id="473" name="Google Shape;473;p7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Procedures</a:t>
            </a:r>
            <a:endParaRPr/>
          </a:p>
          <a:p>
            <a:pPr marL="228600" lvl="0" indent="-228600" algn="l" rtl="0">
              <a:lnSpc>
                <a:spcPct val="90000"/>
              </a:lnSpc>
              <a:spcBef>
                <a:spcPts val="1000"/>
              </a:spcBef>
              <a:spcAft>
                <a:spcPts val="0"/>
              </a:spcAft>
              <a:buClr>
                <a:schemeClr val="dk1"/>
              </a:buClr>
              <a:buSzPts val="2800"/>
              <a:buChar char="•"/>
            </a:pPr>
            <a:r>
              <a:rPr lang="en-US"/>
              <a:t>Functions</a:t>
            </a:r>
            <a:endParaRPr/>
          </a:p>
          <a:p>
            <a:pPr marL="228600" lvl="0" indent="-228600" algn="l" rtl="0">
              <a:lnSpc>
                <a:spcPct val="90000"/>
              </a:lnSpc>
              <a:spcBef>
                <a:spcPts val="1000"/>
              </a:spcBef>
              <a:spcAft>
                <a:spcPts val="0"/>
              </a:spcAft>
              <a:buClr>
                <a:schemeClr val="dk1"/>
              </a:buClr>
              <a:buSzPts val="2800"/>
              <a:buChar char="•"/>
            </a:pPr>
            <a:r>
              <a:rPr lang="en-US"/>
              <a:t>Triggers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7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Procedures</a:t>
            </a:r>
            <a:endParaRPr/>
          </a:p>
        </p:txBody>
      </p:sp>
      <p:sp>
        <p:nvSpPr>
          <p:cNvPr id="479" name="Google Shape;479;p7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47500" lnSpcReduction="20000"/>
          </a:bodyPr>
          <a:lstStyle/>
          <a:p>
            <a:pPr marL="228600" lvl="0" indent="-228600" algn="l" rtl="0">
              <a:lnSpc>
                <a:spcPct val="90000"/>
              </a:lnSpc>
              <a:spcBef>
                <a:spcPts val="0"/>
              </a:spcBef>
              <a:spcAft>
                <a:spcPts val="0"/>
              </a:spcAft>
              <a:buClr>
                <a:schemeClr val="dk1"/>
              </a:buClr>
              <a:buSzPct val="100000"/>
              <a:buChar char="•"/>
            </a:pPr>
            <a:r>
              <a:rPr lang="en-US"/>
              <a:t>Set of code/program which can take input through some parameters and can also return values through out parameters. You cannot call procedures inside queries</a:t>
            </a:r>
            <a:endParaRPr/>
          </a:p>
          <a:p>
            <a:pPr marL="228600" lvl="0" indent="-144145" algn="l" rtl="0">
              <a:lnSpc>
                <a:spcPct val="90000"/>
              </a:lnSpc>
              <a:spcBef>
                <a:spcPts val="1000"/>
              </a:spcBef>
              <a:spcAft>
                <a:spcPts val="0"/>
              </a:spcAft>
              <a:buClr>
                <a:schemeClr val="dk1"/>
              </a:buClr>
              <a:buSzPct val="100000"/>
              <a:buNone/>
            </a:pPr>
            <a:endParaRPr/>
          </a:p>
          <a:p>
            <a:pPr marL="228600" lvl="0" indent="-144145"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Create procedure proc_name(param1 data_type, param 2 data_type..)</a:t>
            </a:r>
            <a:endParaRPr/>
          </a:p>
          <a:p>
            <a:pPr marL="0" lvl="0" indent="0" algn="l" rtl="0">
              <a:lnSpc>
                <a:spcPct val="90000"/>
              </a:lnSpc>
              <a:spcBef>
                <a:spcPts val="1000"/>
              </a:spcBef>
              <a:spcAft>
                <a:spcPts val="0"/>
              </a:spcAft>
              <a:buClr>
                <a:schemeClr val="dk1"/>
              </a:buClr>
              <a:buSzPct val="100000"/>
              <a:buNone/>
            </a:pPr>
            <a:r>
              <a:rPr lang="en-US"/>
              <a:t>Begin</a:t>
            </a:r>
            <a:endParaRPr/>
          </a:p>
          <a:p>
            <a:pPr marL="0" lvl="0" indent="0" algn="l" rtl="0">
              <a:lnSpc>
                <a:spcPct val="90000"/>
              </a:lnSpc>
              <a:spcBef>
                <a:spcPts val="1000"/>
              </a:spcBef>
              <a:spcAft>
                <a:spcPts val="0"/>
              </a:spcAft>
              <a:buClr>
                <a:schemeClr val="dk1"/>
              </a:buClr>
              <a:buSzPct val="100000"/>
              <a:buNone/>
            </a:pPr>
            <a:r>
              <a:rPr lang="en-US"/>
              <a:t>Declare var1 data_type;</a:t>
            </a:r>
            <a:endParaRPr/>
          </a:p>
          <a:p>
            <a:pPr marL="0" lvl="0" indent="0" algn="l" rtl="0">
              <a:lnSpc>
                <a:spcPct val="90000"/>
              </a:lnSpc>
              <a:spcBef>
                <a:spcPts val="1000"/>
              </a:spcBef>
              <a:spcAft>
                <a:spcPts val="0"/>
              </a:spcAft>
              <a:buClr>
                <a:schemeClr val="dk1"/>
              </a:buClr>
              <a:buSzPct val="100000"/>
              <a:buNone/>
            </a:pPr>
            <a:r>
              <a:rPr lang="en-US"/>
              <a:t>Declare..</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Set var=1;</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If</a:t>
            </a:r>
            <a:endParaRPr/>
          </a:p>
          <a:p>
            <a:pPr marL="0" lvl="0" indent="0" algn="l" rtl="0">
              <a:lnSpc>
                <a:spcPct val="90000"/>
              </a:lnSpc>
              <a:spcBef>
                <a:spcPts val="1000"/>
              </a:spcBef>
              <a:spcAft>
                <a:spcPts val="0"/>
              </a:spcAft>
              <a:buClr>
                <a:schemeClr val="dk1"/>
              </a:buClr>
              <a:buSzPct val="100000"/>
              <a:buNone/>
            </a:pPr>
            <a:r>
              <a:rPr lang="en-US"/>
              <a:t>Else</a:t>
            </a:r>
            <a:endParaRPr/>
          </a:p>
          <a:p>
            <a:pPr marL="0" lvl="0" indent="0" algn="l" rtl="0">
              <a:lnSpc>
                <a:spcPct val="90000"/>
              </a:lnSpc>
              <a:spcBef>
                <a:spcPts val="1000"/>
              </a:spcBef>
              <a:spcAft>
                <a:spcPts val="0"/>
              </a:spcAft>
              <a:buClr>
                <a:schemeClr val="dk1"/>
              </a:buClr>
              <a:buSzPct val="100000"/>
              <a:buNone/>
            </a:pPr>
            <a:r>
              <a:rPr lang="en-US"/>
              <a:t>End if;</a:t>
            </a:r>
            <a:endParaRPr/>
          </a:p>
          <a:p>
            <a:pPr marL="0" lvl="0" indent="0" algn="l" rtl="0">
              <a:lnSpc>
                <a:spcPct val="90000"/>
              </a:lnSpc>
              <a:spcBef>
                <a:spcPts val="1000"/>
              </a:spcBef>
              <a:spcAft>
                <a:spcPts val="0"/>
              </a:spcAft>
              <a:buClr>
                <a:schemeClr val="dk1"/>
              </a:buClr>
              <a:buSzPct val="100000"/>
              <a:buNone/>
            </a:pPr>
            <a:r>
              <a:rPr lang="en-US"/>
              <a:t>Loop;</a:t>
            </a:r>
            <a:endParaRPr/>
          </a:p>
          <a:p>
            <a:pPr marL="0" lvl="0" indent="0" algn="l" rtl="0">
              <a:lnSpc>
                <a:spcPct val="90000"/>
              </a:lnSpc>
              <a:spcBef>
                <a:spcPts val="1000"/>
              </a:spcBef>
              <a:spcAft>
                <a:spcPts val="0"/>
              </a:spcAft>
              <a:buClr>
                <a:schemeClr val="dk1"/>
              </a:buClr>
              <a:buSzPct val="100000"/>
              <a:buNone/>
            </a:pPr>
            <a:r>
              <a:rPr lang="en-US"/>
              <a:t>End;</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7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Function</a:t>
            </a:r>
            <a:endParaRPr/>
          </a:p>
        </p:txBody>
      </p:sp>
      <p:sp>
        <p:nvSpPr>
          <p:cNvPr id="485" name="Google Shape;485;p7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40000" lnSpcReduction="20000"/>
          </a:bodyPr>
          <a:lstStyle/>
          <a:p>
            <a:pPr marL="228600" lvl="0" indent="-228600" algn="l" rtl="0">
              <a:lnSpc>
                <a:spcPct val="90000"/>
              </a:lnSpc>
              <a:spcBef>
                <a:spcPts val="0"/>
              </a:spcBef>
              <a:spcAft>
                <a:spcPts val="0"/>
              </a:spcAft>
              <a:buClr>
                <a:schemeClr val="dk1"/>
              </a:buClr>
              <a:buSzPct val="100000"/>
              <a:buChar char="•"/>
            </a:pPr>
            <a:r>
              <a:rPr lang="en-US"/>
              <a:t>Set of code/program which can take input through some parameters but has to return a value through a return clause. You can call functions inside queries</a:t>
            </a:r>
            <a:endParaRPr/>
          </a:p>
          <a:p>
            <a:pPr marL="228600" lvl="0" indent="-157480" algn="l" rtl="0">
              <a:lnSpc>
                <a:spcPct val="90000"/>
              </a:lnSpc>
              <a:spcBef>
                <a:spcPts val="1000"/>
              </a:spcBef>
              <a:spcAft>
                <a:spcPts val="0"/>
              </a:spcAft>
              <a:buClr>
                <a:schemeClr val="dk1"/>
              </a:buClr>
              <a:buSzPct val="100000"/>
              <a:buNone/>
            </a:pPr>
            <a:endParaRPr/>
          </a:p>
          <a:p>
            <a:pPr marL="228600" lvl="0" indent="-15748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Create function func_name(param1 data_type, param 2 data_type..)</a:t>
            </a:r>
            <a:endParaRPr/>
          </a:p>
          <a:p>
            <a:pPr marL="0" lvl="0" indent="0" algn="l" rtl="0">
              <a:lnSpc>
                <a:spcPct val="90000"/>
              </a:lnSpc>
              <a:spcBef>
                <a:spcPts val="1000"/>
              </a:spcBef>
              <a:spcAft>
                <a:spcPts val="0"/>
              </a:spcAft>
              <a:buClr>
                <a:schemeClr val="dk1"/>
              </a:buClr>
              <a:buSzPct val="100000"/>
              <a:buNone/>
            </a:pPr>
            <a:r>
              <a:rPr lang="en-US"/>
              <a:t>Returns data_type</a:t>
            </a:r>
            <a:endParaRPr/>
          </a:p>
          <a:p>
            <a:pPr marL="0" lvl="0" indent="0" algn="l" rtl="0">
              <a:lnSpc>
                <a:spcPct val="90000"/>
              </a:lnSpc>
              <a:spcBef>
                <a:spcPts val="1000"/>
              </a:spcBef>
              <a:spcAft>
                <a:spcPts val="0"/>
              </a:spcAft>
              <a:buClr>
                <a:schemeClr val="dk1"/>
              </a:buClr>
              <a:buSzPct val="100000"/>
              <a:buNone/>
            </a:pPr>
            <a:r>
              <a:rPr lang="en-US"/>
              <a:t>Begin</a:t>
            </a:r>
            <a:endParaRPr/>
          </a:p>
          <a:p>
            <a:pPr marL="0" lvl="0" indent="0" algn="l" rtl="0">
              <a:lnSpc>
                <a:spcPct val="90000"/>
              </a:lnSpc>
              <a:spcBef>
                <a:spcPts val="1000"/>
              </a:spcBef>
              <a:spcAft>
                <a:spcPts val="0"/>
              </a:spcAft>
              <a:buClr>
                <a:schemeClr val="dk1"/>
              </a:buClr>
              <a:buSzPct val="100000"/>
              <a:buNone/>
            </a:pPr>
            <a:r>
              <a:rPr lang="en-US"/>
              <a:t>Declare var1 data_type;</a:t>
            </a:r>
            <a:endParaRPr/>
          </a:p>
          <a:p>
            <a:pPr marL="0" lvl="0" indent="0" algn="l" rtl="0">
              <a:lnSpc>
                <a:spcPct val="90000"/>
              </a:lnSpc>
              <a:spcBef>
                <a:spcPts val="1000"/>
              </a:spcBef>
              <a:spcAft>
                <a:spcPts val="0"/>
              </a:spcAft>
              <a:buClr>
                <a:schemeClr val="dk1"/>
              </a:buClr>
              <a:buSzPct val="100000"/>
              <a:buNone/>
            </a:pPr>
            <a:r>
              <a:rPr lang="en-US"/>
              <a:t>Declare..</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Set var=1;</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If</a:t>
            </a:r>
            <a:endParaRPr/>
          </a:p>
          <a:p>
            <a:pPr marL="0" lvl="0" indent="0" algn="l" rtl="0">
              <a:lnSpc>
                <a:spcPct val="90000"/>
              </a:lnSpc>
              <a:spcBef>
                <a:spcPts val="1000"/>
              </a:spcBef>
              <a:spcAft>
                <a:spcPts val="0"/>
              </a:spcAft>
              <a:buClr>
                <a:schemeClr val="dk1"/>
              </a:buClr>
              <a:buSzPct val="100000"/>
              <a:buNone/>
            </a:pPr>
            <a:r>
              <a:rPr lang="en-US"/>
              <a:t>Else</a:t>
            </a:r>
            <a:endParaRPr/>
          </a:p>
          <a:p>
            <a:pPr marL="0" lvl="0" indent="0" algn="l" rtl="0">
              <a:lnSpc>
                <a:spcPct val="90000"/>
              </a:lnSpc>
              <a:spcBef>
                <a:spcPts val="1000"/>
              </a:spcBef>
              <a:spcAft>
                <a:spcPts val="0"/>
              </a:spcAft>
              <a:buClr>
                <a:schemeClr val="dk1"/>
              </a:buClr>
              <a:buSzPct val="100000"/>
              <a:buNone/>
            </a:pPr>
            <a:r>
              <a:rPr lang="en-US"/>
              <a:t>End if;</a:t>
            </a:r>
            <a:endParaRPr/>
          </a:p>
          <a:p>
            <a:pPr marL="0" lvl="0" indent="0" algn="l" rtl="0">
              <a:lnSpc>
                <a:spcPct val="90000"/>
              </a:lnSpc>
              <a:spcBef>
                <a:spcPts val="1000"/>
              </a:spcBef>
              <a:spcAft>
                <a:spcPts val="0"/>
              </a:spcAft>
              <a:buClr>
                <a:schemeClr val="dk1"/>
              </a:buClr>
              <a:buSzPct val="100000"/>
              <a:buNone/>
            </a:pPr>
            <a:r>
              <a:rPr lang="en-US"/>
              <a:t>Loop;</a:t>
            </a:r>
            <a:endParaRPr/>
          </a:p>
          <a:p>
            <a:pPr marL="0" lvl="0" indent="0" algn="l" rtl="0">
              <a:lnSpc>
                <a:spcPct val="90000"/>
              </a:lnSpc>
              <a:spcBef>
                <a:spcPts val="1000"/>
              </a:spcBef>
              <a:spcAft>
                <a:spcPts val="0"/>
              </a:spcAft>
              <a:buClr>
                <a:schemeClr val="dk1"/>
              </a:buClr>
              <a:buSzPct val="100000"/>
              <a:buNone/>
            </a:pPr>
            <a:r>
              <a:rPr lang="en-US"/>
              <a:t>Return statement;</a:t>
            </a:r>
            <a:endParaRPr/>
          </a:p>
          <a:p>
            <a:pPr marL="0" lvl="0" indent="0" algn="l" rtl="0">
              <a:lnSpc>
                <a:spcPct val="90000"/>
              </a:lnSpc>
              <a:spcBef>
                <a:spcPts val="1000"/>
              </a:spcBef>
              <a:spcAft>
                <a:spcPts val="0"/>
              </a:spcAft>
              <a:buClr>
                <a:schemeClr val="dk1"/>
              </a:buClr>
              <a:buSzPct val="100000"/>
              <a:buNone/>
            </a:pPr>
            <a:r>
              <a:rPr lang="en-US"/>
              <a:t>End;</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7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Types of Function</a:t>
            </a:r>
            <a:endParaRPr/>
          </a:p>
        </p:txBody>
      </p:sp>
      <p:sp>
        <p:nvSpPr>
          <p:cNvPr id="491" name="Google Shape;491;p7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Deterministic- if the function is expected to return same output for the same input value each time</a:t>
            </a:r>
            <a:endParaRPr/>
          </a:p>
          <a:p>
            <a:pPr marL="228600" lvl="0" indent="-228600" algn="l" rtl="0">
              <a:lnSpc>
                <a:spcPct val="90000"/>
              </a:lnSpc>
              <a:spcBef>
                <a:spcPts val="1000"/>
              </a:spcBef>
              <a:spcAft>
                <a:spcPts val="0"/>
              </a:spcAft>
              <a:buClr>
                <a:schemeClr val="dk1"/>
              </a:buClr>
              <a:buSzPts val="2800"/>
              <a:buChar char="•"/>
            </a:pPr>
            <a:r>
              <a:rPr lang="en-US"/>
              <a:t>Reads SQL Data- if the function is having select from table command</a:t>
            </a:r>
            <a:endParaRPr/>
          </a:p>
          <a:p>
            <a:pPr marL="228600" lvl="0" indent="-228600" algn="l" rtl="0">
              <a:lnSpc>
                <a:spcPct val="90000"/>
              </a:lnSpc>
              <a:spcBef>
                <a:spcPts val="1000"/>
              </a:spcBef>
              <a:spcAft>
                <a:spcPts val="0"/>
              </a:spcAft>
              <a:buClr>
                <a:schemeClr val="dk1"/>
              </a:buClr>
              <a:buSzPts val="2800"/>
              <a:buChar char="•"/>
            </a:pPr>
            <a:r>
              <a:rPr lang="en-US"/>
              <a:t>NO SQL – if the function doesn’t read data from SQL table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MySQL</a:t>
            </a:r>
            <a:endParaRPr/>
          </a:p>
        </p:txBody>
      </p:sp>
      <p:sp>
        <p:nvSpPr>
          <p:cNvPr id="122" name="Google Shape;122;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Instance of MySQL</a:t>
            </a:r>
            <a:endParaRPr/>
          </a:p>
          <a:p>
            <a:pPr marL="685800" lvl="1" indent="-228600" algn="l" rtl="0">
              <a:lnSpc>
                <a:spcPct val="90000"/>
              </a:lnSpc>
              <a:spcBef>
                <a:spcPts val="500"/>
              </a:spcBef>
              <a:spcAft>
                <a:spcPts val="0"/>
              </a:spcAft>
              <a:buClr>
                <a:schemeClr val="dk1"/>
              </a:buClr>
              <a:buSzPts val="2400"/>
              <a:buChar char="•"/>
            </a:pPr>
            <a:r>
              <a:rPr lang="en-US"/>
              <a:t>System Database</a:t>
            </a:r>
            <a:endParaRPr/>
          </a:p>
          <a:p>
            <a:pPr marL="1143000" lvl="2" indent="-228600" algn="l" rtl="0">
              <a:lnSpc>
                <a:spcPct val="90000"/>
              </a:lnSpc>
              <a:spcBef>
                <a:spcPts val="500"/>
              </a:spcBef>
              <a:spcAft>
                <a:spcPts val="0"/>
              </a:spcAft>
              <a:buClr>
                <a:schemeClr val="dk1"/>
              </a:buClr>
              <a:buSzPts val="2000"/>
              <a:buChar char="•"/>
            </a:pPr>
            <a:r>
              <a:rPr lang="en-US"/>
              <a:t>MySQL</a:t>
            </a:r>
            <a:endParaRPr/>
          </a:p>
          <a:p>
            <a:pPr marL="1143000" lvl="2" indent="-228600" algn="l" rtl="0">
              <a:lnSpc>
                <a:spcPct val="90000"/>
              </a:lnSpc>
              <a:spcBef>
                <a:spcPts val="500"/>
              </a:spcBef>
              <a:spcAft>
                <a:spcPts val="0"/>
              </a:spcAft>
              <a:buClr>
                <a:schemeClr val="dk1"/>
              </a:buClr>
              <a:buSzPts val="2000"/>
              <a:buChar char="•"/>
            </a:pPr>
            <a:r>
              <a:rPr lang="en-US"/>
              <a:t>Information Schema</a:t>
            </a:r>
            <a:endParaRPr/>
          </a:p>
          <a:p>
            <a:pPr marL="1143000" lvl="2" indent="-228600" algn="l" rtl="0">
              <a:lnSpc>
                <a:spcPct val="90000"/>
              </a:lnSpc>
              <a:spcBef>
                <a:spcPts val="500"/>
              </a:spcBef>
              <a:spcAft>
                <a:spcPts val="0"/>
              </a:spcAft>
              <a:buClr>
                <a:schemeClr val="dk1"/>
              </a:buClr>
              <a:buSzPts val="2000"/>
              <a:buChar char="•"/>
            </a:pPr>
            <a:r>
              <a:rPr lang="en-US"/>
              <a:t>Performance Schema</a:t>
            </a:r>
            <a:endParaRPr/>
          </a:p>
          <a:p>
            <a:pPr marL="1143000" lvl="2" indent="-228600" algn="l" rtl="0">
              <a:lnSpc>
                <a:spcPct val="90000"/>
              </a:lnSpc>
              <a:spcBef>
                <a:spcPts val="500"/>
              </a:spcBef>
              <a:spcAft>
                <a:spcPts val="0"/>
              </a:spcAft>
              <a:buClr>
                <a:schemeClr val="dk1"/>
              </a:buClr>
              <a:buSzPts val="2000"/>
              <a:buChar char="•"/>
            </a:pPr>
            <a:r>
              <a:rPr lang="en-US"/>
              <a:t>Sys</a:t>
            </a:r>
            <a:endParaRPr/>
          </a:p>
          <a:p>
            <a:pPr marL="685800" lvl="1" indent="-228600" algn="l" rtl="0">
              <a:lnSpc>
                <a:spcPct val="90000"/>
              </a:lnSpc>
              <a:spcBef>
                <a:spcPts val="500"/>
              </a:spcBef>
              <a:spcAft>
                <a:spcPts val="0"/>
              </a:spcAft>
              <a:buClr>
                <a:schemeClr val="dk1"/>
              </a:buClr>
              <a:buSzPts val="2400"/>
              <a:buChar char="•"/>
            </a:pPr>
            <a:r>
              <a:rPr lang="en-US"/>
              <a:t>User Databases</a:t>
            </a:r>
            <a:endParaRPr/>
          </a:p>
          <a:p>
            <a:pPr marL="1143000" lvl="2" indent="-228600" algn="l" rtl="0">
              <a:lnSpc>
                <a:spcPct val="90000"/>
              </a:lnSpc>
              <a:spcBef>
                <a:spcPts val="500"/>
              </a:spcBef>
              <a:spcAft>
                <a:spcPts val="0"/>
              </a:spcAft>
              <a:buClr>
                <a:schemeClr val="dk1"/>
              </a:buClr>
              <a:buSzPts val="2000"/>
              <a:buChar char="•"/>
            </a:pPr>
            <a:r>
              <a:rPr lang="en-US"/>
              <a:t>Sakila</a:t>
            </a:r>
            <a:endParaRPr/>
          </a:p>
          <a:p>
            <a:pPr marL="1143000" lvl="2" indent="-228600" algn="l" rtl="0">
              <a:lnSpc>
                <a:spcPct val="90000"/>
              </a:lnSpc>
              <a:spcBef>
                <a:spcPts val="500"/>
              </a:spcBef>
              <a:spcAft>
                <a:spcPts val="0"/>
              </a:spcAft>
              <a:buClr>
                <a:schemeClr val="dk1"/>
              </a:buClr>
              <a:buSzPts val="2000"/>
              <a:buChar char="•"/>
            </a:pPr>
            <a:r>
              <a:rPr lang="en-US"/>
              <a:t>Your database for your applications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Cursors- is a pointer to a set of records and is used fetch data row by row</a:t>
            </a:r>
            <a:endParaRPr/>
          </a:p>
        </p:txBody>
      </p:sp>
      <p:sp>
        <p:nvSpPr>
          <p:cNvPr id="497" name="Google Shape;497;p7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Steps to use cursor</a:t>
            </a:r>
            <a:endParaRPr/>
          </a:p>
          <a:p>
            <a:pPr marL="685800" lvl="1" indent="-228600" algn="l" rtl="0">
              <a:lnSpc>
                <a:spcPct val="90000"/>
              </a:lnSpc>
              <a:spcBef>
                <a:spcPts val="500"/>
              </a:spcBef>
              <a:spcAft>
                <a:spcPts val="0"/>
              </a:spcAft>
              <a:buClr>
                <a:schemeClr val="dk1"/>
              </a:buClr>
              <a:buSzPts val="2400"/>
              <a:buChar char="•"/>
            </a:pPr>
            <a:r>
              <a:rPr lang="en-US" dirty="0"/>
              <a:t>Declare cursor</a:t>
            </a:r>
            <a:endParaRPr/>
          </a:p>
          <a:p>
            <a:pPr marL="685800" lvl="1" indent="-228600" algn="l" rtl="0">
              <a:lnSpc>
                <a:spcPct val="90000"/>
              </a:lnSpc>
              <a:spcBef>
                <a:spcPts val="500"/>
              </a:spcBef>
              <a:spcAft>
                <a:spcPts val="0"/>
              </a:spcAft>
              <a:buClr>
                <a:schemeClr val="dk1"/>
              </a:buClr>
              <a:buSzPts val="2400"/>
              <a:buChar char="•"/>
            </a:pPr>
            <a:r>
              <a:rPr lang="en-US" dirty="0"/>
              <a:t>Declare not found handler for cursor</a:t>
            </a:r>
            <a:endParaRPr/>
          </a:p>
          <a:p>
            <a:pPr marL="685800" lvl="1" indent="-228600" algn="l" rtl="0">
              <a:lnSpc>
                <a:spcPct val="90000"/>
              </a:lnSpc>
              <a:spcBef>
                <a:spcPts val="500"/>
              </a:spcBef>
              <a:spcAft>
                <a:spcPts val="0"/>
              </a:spcAft>
              <a:buClr>
                <a:schemeClr val="dk1"/>
              </a:buClr>
              <a:buSzPts val="2400"/>
              <a:buChar char="•"/>
            </a:pPr>
            <a:r>
              <a:rPr lang="en-US" dirty="0"/>
              <a:t>Open Cursor</a:t>
            </a:r>
            <a:endParaRPr/>
          </a:p>
          <a:p>
            <a:pPr marL="685800" lvl="1" indent="-228600" algn="l" rtl="0">
              <a:lnSpc>
                <a:spcPct val="90000"/>
              </a:lnSpc>
              <a:spcBef>
                <a:spcPts val="500"/>
              </a:spcBef>
              <a:spcAft>
                <a:spcPts val="0"/>
              </a:spcAft>
              <a:buClr>
                <a:schemeClr val="dk1"/>
              </a:buClr>
              <a:buSzPts val="2400"/>
              <a:buChar char="•"/>
            </a:pPr>
            <a:r>
              <a:rPr lang="en-US" dirty="0"/>
              <a:t>Fetch data from cursor in a loop</a:t>
            </a:r>
            <a:endParaRPr/>
          </a:p>
          <a:p>
            <a:pPr marL="685800" lvl="1" indent="-228600" algn="l" rtl="0">
              <a:lnSpc>
                <a:spcPct val="90000"/>
              </a:lnSpc>
              <a:spcBef>
                <a:spcPts val="500"/>
              </a:spcBef>
              <a:spcAft>
                <a:spcPts val="0"/>
              </a:spcAft>
              <a:buClr>
                <a:schemeClr val="dk1"/>
              </a:buClr>
              <a:buSzPts val="2400"/>
              <a:buChar char="•"/>
            </a:pPr>
            <a:r>
              <a:rPr lang="en-US" dirty="0"/>
              <a:t>Close cursor</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7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Our first Procedure – Hello World</a:t>
            </a:r>
            <a:endParaRPr/>
          </a:p>
        </p:txBody>
      </p:sp>
      <p:sp>
        <p:nvSpPr>
          <p:cNvPr id="503" name="Google Shape;503;p7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Create procedure sp_helloworld(name varchar(100))</a:t>
            </a:r>
            <a:endParaRPr/>
          </a:p>
          <a:p>
            <a:pPr marL="0" lvl="0" indent="0" algn="l" rtl="0">
              <a:lnSpc>
                <a:spcPct val="90000"/>
              </a:lnSpc>
              <a:spcBef>
                <a:spcPts val="1000"/>
              </a:spcBef>
              <a:spcAft>
                <a:spcPts val="0"/>
              </a:spcAft>
              <a:buClr>
                <a:schemeClr val="dk1"/>
              </a:buClr>
              <a:buSzPts val="2800"/>
              <a:buNone/>
            </a:pPr>
            <a:r>
              <a:rPr lang="en-US"/>
              <a:t>Begin</a:t>
            </a:r>
            <a:endParaRPr/>
          </a:p>
          <a:p>
            <a:pPr marL="0" lvl="0" indent="0" algn="l" rtl="0">
              <a:lnSpc>
                <a:spcPct val="90000"/>
              </a:lnSpc>
              <a:spcBef>
                <a:spcPts val="1000"/>
              </a:spcBef>
              <a:spcAft>
                <a:spcPts val="0"/>
              </a:spcAft>
              <a:buClr>
                <a:schemeClr val="dk1"/>
              </a:buClr>
              <a:buSzPts val="2800"/>
              <a:buNone/>
            </a:pPr>
            <a:r>
              <a:rPr lang="en-US"/>
              <a:t>Print concat(‘hello ‘ , name);</a:t>
            </a:r>
            <a:endParaRPr/>
          </a:p>
          <a:p>
            <a:pPr marL="0" lvl="0" indent="0" algn="l" rtl="0">
              <a:lnSpc>
                <a:spcPct val="90000"/>
              </a:lnSpc>
              <a:spcBef>
                <a:spcPts val="1000"/>
              </a:spcBef>
              <a:spcAft>
                <a:spcPts val="0"/>
              </a:spcAft>
              <a:buClr>
                <a:schemeClr val="dk1"/>
              </a:buClr>
              <a:buSzPts val="2800"/>
              <a:buNone/>
            </a:pPr>
            <a:r>
              <a:rPr lang="en-US"/>
              <a:t>End;</a:t>
            </a:r>
            <a:endParaRPr/>
          </a:p>
          <a:p>
            <a:pPr marL="0" lvl="0" indent="0" algn="l" rtl="0">
              <a:lnSpc>
                <a:spcPct val="90000"/>
              </a:lnSpc>
              <a:spcBef>
                <a:spcPts val="1000"/>
              </a:spcBef>
              <a:spcAft>
                <a:spcPts val="0"/>
              </a:spcAft>
              <a:buClr>
                <a:schemeClr val="dk1"/>
              </a:buClr>
              <a:buSzPts val="2800"/>
              <a:buNone/>
            </a:pPr>
            <a:r>
              <a:rPr lang="en-US"/>
              <a:t>$$</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8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Types of tables in OLAP</a:t>
            </a:r>
            <a:endParaRPr/>
          </a:p>
        </p:txBody>
      </p:sp>
      <p:sp>
        <p:nvSpPr>
          <p:cNvPr id="509" name="Google Shape;509;p8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Dimensions</a:t>
            </a:r>
            <a:endParaRPr/>
          </a:p>
          <a:p>
            <a:pPr marL="685800" lvl="1" indent="-228600" algn="l" rtl="0">
              <a:lnSpc>
                <a:spcPct val="90000"/>
              </a:lnSpc>
              <a:spcBef>
                <a:spcPts val="500"/>
              </a:spcBef>
              <a:spcAft>
                <a:spcPts val="0"/>
              </a:spcAft>
              <a:buClr>
                <a:schemeClr val="dk1"/>
              </a:buClr>
              <a:buSzPts val="2400"/>
              <a:buChar char="•"/>
            </a:pPr>
            <a:r>
              <a:rPr lang="en-US"/>
              <a:t>A dimension tables consists of dimensions of the fact. Data in dimension tables doesn’t change very frequently</a:t>
            </a:r>
            <a:endParaRPr/>
          </a:p>
          <a:p>
            <a:pPr marL="228600" lvl="0" indent="-228600" algn="l" rtl="0">
              <a:lnSpc>
                <a:spcPct val="90000"/>
              </a:lnSpc>
              <a:spcBef>
                <a:spcPts val="1000"/>
              </a:spcBef>
              <a:spcAft>
                <a:spcPts val="0"/>
              </a:spcAft>
              <a:buClr>
                <a:schemeClr val="dk1"/>
              </a:buClr>
              <a:buSzPts val="2800"/>
              <a:buChar char="•"/>
            </a:pPr>
            <a:r>
              <a:rPr lang="en-US"/>
              <a:t>Facts/Measures</a:t>
            </a:r>
            <a:endParaRPr/>
          </a:p>
          <a:p>
            <a:pPr marL="685800" lvl="1" indent="-228600" algn="l" rtl="0">
              <a:lnSpc>
                <a:spcPct val="90000"/>
              </a:lnSpc>
              <a:spcBef>
                <a:spcPts val="500"/>
              </a:spcBef>
              <a:spcAft>
                <a:spcPts val="0"/>
              </a:spcAft>
              <a:buClr>
                <a:schemeClr val="dk1"/>
              </a:buClr>
              <a:buSzPts val="2400"/>
              <a:buChar char="•"/>
            </a:pPr>
            <a:r>
              <a:rPr lang="en-US"/>
              <a:t>Actual facts about your dimension. Data in the fact table changes very frequently</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8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OLAP – Datawarehouse Data Models</a:t>
            </a:r>
            <a:endParaRPr/>
          </a:p>
        </p:txBody>
      </p:sp>
      <p:sp>
        <p:nvSpPr>
          <p:cNvPr id="515" name="Google Shape;515;p8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Star Schema- 2NF</a:t>
            </a:r>
            <a:endParaRPr/>
          </a:p>
          <a:p>
            <a:pPr marL="685800" lvl="1" indent="-228600" algn="l" rtl="0">
              <a:lnSpc>
                <a:spcPct val="90000"/>
              </a:lnSpc>
              <a:spcBef>
                <a:spcPts val="500"/>
              </a:spcBef>
              <a:spcAft>
                <a:spcPts val="0"/>
              </a:spcAft>
              <a:buClr>
                <a:schemeClr val="dk1"/>
              </a:buClr>
              <a:buSzPts val="2400"/>
              <a:buChar char="•"/>
            </a:pPr>
            <a:r>
              <a:rPr lang="en-US"/>
              <a:t>You will have dimension and fact tables. The relationship will exists only between a dimension table and  a fact table which means you cannot have a relationship between any two dimension or any two fact tables</a:t>
            </a:r>
            <a:endParaRPr/>
          </a:p>
          <a:p>
            <a:pPr marL="685800" lvl="1" indent="-76200" algn="l" rtl="0">
              <a:lnSpc>
                <a:spcPct val="90000"/>
              </a:lnSpc>
              <a:spcBef>
                <a:spcPts val="500"/>
              </a:spcBef>
              <a:spcAft>
                <a:spcPts val="0"/>
              </a:spcAft>
              <a:buClr>
                <a:schemeClr val="dk1"/>
              </a:buClr>
              <a:buSzPts val="2400"/>
              <a:buNone/>
            </a:pPr>
            <a:endParaRPr/>
          </a:p>
          <a:p>
            <a:pPr marL="457200" lvl="1" indent="0" algn="l" rtl="0">
              <a:lnSpc>
                <a:spcPct val="90000"/>
              </a:lnSpc>
              <a:spcBef>
                <a:spcPts val="500"/>
              </a:spcBef>
              <a:spcAft>
                <a:spcPts val="0"/>
              </a:spcAft>
              <a:buClr>
                <a:schemeClr val="dk1"/>
              </a:buClr>
              <a:buSzPts val="2400"/>
              <a:buNone/>
            </a:pPr>
            <a:endParaRPr/>
          </a:p>
        </p:txBody>
      </p:sp>
      <p:sp>
        <p:nvSpPr>
          <p:cNvPr id="516" name="Google Shape;516;p81"/>
          <p:cNvSpPr/>
          <p:nvPr/>
        </p:nvSpPr>
        <p:spPr>
          <a:xfrm>
            <a:off x="-857250" y="3428999"/>
            <a:ext cx="1476375" cy="1876425"/>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Dim_Product</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u="sng">
                <a:solidFill>
                  <a:schemeClr val="lt1"/>
                </a:solidFill>
                <a:latin typeface="Calibri"/>
                <a:ea typeface="Calibri"/>
                <a:cs typeface="Calibri"/>
                <a:sym typeface="Calibri"/>
              </a:rPr>
              <a:t>ProductID</a:t>
            </a:r>
            <a:endParaRPr sz="1800" u="sng">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ProductName</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Price</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Category</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Subcategory </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7" name="Google Shape;517;p81"/>
          <p:cNvSpPr/>
          <p:nvPr/>
        </p:nvSpPr>
        <p:spPr>
          <a:xfrm>
            <a:off x="4114800" y="976313"/>
            <a:ext cx="1476375" cy="1428750"/>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Dim_Store</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u="sng">
                <a:solidFill>
                  <a:schemeClr val="lt1"/>
                </a:solidFill>
                <a:latin typeface="Calibri"/>
                <a:ea typeface="Calibri"/>
                <a:cs typeface="Calibri"/>
                <a:sym typeface="Calibri"/>
              </a:rPr>
              <a:t>StoreID</a:t>
            </a:r>
            <a:endParaRPr sz="1800" u="sng">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StoreName</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Address</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8" name="Google Shape;518;p81"/>
          <p:cNvSpPr/>
          <p:nvPr/>
        </p:nvSpPr>
        <p:spPr>
          <a:xfrm>
            <a:off x="9344025" y="3524250"/>
            <a:ext cx="1571625" cy="1428750"/>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Dim_customer</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9" name="Google Shape;519;p81"/>
          <p:cNvSpPr/>
          <p:nvPr/>
        </p:nvSpPr>
        <p:spPr>
          <a:xfrm>
            <a:off x="4133850" y="5981700"/>
            <a:ext cx="1571625" cy="1428750"/>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Dim_salespeople</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0" name="Google Shape;520;p81"/>
          <p:cNvSpPr/>
          <p:nvPr/>
        </p:nvSpPr>
        <p:spPr>
          <a:xfrm>
            <a:off x="3752850" y="3428999"/>
            <a:ext cx="2438400" cy="1724025"/>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Fact_Sales</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ProductID</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SalespeopleID</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CustomerID</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StoreID</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Qty</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521" name="Google Shape;521;p81"/>
          <p:cNvCxnSpPr>
            <a:stCxn id="520" idx="1"/>
          </p:cNvCxnSpPr>
          <p:nvPr/>
        </p:nvCxnSpPr>
        <p:spPr>
          <a:xfrm rot="10800000">
            <a:off x="733350" y="4276612"/>
            <a:ext cx="3019500" cy="14400"/>
          </a:xfrm>
          <a:prstGeom prst="straightConnector1">
            <a:avLst/>
          </a:prstGeom>
          <a:noFill/>
          <a:ln w="9525" cap="flat" cmpd="sng">
            <a:solidFill>
              <a:schemeClr val="accent1"/>
            </a:solidFill>
            <a:prstDash val="solid"/>
            <a:miter lim="800000"/>
            <a:headEnd type="none" w="sm" len="sm"/>
            <a:tailEnd type="triangle" w="med" len="med"/>
          </a:ln>
        </p:spPr>
      </p:cxnSp>
      <p:cxnSp>
        <p:nvCxnSpPr>
          <p:cNvPr id="522" name="Google Shape;522;p81"/>
          <p:cNvCxnSpPr>
            <a:stCxn id="520" idx="0"/>
          </p:cNvCxnSpPr>
          <p:nvPr/>
        </p:nvCxnSpPr>
        <p:spPr>
          <a:xfrm rot="10800000">
            <a:off x="4952850" y="2581199"/>
            <a:ext cx="19200" cy="847800"/>
          </a:xfrm>
          <a:prstGeom prst="straightConnector1">
            <a:avLst/>
          </a:prstGeom>
          <a:noFill/>
          <a:ln w="9525" cap="flat" cmpd="sng">
            <a:solidFill>
              <a:schemeClr val="accent1"/>
            </a:solidFill>
            <a:prstDash val="solid"/>
            <a:miter lim="800000"/>
            <a:headEnd type="none" w="sm" len="sm"/>
            <a:tailEnd type="triangle" w="med" len="med"/>
          </a:ln>
        </p:spPr>
      </p:cxnSp>
      <p:cxnSp>
        <p:nvCxnSpPr>
          <p:cNvPr id="523" name="Google Shape;523;p81"/>
          <p:cNvCxnSpPr>
            <a:endCxn id="518" idx="1"/>
          </p:cNvCxnSpPr>
          <p:nvPr/>
        </p:nvCxnSpPr>
        <p:spPr>
          <a:xfrm rot="10800000" flipH="1">
            <a:off x="6276825" y="4238625"/>
            <a:ext cx="3067200" cy="38100"/>
          </a:xfrm>
          <a:prstGeom prst="straightConnector1">
            <a:avLst/>
          </a:prstGeom>
          <a:noFill/>
          <a:ln w="9525" cap="flat" cmpd="sng">
            <a:solidFill>
              <a:schemeClr val="accent1"/>
            </a:solidFill>
            <a:prstDash val="solid"/>
            <a:miter lim="800000"/>
            <a:headEnd type="none" w="sm" len="sm"/>
            <a:tailEnd type="triangle" w="med" len="med"/>
          </a:ln>
        </p:spPr>
      </p:cxnSp>
      <p:cxnSp>
        <p:nvCxnSpPr>
          <p:cNvPr id="524" name="Google Shape;524;p81"/>
          <p:cNvCxnSpPr>
            <a:stCxn id="520" idx="2"/>
          </p:cNvCxnSpPr>
          <p:nvPr/>
        </p:nvCxnSpPr>
        <p:spPr>
          <a:xfrm>
            <a:off x="4972050" y="5153024"/>
            <a:ext cx="0" cy="952500"/>
          </a:xfrm>
          <a:prstGeom prst="straightConnector1">
            <a:avLst/>
          </a:prstGeom>
          <a:noFill/>
          <a:ln w="9525" cap="flat" cmpd="sng">
            <a:solidFill>
              <a:schemeClr val="accent1"/>
            </a:solidFill>
            <a:prstDash val="solid"/>
            <a:miter lim="800000"/>
            <a:headEnd type="none" w="sm" len="sm"/>
            <a:tailEnd type="triangle" w="med" len="med"/>
          </a:ln>
        </p:spPr>
      </p:cxn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8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OLAP – Datawarehouse Data Models</a:t>
            </a:r>
            <a:endParaRPr/>
          </a:p>
        </p:txBody>
      </p:sp>
      <p:sp>
        <p:nvSpPr>
          <p:cNvPr id="530" name="Google Shape;530;p8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Snowflake Schema- 3NF</a:t>
            </a:r>
            <a:endParaRPr/>
          </a:p>
          <a:p>
            <a:pPr marL="685800" lvl="1" indent="-228600" algn="l" rtl="0">
              <a:lnSpc>
                <a:spcPct val="90000"/>
              </a:lnSpc>
              <a:spcBef>
                <a:spcPts val="500"/>
              </a:spcBef>
              <a:spcAft>
                <a:spcPts val="0"/>
              </a:spcAft>
              <a:buClr>
                <a:schemeClr val="dk1"/>
              </a:buClr>
              <a:buSzPts val="2400"/>
              <a:buChar char="•"/>
            </a:pPr>
            <a:r>
              <a:rPr lang="en-US"/>
              <a:t>You will have dimension and fact tables. The relationship can exists between a dimension table and  a fact table and between any two dimension but not between any two fact tables</a:t>
            </a:r>
            <a:endParaRPr/>
          </a:p>
          <a:p>
            <a:pPr marL="685800" lvl="1" indent="-76200" algn="l" rtl="0">
              <a:lnSpc>
                <a:spcPct val="90000"/>
              </a:lnSpc>
              <a:spcBef>
                <a:spcPts val="500"/>
              </a:spcBef>
              <a:spcAft>
                <a:spcPts val="0"/>
              </a:spcAft>
              <a:buClr>
                <a:schemeClr val="dk1"/>
              </a:buClr>
              <a:buSzPts val="2400"/>
              <a:buNone/>
            </a:pPr>
            <a:endParaRPr/>
          </a:p>
          <a:p>
            <a:pPr marL="457200" lvl="1" indent="0" algn="l" rtl="0">
              <a:lnSpc>
                <a:spcPct val="90000"/>
              </a:lnSpc>
              <a:spcBef>
                <a:spcPts val="500"/>
              </a:spcBef>
              <a:spcAft>
                <a:spcPts val="0"/>
              </a:spcAft>
              <a:buClr>
                <a:schemeClr val="dk1"/>
              </a:buClr>
              <a:buSzPts val="2400"/>
              <a:buNone/>
            </a:pPr>
            <a:endParaRPr/>
          </a:p>
        </p:txBody>
      </p:sp>
      <p:sp>
        <p:nvSpPr>
          <p:cNvPr id="531" name="Google Shape;531;p82"/>
          <p:cNvSpPr/>
          <p:nvPr/>
        </p:nvSpPr>
        <p:spPr>
          <a:xfrm>
            <a:off x="-857250" y="3428999"/>
            <a:ext cx="1476375" cy="1876425"/>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Dim_Product</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u="sng">
                <a:solidFill>
                  <a:schemeClr val="lt1"/>
                </a:solidFill>
                <a:latin typeface="Calibri"/>
                <a:ea typeface="Calibri"/>
                <a:cs typeface="Calibri"/>
                <a:sym typeface="Calibri"/>
              </a:rPr>
              <a:t>ProductID</a:t>
            </a:r>
            <a:endParaRPr sz="1800" u="sng">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ProductName</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Price</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Subcategory </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2" name="Google Shape;532;p82"/>
          <p:cNvSpPr/>
          <p:nvPr/>
        </p:nvSpPr>
        <p:spPr>
          <a:xfrm>
            <a:off x="4333875" y="350838"/>
            <a:ext cx="1476375" cy="1428750"/>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Dim_Store</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u="sng">
                <a:solidFill>
                  <a:schemeClr val="lt1"/>
                </a:solidFill>
                <a:latin typeface="Calibri"/>
                <a:ea typeface="Calibri"/>
                <a:cs typeface="Calibri"/>
                <a:sym typeface="Calibri"/>
              </a:rPr>
              <a:t>StoreID</a:t>
            </a:r>
            <a:endParaRPr sz="1800" u="sng">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StoreName</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Address</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3" name="Google Shape;533;p82"/>
          <p:cNvSpPr/>
          <p:nvPr/>
        </p:nvSpPr>
        <p:spPr>
          <a:xfrm>
            <a:off x="9344025" y="3524250"/>
            <a:ext cx="1571625" cy="1428750"/>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Dim_customer</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4" name="Google Shape;534;p82"/>
          <p:cNvSpPr/>
          <p:nvPr/>
        </p:nvSpPr>
        <p:spPr>
          <a:xfrm>
            <a:off x="4133850" y="5981700"/>
            <a:ext cx="1571625" cy="1428750"/>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Dim_salespeople</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5" name="Google Shape;535;p82"/>
          <p:cNvSpPr/>
          <p:nvPr/>
        </p:nvSpPr>
        <p:spPr>
          <a:xfrm>
            <a:off x="3752850" y="3428999"/>
            <a:ext cx="2438400" cy="1724025"/>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Fact_Sales</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ProductID</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SalespeopleID</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CustomerID</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StoreID</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Qty</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536" name="Google Shape;536;p82"/>
          <p:cNvCxnSpPr>
            <a:stCxn id="535" idx="1"/>
          </p:cNvCxnSpPr>
          <p:nvPr/>
        </p:nvCxnSpPr>
        <p:spPr>
          <a:xfrm rot="10800000">
            <a:off x="733350" y="4276612"/>
            <a:ext cx="3019500" cy="14400"/>
          </a:xfrm>
          <a:prstGeom prst="straightConnector1">
            <a:avLst/>
          </a:prstGeom>
          <a:noFill/>
          <a:ln w="9525" cap="flat" cmpd="sng">
            <a:solidFill>
              <a:schemeClr val="accent1"/>
            </a:solidFill>
            <a:prstDash val="solid"/>
            <a:miter lim="800000"/>
            <a:headEnd type="none" w="sm" len="sm"/>
            <a:tailEnd type="triangle" w="med" len="med"/>
          </a:ln>
        </p:spPr>
      </p:cxnSp>
      <p:cxnSp>
        <p:nvCxnSpPr>
          <p:cNvPr id="537" name="Google Shape;537;p82"/>
          <p:cNvCxnSpPr>
            <a:stCxn id="535" idx="0"/>
          </p:cNvCxnSpPr>
          <p:nvPr/>
        </p:nvCxnSpPr>
        <p:spPr>
          <a:xfrm rot="10800000">
            <a:off x="4972050" y="1883699"/>
            <a:ext cx="0" cy="1545300"/>
          </a:xfrm>
          <a:prstGeom prst="straightConnector1">
            <a:avLst/>
          </a:prstGeom>
          <a:noFill/>
          <a:ln w="9525" cap="flat" cmpd="sng">
            <a:solidFill>
              <a:schemeClr val="accent1"/>
            </a:solidFill>
            <a:prstDash val="solid"/>
            <a:miter lim="800000"/>
            <a:headEnd type="none" w="sm" len="sm"/>
            <a:tailEnd type="triangle" w="med" len="med"/>
          </a:ln>
        </p:spPr>
      </p:cxnSp>
      <p:cxnSp>
        <p:nvCxnSpPr>
          <p:cNvPr id="538" name="Google Shape;538;p82"/>
          <p:cNvCxnSpPr>
            <a:endCxn id="533" idx="1"/>
          </p:cNvCxnSpPr>
          <p:nvPr/>
        </p:nvCxnSpPr>
        <p:spPr>
          <a:xfrm rot="10800000" flipH="1">
            <a:off x="6276825" y="4238625"/>
            <a:ext cx="3067200" cy="38100"/>
          </a:xfrm>
          <a:prstGeom prst="straightConnector1">
            <a:avLst/>
          </a:prstGeom>
          <a:noFill/>
          <a:ln w="9525" cap="flat" cmpd="sng">
            <a:solidFill>
              <a:schemeClr val="accent1"/>
            </a:solidFill>
            <a:prstDash val="solid"/>
            <a:miter lim="800000"/>
            <a:headEnd type="none" w="sm" len="sm"/>
            <a:tailEnd type="triangle" w="med" len="med"/>
          </a:ln>
        </p:spPr>
      </p:cxnSp>
      <p:cxnSp>
        <p:nvCxnSpPr>
          <p:cNvPr id="539" name="Google Shape;539;p82"/>
          <p:cNvCxnSpPr>
            <a:stCxn id="535" idx="2"/>
          </p:cNvCxnSpPr>
          <p:nvPr/>
        </p:nvCxnSpPr>
        <p:spPr>
          <a:xfrm>
            <a:off x="4972050" y="5153024"/>
            <a:ext cx="0" cy="952500"/>
          </a:xfrm>
          <a:prstGeom prst="straightConnector1">
            <a:avLst/>
          </a:prstGeom>
          <a:noFill/>
          <a:ln w="9525" cap="flat" cmpd="sng">
            <a:solidFill>
              <a:schemeClr val="accent1"/>
            </a:solidFill>
            <a:prstDash val="solid"/>
            <a:miter lim="800000"/>
            <a:headEnd type="none" w="sm" len="sm"/>
            <a:tailEnd type="triangle" w="med" len="med"/>
          </a:ln>
        </p:spPr>
      </p:cxnSp>
      <p:sp>
        <p:nvSpPr>
          <p:cNvPr id="540" name="Google Shape;540;p82"/>
          <p:cNvSpPr/>
          <p:nvPr/>
        </p:nvSpPr>
        <p:spPr>
          <a:xfrm>
            <a:off x="-971550" y="841772"/>
            <a:ext cx="1590675" cy="1876425"/>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Dim_Category</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u="sng">
                <a:solidFill>
                  <a:schemeClr val="lt1"/>
                </a:solidFill>
                <a:latin typeface="Calibri"/>
                <a:ea typeface="Calibri"/>
                <a:cs typeface="Calibri"/>
                <a:sym typeface="Calibri"/>
              </a:rPr>
              <a:t>SubCategory</a:t>
            </a:r>
            <a:endParaRPr sz="1800" u="sng">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Category </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541" name="Google Shape;541;p82"/>
          <p:cNvCxnSpPr>
            <a:endCxn id="540" idx="2"/>
          </p:cNvCxnSpPr>
          <p:nvPr/>
        </p:nvCxnSpPr>
        <p:spPr>
          <a:xfrm rot="10800000">
            <a:off x="-176212" y="2718197"/>
            <a:ext cx="4800" cy="863100"/>
          </a:xfrm>
          <a:prstGeom prst="straightConnector1">
            <a:avLst/>
          </a:prstGeom>
          <a:noFill/>
          <a:ln w="9525" cap="flat" cmpd="sng">
            <a:solidFill>
              <a:schemeClr val="accent1"/>
            </a:solidFill>
            <a:prstDash val="solid"/>
            <a:miter lim="800000"/>
            <a:headEnd type="none" w="sm" len="sm"/>
            <a:tailEnd type="triangle" w="med" len="med"/>
          </a:ln>
        </p:spPr>
      </p:cxn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8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graphicFrame>
        <p:nvGraphicFramePr>
          <p:cNvPr id="547" name="Google Shape;547;p83"/>
          <p:cNvGraphicFramePr/>
          <p:nvPr/>
        </p:nvGraphicFramePr>
        <p:xfrm>
          <a:off x="1809750" y="1825625"/>
          <a:ext cx="6438900" cy="4531565"/>
        </p:xfrm>
        <a:graphic>
          <a:graphicData uri="http://schemas.openxmlformats.org/drawingml/2006/table">
            <a:tbl>
              <a:tblPr>
                <a:noFill/>
                <a:tableStyleId>{BBEB25BE-5BDC-4D0F-88C2-C12DB60FA631}</a:tableStyleId>
              </a:tblPr>
              <a:tblGrid>
                <a:gridCol w="3219450"/>
                <a:gridCol w="3219450"/>
              </a:tblGrid>
              <a:tr h="146500">
                <a:tc>
                  <a:txBody>
                    <a:bodyPr/>
                    <a:lstStyle/>
                    <a:p>
                      <a:pPr marL="0" marR="0" lvl="0" indent="0" algn="l" rtl="0">
                        <a:spcBef>
                          <a:spcPts val="0"/>
                        </a:spcBef>
                        <a:spcAft>
                          <a:spcPts val="0"/>
                        </a:spcAft>
                        <a:buNone/>
                      </a:pPr>
                      <a:r>
                        <a:rPr lang="en-US" sz="1200" b="1">
                          <a:latin typeface="Arial"/>
                          <a:ea typeface="Arial"/>
                          <a:cs typeface="Arial"/>
                          <a:sym typeface="Arial"/>
                        </a:rPr>
                        <a:t>Star Schema</a:t>
                      </a:r>
                      <a:endParaRPr/>
                    </a:p>
                  </a:txBody>
                  <a:tcPr marL="19800" marR="19800" marT="19800" marB="19800">
                    <a:lnL w="9525" cap="flat" cmpd="sng">
                      <a:solidFill>
                        <a:srgbClr val="509780"/>
                      </a:solidFill>
                      <a:prstDash val="solid"/>
                      <a:round/>
                      <a:headEnd type="none" w="sm" len="sm"/>
                      <a:tailEnd type="none" w="sm" len="sm"/>
                    </a:lnL>
                    <a:lnR w="9525" cap="flat" cmpd="sng">
                      <a:solidFill>
                        <a:srgbClr val="909D80"/>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US" sz="1200" b="1">
                          <a:latin typeface="Arial"/>
                          <a:ea typeface="Arial"/>
                          <a:cs typeface="Arial"/>
                          <a:sym typeface="Arial"/>
                        </a:rPr>
                        <a:t>Snowflake Schema</a:t>
                      </a:r>
                      <a:endParaRPr/>
                    </a:p>
                  </a:txBody>
                  <a:tcPr marL="19800" marR="19800" marT="19800" marB="19800">
                    <a:lnL w="9525" cap="flat" cmpd="sng">
                      <a:solidFill>
                        <a:srgbClr val="909D80"/>
                      </a:solidFill>
                      <a:prstDash val="solid"/>
                      <a:round/>
                      <a:headEnd type="none" w="sm" len="sm"/>
                      <a:tailEnd type="none" w="sm" len="sm"/>
                    </a:lnL>
                    <a:lnR w="12700" cap="flat" cmpd="sng">
                      <a:solidFill>
                        <a:srgbClr val="90D9AC"/>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2F2F2"/>
                    </a:solidFill>
                  </a:tcPr>
                </a:tc>
              </a:tr>
              <a:tr h="467200">
                <a:tc>
                  <a:txBody>
                    <a:bodyPr/>
                    <a:lstStyle/>
                    <a:p>
                      <a:pPr marL="0" marR="0" lvl="0" indent="0" algn="l" rtl="0">
                        <a:spcBef>
                          <a:spcPts val="0"/>
                        </a:spcBef>
                        <a:spcAft>
                          <a:spcPts val="0"/>
                        </a:spcAft>
                        <a:buNone/>
                      </a:pPr>
                      <a:r>
                        <a:rPr lang="en-US" sz="1200">
                          <a:latin typeface="Arial"/>
                          <a:ea typeface="Arial"/>
                          <a:cs typeface="Arial"/>
                          <a:sym typeface="Arial"/>
                        </a:rPr>
                        <a:t>Hierarchies for the dimensions are stored in the dimensional table.</a:t>
                      </a:r>
                      <a:endParaRPr/>
                    </a:p>
                  </a:txBody>
                  <a:tcPr marL="19800" marR="19800" marT="19800" marB="19800">
                    <a:lnL w="12700" cap="flat" cmpd="sng">
                      <a:solidFill>
                        <a:srgbClr val="10F1AC"/>
                      </a:solidFill>
                      <a:prstDash val="solid"/>
                      <a:round/>
                      <a:headEnd type="none" w="sm" len="sm"/>
                      <a:tailEnd type="none" w="sm" len="sm"/>
                    </a:lnL>
                    <a:lnR w="12700" cap="flat" cmpd="sng">
                      <a:solidFill>
                        <a:srgbClr val="30F4AC"/>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200">
                          <a:latin typeface="Arial"/>
                          <a:ea typeface="Arial"/>
                          <a:cs typeface="Arial"/>
                          <a:sym typeface="Arial"/>
                        </a:rPr>
                        <a:t>Hierarchies are divided into separate tables.</a:t>
                      </a:r>
                      <a:endParaRPr/>
                    </a:p>
                  </a:txBody>
                  <a:tcPr marL="19800" marR="19800" marT="19800" marB="19800">
                    <a:lnL w="12700" cap="flat" cmpd="sng">
                      <a:solidFill>
                        <a:srgbClr val="30F4AC"/>
                      </a:solidFill>
                      <a:prstDash val="solid"/>
                      <a:round/>
                      <a:headEnd type="none" w="sm" len="sm"/>
                      <a:tailEnd type="none" w="sm" len="sm"/>
                    </a:lnL>
                    <a:lnR w="12700" cap="flat" cmpd="sng">
                      <a:solidFill>
                        <a:srgbClr val="10F1AC"/>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r>
              <a:tr h="681000">
                <a:tc>
                  <a:txBody>
                    <a:bodyPr/>
                    <a:lstStyle/>
                    <a:p>
                      <a:pPr marL="0" marR="0" lvl="0" indent="0" algn="l" rtl="0">
                        <a:spcBef>
                          <a:spcPts val="0"/>
                        </a:spcBef>
                        <a:spcAft>
                          <a:spcPts val="0"/>
                        </a:spcAft>
                        <a:buNone/>
                      </a:pPr>
                      <a:r>
                        <a:rPr lang="en-US" sz="1200">
                          <a:latin typeface="Arial"/>
                          <a:ea typeface="Arial"/>
                          <a:cs typeface="Arial"/>
                          <a:sym typeface="Arial"/>
                        </a:rPr>
                        <a:t>It contains a fact table surrounded by dimension tables.</a:t>
                      </a:r>
                      <a:endParaRPr/>
                    </a:p>
                  </a:txBody>
                  <a:tcPr marL="19800" marR="19800" marT="19800" marB="19800">
                    <a:lnL w="12700" cap="flat" cmpd="sng">
                      <a:solidFill>
                        <a:srgbClr val="3001AD"/>
                      </a:solidFill>
                      <a:prstDash val="solid"/>
                      <a:round/>
                      <a:headEnd type="none" w="sm" len="sm"/>
                      <a:tailEnd type="none" w="sm" len="sm"/>
                    </a:lnL>
                    <a:lnR w="12700" cap="flat" cmpd="sng">
                      <a:solidFill>
                        <a:srgbClr val="3009A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US" sz="1200">
                          <a:latin typeface="Arial"/>
                          <a:ea typeface="Arial"/>
                          <a:cs typeface="Arial"/>
                          <a:sym typeface="Arial"/>
                        </a:rPr>
                        <a:t>One fact table surrounded by dimension table which are in turn surrounded by dimension table</a:t>
                      </a:r>
                      <a:endParaRPr/>
                    </a:p>
                  </a:txBody>
                  <a:tcPr marL="19800" marR="19800" marT="19800" marB="19800">
                    <a:lnL w="12700" cap="flat" cmpd="sng">
                      <a:solidFill>
                        <a:srgbClr val="3009AD"/>
                      </a:solidFill>
                      <a:prstDash val="solid"/>
                      <a:round/>
                      <a:headEnd type="none" w="sm" len="sm"/>
                      <a:tailEnd type="none" w="sm" len="sm"/>
                    </a:lnL>
                    <a:lnR w="12700" cap="flat" cmpd="sng">
                      <a:solidFill>
                        <a:srgbClr val="10F1AC"/>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r>
              <a:tr h="574100">
                <a:tc>
                  <a:txBody>
                    <a:bodyPr/>
                    <a:lstStyle/>
                    <a:p>
                      <a:pPr marL="0" marR="0" lvl="0" indent="0" algn="l" rtl="0">
                        <a:spcBef>
                          <a:spcPts val="0"/>
                        </a:spcBef>
                        <a:spcAft>
                          <a:spcPts val="0"/>
                        </a:spcAft>
                        <a:buNone/>
                      </a:pPr>
                      <a:r>
                        <a:rPr lang="en-US" sz="1200">
                          <a:latin typeface="Arial"/>
                          <a:ea typeface="Arial"/>
                          <a:cs typeface="Arial"/>
                          <a:sym typeface="Arial"/>
                        </a:rPr>
                        <a:t>In a star schema, only single join creates the relationship between the fact table and any dimension tables.</a:t>
                      </a:r>
                      <a:endParaRPr/>
                    </a:p>
                  </a:txBody>
                  <a:tcPr marL="19800" marR="19800" marT="19800" marB="19800">
                    <a:lnL w="12700" cap="flat" cmpd="sng">
                      <a:solidFill>
                        <a:srgbClr val="D006AD"/>
                      </a:solidFill>
                      <a:prstDash val="solid"/>
                      <a:round/>
                      <a:headEnd type="none" w="sm" len="sm"/>
                      <a:tailEnd type="none" w="sm" len="sm"/>
                    </a:lnL>
                    <a:lnR w="12700" cap="flat" cmpd="sng">
                      <a:solidFill>
                        <a:srgbClr val="5018A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200">
                          <a:latin typeface="Arial"/>
                          <a:ea typeface="Arial"/>
                          <a:cs typeface="Arial"/>
                          <a:sym typeface="Arial"/>
                        </a:rPr>
                        <a:t>A snowflake schema requires many joins to fetch the data.</a:t>
                      </a:r>
                      <a:endParaRPr/>
                    </a:p>
                  </a:txBody>
                  <a:tcPr marL="19800" marR="19800" marT="19800" marB="19800">
                    <a:lnL w="12700" cap="flat" cmpd="sng">
                      <a:solidFill>
                        <a:srgbClr val="5018AD"/>
                      </a:solidFill>
                      <a:prstDash val="solid"/>
                      <a:round/>
                      <a:headEnd type="none" w="sm" len="sm"/>
                      <a:tailEnd type="none" w="sm" len="sm"/>
                    </a:lnL>
                    <a:lnR w="12700" cap="flat" cmpd="sng">
                      <a:solidFill>
                        <a:srgbClr val="10F1AC"/>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r>
              <a:tr h="253400">
                <a:tc>
                  <a:txBody>
                    <a:bodyPr/>
                    <a:lstStyle/>
                    <a:p>
                      <a:pPr marL="0" marR="0" lvl="0" indent="0" algn="l" rtl="0">
                        <a:spcBef>
                          <a:spcPts val="0"/>
                        </a:spcBef>
                        <a:spcAft>
                          <a:spcPts val="0"/>
                        </a:spcAft>
                        <a:buNone/>
                      </a:pPr>
                      <a:r>
                        <a:rPr lang="en-US" sz="1200">
                          <a:latin typeface="Arial"/>
                          <a:ea typeface="Arial"/>
                          <a:cs typeface="Arial"/>
                          <a:sym typeface="Arial"/>
                        </a:rPr>
                        <a:t>Simple DB Design.</a:t>
                      </a:r>
                      <a:endParaRPr/>
                    </a:p>
                  </a:txBody>
                  <a:tcPr marL="19800" marR="19800" marT="19800" marB="19800">
                    <a:lnL w="12700" cap="flat" cmpd="sng">
                      <a:solidFill>
                        <a:srgbClr val="3013AD"/>
                      </a:solidFill>
                      <a:prstDash val="solid"/>
                      <a:round/>
                      <a:headEnd type="none" w="sm" len="sm"/>
                      <a:tailEnd type="none" w="sm" len="sm"/>
                    </a:lnL>
                    <a:lnR w="12700" cap="flat" cmpd="sng">
                      <a:solidFill>
                        <a:srgbClr val="501DA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US" sz="1200">
                          <a:latin typeface="Arial"/>
                          <a:ea typeface="Arial"/>
                          <a:cs typeface="Arial"/>
                          <a:sym typeface="Arial"/>
                        </a:rPr>
                        <a:t>Very Complex DB Design.</a:t>
                      </a:r>
                      <a:endParaRPr/>
                    </a:p>
                  </a:txBody>
                  <a:tcPr marL="19800" marR="19800" marT="19800" marB="19800">
                    <a:lnL w="12700" cap="flat" cmpd="sng">
                      <a:solidFill>
                        <a:srgbClr val="501DAD"/>
                      </a:solidFill>
                      <a:prstDash val="solid"/>
                      <a:round/>
                      <a:headEnd type="none" w="sm" len="sm"/>
                      <a:tailEnd type="none" w="sm" len="sm"/>
                    </a:lnL>
                    <a:lnR w="12700" cap="flat" cmpd="sng">
                      <a:solidFill>
                        <a:srgbClr val="10F1AC"/>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r>
              <a:tr h="360300">
                <a:tc>
                  <a:txBody>
                    <a:bodyPr/>
                    <a:lstStyle/>
                    <a:p>
                      <a:pPr marL="0" marR="0" lvl="0" indent="0" algn="l" rtl="0">
                        <a:spcBef>
                          <a:spcPts val="0"/>
                        </a:spcBef>
                        <a:spcAft>
                          <a:spcPts val="0"/>
                        </a:spcAft>
                        <a:buNone/>
                      </a:pPr>
                      <a:r>
                        <a:rPr lang="en-US" sz="1200">
                          <a:latin typeface="Arial"/>
                          <a:ea typeface="Arial"/>
                          <a:cs typeface="Arial"/>
                          <a:sym typeface="Arial"/>
                        </a:rPr>
                        <a:t>Denormalized Data structure and query also run faster.</a:t>
                      </a:r>
                      <a:endParaRPr/>
                    </a:p>
                  </a:txBody>
                  <a:tcPr marL="19800" marR="19800" marT="19800" marB="19800">
                    <a:lnL w="12700" cap="flat" cmpd="sng">
                      <a:solidFill>
                        <a:srgbClr val="9025AD"/>
                      </a:solidFill>
                      <a:prstDash val="solid"/>
                      <a:round/>
                      <a:headEnd type="none" w="sm" len="sm"/>
                      <a:tailEnd type="none" w="sm" len="sm"/>
                    </a:lnL>
                    <a:lnR w="12700" cap="flat" cmpd="sng">
                      <a:solidFill>
                        <a:srgbClr val="3028A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200">
                          <a:latin typeface="Arial"/>
                          <a:ea typeface="Arial"/>
                          <a:cs typeface="Arial"/>
                          <a:sym typeface="Arial"/>
                        </a:rPr>
                        <a:t>Normalized Data Structure.</a:t>
                      </a:r>
                      <a:endParaRPr/>
                    </a:p>
                  </a:txBody>
                  <a:tcPr marL="19800" marR="19800" marT="19800" marB="19800">
                    <a:lnL w="12700" cap="flat" cmpd="sng">
                      <a:solidFill>
                        <a:srgbClr val="3028AD"/>
                      </a:solidFill>
                      <a:prstDash val="solid"/>
                      <a:round/>
                      <a:headEnd type="none" w="sm" len="sm"/>
                      <a:tailEnd type="none" w="sm" len="sm"/>
                    </a:lnL>
                    <a:lnR w="12700" cap="flat" cmpd="sng">
                      <a:solidFill>
                        <a:srgbClr val="10F1AC"/>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r>
              <a:tr h="253400">
                <a:tc>
                  <a:txBody>
                    <a:bodyPr/>
                    <a:lstStyle/>
                    <a:p>
                      <a:pPr marL="0" marR="0" lvl="0" indent="0" algn="l" rtl="0">
                        <a:spcBef>
                          <a:spcPts val="0"/>
                        </a:spcBef>
                        <a:spcAft>
                          <a:spcPts val="0"/>
                        </a:spcAft>
                        <a:buNone/>
                      </a:pPr>
                      <a:r>
                        <a:rPr lang="en-US" sz="1200">
                          <a:latin typeface="Arial"/>
                          <a:ea typeface="Arial"/>
                          <a:cs typeface="Arial"/>
                          <a:sym typeface="Arial"/>
                        </a:rPr>
                        <a:t>High level of Data redundancy</a:t>
                      </a:r>
                      <a:endParaRPr/>
                    </a:p>
                  </a:txBody>
                  <a:tcPr marL="19800" marR="19800" marT="19800" marB="19800">
                    <a:lnL w="12700" cap="flat" cmpd="sng">
                      <a:solidFill>
                        <a:srgbClr val="3037AD"/>
                      </a:solidFill>
                      <a:prstDash val="solid"/>
                      <a:round/>
                      <a:headEnd type="none" w="sm" len="sm"/>
                      <a:tailEnd type="none" w="sm" len="sm"/>
                    </a:lnL>
                    <a:lnR w="12700" cap="flat" cmpd="sng">
                      <a:solidFill>
                        <a:srgbClr val="5040A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US" sz="1200">
                          <a:latin typeface="Arial"/>
                          <a:ea typeface="Arial"/>
                          <a:cs typeface="Arial"/>
                          <a:sym typeface="Arial"/>
                        </a:rPr>
                        <a:t>Very low-level data redundancy</a:t>
                      </a:r>
                      <a:endParaRPr/>
                    </a:p>
                  </a:txBody>
                  <a:tcPr marL="19800" marR="19800" marT="19800" marB="19800">
                    <a:lnL w="12700" cap="flat" cmpd="sng">
                      <a:solidFill>
                        <a:srgbClr val="5040AD"/>
                      </a:solidFill>
                      <a:prstDash val="solid"/>
                      <a:round/>
                      <a:headEnd type="none" w="sm" len="sm"/>
                      <a:tailEnd type="none" w="sm" len="sm"/>
                    </a:lnL>
                    <a:lnR w="12700" cap="flat" cmpd="sng">
                      <a:solidFill>
                        <a:srgbClr val="9031A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r>
              <a:tr h="360300">
                <a:tc>
                  <a:txBody>
                    <a:bodyPr/>
                    <a:lstStyle/>
                    <a:p>
                      <a:pPr marL="0" marR="0" lvl="0" indent="0" algn="l" rtl="0">
                        <a:spcBef>
                          <a:spcPts val="0"/>
                        </a:spcBef>
                        <a:spcAft>
                          <a:spcPts val="0"/>
                        </a:spcAft>
                        <a:buNone/>
                      </a:pPr>
                      <a:r>
                        <a:rPr lang="en-US" sz="1200">
                          <a:latin typeface="Arial"/>
                          <a:ea typeface="Arial"/>
                          <a:cs typeface="Arial"/>
                          <a:sym typeface="Arial"/>
                        </a:rPr>
                        <a:t>Single Dimension table contains aggregated data.</a:t>
                      </a:r>
                      <a:endParaRPr/>
                    </a:p>
                  </a:txBody>
                  <a:tcPr marL="19800" marR="19800" marT="19800" marB="19800">
                    <a:lnL w="12700" cap="flat" cmpd="sng">
                      <a:solidFill>
                        <a:srgbClr val="B03AAD"/>
                      </a:solidFill>
                      <a:prstDash val="solid"/>
                      <a:round/>
                      <a:headEnd type="none" w="sm" len="sm"/>
                      <a:tailEnd type="none" w="sm" len="sm"/>
                    </a:lnL>
                    <a:lnR w="12700" cap="flat" cmpd="sng">
                      <a:solidFill>
                        <a:srgbClr val="5040A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200">
                          <a:latin typeface="Arial"/>
                          <a:ea typeface="Arial"/>
                          <a:cs typeface="Arial"/>
                          <a:sym typeface="Arial"/>
                        </a:rPr>
                        <a:t>Data Split into different Dimension Tables.</a:t>
                      </a:r>
                      <a:endParaRPr/>
                    </a:p>
                  </a:txBody>
                  <a:tcPr marL="19800" marR="19800" marT="19800" marB="19800">
                    <a:lnL w="12700" cap="flat" cmpd="sng">
                      <a:solidFill>
                        <a:srgbClr val="5040AD"/>
                      </a:solidFill>
                      <a:prstDash val="solid"/>
                      <a:round/>
                      <a:headEnd type="none" w="sm" len="sm"/>
                      <a:tailEnd type="none" w="sm" len="sm"/>
                    </a:lnL>
                    <a:lnR w="12700" cap="flat" cmpd="sng">
                      <a:solidFill>
                        <a:srgbClr val="1033A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r>
              <a:tr h="467200">
                <a:tc>
                  <a:txBody>
                    <a:bodyPr/>
                    <a:lstStyle/>
                    <a:p>
                      <a:pPr marL="0" marR="0" lvl="0" indent="0" algn="l" rtl="0">
                        <a:spcBef>
                          <a:spcPts val="0"/>
                        </a:spcBef>
                        <a:spcAft>
                          <a:spcPts val="0"/>
                        </a:spcAft>
                        <a:buNone/>
                      </a:pPr>
                      <a:r>
                        <a:rPr lang="en-US" sz="1200">
                          <a:latin typeface="Arial"/>
                          <a:ea typeface="Arial"/>
                          <a:cs typeface="Arial"/>
                          <a:sym typeface="Arial"/>
                        </a:rPr>
                        <a:t>Cube processing is faster.</a:t>
                      </a:r>
                      <a:endParaRPr/>
                    </a:p>
                  </a:txBody>
                  <a:tcPr marL="19800" marR="19800" marT="19800" marB="19800">
                    <a:lnL w="12700" cap="flat" cmpd="sng">
                      <a:solidFill>
                        <a:srgbClr val="F05CAD"/>
                      </a:solidFill>
                      <a:prstDash val="solid"/>
                      <a:round/>
                      <a:headEnd type="none" w="sm" len="sm"/>
                      <a:tailEnd type="none" w="sm" len="sm"/>
                    </a:lnL>
                    <a:lnR w="12700" cap="flat" cmpd="sng">
                      <a:solidFill>
                        <a:srgbClr val="1079A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US" sz="1200">
                          <a:latin typeface="Arial"/>
                          <a:ea typeface="Arial"/>
                          <a:cs typeface="Arial"/>
                          <a:sym typeface="Arial"/>
                        </a:rPr>
                        <a:t>Cube processing might be slow because of the complex join.</a:t>
                      </a:r>
                      <a:endParaRPr/>
                    </a:p>
                  </a:txBody>
                  <a:tcPr marL="19800" marR="19800" marT="19800" marB="19800">
                    <a:lnL w="12700" cap="flat" cmpd="sng">
                      <a:solidFill>
                        <a:srgbClr val="1079AD"/>
                      </a:solidFill>
                      <a:prstDash val="solid"/>
                      <a:round/>
                      <a:headEnd type="none" w="sm" len="sm"/>
                      <a:tailEnd type="none" w="sm" len="sm"/>
                    </a:lnL>
                    <a:lnR w="12700" cap="flat" cmpd="sng">
                      <a:solidFill>
                        <a:srgbClr val="D038A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r>
              <a:tr h="787925">
                <a:tc>
                  <a:txBody>
                    <a:bodyPr/>
                    <a:lstStyle/>
                    <a:p>
                      <a:pPr marL="0" marR="0" lvl="0" indent="0" algn="l" rtl="0">
                        <a:spcBef>
                          <a:spcPts val="0"/>
                        </a:spcBef>
                        <a:spcAft>
                          <a:spcPts val="0"/>
                        </a:spcAft>
                        <a:buNone/>
                      </a:pPr>
                      <a:r>
                        <a:rPr lang="en-US" sz="1200">
                          <a:latin typeface="Arial"/>
                          <a:ea typeface="Arial"/>
                          <a:cs typeface="Arial"/>
                          <a:sym typeface="Arial"/>
                        </a:rPr>
                        <a:t>Offers higher performing queries using Star Join Query Optimization. Tables may be connected with multiple dimensions.</a:t>
                      </a:r>
                      <a:endParaRPr/>
                    </a:p>
                  </a:txBody>
                  <a:tcPr marL="19800" marR="19800" marT="19800" marB="19800">
                    <a:lnL w="12700" cap="flat" cmpd="sng">
                      <a:solidFill>
                        <a:srgbClr val="70DAAC"/>
                      </a:solidFill>
                      <a:prstDash val="solid"/>
                      <a:round/>
                      <a:headEnd type="none" w="sm" len="sm"/>
                      <a:tailEnd type="none" w="sm" len="sm"/>
                    </a:lnL>
                    <a:lnR w="12700" cap="flat" cmpd="sng">
                      <a:solidFill>
                        <a:srgbClr val="7080AD"/>
                      </a:solidFill>
                      <a:prstDash val="solid"/>
                      <a:round/>
                      <a:headEnd type="none" w="sm" len="sm"/>
                      <a:tailEnd type="none" w="sm" len="sm"/>
                    </a:lnR>
                    <a:lnT w="9525" cap="flat" cmpd="sng">
                      <a:solidFill>
                        <a:srgbClr val="DDDDDD"/>
                      </a:solidFill>
                      <a:prstDash val="solid"/>
                      <a:round/>
                      <a:headEnd type="none" w="sm" len="sm"/>
                      <a:tailEnd type="none" w="sm" len="sm"/>
                    </a:lnT>
                    <a:lnB w="12700" cap="flat" cmpd="sng">
                      <a:solidFill>
                        <a:srgbClr val="F0D2AC"/>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200">
                          <a:latin typeface="Arial"/>
                          <a:ea typeface="Arial"/>
                          <a:cs typeface="Arial"/>
                          <a:sym typeface="Arial"/>
                        </a:rPr>
                        <a:t>The Snowflake schema is represented by centralized fact table which unlikely connected with multiple dimensions.</a:t>
                      </a:r>
                      <a:endParaRPr/>
                    </a:p>
                  </a:txBody>
                  <a:tcPr marL="19800" marR="19800" marT="19800" marB="19800">
                    <a:lnL w="12700" cap="flat" cmpd="sng">
                      <a:solidFill>
                        <a:srgbClr val="7080AD"/>
                      </a:solidFill>
                      <a:prstDash val="solid"/>
                      <a:round/>
                      <a:headEnd type="none" w="sm" len="sm"/>
                      <a:tailEnd type="none" w="sm" len="sm"/>
                    </a:lnL>
                    <a:lnR w="12700" cap="flat" cmpd="sng">
                      <a:solidFill>
                        <a:srgbClr val="307BAD"/>
                      </a:solidFill>
                      <a:prstDash val="solid"/>
                      <a:round/>
                      <a:headEnd type="none" w="sm" len="sm"/>
                      <a:tailEnd type="none" w="sm" len="sm"/>
                    </a:lnR>
                    <a:lnT w="9525" cap="flat" cmpd="sng">
                      <a:solidFill>
                        <a:srgbClr val="DDDDDD"/>
                      </a:solidFill>
                      <a:prstDash val="solid"/>
                      <a:round/>
                      <a:headEnd type="none" w="sm" len="sm"/>
                      <a:tailEnd type="none" w="sm" len="sm"/>
                    </a:lnT>
                    <a:lnB w="12700" cap="flat" cmpd="sng">
                      <a:solidFill>
                        <a:srgbClr val="507DAD"/>
                      </a:solidFill>
                      <a:prstDash val="solid"/>
                      <a:round/>
                      <a:headEnd type="none" w="sm" len="sm"/>
                      <a:tailEnd type="none" w="sm" len="sm"/>
                    </a:lnB>
                    <a:solidFill>
                      <a:srgbClr val="FFFFFF"/>
                    </a:solidFill>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8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Normalization Vs Denormalization</a:t>
            </a:r>
            <a:endParaRPr/>
          </a:p>
        </p:txBody>
      </p:sp>
      <p:sp>
        <p:nvSpPr>
          <p:cNvPr id="553" name="Google Shape;553;p8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Normalization</a:t>
            </a:r>
            <a:r>
              <a:rPr lang="en-US"/>
              <a:t> - Process of breaking big tables into multiple smaller tables to reduce data redundancy and eliminate DML anomalies. Disadvantage is select queries become slow because you would need to perform multiple joins. Generally, normalization is used for OLTP systems</a:t>
            </a:r>
            <a:endParaRPr/>
          </a:p>
          <a:p>
            <a:pPr marL="228600" lvl="0" indent="-228600" algn="l" rtl="0">
              <a:lnSpc>
                <a:spcPct val="90000"/>
              </a:lnSpc>
              <a:spcBef>
                <a:spcPts val="1000"/>
              </a:spcBef>
              <a:spcAft>
                <a:spcPts val="0"/>
              </a:spcAft>
              <a:buClr>
                <a:schemeClr val="dk1"/>
              </a:buClr>
              <a:buSzPts val="2800"/>
              <a:buChar char="•"/>
            </a:pPr>
            <a:r>
              <a:rPr lang="en-US" b="1"/>
              <a:t>Denormalization</a:t>
            </a:r>
            <a:r>
              <a:rPr lang="en-US"/>
              <a:t>- Process of combining multiple small tables into few big tables to increase data redundancy in order to increase the performance of select queries. Generally, denormalization is used for OLAP systems. Disadvantage is redundancy of data</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8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Triggers- set of code that gets executed whenever a specific event occurs. Trigger is like a hidden code</a:t>
            </a:r>
            <a:endParaRPr/>
          </a:p>
        </p:txBody>
      </p:sp>
      <p:sp>
        <p:nvSpPr>
          <p:cNvPr id="559" name="Google Shape;559;p8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Events</a:t>
            </a:r>
            <a:endParaRPr/>
          </a:p>
          <a:p>
            <a:pPr marL="685800" lvl="1" indent="-228600" algn="l" rtl="0">
              <a:lnSpc>
                <a:spcPct val="90000"/>
              </a:lnSpc>
              <a:spcBef>
                <a:spcPts val="500"/>
              </a:spcBef>
              <a:spcAft>
                <a:spcPts val="0"/>
              </a:spcAft>
              <a:buClr>
                <a:schemeClr val="dk1"/>
              </a:buClr>
              <a:buSzPts val="2400"/>
              <a:buChar char="•"/>
            </a:pPr>
            <a:r>
              <a:rPr lang="en-US"/>
              <a:t>DML Commands</a:t>
            </a:r>
            <a:endParaRPr/>
          </a:p>
          <a:p>
            <a:pPr marL="1143000" lvl="2" indent="-228600" algn="l" rtl="0">
              <a:lnSpc>
                <a:spcPct val="90000"/>
              </a:lnSpc>
              <a:spcBef>
                <a:spcPts val="500"/>
              </a:spcBef>
              <a:spcAft>
                <a:spcPts val="0"/>
              </a:spcAft>
              <a:buClr>
                <a:schemeClr val="dk1"/>
              </a:buClr>
              <a:buSzPts val="2000"/>
              <a:buChar char="•"/>
            </a:pPr>
            <a:r>
              <a:rPr lang="en-US"/>
              <a:t>Insert, update , delete</a:t>
            </a:r>
            <a:endParaRPr/>
          </a:p>
          <a:p>
            <a:pPr marL="685800" lvl="1" indent="-228600" algn="l" rtl="0">
              <a:lnSpc>
                <a:spcPct val="90000"/>
              </a:lnSpc>
              <a:spcBef>
                <a:spcPts val="500"/>
              </a:spcBef>
              <a:spcAft>
                <a:spcPts val="0"/>
              </a:spcAft>
              <a:buClr>
                <a:schemeClr val="dk1"/>
              </a:buClr>
              <a:buSzPts val="2400"/>
              <a:buChar char="•"/>
            </a:pPr>
            <a:r>
              <a:rPr lang="en-US"/>
              <a:t>Logon Triggers</a:t>
            </a:r>
            <a:endParaRPr/>
          </a:p>
          <a:p>
            <a:pPr marL="685800" lvl="1" indent="-228600" algn="l" rtl="0">
              <a:lnSpc>
                <a:spcPct val="90000"/>
              </a:lnSpc>
              <a:spcBef>
                <a:spcPts val="500"/>
              </a:spcBef>
              <a:spcAft>
                <a:spcPts val="0"/>
              </a:spcAft>
              <a:buClr>
                <a:schemeClr val="dk1"/>
              </a:buClr>
              <a:buSzPts val="2400"/>
              <a:buChar char="•"/>
            </a:pPr>
            <a:r>
              <a:rPr lang="en-US"/>
              <a:t>System Commands</a:t>
            </a:r>
            <a:endParaRPr/>
          </a:p>
          <a:p>
            <a:pPr marL="1143000" lvl="2" indent="-228600" algn="l" rtl="0">
              <a:lnSpc>
                <a:spcPct val="90000"/>
              </a:lnSpc>
              <a:spcBef>
                <a:spcPts val="500"/>
              </a:spcBef>
              <a:spcAft>
                <a:spcPts val="0"/>
              </a:spcAft>
              <a:buClr>
                <a:schemeClr val="dk1"/>
              </a:buClr>
              <a:buSzPts val="2000"/>
              <a:buChar char="•"/>
            </a:pPr>
            <a:r>
              <a:rPr lang="en-US"/>
              <a:t>Startup, Shutdown</a:t>
            </a:r>
            <a:endParaRPr/>
          </a:p>
          <a:p>
            <a:pPr marL="685800" lvl="1" indent="-228600" algn="l" rtl="0">
              <a:lnSpc>
                <a:spcPct val="90000"/>
              </a:lnSpc>
              <a:spcBef>
                <a:spcPts val="500"/>
              </a:spcBef>
              <a:spcAft>
                <a:spcPts val="0"/>
              </a:spcAft>
              <a:buClr>
                <a:schemeClr val="dk1"/>
              </a:buClr>
              <a:buSzPts val="2400"/>
              <a:buChar char="•"/>
            </a:pPr>
            <a:r>
              <a:rPr lang="en-US"/>
              <a:t>DDL Commands</a:t>
            </a:r>
            <a:endParaRPr/>
          </a:p>
          <a:p>
            <a:pPr marL="1143000" lvl="2" indent="-228600" algn="l" rtl="0">
              <a:lnSpc>
                <a:spcPct val="90000"/>
              </a:lnSpc>
              <a:spcBef>
                <a:spcPts val="500"/>
              </a:spcBef>
              <a:spcAft>
                <a:spcPts val="0"/>
              </a:spcAft>
              <a:buClr>
                <a:schemeClr val="dk1"/>
              </a:buClr>
              <a:buSzPts val="2000"/>
              <a:buChar char="•"/>
            </a:pPr>
            <a:r>
              <a:rPr lang="en-US"/>
              <a:t>Create , Drop, Alter</a:t>
            </a:r>
            <a:endParaRPr/>
          </a:p>
          <a:p>
            <a:pPr marL="914400" lvl="2" indent="0" algn="l" rtl="0">
              <a:lnSpc>
                <a:spcPct val="90000"/>
              </a:lnSpc>
              <a:spcBef>
                <a:spcPts val="500"/>
              </a:spcBef>
              <a:spcAft>
                <a:spcPts val="0"/>
              </a:spcAft>
              <a:buClr>
                <a:schemeClr val="dk1"/>
              </a:buClr>
              <a:buSzPts val="2000"/>
              <a:buNone/>
            </a:pP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8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Usage of Triggers</a:t>
            </a:r>
            <a:endParaRPr/>
          </a:p>
        </p:txBody>
      </p:sp>
      <p:sp>
        <p:nvSpPr>
          <p:cNvPr id="565" name="Google Shape;565;p8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Auditing</a:t>
            </a:r>
            <a:endParaRPr/>
          </a:p>
          <a:p>
            <a:pPr marL="228600" lvl="0" indent="-228600" algn="l" rtl="0">
              <a:lnSpc>
                <a:spcPct val="90000"/>
              </a:lnSpc>
              <a:spcBef>
                <a:spcPts val="1000"/>
              </a:spcBef>
              <a:spcAft>
                <a:spcPts val="0"/>
              </a:spcAft>
              <a:buClr>
                <a:schemeClr val="dk1"/>
              </a:buClr>
              <a:buSzPts val="2800"/>
              <a:buChar char="•"/>
            </a:pPr>
            <a:r>
              <a:rPr lang="en-US"/>
              <a:t>Automation</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8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InnoDB- Engine</a:t>
            </a:r>
            <a:endParaRPr/>
          </a:p>
        </p:txBody>
      </p:sp>
      <p:sp>
        <p:nvSpPr>
          <p:cNvPr id="571" name="Google Shape;571;p8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Supports Transaction</a:t>
            </a:r>
            <a:endParaRPr/>
          </a:p>
          <a:p>
            <a:pPr marL="228600" lvl="0" indent="-228600" algn="l" rtl="0">
              <a:lnSpc>
                <a:spcPct val="90000"/>
              </a:lnSpc>
              <a:spcBef>
                <a:spcPts val="1000"/>
              </a:spcBef>
              <a:spcAft>
                <a:spcPts val="0"/>
              </a:spcAft>
              <a:buClr>
                <a:schemeClr val="dk1"/>
              </a:buClr>
              <a:buSzPts val="2800"/>
              <a:buChar char="•"/>
            </a:pPr>
            <a:r>
              <a:rPr lang="en-US"/>
              <a:t>Fully ACID complaint</a:t>
            </a:r>
            <a:endParaRPr/>
          </a:p>
          <a:p>
            <a:pPr marL="228600" lvl="0" indent="-228600" algn="l" rtl="0">
              <a:lnSpc>
                <a:spcPct val="90000"/>
              </a:lnSpc>
              <a:spcBef>
                <a:spcPts val="1000"/>
              </a:spcBef>
              <a:spcAft>
                <a:spcPts val="0"/>
              </a:spcAft>
              <a:buClr>
                <a:schemeClr val="dk1"/>
              </a:buClr>
              <a:buSzPts val="2800"/>
              <a:buChar char="•"/>
            </a:pPr>
            <a:r>
              <a:rPr lang="en-US"/>
              <a:t>Clustered Index</a:t>
            </a:r>
            <a:endParaRPr/>
          </a:p>
          <a:p>
            <a:pPr marL="228600" lvl="0" indent="-228600" algn="l" rtl="0">
              <a:lnSpc>
                <a:spcPct val="90000"/>
              </a:lnSpc>
              <a:spcBef>
                <a:spcPts val="1000"/>
              </a:spcBef>
              <a:spcAft>
                <a:spcPts val="0"/>
              </a:spcAft>
              <a:buClr>
                <a:schemeClr val="dk1"/>
              </a:buClr>
              <a:buSzPts val="2800"/>
              <a:buChar char="•"/>
            </a:pPr>
            <a:r>
              <a:rPr lang="en-US"/>
              <a:t>Supports Foreign Key</a:t>
            </a:r>
            <a:endParaRPr/>
          </a:p>
          <a:p>
            <a:pPr marL="228600" lvl="0" indent="-228600" algn="l" rtl="0">
              <a:lnSpc>
                <a:spcPct val="90000"/>
              </a:lnSpc>
              <a:spcBef>
                <a:spcPts val="1000"/>
              </a:spcBef>
              <a:spcAft>
                <a:spcPts val="0"/>
              </a:spcAft>
              <a:buClr>
                <a:schemeClr val="dk1"/>
              </a:buClr>
              <a:buSzPts val="2800"/>
              <a:buChar char="•"/>
            </a:pPr>
            <a:r>
              <a:rPr lang="en-US"/>
              <a:t>Supports MVCC</a:t>
            </a:r>
            <a:endParaRPr/>
          </a:p>
          <a:p>
            <a:pPr marL="228600" lvl="0" indent="-228600" algn="l" rtl="0">
              <a:lnSpc>
                <a:spcPct val="90000"/>
              </a:lnSpc>
              <a:spcBef>
                <a:spcPts val="1000"/>
              </a:spcBef>
              <a:spcAft>
                <a:spcPts val="0"/>
              </a:spcAft>
              <a:buClr>
                <a:schemeClr val="dk1"/>
              </a:buClr>
              <a:buSzPts val="2800"/>
              <a:buChar char="•"/>
            </a:pPr>
            <a:r>
              <a:rPr lang="en-US"/>
              <a:t>Physical Files</a:t>
            </a:r>
            <a:endParaRPr/>
          </a:p>
          <a:p>
            <a:pPr marL="685800" lvl="1" indent="-228600" algn="l" rtl="0">
              <a:lnSpc>
                <a:spcPct val="90000"/>
              </a:lnSpc>
              <a:spcBef>
                <a:spcPts val="500"/>
              </a:spcBef>
              <a:spcAft>
                <a:spcPts val="0"/>
              </a:spcAft>
              <a:buClr>
                <a:schemeClr val="dk1"/>
              </a:buClr>
              <a:buSzPts val="2400"/>
              <a:buChar char="•"/>
            </a:pPr>
            <a:r>
              <a:rPr lang="en-US"/>
              <a:t>Format File</a:t>
            </a:r>
            <a:endParaRPr/>
          </a:p>
          <a:p>
            <a:pPr marL="685800" lvl="1" indent="-228600" algn="l" rtl="0">
              <a:lnSpc>
                <a:spcPct val="90000"/>
              </a:lnSpc>
              <a:spcBef>
                <a:spcPts val="500"/>
              </a:spcBef>
              <a:spcAft>
                <a:spcPts val="0"/>
              </a:spcAft>
              <a:buClr>
                <a:schemeClr val="dk1"/>
              </a:buClr>
              <a:buSzPts val="2400"/>
              <a:buChar char="•"/>
            </a:pPr>
            <a:r>
              <a:rPr lang="en-US"/>
              <a:t>Log File</a:t>
            </a:r>
            <a:endParaRPr/>
          </a:p>
          <a:p>
            <a:pPr marL="685800" lvl="1" indent="-228600" algn="l" rtl="0">
              <a:lnSpc>
                <a:spcPct val="90000"/>
              </a:lnSpc>
              <a:spcBef>
                <a:spcPts val="500"/>
              </a:spcBef>
              <a:spcAft>
                <a:spcPts val="0"/>
              </a:spcAft>
              <a:buClr>
                <a:schemeClr val="dk1"/>
              </a:buClr>
              <a:buSzPts val="2400"/>
              <a:buChar char="•"/>
            </a:pPr>
            <a:r>
              <a:rPr lang="en-US"/>
              <a:t>Data File</a:t>
            </a:r>
            <a:endParaRPr/>
          </a:p>
          <a:p>
            <a:pPr marL="685800" lvl="1" indent="-76200" algn="l" rtl="0">
              <a:lnSpc>
                <a:spcPct val="90000"/>
              </a:lnSpc>
              <a:spcBef>
                <a:spcPts val="500"/>
              </a:spcBef>
              <a:spcAft>
                <a:spcPts val="0"/>
              </a:spcAft>
              <a:buClr>
                <a:schemeClr val="dk1"/>
              </a:buClr>
              <a:buSzPts val="2400"/>
              <a:buNone/>
            </a:pPr>
            <a:endParaRPr/>
          </a:p>
          <a:p>
            <a:pPr marL="685800" lvl="1" indent="-76200" algn="l" rtl="0">
              <a:lnSpc>
                <a:spcPct val="90000"/>
              </a:lnSpc>
              <a:spcBef>
                <a:spcPts val="500"/>
              </a:spcBef>
              <a:spcAft>
                <a:spcPts val="0"/>
              </a:spcAft>
              <a:buClr>
                <a:schemeClr val="dk1"/>
              </a:buClr>
              <a:buSzPts val="24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Table</a:t>
            </a:r>
            <a:endParaRPr/>
          </a:p>
        </p:txBody>
      </p:sp>
      <p:sp>
        <p:nvSpPr>
          <p:cNvPr id="128" name="Google Shape;128;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Table Name</a:t>
            </a:r>
            <a:endParaRPr/>
          </a:p>
          <a:p>
            <a:pPr marL="228600" lvl="0" indent="-228600" algn="l" rtl="0">
              <a:lnSpc>
                <a:spcPct val="90000"/>
              </a:lnSpc>
              <a:spcBef>
                <a:spcPts val="1000"/>
              </a:spcBef>
              <a:spcAft>
                <a:spcPts val="0"/>
              </a:spcAft>
              <a:buClr>
                <a:schemeClr val="dk1"/>
              </a:buClr>
              <a:buSzPts val="2800"/>
              <a:buChar char="•"/>
            </a:pPr>
            <a:r>
              <a:rPr lang="en-US"/>
              <a:t>Column Name</a:t>
            </a:r>
            <a:endParaRPr/>
          </a:p>
          <a:p>
            <a:pPr marL="228600" lvl="0" indent="-228600" algn="l" rtl="0">
              <a:lnSpc>
                <a:spcPct val="90000"/>
              </a:lnSpc>
              <a:spcBef>
                <a:spcPts val="1000"/>
              </a:spcBef>
              <a:spcAft>
                <a:spcPts val="0"/>
              </a:spcAft>
              <a:buClr>
                <a:schemeClr val="dk1"/>
              </a:buClr>
              <a:buSzPts val="2800"/>
              <a:buChar char="•"/>
            </a:pPr>
            <a:r>
              <a:rPr lang="en-US"/>
              <a:t>Column Data Type</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E.g.</a:t>
            </a:r>
            <a:endParaRPr/>
          </a:p>
          <a:p>
            <a:pPr marL="228600" lvl="0" indent="-5080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Create table t1 (c1 int, c2 varchar(100), c3 date);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Select- is used to read data from table</a:t>
            </a:r>
            <a:endParaRPr/>
          </a:p>
        </p:txBody>
      </p:sp>
      <p:sp>
        <p:nvSpPr>
          <p:cNvPr id="134" name="Google Shape;134;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all columns</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E.g. </a:t>
            </a:r>
            <a:endParaRPr/>
          </a:p>
          <a:p>
            <a:pPr marL="0" lvl="0" indent="0" algn="l" rtl="0">
              <a:lnSpc>
                <a:spcPct val="90000"/>
              </a:lnSpc>
              <a:spcBef>
                <a:spcPts val="1000"/>
              </a:spcBef>
              <a:spcAft>
                <a:spcPts val="0"/>
              </a:spcAft>
              <a:buClr>
                <a:schemeClr val="dk1"/>
              </a:buClr>
              <a:buSzPts val="2800"/>
              <a:buNone/>
            </a:pPr>
            <a:r>
              <a:rPr lang="en-US"/>
              <a:t>Select * from t1</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Meaning get all the columns and all the rows from table t1</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TotalTime>
  <Words>3657</Words>
  <PresentationFormat>Custom</PresentationFormat>
  <Paragraphs>801</Paragraphs>
  <Slides>79</Slides>
  <Notes>75</Notes>
  <HiddenSlides>0</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Office Theme</vt:lpstr>
      <vt:lpstr>MySQL is an opensource RDBMS</vt:lpstr>
      <vt:lpstr>Terminologies</vt:lpstr>
      <vt:lpstr>Table - Entity</vt:lpstr>
      <vt:lpstr>Popular RDBMS</vt:lpstr>
      <vt:lpstr>RDBMS</vt:lpstr>
      <vt:lpstr>MySQL Client</vt:lpstr>
      <vt:lpstr>MySQL</vt:lpstr>
      <vt:lpstr>Table</vt:lpstr>
      <vt:lpstr>Select- is used to read data from table</vt:lpstr>
      <vt:lpstr>Insert – used to add records to the table</vt:lpstr>
      <vt:lpstr>Operators </vt:lpstr>
      <vt:lpstr>SQL Commands </vt:lpstr>
      <vt:lpstr>Constraints - some sort of restrictions- are used to enforce integrity of the data</vt:lpstr>
      <vt:lpstr>Slide 14</vt:lpstr>
      <vt:lpstr>SQL – Structured Query Language</vt:lpstr>
      <vt:lpstr>Slide 16</vt:lpstr>
      <vt:lpstr>Transaction- transfer 500Rs from Account A to Account B</vt:lpstr>
      <vt:lpstr>Aggregate Functions </vt:lpstr>
      <vt:lpstr>Joins- Joins are used to retrieve columns from multiple tables in the same query</vt:lpstr>
      <vt:lpstr>Slide 20</vt:lpstr>
      <vt:lpstr>Slide 21</vt:lpstr>
      <vt:lpstr>Slide 22</vt:lpstr>
      <vt:lpstr>Slide 23</vt:lpstr>
      <vt:lpstr>Slide 24</vt:lpstr>
      <vt:lpstr>Set Operators</vt:lpstr>
      <vt:lpstr>Two Sets A and B A={1,2,3} B={3,4,5}</vt:lpstr>
      <vt:lpstr>Pre-requisites for using Set Operators</vt:lpstr>
      <vt:lpstr>Sub Queries- When we use a query instead of a value in the main query then it is called as a sub-query</vt:lpstr>
      <vt:lpstr>Group by Clause is used to perform aggregation based on some columns</vt:lpstr>
      <vt:lpstr>Having Clause is used to apply filter on aggregate columns</vt:lpstr>
      <vt:lpstr>Where vs Having</vt:lpstr>
      <vt:lpstr>Order by Clause- sort the output in either descending or ascending order  Order by is always the last clause in the query. Only limit clause can come after order by clause  </vt:lpstr>
      <vt:lpstr>Column Alias and Table Alias</vt:lpstr>
      <vt:lpstr>Limit and Offset</vt:lpstr>
      <vt:lpstr>InLine Views </vt:lpstr>
      <vt:lpstr>Select Query Syntax </vt:lpstr>
      <vt:lpstr>Select Query execution steps</vt:lpstr>
      <vt:lpstr>Self Join</vt:lpstr>
      <vt:lpstr>Case Statements- they are like switch statements</vt:lpstr>
      <vt:lpstr>Views- a logical object , a saved query , a virtual  table</vt:lpstr>
      <vt:lpstr>DMLs on Views</vt:lpstr>
      <vt:lpstr>Truncate vs Delete </vt:lpstr>
      <vt:lpstr>Correlated Subquery- Subqueries in which we define a relation of a column from the outer query with the column of inner query</vt:lpstr>
      <vt:lpstr>Exists and Not Exists- operators</vt:lpstr>
      <vt:lpstr>Analytical Functions- Ranking Functions</vt:lpstr>
      <vt:lpstr>Autoincrement Columns</vt:lpstr>
      <vt:lpstr>Transaction – Unit of work</vt:lpstr>
      <vt:lpstr>Types of Files</vt:lpstr>
      <vt:lpstr>Built-in Functions Numeric </vt:lpstr>
      <vt:lpstr>Built-in Functions String</vt:lpstr>
      <vt:lpstr>Built-In Functions Date and Time</vt:lpstr>
      <vt:lpstr>Slide 52</vt:lpstr>
      <vt:lpstr>Isolation Levels</vt:lpstr>
      <vt:lpstr>What is Isolation Level</vt:lpstr>
      <vt:lpstr>Blocking</vt:lpstr>
      <vt:lpstr>Read Uncommitted</vt:lpstr>
      <vt:lpstr>Slide 57</vt:lpstr>
      <vt:lpstr>Repeatable Read</vt:lpstr>
      <vt:lpstr>Read Committed</vt:lpstr>
      <vt:lpstr>Slide 60</vt:lpstr>
      <vt:lpstr>Repeatable Read Isolation</vt:lpstr>
      <vt:lpstr>Slide 62</vt:lpstr>
      <vt:lpstr>Serializable</vt:lpstr>
      <vt:lpstr>Slide 64</vt:lpstr>
      <vt:lpstr>Isolation </vt:lpstr>
      <vt:lpstr>MySQL Programming</vt:lpstr>
      <vt:lpstr>Procedures</vt:lpstr>
      <vt:lpstr>Function</vt:lpstr>
      <vt:lpstr>Types of Function</vt:lpstr>
      <vt:lpstr>Cursors- is a pointer to a set of records and is used fetch data row by row</vt:lpstr>
      <vt:lpstr>Our first Procedure – Hello World</vt:lpstr>
      <vt:lpstr>Types of tables in OLAP</vt:lpstr>
      <vt:lpstr>OLAP – Datawarehouse Data Models</vt:lpstr>
      <vt:lpstr>OLAP – Datawarehouse Data Models</vt:lpstr>
      <vt:lpstr>Slide 75</vt:lpstr>
      <vt:lpstr>Normalization Vs Denormalization</vt:lpstr>
      <vt:lpstr>Triggers- set of code that gets executed whenever a specific event occurs. Trigger is like a hidden code</vt:lpstr>
      <vt:lpstr>Usage of Triggers</vt:lpstr>
      <vt:lpstr>InnoDB- Engine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is an opensource RDBMS</dc:title>
  <cp:lastModifiedBy>Acer</cp:lastModifiedBy>
  <cp:revision>28</cp:revision>
  <dcterms:modified xsi:type="dcterms:W3CDTF">2024-04-06T06:48:00Z</dcterms:modified>
</cp:coreProperties>
</file>