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embeddedFontLst>
    <p:embeddedFont>
      <p:font typeface="Arimo"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 uri="{2D200454-40CA-4A62-9FC3-DE9A4176ACB9}">
      <p15:notes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3543" autoAdjust="0"/>
  </p:normalViewPr>
  <p:slideViewPr>
    <p:cSldViewPr snapToGrid="0">
      <p:cViewPr varScale="1">
        <p:scale>
          <a:sx n="78" d="100"/>
          <a:sy n="78" d="100"/>
        </p:scale>
        <p:origin x="-1570" y="-62"/>
      </p:cViewPr>
      <p:guideLst>
        <p:guide orient="horz" pos="2160"/>
        <p:guide pos="2880"/>
      </p:guideLst>
    </p:cSldViewPr>
  </p:slideViewPr>
  <p:notesTextViewPr>
    <p:cViewPr>
      <p:scale>
        <a:sx n="100" d="100"/>
        <a:sy n="100" d="100"/>
      </p:scale>
      <p:origin x="0" y="0"/>
    </p:cViewPr>
  </p:notesTextViewPr>
  <p:notesViewPr>
    <p:cSldViewPr snapToGrid="0">
      <p:cViewPr varScale="1">
        <p:scale>
          <a:sx n="100" d="100"/>
          <a:sy n="100" d="100"/>
        </p:scale>
        <p:origin x="0" y="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1" i="0" u="none" strike="noStrike" cap="none">
                <a:solidFill>
                  <a:srgbClr val="0000FF"/>
                </a:solidFill>
                <a:latin typeface="Arial"/>
                <a:ea typeface="Arial"/>
                <a:cs typeface="Arial"/>
                <a:sym typeface="Arial"/>
              </a:defRPr>
            </a:lvl1pPr>
            <a:lvl2pPr marR="0" lvl="1" algn="l" rtl="0">
              <a:lnSpc>
                <a:spcPct val="100000"/>
              </a:lnSpc>
              <a:spcBef>
                <a:spcPts val="0"/>
              </a:spcBef>
              <a:spcAft>
                <a:spcPts val="0"/>
              </a:spcAft>
              <a:buSzPts val="1400"/>
              <a:buNone/>
              <a:defRPr sz="2400" b="1" i="0" u="none" strike="noStrike" cap="none">
                <a:solidFill>
                  <a:srgbClr val="0000FF"/>
                </a:solidFill>
                <a:latin typeface="Arial"/>
                <a:ea typeface="Arial"/>
                <a:cs typeface="Arial"/>
                <a:sym typeface="Arial"/>
              </a:defRPr>
            </a:lvl2pPr>
            <a:lvl3pPr marR="0" lvl="2" algn="l" rtl="0">
              <a:lnSpc>
                <a:spcPct val="100000"/>
              </a:lnSpc>
              <a:spcBef>
                <a:spcPts val="0"/>
              </a:spcBef>
              <a:spcAft>
                <a:spcPts val="0"/>
              </a:spcAft>
              <a:buSzPts val="1400"/>
              <a:buNone/>
              <a:defRPr sz="2400" b="1" i="0" u="none" strike="noStrike" cap="none">
                <a:solidFill>
                  <a:srgbClr val="0000FF"/>
                </a:solidFill>
                <a:latin typeface="Arial"/>
                <a:ea typeface="Arial"/>
                <a:cs typeface="Arial"/>
                <a:sym typeface="Arial"/>
              </a:defRPr>
            </a:lvl3pPr>
            <a:lvl4pPr marR="0" lvl="3" algn="l" rtl="0">
              <a:lnSpc>
                <a:spcPct val="100000"/>
              </a:lnSpc>
              <a:spcBef>
                <a:spcPts val="0"/>
              </a:spcBef>
              <a:spcAft>
                <a:spcPts val="0"/>
              </a:spcAft>
              <a:buSzPts val="1400"/>
              <a:buNone/>
              <a:defRPr sz="2400" b="1" i="0" u="none" strike="noStrike" cap="none">
                <a:solidFill>
                  <a:srgbClr val="0000FF"/>
                </a:solidFill>
                <a:latin typeface="Arial"/>
                <a:ea typeface="Arial"/>
                <a:cs typeface="Arial"/>
                <a:sym typeface="Arial"/>
              </a:defRPr>
            </a:lvl4pPr>
            <a:lvl5pPr marR="0" lvl="4" algn="l" rtl="0">
              <a:lnSpc>
                <a:spcPct val="100000"/>
              </a:lnSpc>
              <a:spcBef>
                <a:spcPts val="0"/>
              </a:spcBef>
              <a:spcAft>
                <a:spcPts val="0"/>
              </a:spcAft>
              <a:buSzPts val="1400"/>
              <a:buNone/>
              <a:defRPr sz="2400" b="1" i="0" u="none" strike="noStrike" cap="none">
                <a:solidFill>
                  <a:srgbClr val="0000FF"/>
                </a:solidFill>
                <a:latin typeface="Arial"/>
                <a:ea typeface="Arial"/>
                <a:cs typeface="Arial"/>
                <a:sym typeface="Arial"/>
              </a:defRPr>
            </a:lvl5pPr>
            <a:lvl6pPr marR="0" lvl="5" algn="l" rtl="0">
              <a:lnSpc>
                <a:spcPct val="100000"/>
              </a:lnSpc>
              <a:spcBef>
                <a:spcPts val="0"/>
              </a:spcBef>
              <a:spcAft>
                <a:spcPts val="0"/>
              </a:spcAft>
              <a:buSzPts val="1400"/>
              <a:buNone/>
              <a:defRPr sz="2400" b="1" i="0" u="none" strike="noStrike" cap="none">
                <a:solidFill>
                  <a:srgbClr val="0000FF"/>
                </a:solidFill>
                <a:latin typeface="Arial"/>
                <a:ea typeface="Arial"/>
                <a:cs typeface="Arial"/>
                <a:sym typeface="Arial"/>
              </a:defRPr>
            </a:lvl6pPr>
            <a:lvl7pPr marR="0" lvl="6" algn="l" rtl="0">
              <a:lnSpc>
                <a:spcPct val="100000"/>
              </a:lnSpc>
              <a:spcBef>
                <a:spcPts val="0"/>
              </a:spcBef>
              <a:spcAft>
                <a:spcPts val="0"/>
              </a:spcAft>
              <a:buSzPts val="1400"/>
              <a:buNone/>
              <a:defRPr sz="2400" b="1" i="0" u="none" strike="noStrike" cap="none">
                <a:solidFill>
                  <a:srgbClr val="0000FF"/>
                </a:solidFill>
                <a:latin typeface="Arial"/>
                <a:ea typeface="Arial"/>
                <a:cs typeface="Arial"/>
                <a:sym typeface="Arial"/>
              </a:defRPr>
            </a:lvl7pPr>
            <a:lvl8pPr marR="0" lvl="7" algn="l" rtl="0">
              <a:lnSpc>
                <a:spcPct val="100000"/>
              </a:lnSpc>
              <a:spcBef>
                <a:spcPts val="0"/>
              </a:spcBef>
              <a:spcAft>
                <a:spcPts val="0"/>
              </a:spcAft>
              <a:buSzPts val="1400"/>
              <a:buNone/>
              <a:defRPr sz="2400" b="1" i="0" u="none" strike="noStrike" cap="none">
                <a:solidFill>
                  <a:srgbClr val="0000FF"/>
                </a:solidFill>
                <a:latin typeface="Arial"/>
                <a:ea typeface="Arial"/>
                <a:cs typeface="Arial"/>
                <a:sym typeface="Arial"/>
              </a:defRPr>
            </a:lvl8pPr>
            <a:lvl9pPr marR="0" lvl="8" algn="l" rtl="0">
              <a:lnSpc>
                <a:spcPct val="100000"/>
              </a:lnSpc>
              <a:spcBef>
                <a:spcPts val="0"/>
              </a:spcBef>
              <a:spcAft>
                <a:spcPts val="0"/>
              </a:spcAft>
              <a:buSzPts val="1400"/>
              <a:buNone/>
              <a:defRPr sz="2400" b="1" i="0" u="none" strike="noStrike" cap="none">
                <a:solidFill>
                  <a:srgbClr val="0000FF"/>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1" i="0" u="none" strike="noStrike" cap="none">
                <a:solidFill>
                  <a:srgbClr val="0000FF"/>
                </a:solidFill>
                <a:latin typeface="Arial"/>
                <a:ea typeface="Arial"/>
                <a:cs typeface="Arial"/>
                <a:sym typeface="Arial"/>
              </a:defRPr>
            </a:lvl1pPr>
            <a:lvl2pPr marR="0" lvl="1" algn="l" rtl="0">
              <a:lnSpc>
                <a:spcPct val="100000"/>
              </a:lnSpc>
              <a:spcBef>
                <a:spcPts val="0"/>
              </a:spcBef>
              <a:spcAft>
                <a:spcPts val="0"/>
              </a:spcAft>
              <a:buSzPts val="1400"/>
              <a:buNone/>
              <a:defRPr sz="2400" b="1" i="0" u="none" strike="noStrike" cap="none">
                <a:solidFill>
                  <a:srgbClr val="0000FF"/>
                </a:solidFill>
                <a:latin typeface="Arial"/>
                <a:ea typeface="Arial"/>
                <a:cs typeface="Arial"/>
                <a:sym typeface="Arial"/>
              </a:defRPr>
            </a:lvl2pPr>
            <a:lvl3pPr marR="0" lvl="2" algn="l" rtl="0">
              <a:lnSpc>
                <a:spcPct val="100000"/>
              </a:lnSpc>
              <a:spcBef>
                <a:spcPts val="0"/>
              </a:spcBef>
              <a:spcAft>
                <a:spcPts val="0"/>
              </a:spcAft>
              <a:buSzPts val="1400"/>
              <a:buNone/>
              <a:defRPr sz="2400" b="1" i="0" u="none" strike="noStrike" cap="none">
                <a:solidFill>
                  <a:srgbClr val="0000FF"/>
                </a:solidFill>
                <a:latin typeface="Arial"/>
                <a:ea typeface="Arial"/>
                <a:cs typeface="Arial"/>
                <a:sym typeface="Arial"/>
              </a:defRPr>
            </a:lvl3pPr>
            <a:lvl4pPr marR="0" lvl="3" algn="l" rtl="0">
              <a:lnSpc>
                <a:spcPct val="100000"/>
              </a:lnSpc>
              <a:spcBef>
                <a:spcPts val="0"/>
              </a:spcBef>
              <a:spcAft>
                <a:spcPts val="0"/>
              </a:spcAft>
              <a:buSzPts val="1400"/>
              <a:buNone/>
              <a:defRPr sz="2400" b="1" i="0" u="none" strike="noStrike" cap="none">
                <a:solidFill>
                  <a:srgbClr val="0000FF"/>
                </a:solidFill>
                <a:latin typeface="Arial"/>
                <a:ea typeface="Arial"/>
                <a:cs typeface="Arial"/>
                <a:sym typeface="Arial"/>
              </a:defRPr>
            </a:lvl4pPr>
            <a:lvl5pPr marR="0" lvl="4" algn="l" rtl="0">
              <a:lnSpc>
                <a:spcPct val="100000"/>
              </a:lnSpc>
              <a:spcBef>
                <a:spcPts val="0"/>
              </a:spcBef>
              <a:spcAft>
                <a:spcPts val="0"/>
              </a:spcAft>
              <a:buSzPts val="1400"/>
              <a:buNone/>
              <a:defRPr sz="2400" b="1" i="0" u="none" strike="noStrike" cap="none">
                <a:solidFill>
                  <a:srgbClr val="0000FF"/>
                </a:solidFill>
                <a:latin typeface="Arial"/>
                <a:ea typeface="Arial"/>
                <a:cs typeface="Arial"/>
                <a:sym typeface="Arial"/>
              </a:defRPr>
            </a:lvl5pPr>
            <a:lvl6pPr marR="0" lvl="5" algn="l" rtl="0">
              <a:lnSpc>
                <a:spcPct val="100000"/>
              </a:lnSpc>
              <a:spcBef>
                <a:spcPts val="0"/>
              </a:spcBef>
              <a:spcAft>
                <a:spcPts val="0"/>
              </a:spcAft>
              <a:buSzPts val="1400"/>
              <a:buNone/>
              <a:defRPr sz="2400" b="1" i="0" u="none" strike="noStrike" cap="none">
                <a:solidFill>
                  <a:srgbClr val="0000FF"/>
                </a:solidFill>
                <a:latin typeface="Arial"/>
                <a:ea typeface="Arial"/>
                <a:cs typeface="Arial"/>
                <a:sym typeface="Arial"/>
              </a:defRPr>
            </a:lvl6pPr>
            <a:lvl7pPr marR="0" lvl="6" algn="l" rtl="0">
              <a:lnSpc>
                <a:spcPct val="100000"/>
              </a:lnSpc>
              <a:spcBef>
                <a:spcPts val="0"/>
              </a:spcBef>
              <a:spcAft>
                <a:spcPts val="0"/>
              </a:spcAft>
              <a:buSzPts val="1400"/>
              <a:buNone/>
              <a:defRPr sz="2400" b="1" i="0" u="none" strike="noStrike" cap="none">
                <a:solidFill>
                  <a:srgbClr val="0000FF"/>
                </a:solidFill>
                <a:latin typeface="Arial"/>
                <a:ea typeface="Arial"/>
                <a:cs typeface="Arial"/>
                <a:sym typeface="Arial"/>
              </a:defRPr>
            </a:lvl7pPr>
            <a:lvl8pPr marR="0" lvl="7" algn="l" rtl="0">
              <a:lnSpc>
                <a:spcPct val="100000"/>
              </a:lnSpc>
              <a:spcBef>
                <a:spcPts val="0"/>
              </a:spcBef>
              <a:spcAft>
                <a:spcPts val="0"/>
              </a:spcAft>
              <a:buSzPts val="1400"/>
              <a:buNone/>
              <a:defRPr sz="2400" b="1" i="0" u="none" strike="noStrike" cap="none">
                <a:solidFill>
                  <a:srgbClr val="0000FF"/>
                </a:solidFill>
                <a:latin typeface="Arial"/>
                <a:ea typeface="Arial"/>
                <a:cs typeface="Arial"/>
                <a:sym typeface="Arial"/>
              </a:defRPr>
            </a:lvl8pPr>
            <a:lvl9pPr marR="0" lvl="8" algn="l" rtl="0">
              <a:lnSpc>
                <a:spcPct val="100000"/>
              </a:lnSpc>
              <a:spcBef>
                <a:spcPts val="0"/>
              </a:spcBef>
              <a:spcAft>
                <a:spcPts val="0"/>
              </a:spcAft>
              <a:buSzPts val="1400"/>
              <a:buNone/>
              <a:defRPr sz="2400" b="1" i="0" u="none" strike="noStrike" cap="none">
                <a:solidFill>
                  <a:srgbClr val="0000FF"/>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1" i="0" u="none" strike="noStrike" cap="none">
                <a:solidFill>
                  <a:srgbClr val="0000FF"/>
                </a:solidFill>
                <a:latin typeface="Arial"/>
                <a:ea typeface="Arial"/>
                <a:cs typeface="Arial"/>
                <a:sym typeface="Arial"/>
              </a:defRPr>
            </a:lvl1pPr>
            <a:lvl2pPr marR="0" lvl="1" algn="l" rtl="0">
              <a:lnSpc>
                <a:spcPct val="100000"/>
              </a:lnSpc>
              <a:spcBef>
                <a:spcPts val="0"/>
              </a:spcBef>
              <a:spcAft>
                <a:spcPts val="0"/>
              </a:spcAft>
              <a:buSzPts val="1400"/>
              <a:buNone/>
              <a:defRPr sz="2400" b="1" i="0" u="none" strike="noStrike" cap="none">
                <a:solidFill>
                  <a:srgbClr val="0000FF"/>
                </a:solidFill>
                <a:latin typeface="Arial"/>
                <a:ea typeface="Arial"/>
                <a:cs typeface="Arial"/>
                <a:sym typeface="Arial"/>
              </a:defRPr>
            </a:lvl2pPr>
            <a:lvl3pPr marR="0" lvl="2" algn="l" rtl="0">
              <a:lnSpc>
                <a:spcPct val="100000"/>
              </a:lnSpc>
              <a:spcBef>
                <a:spcPts val="0"/>
              </a:spcBef>
              <a:spcAft>
                <a:spcPts val="0"/>
              </a:spcAft>
              <a:buSzPts val="1400"/>
              <a:buNone/>
              <a:defRPr sz="2400" b="1" i="0" u="none" strike="noStrike" cap="none">
                <a:solidFill>
                  <a:srgbClr val="0000FF"/>
                </a:solidFill>
                <a:latin typeface="Arial"/>
                <a:ea typeface="Arial"/>
                <a:cs typeface="Arial"/>
                <a:sym typeface="Arial"/>
              </a:defRPr>
            </a:lvl3pPr>
            <a:lvl4pPr marR="0" lvl="3" algn="l" rtl="0">
              <a:lnSpc>
                <a:spcPct val="100000"/>
              </a:lnSpc>
              <a:spcBef>
                <a:spcPts val="0"/>
              </a:spcBef>
              <a:spcAft>
                <a:spcPts val="0"/>
              </a:spcAft>
              <a:buSzPts val="1400"/>
              <a:buNone/>
              <a:defRPr sz="2400" b="1" i="0" u="none" strike="noStrike" cap="none">
                <a:solidFill>
                  <a:srgbClr val="0000FF"/>
                </a:solidFill>
                <a:latin typeface="Arial"/>
                <a:ea typeface="Arial"/>
                <a:cs typeface="Arial"/>
                <a:sym typeface="Arial"/>
              </a:defRPr>
            </a:lvl4pPr>
            <a:lvl5pPr marR="0" lvl="4" algn="l" rtl="0">
              <a:lnSpc>
                <a:spcPct val="100000"/>
              </a:lnSpc>
              <a:spcBef>
                <a:spcPts val="0"/>
              </a:spcBef>
              <a:spcAft>
                <a:spcPts val="0"/>
              </a:spcAft>
              <a:buSzPts val="1400"/>
              <a:buNone/>
              <a:defRPr sz="2400" b="1" i="0" u="none" strike="noStrike" cap="none">
                <a:solidFill>
                  <a:srgbClr val="0000FF"/>
                </a:solidFill>
                <a:latin typeface="Arial"/>
                <a:ea typeface="Arial"/>
                <a:cs typeface="Arial"/>
                <a:sym typeface="Arial"/>
              </a:defRPr>
            </a:lvl5pPr>
            <a:lvl6pPr marR="0" lvl="5" algn="l" rtl="0">
              <a:lnSpc>
                <a:spcPct val="100000"/>
              </a:lnSpc>
              <a:spcBef>
                <a:spcPts val="0"/>
              </a:spcBef>
              <a:spcAft>
                <a:spcPts val="0"/>
              </a:spcAft>
              <a:buSzPts val="1400"/>
              <a:buNone/>
              <a:defRPr sz="2400" b="1" i="0" u="none" strike="noStrike" cap="none">
                <a:solidFill>
                  <a:srgbClr val="0000FF"/>
                </a:solidFill>
                <a:latin typeface="Arial"/>
                <a:ea typeface="Arial"/>
                <a:cs typeface="Arial"/>
                <a:sym typeface="Arial"/>
              </a:defRPr>
            </a:lvl6pPr>
            <a:lvl7pPr marR="0" lvl="6" algn="l" rtl="0">
              <a:lnSpc>
                <a:spcPct val="100000"/>
              </a:lnSpc>
              <a:spcBef>
                <a:spcPts val="0"/>
              </a:spcBef>
              <a:spcAft>
                <a:spcPts val="0"/>
              </a:spcAft>
              <a:buSzPts val="1400"/>
              <a:buNone/>
              <a:defRPr sz="2400" b="1" i="0" u="none" strike="noStrike" cap="none">
                <a:solidFill>
                  <a:srgbClr val="0000FF"/>
                </a:solidFill>
                <a:latin typeface="Arial"/>
                <a:ea typeface="Arial"/>
                <a:cs typeface="Arial"/>
                <a:sym typeface="Arial"/>
              </a:defRPr>
            </a:lvl7pPr>
            <a:lvl8pPr marR="0" lvl="7" algn="l" rtl="0">
              <a:lnSpc>
                <a:spcPct val="100000"/>
              </a:lnSpc>
              <a:spcBef>
                <a:spcPts val="0"/>
              </a:spcBef>
              <a:spcAft>
                <a:spcPts val="0"/>
              </a:spcAft>
              <a:buSzPts val="1400"/>
              <a:buNone/>
              <a:defRPr sz="2400" b="1" i="0" u="none" strike="noStrike" cap="none">
                <a:solidFill>
                  <a:srgbClr val="0000FF"/>
                </a:solidFill>
                <a:latin typeface="Arial"/>
                <a:ea typeface="Arial"/>
                <a:cs typeface="Arial"/>
                <a:sym typeface="Arial"/>
              </a:defRPr>
            </a:lvl8pPr>
            <a:lvl9pPr marR="0" lvl="8" algn="l" rtl="0">
              <a:lnSpc>
                <a:spcPct val="100000"/>
              </a:lnSpc>
              <a:spcBef>
                <a:spcPts val="0"/>
              </a:spcBef>
              <a:spcAft>
                <a:spcPts val="0"/>
              </a:spcAft>
              <a:buSzPts val="1400"/>
              <a:buNone/>
              <a:defRPr sz="2400" b="1" i="0" u="none" strike="noStrike" cap="none">
                <a:solidFill>
                  <a:srgbClr val="0000FF"/>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a:t>
            </a:fld>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7" name="Google Shape;8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p10: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a:t>
            </a:fld>
            <a:endParaRPr/>
          </a:p>
        </p:txBody>
      </p:sp>
      <p:sp>
        <p:nvSpPr>
          <p:cNvPr id="579" name="Google Shape;579;p10:notes"/>
          <p:cNvSpPr>
            <a:spLocks noGrp="1" noRot="1" noChangeAspect="1"/>
          </p:cNvSpPr>
          <p:nvPr>
            <p:ph type="sldImg" idx="2"/>
          </p:nvPr>
        </p:nvSpPr>
        <p:spPr>
          <a:xfrm>
            <a:off x="3363912" y="2366962"/>
            <a:ext cx="0" cy="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580" name="Google Shape;580;p10: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89900" tIns="44950" rIns="89900"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11: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a:t>
            </a:fld>
            <a:endParaRPr/>
          </a:p>
        </p:txBody>
      </p:sp>
      <p:sp>
        <p:nvSpPr>
          <p:cNvPr id="586" name="Google Shape;586;p11:notes"/>
          <p:cNvSpPr>
            <a:spLocks noGrp="1" noRot="1" noChangeAspect="1"/>
          </p:cNvSpPr>
          <p:nvPr>
            <p:ph type="sldImg" idx="2"/>
          </p:nvPr>
        </p:nvSpPr>
        <p:spPr>
          <a:xfrm>
            <a:off x="3363912" y="2366962"/>
            <a:ext cx="0" cy="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587" name="Google Shape;587;p11: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89900" tIns="44950" rIns="89900"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p12: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a:t>
            </a:fld>
            <a:endParaRPr/>
          </a:p>
        </p:txBody>
      </p:sp>
      <p:sp>
        <p:nvSpPr>
          <p:cNvPr id="593" name="Google Shape;593;p12:notes"/>
          <p:cNvSpPr>
            <a:spLocks noGrp="1" noRot="1" noChangeAspect="1"/>
          </p:cNvSpPr>
          <p:nvPr>
            <p:ph type="sldImg" idx="2"/>
          </p:nvPr>
        </p:nvSpPr>
        <p:spPr>
          <a:xfrm>
            <a:off x="3363912" y="2366962"/>
            <a:ext cx="0" cy="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594" name="Google Shape;594;p12: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89900" tIns="44950" rIns="89900" bIns="44950" anchor="t" anchorCtr="0">
            <a:noAutofit/>
          </a:bodyPr>
          <a:lstStyle/>
          <a:p>
            <a:pPr marL="228600" lvl="0" indent="0" algn="just" rtl="0">
              <a:spcBef>
                <a:spcPts val="0"/>
              </a:spcBef>
              <a:spcAft>
                <a:spcPts val="0"/>
              </a:spcAft>
              <a:buSzPts val="1800"/>
              <a:buFont typeface="Arimo"/>
              <a:buNone/>
            </a:pPr>
            <a:r>
              <a:rPr lang="en-US">
                <a:latin typeface="Arimo"/>
                <a:ea typeface="Arimo"/>
                <a:cs typeface="Arimo"/>
                <a:sym typeface="Arimo"/>
              </a:rPr>
              <a:t>Let us consider the problems with the movie studio database:</a:t>
            </a:r>
            <a:endParaRPr/>
          </a:p>
          <a:p>
            <a:pPr marL="228600" lvl="0" indent="-114300" algn="just" rtl="0">
              <a:spcBef>
                <a:spcPts val="0"/>
              </a:spcBef>
              <a:spcAft>
                <a:spcPts val="0"/>
              </a:spcAft>
              <a:buSzPts val="1800"/>
              <a:buAutoNum type="arabicPeriod"/>
            </a:pPr>
            <a:r>
              <a:rPr lang="en-US"/>
              <a:t>Redundancy – City Population is repeated many times</a:t>
            </a:r>
            <a:endParaRPr/>
          </a:p>
          <a:p>
            <a:pPr marL="228600" lvl="0" indent="-114300" algn="just" rtl="0">
              <a:spcBef>
                <a:spcPts val="0"/>
              </a:spcBef>
              <a:spcAft>
                <a:spcPts val="0"/>
              </a:spcAft>
              <a:buSzPts val="1800"/>
              <a:buAutoNum type="arabicPeriod"/>
            </a:pPr>
            <a:r>
              <a:rPr lang="en-US"/>
              <a:t>Insertion anomaly – Whenever we add a new record we have to add unnecessary information. We can not add record until we know information about the city population</a:t>
            </a:r>
            <a:endParaRPr/>
          </a:p>
          <a:p>
            <a:pPr marL="228600" lvl="0" indent="-114300" algn="just" rtl="0">
              <a:spcBef>
                <a:spcPts val="0"/>
              </a:spcBef>
              <a:spcAft>
                <a:spcPts val="0"/>
              </a:spcAft>
              <a:buSzPts val="1800"/>
              <a:buAutoNum type="arabicPeriod"/>
            </a:pPr>
            <a:r>
              <a:rPr lang="en-US"/>
              <a:t>Deletion anomaly – Whenever we delete a record, useful information is deleted.</a:t>
            </a:r>
            <a:endParaRPr/>
          </a:p>
          <a:p>
            <a:pPr marL="228600" lvl="0" indent="0" algn="just" rtl="0">
              <a:spcBef>
                <a:spcPts val="0"/>
              </a:spcBef>
              <a:spcAft>
                <a:spcPts val="0"/>
              </a:spcAft>
              <a:buSzPts val="1800"/>
              <a:buNone/>
            </a:pPr>
            <a:r>
              <a:rPr lang="en-US"/>
              <a:t>Update anomaly – The City Population needs to be updated in more than one location if it changes.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13: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13</a:t>
            </a:fld>
            <a:endParaRPr/>
          </a:p>
        </p:txBody>
      </p:sp>
      <p:sp>
        <p:nvSpPr>
          <p:cNvPr id="600" name="Google Shape;600;p13:notes"/>
          <p:cNvSpPr>
            <a:spLocks noGrp="1" noRot="1" noChangeAspect="1"/>
          </p:cNvSpPr>
          <p:nvPr>
            <p:ph type="sldImg" idx="2"/>
          </p:nvPr>
        </p:nvSpPr>
        <p:spPr>
          <a:xfrm>
            <a:off x="3363912" y="2366962"/>
            <a:ext cx="0" cy="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601" name="Google Shape;601;p13: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89900" tIns="44950" rIns="89900" bIns="44950" anchor="t" anchorCtr="0">
            <a:noAutofit/>
          </a:bodyPr>
          <a:lstStyle/>
          <a:p>
            <a:pPr marL="0" lvl="0" indent="0" algn="just" rtl="0">
              <a:spcBef>
                <a:spcPts val="0"/>
              </a:spcBef>
              <a:spcAft>
                <a:spcPts val="0"/>
              </a:spcAft>
              <a:buSzPts val="1800"/>
              <a:buFont typeface="Arimo"/>
              <a:buNone/>
            </a:pPr>
            <a:r>
              <a:rPr lang="en-US">
                <a:latin typeface="Arimo"/>
                <a:ea typeface="Arimo"/>
                <a:cs typeface="Arimo"/>
                <a:sym typeface="Arimo"/>
              </a:rPr>
              <a:t>If there is a table with columns A,B,C,D with Primary Key (A,B) &amp; D is dependant on A (alone) then to be 2NF, you should reduce (split) tables as:</a:t>
            </a:r>
            <a:endParaRPr>
              <a:solidFill>
                <a:srgbClr val="0000FF"/>
              </a:solidFill>
              <a:latin typeface="Arimo"/>
              <a:ea typeface="Arimo"/>
              <a:cs typeface="Arimo"/>
              <a:sym typeface="Arimo"/>
            </a:endParaRPr>
          </a:p>
          <a:p>
            <a:pPr marL="0" lvl="1" indent="0" algn="just" rtl="0">
              <a:spcBef>
                <a:spcPts val="0"/>
              </a:spcBef>
              <a:spcAft>
                <a:spcPts val="0"/>
              </a:spcAft>
              <a:buNone/>
            </a:pPr>
            <a:r>
              <a:rPr lang="en-US">
                <a:latin typeface="Arimo"/>
                <a:ea typeface="Arimo"/>
                <a:cs typeface="Arimo"/>
                <a:sym typeface="Arimo"/>
              </a:rPr>
              <a:t>Table with columns A,D with  Primary Key (A)</a:t>
            </a:r>
            <a:endParaRPr/>
          </a:p>
          <a:p>
            <a:pPr marL="0" lvl="1" indent="0" algn="l" rtl="0">
              <a:spcBef>
                <a:spcPts val="0"/>
              </a:spcBef>
              <a:spcAft>
                <a:spcPts val="0"/>
              </a:spcAft>
              <a:buNone/>
            </a:pPr>
            <a:r>
              <a:rPr lang="en-US"/>
              <a:t>Table with columns A,B,C with  Primary Key (A,B)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14: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14</a:t>
            </a:fld>
            <a:endParaRPr/>
          </a:p>
        </p:txBody>
      </p:sp>
      <p:sp>
        <p:nvSpPr>
          <p:cNvPr id="607" name="Google Shape;607;p14:notes"/>
          <p:cNvSpPr>
            <a:spLocks noGrp="1" noRot="1" noChangeAspect="1"/>
          </p:cNvSpPr>
          <p:nvPr>
            <p:ph type="sldImg" idx="2"/>
          </p:nvPr>
        </p:nvSpPr>
        <p:spPr>
          <a:xfrm>
            <a:off x="3363912" y="2366962"/>
            <a:ext cx="0" cy="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608" name="Google Shape;608;p14: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89900" tIns="44950" rIns="89900"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15: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15</a:t>
            </a:fld>
            <a:endParaRPr/>
          </a:p>
        </p:txBody>
      </p:sp>
      <p:sp>
        <p:nvSpPr>
          <p:cNvPr id="614" name="Google Shape;614;p15:notes"/>
          <p:cNvSpPr>
            <a:spLocks noGrp="1" noRot="1" noChangeAspect="1"/>
          </p:cNvSpPr>
          <p:nvPr>
            <p:ph type="sldImg" idx="2"/>
          </p:nvPr>
        </p:nvSpPr>
        <p:spPr>
          <a:xfrm>
            <a:off x="3363912" y="2366962"/>
            <a:ext cx="0" cy="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615" name="Google Shape;615;p15: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89900" tIns="44950" rIns="89900" bIns="44950" anchor="t" anchorCtr="0">
            <a:noAutofit/>
          </a:bodyPr>
          <a:lstStyle/>
          <a:p>
            <a:pPr marL="0" lvl="0" indent="0" algn="l" rtl="0">
              <a:spcBef>
                <a:spcPts val="0"/>
              </a:spcBef>
              <a:spcAft>
                <a:spcPts val="0"/>
              </a:spcAft>
              <a:buSzPts val="1800"/>
              <a:buNone/>
            </a:pPr>
            <a:r>
              <a:rPr lang="en-US"/>
              <a:t>In the Book Schema Third Normal Form is violated since a non-key field is dependent on another non-key field and is transitively dependent on the primary key.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1" name="Google Shape;62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17: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17</a:t>
            </a:fld>
            <a:endParaRPr/>
          </a:p>
        </p:txBody>
      </p:sp>
      <p:sp>
        <p:nvSpPr>
          <p:cNvPr id="627" name="Google Shape;627;p17:notes"/>
          <p:cNvSpPr>
            <a:spLocks noGrp="1" noRot="1" noChangeAspect="1"/>
          </p:cNvSpPr>
          <p:nvPr>
            <p:ph type="sldImg" idx="2"/>
          </p:nvPr>
        </p:nvSpPr>
        <p:spPr>
          <a:xfrm>
            <a:off x="3363912" y="2366962"/>
            <a:ext cx="0" cy="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628" name="Google Shape;628;p17: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89900" tIns="44950" rIns="89900" bIns="44950" anchor="t" anchorCtr="0">
            <a:noAutofit/>
          </a:bodyPr>
          <a:lstStyle/>
          <a:p>
            <a:pPr marL="228600" lvl="0" indent="0" algn="just" rtl="0">
              <a:spcBef>
                <a:spcPts val="0"/>
              </a:spcBef>
              <a:spcAft>
                <a:spcPts val="0"/>
              </a:spcAft>
              <a:buSzPts val="1800"/>
              <a:buFont typeface="Arimo"/>
              <a:buNone/>
            </a:pPr>
            <a:r>
              <a:rPr lang="en-US">
                <a:latin typeface="Arimo"/>
                <a:ea typeface="Arimo"/>
                <a:cs typeface="Arimo"/>
                <a:sym typeface="Arimo"/>
              </a:rPr>
              <a:t>Let us consider the problems with the movie studio database:</a:t>
            </a:r>
            <a:endParaRPr/>
          </a:p>
          <a:p>
            <a:pPr marL="228600" lvl="0" indent="-114300" algn="just" rtl="0">
              <a:spcBef>
                <a:spcPts val="0"/>
              </a:spcBef>
              <a:spcAft>
                <a:spcPts val="0"/>
              </a:spcAft>
              <a:buSzPts val="1800"/>
              <a:buAutoNum type="arabicPeriod"/>
            </a:pPr>
            <a:r>
              <a:rPr lang="en-US"/>
              <a:t>Redundancy – City Population is repeated many times</a:t>
            </a:r>
            <a:endParaRPr/>
          </a:p>
          <a:p>
            <a:pPr marL="228600" lvl="0" indent="-114300" algn="just" rtl="0">
              <a:spcBef>
                <a:spcPts val="0"/>
              </a:spcBef>
              <a:spcAft>
                <a:spcPts val="0"/>
              </a:spcAft>
              <a:buSzPts val="1800"/>
              <a:buAutoNum type="arabicPeriod"/>
            </a:pPr>
            <a:r>
              <a:rPr lang="en-US"/>
              <a:t>Insertion anomaly – Whenever we add a new record we have to add unnecessary information. We can not add record until we know information about the city population</a:t>
            </a:r>
            <a:endParaRPr/>
          </a:p>
          <a:p>
            <a:pPr marL="228600" lvl="0" indent="-114300" algn="just" rtl="0">
              <a:spcBef>
                <a:spcPts val="0"/>
              </a:spcBef>
              <a:spcAft>
                <a:spcPts val="0"/>
              </a:spcAft>
              <a:buSzPts val="1800"/>
              <a:buAutoNum type="arabicPeriod"/>
            </a:pPr>
            <a:r>
              <a:rPr lang="en-US"/>
              <a:t>Deletion anomaly – Whenever we delete a record, useful information is deleted.</a:t>
            </a:r>
            <a:endParaRPr/>
          </a:p>
          <a:p>
            <a:pPr marL="228600" lvl="0" indent="0" algn="just" rtl="0">
              <a:spcBef>
                <a:spcPts val="0"/>
              </a:spcBef>
              <a:spcAft>
                <a:spcPts val="0"/>
              </a:spcAft>
              <a:buSzPts val="1800"/>
              <a:buNone/>
            </a:pPr>
            <a:r>
              <a:rPr lang="en-US"/>
              <a:t>Update anomaly – The City Population needs to be updated in more than one location if it changes.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p18: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18</a:t>
            </a:fld>
            <a:endParaRPr/>
          </a:p>
        </p:txBody>
      </p:sp>
      <p:sp>
        <p:nvSpPr>
          <p:cNvPr id="688" name="Google Shape;688;p18:notes"/>
          <p:cNvSpPr>
            <a:spLocks noGrp="1" noRot="1" noChangeAspect="1"/>
          </p:cNvSpPr>
          <p:nvPr>
            <p:ph type="sldImg" idx="2"/>
          </p:nvPr>
        </p:nvSpPr>
        <p:spPr>
          <a:xfrm>
            <a:off x="3363912" y="2366962"/>
            <a:ext cx="0" cy="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689" name="Google Shape;689;p18: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89900" tIns="44950" rIns="89900" bIns="44950" anchor="t" anchorCtr="0">
            <a:noAutofit/>
          </a:bodyPr>
          <a:lstStyle/>
          <a:p>
            <a:pPr marL="228600" lvl="0" indent="0" algn="just" rtl="0">
              <a:spcBef>
                <a:spcPts val="0"/>
              </a:spcBef>
              <a:spcAft>
                <a:spcPts val="0"/>
              </a:spcAft>
              <a:buClr>
                <a:srgbClr val="0000FF"/>
              </a:buClr>
              <a:buSzPts val="1800"/>
              <a:buFont typeface="Arimo"/>
              <a:buNone/>
            </a:pPr>
            <a:r>
              <a:rPr lang="en-US">
                <a:solidFill>
                  <a:srgbClr val="0000FF"/>
                </a:solidFill>
                <a:latin typeface="Arimo"/>
                <a:ea typeface="Arimo"/>
                <a:cs typeface="Arimo"/>
                <a:sym typeface="Arimo"/>
              </a:rPr>
              <a:t>If there is a table with columns A,B,C with Primary Key (A) and C is dependant on B (B </a:t>
            </a:r>
            <a:r>
              <a:rPr lang="en-US">
                <a:solidFill>
                  <a:srgbClr val="0000FF"/>
                </a:solidFill>
              </a:rPr>
              <a:t>🡪</a:t>
            </a:r>
            <a:r>
              <a:rPr lang="en-US">
                <a:solidFill>
                  <a:srgbClr val="0000FF"/>
                </a:solidFill>
                <a:latin typeface="Arimo"/>
                <a:ea typeface="Arimo"/>
                <a:cs typeface="Arimo"/>
                <a:sym typeface="Arimo"/>
              </a:rPr>
              <a:t> C) then to be 3NF, the tables become</a:t>
            </a:r>
            <a:endParaRPr/>
          </a:p>
          <a:p>
            <a:pPr marL="685800" lvl="1" indent="-114300" algn="just" rtl="0">
              <a:spcBef>
                <a:spcPts val="0"/>
              </a:spcBef>
              <a:spcAft>
                <a:spcPts val="0"/>
              </a:spcAft>
              <a:buClr>
                <a:srgbClr val="0000FF"/>
              </a:buClr>
              <a:buSzPts val="1800"/>
              <a:buFont typeface="Arimo"/>
              <a:buAutoNum type="arabicPeriod"/>
            </a:pPr>
            <a:r>
              <a:rPr lang="en-US">
                <a:solidFill>
                  <a:srgbClr val="0000FF"/>
                </a:solidFill>
                <a:latin typeface="Arimo"/>
                <a:ea typeface="Arimo"/>
                <a:cs typeface="Arimo"/>
                <a:sym typeface="Arimo"/>
              </a:rPr>
              <a:t>Table with columns B,C with Primary Key (B)</a:t>
            </a:r>
            <a:endParaRPr/>
          </a:p>
          <a:p>
            <a:pPr marL="685800" lvl="1" indent="-114300" algn="just" rtl="0">
              <a:spcBef>
                <a:spcPts val="0"/>
              </a:spcBef>
              <a:spcAft>
                <a:spcPts val="0"/>
              </a:spcAft>
              <a:buClr>
                <a:srgbClr val="0000FF"/>
              </a:buClr>
              <a:buSzPts val="1800"/>
              <a:buFont typeface="Arimo"/>
              <a:buAutoNum type="arabicPeriod"/>
            </a:pPr>
            <a:r>
              <a:rPr lang="en-US">
                <a:solidFill>
                  <a:srgbClr val="0000FF"/>
                </a:solidFill>
                <a:latin typeface="Arimo"/>
                <a:ea typeface="Arimo"/>
                <a:cs typeface="Arimo"/>
                <a:sym typeface="Arimo"/>
              </a:rPr>
              <a:t>Table with fields A,B with Primary Key ( A), and Foreign Key (B)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p19: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19</a:t>
            </a:fld>
            <a:endParaRPr/>
          </a:p>
        </p:txBody>
      </p:sp>
      <p:sp>
        <p:nvSpPr>
          <p:cNvPr id="695" name="Google Shape;695;p19:notes"/>
          <p:cNvSpPr>
            <a:spLocks noGrp="1" noRot="1" noChangeAspect="1"/>
          </p:cNvSpPr>
          <p:nvPr>
            <p:ph type="sldImg" idx="2"/>
          </p:nvPr>
        </p:nvSpPr>
        <p:spPr>
          <a:xfrm>
            <a:off x="3363912" y="2366962"/>
            <a:ext cx="0" cy="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696" name="Google Shape;696;p19: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89900" tIns="44950" rIns="89900"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a:t>
            </a:fld>
            <a:endParaRPr/>
          </a:p>
        </p:txBody>
      </p:sp>
      <p:sp>
        <p:nvSpPr>
          <p:cNvPr id="93" name="Google Shape;93;p2:notes"/>
          <p:cNvSpPr>
            <a:spLocks noGrp="1" noRot="1" noChangeAspect="1"/>
          </p:cNvSpPr>
          <p:nvPr>
            <p:ph type="sldImg" idx="2"/>
          </p:nvPr>
        </p:nvSpPr>
        <p:spPr>
          <a:xfrm>
            <a:off x="3363912" y="2366962"/>
            <a:ext cx="0" cy="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 name="Google Shape;94;p2:notes"/>
          <p:cNvSpPr txBox="1">
            <a:spLocks noGrp="1"/>
          </p:cNvSpPr>
          <p:nvPr>
            <p:ph type="body" idx="1"/>
          </p:nvPr>
        </p:nvSpPr>
        <p:spPr>
          <a:xfrm>
            <a:off x="914400" y="4343400"/>
            <a:ext cx="5029200" cy="4114800"/>
          </a:xfrm>
          <a:prstGeom prst="rect">
            <a:avLst/>
          </a:prstGeom>
          <a:noFill/>
          <a:ln>
            <a:noFill/>
          </a:ln>
        </p:spPr>
        <p:txBody>
          <a:bodyPr spcFirstLastPara="1" wrap="square" lIns="89900" tIns="44950" rIns="89900"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p20: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20</a:t>
            </a:fld>
            <a:endParaRPr/>
          </a:p>
        </p:txBody>
      </p:sp>
      <p:sp>
        <p:nvSpPr>
          <p:cNvPr id="762" name="Google Shape;762;p20:notes"/>
          <p:cNvSpPr>
            <a:spLocks noGrp="1" noRot="1" noChangeAspect="1"/>
          </p:cNvSpPr>
          <p:nvPr>
            <p:ph type="sldImg" idx="2"/>
          </p:nvPr>
        </p:nvSpPr>
        <p:spPr>
          <a:xfrm>
            <a:off x="3363912" y="2366962"/>
            <a:ext cx="0" cy="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763" name="Google Shape;763;p20: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89900" tIns="44950" rIns="89900" bIns="44950" anchor="t" anchorCtr="0">
            <a:noAutofit/>
          </a:bodyPr>
          <a:lstStyle/>
          <a:p>
            <a:pPr marL="0" lvl="0" indent="0" algn="l" rtl="0">
              <a:spcBef>
                <a:spcPts val="0"/>
              </a:spcBef>
              <a:spcAft>
                <a:spcPts val="0"/>
              </a:spcAft>
              <a:buSzPts val="1800"/>
              <a:buNone/>
            </a:pPr>
            <a:r>
              <a:rPr lang="en-US"/>
              <a:t>The second and third normal forms assume that all attributes not part of the candidate keys depend on the candidate keys but does not deal with dependencies </a:t>
            </a:r>
            <a:r>
              <a:rPr lang="en-US" i="1"/>
              <a:t>within</a:t>
            </a:r>
            <a:r>
              <a:rPr lang="en-US"/>
              <a:t> the keys. BCNF deals with such dependencies. </a:t>
            </a:r>
            <a:endParaRPr/>
          </a:p>
          <a:p>
            <a:pPr marL="0" lvl="0" indent="0" algn="l" rtl="0">
              <a:spcBef>
                <a:spcPts val="0"/>
              </a:spcBef>
              <a:spcAft>
                <a:spcPts val="0"/>
              </a:spcAft>
              <a:buSzPts val="1800"/>
              <a:buNone/>
            </a:pPr>
            <a:endParaRPr/>
          </a:p>
          <a:p>
            <a:pPr marL="0" lvl="0" indent="0" algn="just" rtl="0">
              <a:spcBef>
                <a:spcPts val="0"/>
              </a:spcBef>
              <a:spcAft>
                <a:spcPts val="0"/>
              </a:spcAft>
              <a:buClr>
                <a:srgbClr val="CC0000"/>
              </a:buClr>
              <a:buSzPts val="900"/>
              <a:buFont typeface="Arimo"/>
              <a:buNone/>
            </a:pPr>
            <a:r>
              <a:rPr lang="en-US" sz="900">
                <a:solidFill>
                  <a:srgbClr val="CC0000"/>
                </a:solidFill>
                <a:latin typeface="Arimo"/>
                <a:ea typeface="Arimo"/>
                <a:cs typeface="Arimo"/>
                <a:sym typeface="Arimo"/>
              </a:rPr>
              <a:t>Under third normal form all non-key columns must be functionally dependent on a candidate key. Under BCNF, even columns that are part of a candidate key must be dependent on another candidate key, if they have a dependency at all. </a:t>
            </a:r>
            <a:endParaRPr/>
          </a:p>
          <a:p>
            <a:pPr marL="0" lvl="0" indent="0" algn="l" rtl="0">
              <a:spcBef>
                <a:spcPts val="0"/>
              </a:spcBef>
              <a:spcAft>
                <a:spcPts val="0"/>
              </a:spcAft>
              <a:buSzPts val="1800"/>
              <a:buNone/>
            </a:pPr>
            <a:endParaRPr b="1"/>
          </a:p>
          <a:p>
            <a:pPr marL="0" lvl="0" indent="0" algn="l" rtl="0">
              <a:spcBef>
                <a:spcPts val="0"/>
              </a:spcBef>
              <a:spcAft>
                <a:spcPts val="0"/>
              </a:spcAft>
              <a:buSzPts val="1800"/>
              <a:buFont typeface="Arimo"/>
              <a:buNone/>
            </a:pPr>
            <a:r>
              <a:rPr lang="en-US">
                <a:latin typeface="Arimo"/>
                <a:ea typeface="Arimo"/>
                <a:cs typeface="Arimo"/>
                <a:sym typeface="Arimo"/>
              </a:rPr>
              <a:t>For most tables third normal form and BCNF are the same. Third normal form does not cover some specific cases for which BCNF was created. Third normal form and BCNF are not same if the following conditions are true:</a:t>
            </a:r>
            <a:endParaRPr b="1">
              <a:solidFill>
                <a:srgbClr val="00FF00"/>
              </a:solidFill>
              <a:latin typeface="Arimo"/>
              <a:ea typeface="Arimo"/>
              <a:cs typeface="Arimo"/>
              <a:sym typeface="Arimo"/>
            </a:endParaRPr>
          </a:p>
          <a:p>
            <a:pPr marL="0" lvl="0" indent="0" algn="just" rtl="0">
              <a:spcBef>
                <a:spcPts val="0"/>
              </a:spcBef>
              <a:spcAft>
                <a:spcPts val="0"/>
              </a:spcAft>
              <a:buNone/>
            </a:pPr>
            <a:r>
              <a:rPr lang="en-US">
                <a:latin typeface="Arimo"/>
                <a:ea typeface="Arimo"/>
                <a:cs typeface="Arimo"/>
                <a:sym typeface="Arimo"/>
              </a:rPr>
              <a:t>The table has two or more candidate keys</a:t>
            </a:r>
            <a:endParaRPr b="1">
              <a:solidFill>
                <a:srgbClr val="00FF00"/>
              </a:solidFill>
              <a:latin typeface="Arimo"/>
              <a:ea typeface="Arimo"/>
              <a:cs typeface="Arimo"/>
              <a:sym typeface="Arimo"/>
            </a:endParaRPr>
          </a:p>
          <a:p>
            <a:pPr marL="0" lvl="0" indent="0" algn="just" rtl="0">
              <a:spcBef>
                <a:spcPts val="0"/>
              </a:spcBef>
              <a:spcAft>
                <a:spcPts val="0"/>
              </a:spcAft>
              <a:buNone/>
            </a:pPr>
            <a:r>
              <a:rPr lang="en-US">
                <a:latin typeface="Arimo"/>
                <a:ea typeface="Arimo"/>
                <a:cs typeface="Arimo"/>
                <a:sym typeface="Arimo"/>
              </a:rPr>
              <a:t>At least two of the candidate keys are composed of more than one attribute</a:t>
            </a:r>
            <a:endParaRPr/>
          </a:p>
          <a:p>
            <a:pPr marL="0" lvl="0" indent="0" algn="just" rtl="0">
              <a:spcBef>
                <a:spcPts val="0"/>
              </a:spcBef>
              <a:spcAft>
                <a:spcPts val="0"/>
              </a:spcAft>
              <a:buNone/>
            </a:pPr>
            <a:r>
              <a:rPr lang="en-US">
                <a:latin typeface="Arimo"/>
                <a:ea typeface="Arimo"/>
                <a:cs typeface="Arimo"/>
                <a:sym typeface="Arimo"/>
              </a:rPr>
              <a:t>The keys are not disjoint i.e. The composite candidate keys share some attributes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p2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9" name="Google Shape;769;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p22: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22</a:t>
            </a:fld>
            <a:endParaRPr/>
          </a:p>
        </p:txBody>
      </p:sp>
      <p:sp>
        <p:nvSpPr>
          <p:cNvPr id="775" name="Google Shape;775;p22:notes"/>
          <p:cNvSpPr>
            <a:spLocks noGrp="1" noRot="1" noChangeAspect="1"/>
          </p:cNvSpPr>
          <p:nvPr>
            <p:ph type="sldImg" idx="2"/>
          </p:nvPr>
        </p:nvSpPr>
        <p:spPr>
          <a:xfrm>
            <a:off x="3363912" y="2366962"/>
            <a:ext cx="0" cy="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776" name="Google Shape;776;p22: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89900" tIns="44950" rIns="89900" bIns="44950" anchor="t" anchorCtr="0">
            <a:noAutofit/>
          </a:bodyPr>
          <a:lstStyle/>
          <a:p>
            <a:pPr marL="228600" lvl="0" indent="0" algn="just" rtl="0">
              <a:spcBef>
                <a:spcPts val="0"/>
              </a:spcBef>
              <a:spcAft>
                <a:spcPts val="0"/>
              </a:spcAft>
              <a:buSzPts val="1800"/>
              <a:buFont typeface="Arimo"/>
              <a:buNone/>
            </a:pPr>
            <a:r>
              <a:rPr lang="en-US">
                <a:latin typeface="Arimo"/>
                <a:ea typeface="Arimo"/>
                <a:cs typeface="Arimo"/>
                <a:sym typeface="Arimo"/>
              </a:rPr>
              <a:t>A management consulting firm has several clients and consultants.  A client can have several problems and the same problem can be an issue for several clients.  Each consultant specializes in only one problem type (e. g marketing, production) but several consultants could advise on one problem.  For each problem, the client is advised by only one consultant.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p23: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23</a:t>
            </a:fld>
            <a:endParaRPr/>
          </a:p>
        </p:txBody>
      </p:sp>
      <p:sp>
        <p:nvSpPr>
          <p:cNvPr id="782" name="Google Shape;782;p23:notes"/>
          <p:cNvSpPr>
            <a:spLocks noGrp="1" noRot="1" noChangeAspect="1"/>
          </p:cNvSpPr>
          <p:nvPr>
            <p:ph type="sldImg" idx="2"/>
          </p:nvPr>
        </p:nvSpPr>
        <p:spPr>
          <a:xfrm>
            <a:off x="3363912" y="2366962"/>
            <a:ext cx="0" cy="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783" name="Google Shape;783;p23: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89900" tIns="44950" rIns="89900" bIns="44950" anchor="t" anchorCtr="0">
            <a:noAutofit/>
          </a:bodyPr>
          <a:lstStyle/>
          <a:p>
            <a:pPr marL="228600" lvl="0" indent="0" algn="just" rtl="0">
              <a:spcBef>
                <a:spcPts val="0"/>
              </a:spcBef>
              <a:spcAft>
                <a:spcPts val="0"/>
              </a:spcAft>
              <a:buClr>
                <a:srgbClr val="0000FF"/>
              </a:buClr>
              <a:buSzPts val="1800"/>
              <a:buFont typeface="Arimo"/>
              <a:buNone/>
            </a:pPr>
            <a:r>
              <a:rPr lang="en-US">
                <a:solidFill>
                  <a:srgbClr val="0000FF"/>
                </a:solidFill>
                <a:latin typeface="Arimo"/>
                <a:ea typeface="Arimo"/>
                <a:cs typeface="Arimo"/>
                <a:sym typeface="Arimo"/>
              </a:rPr>
              <a:t>If there is a table with columns A,B,C with Primary Key (A) and C is dependant on B (B </a:t>
            </a:r>
            <a:r>
              <a:rPr lang="en-US">
                <a:solidFill>
                  <a:srgbClr val="0000FF"/>
                </a:solidFill>
              </a:rPr>
              <a:t>🡪</a:t>
            </a:r>
            <a:r>
              <a:rPr lang="en-US">
                <a:solidFill>
                  <a:srgbClr val="0000FF"/>
                </a:solidFill>
                <a:latin typeface="Arimo"/>
                <a:ea typeface="Arimo"/>
                <a:cs typeface="Arimo"/>
                <a:sym typeface="Arimo"/>
              </a:rPr>
              <a:t> C) then to be 3NF, the tables become</a:t>
            </a:r>
            <a:endParaRPr/>
          </a:p>
          <a:p>
            <a:pPr marL="685800" lvl="1" indent="-114300" algn="just" rtl="0">
              <a:spcBef>
                <a:spcPts val="0"/>
              </a:spcBef>
              <a:spcAft>
                <a:spcPts val="0"/>
              </a:spcAft>
              <a:buClr>
                <a:srgbClr val="0000FF"/>
              </a:buClr>
              <a:buSzPts val="1800"/>
              <a:buFont typeface="Arimo"/>
              <a:buAutoNum type="arabicPeriod"/>
            </a:pPr>
            <a:r>
              <a:rPr lang="en-US">
                <a:solidFill>
                  <a:srgbClr val="0000FF"/>
                </a:solidFill>
                <a:latin typeface="Arimo"/>
                <a:ea typeface="Arimo"/>
                <a:cs typeface="Arimo"/>
                <a:sym typeface="Arimo"/>
              </a:rPr>
              <a:t>Table with columns B,C with Primary Key (B)</a:t>
            </a:r>
            <a:endParaRPr/>
          </a:p>
          <a:p>
            <a:pPr marL="685800" lvl="1" indent="-114300" algn="just" rtl="0">
              <a:spcBef>
                <a:spcPts val="0"/>
              </a:spcBef>
              <a:spcAft>
                <a:spcPts val="0"/>
              </a:spcAft>
              <a:buClr>
                <a:srgbClr val="0000FF"/>
              </a:buClr>
              <a:buSzPts val="1800"/>
              <a:buFont typeface="Arimo"/>
              <a:buAutoNum type="arabicPeriod"/>
            </a:pPr>
            <a:r>
              <a:rPr lang="en-US">
                <a:solidFill>
                  <a:srgbClr val="0000FF"/>
                </a:solidFill>
                <a:latin typeface="Arimo"/>
                <a:ea typeface="Arimo"/>
                <a:cs typeface="Arimo"/>
                <a:sym typeface="Arimo"/>
              </a:rPr>
              <a:t>Table with fields A,B with Primary Key ( A), and Foreign Key (B)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p24: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24</a:t>
            </a:fld>
            <a:endParaRPr/>
          </a:p>
        </p:txBody>
      </p:sp>
      <p:sp>
        <p:nvSpPr>
          <p:cNvPr id="789" name="Google Shape;789;p24:notes"/>
          <p:cNvSpPr>
            <a:spLocks noGrp="1" noRot="1" noChangeAspect="1"/>
          </p:cNvSpPr>
          <p:nvPr>
            <p:ph type="sldImg" idx="2"/>
          </p:nvPr>
        </p:nvSpPr>
        <p:spPr>
          <a:xfrm>
            <a:off x="3363912" y="2366962"/>
            <a:ext cx="0" cy="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790" name="Google Shape;790;p24: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89900" tIns="44950" rIns="89900" bIns="44950" anchor="t" anchorCtr="0">
            <a:noAutofit/>
          </a:bodyPr>
          <a:lstStyle/>
          <a:p>
            <a:pPr marL="228600" lvl="0" indent="0" algn="just" rtl="0">
              <a:spcBef>
                <a:spcPts val="0"/>
              </a:spcBef>
              <a:spcAft>
                <a:spcPts val="0"/>
              </a:spcAft>
              <a:buClr>
                <a:srgbClr val="0000FF"/>
              </a:buClr>
              <a:buSzPts val="1800"/>
              <a:buFont typeface="Arimo"/>
              <a:buNone/>
            </a:pPr>
            <a:r>
              <a:rPr lang="en-US">
                <a:solidFill>
                  <a:srgbClr val="0000FF"/>
                </a:solidFill>
                <a:latin typeface="Arimo"/>
                <a:ea typeface="Arimo"/>
                <a:cs typeface="Arimo"/>
                <a:sym typeface="Arimo"/>
              </a:rPr>
              <a:t>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p25: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25</a:t>
            </a:fld>
            <a:endParaRPr/>
          </a:p>
        </p:txBody>
      </p:sp>
      <p:sp>
        <p:nvSpPr>
          <p:cNvPr id="797" name="Google Shape;797;p25:notes"/>
          <p:cNvSpPr>
            <a:spLocks noGrp="1" noRot="1" noChangeAspect="1"/>
          </p:cNvSpPr>
          <p:nvPr>
            <p:ph type="sldImg" idx="2"/>
          </p:nvPr>
        </p:nvSpPr>
        <p:spPr>
          <a:xfrm>
            <a:off x="3363912" y="2366962"/>
            <a:ext cx="0" cy="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798" name="Google Shape;798;p25: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89900" tIns="44950" rIns="89900"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p26: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26</a:t>
            </a:fld>
            <a:endParaRPr/>
          </a:p>
        </p:txBody>
      </p:sp>
      <p:sp>
        <p:nvSpPr>
          <p:cNvPr id="804" name="Google Shape;804;p26:notes"/>
          <p:cNvSpPr>
            <a:spLocks noGrp="1" noRot="1" noChangeAspect="1"/>
          </p:cNvSpPr>
          <p:nvPr>
            <p:ph type="sldImg" idx="2"/>
          </p:nvPr>
        </p:nvSpPr>
        <p:spPr>
          <a:xfrm>
            <a:off x="3363912" y="2366962"/>
            <a:ext cx="0" cy="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805" name="Google Shape;805;p26: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89900" tIns="44950" rIns="89900"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p27: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27</a:t>
            </a:fld>
            <a:endParaRPr/>
          </a:p>
        </p:txBody>
      </p:sp>
      <p:sp>
        <p:nvSpPr>
          <p:cNvPr id="867" name="Google Shape;867;p27:notes"/>
          <p:cNvSpPr>
            <a:spLocks noGrp="1" noRot="1" noChangeAspect="1"/>
          </p:cNvSpPr>
          <p:nvPr>
            <p:ph type="sldImg" idx="2"/>
          </p:nvPr>
        </p:nvSpPr>
        <p:spPr>
          <a:xfrm>
            <a:off x="3363912" y="2366962"/>
            <a:ext cx="0" cy="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868" name="Google Shape;868;p27: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89900" tIns="44950" rIns="89900" bIns="44950" anchor="t" anchorCtr="0">
            <a:noAutofit/>
          </a:bodyPr>
          <a:lstStyle/>
          <a:p>
            <a:pPr marL="228600" lvl="0" indent="0" algn="just" rtl="0">
              <a:spcBef>
                <a:spcPts val="0"/>
              </a:spcBef>
              <a:spcAft>
                <a:spcPts val="0"/>
              </a:spcAft>
              <a:buSzPts val="1800"/>
              <a:buFont typeface="Arimo"/>
              <a:buNone/>
            </a:pPr>
            <a:r>
              <a:rPr lang="en-US">
                <a:latin typeface="Arimo"/>
                <a:ea typeface="Arimo"/>
                <a:cs typeface="Arimo"/>
                <a:sym typeface="Arimo"/>
              </a:rPr>
              <a:t>These cause update, addition and deletion anomalies.  </a:t>
            </a:r>
            <a:endParaRPr/>
          </a:p>
          <a:p>
            <a:pPr marL="228600" lvl="0" indent="0" algn="just" rtl="0">
              <a:spcBef>
                <a:spcPts val="0"/>
              </a:spcBef>
              <a:spcAft>
                <a:spcPts val="0"/>
              </a:spcAft>
              <a:buNone/>
            </a:pPr>
            <a:r>
              <a:rPr lang="en-US">
                <a:latin typeface="Arimo"/>
                <a:ea typeface="Arimo"/>
                <a:cs typeface="Arimo"/>
                <a:sym typeface="Arimo"/>
              </a:rPr>
              <a:t>Insertion anomaly is that entity integrity would be violated if you tried to add a new employee who did not speak a foreign language.  </a:t>
            </a:r>
            <a:endParaRPr/>
          </a:p>
          <a:p>
            <a:pPr marL="228600" lvl="0" indent="0" algn="just" rtl="0">
              <a:spcBef>
                <a:spcPts val="0"/>
              </a:spcBef>
              <a:spcAft>
                <a:spcPts val="0"/>
              </a:spcAft>
              <a:buNone/>
            </a:pPr>
            <a:r>
              <a:rPr lang="en-US">
                <a:latin typeface="Arimo"/>
                <a:ea typeface="Arimo"/>
                <a:cs typeface="Arimo"/>
                <a:sym typeface="Arimo"/>
              </a:rPr>
              <a:t>Update anomalies would occur if you tried to change Cooking to Chef.</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p28: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28</a:t>
            </a:fld>
            <a:endParaRPr/>
          </a:p>
        </p:txBody>
      </p:sp>
      <p:sp>
        <p:nvSpPr>
          <p:cNvPr id="966" name="Google Shape;966;p28:notes"/>
          <p:cNvSpPr>
            <a:spLocks noGrp="1" noRot="1" noChangeAspect="1"/>
          </p:cNvSpPr>
          <p:nvPr>
            <p:ph type="sldImg" idx="2"/>
          </p:nvPr>
        </p:nvSpPr>
        <p:spPr>
          <a:xfrm>
            <a:off x="3363912" y="2366962"/>
            <a:ext cx="0" cy="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967" name="Google Shape;967;p28: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89900" tIns="44950" rIns="89900"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p29: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29</a:t>
            </a:fld>
            <a:endParaRPr/>
          </a:p>
        </p:txBody>
      </p:sp>
      <p:sp>
        <p:nvSpPr>
          <p:cNvPr id="1033" name="Google Shape;1033;p29:notes"/>
          <p:cNvSpPr>
            <a:spLocks noGrp="1" noRot="1" noChangeAspect="1"/>
          </p:cNvSpPr>
          <p:nvPr>
            <p:ph type="sldImg" idx="2"/>
          </p:nvPr>
        </p:nvSpPr>
        <p:spPr>
          <a:xfrm>
            <a:off x="3363912" y="2366962"/>
            <a:ext cx="0" cy="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034" name="Google Shape;1034;p29: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89900" tIns="44950" rIns="89900"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a:t>
            </a:fld>
            <a:endParaRPr/>
          </a:p>
        </p:txBody>
      </p:sp>
      <p:sp>
        <p:nvSpPr>
          <p:cNvPr id="100" name="Google Shape;100;p3:notes"/>
          <p:cNvSpPr>
            <a:spLocks noGrp="1" noRot="1" noChangeAspect="1"/>
          </p:cNvSpPr>
          <p:nvPr>
            <p:ph type="sldImg" idx="2"/>
          </p:nvPr>
        </p:nvSpPr>
        <p:spPr>
          <a:xfrm>
            <a:off x="3363913" y="2366963"/>
            <a:ext cx="0" cy="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01" name="Google Shape;101;p3: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89900" tIns="44950" rIns="89900"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4"/>
        <p:cNvGrpSpPr/>
        <p:nvPr/>
      </p:nvGrpSpPr>
      <p:grpSpPr>
        <a:xfrm>
          <a:off x="0" y="0"/>
          <a:ext cx="0" cy="0"/>
          <a:chOff x="0" y="0"/>
          <a:chExt cx="0" cy="0"/>
        </a:xfrm>
      </p:grpSpPr>
      <p:sp>
        <p:nvSpPr>
          <p:cNvPr id="1145" name="Google Shape;1145;p30: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30</a:t>
            </a:fld>
            <a:endParaRPr/>
          </a:p>
        </p:txBody>
      </p:sp>
      <p:sp>
        <p:nvSpPr>
          <p:cNvPr id="1146" name="Google Shape;1146;p30:notes"/>
          <p:cNvSpPr>
            <a:spLocks noGrp="1" noRot="1" noChangeAspect="1"/>
          </p:cNvSpPr>
          <p:nvPr>
            <p:ph type="sldImg" idx="2"/>
          </p:nvPr>
        </p:nvSpPr>
        <p:spPr>
          <a:xfrm>
            <a:off x="3363912" y="2366962"/>
            <a:ext cx="0" cy="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147" name="Google Shape;1147;p30: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89900" tIns="44950" rIns="89900"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2"/>
        <p:cNvGrpSpPr/>
        <p:nvPr/>
      </p:nvGrpSpPr>
      <p:grpSpPr>
        <a:xfrm>
          <a:off x="0" y="0"/>
          <a:ext cx="0" cy="0"/>
          <a:chOff x="0" y="0"/>
          <a:chExt cx="0" cy="0"/>
        </a:xfrm>
      </p:grpSpPr>
      <p:sp>
        <p:nvSpPr>
          <p:cNvPr id="1153" name="Google Shape;1153;p31: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31</a:t>
            </a:fld>
            <a:endParaRPr/>
          </a:p>
        </p:txBody>
      </p:sp>
      <p:sp>
        <p:nvSpPr>
          <p:cNvPr id="1154" name="Google Shape;1154;p31:notes"/>
          <p:cNvSpPr>
            <a:spLocks noGrp="1" noRot="1" noChangeAspect="1"/>
          </p:cNvSpPr>
          <p:nvPr>
            <p:ph type="sldImg" idx="2"/>
          </p:nvPr>
        </p:nvSpPr>
        <p:spPr>
          <a:xfrm>
            <a:off x="3363912" y="2366962"/>
            <a:ext cx="0" cy="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155" name="Google Shape;1155;p31: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89900" tIns="44950" rIns="89900"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a:t>
            </a:fld>
            <a:endParaRPr/>
          </a:p>
        </p:txBody>
      </p:sp>
      <p:sp>
        <p:nvSpPr>
          <p:cNvPr id="114" name="Google Shape;114;p4:notes"/>
          <p:cNvSpPr>
            <a:spLocks noGrp="1" noRot="1" noChangeAspect="1"/>
          </p:cNvSpPr>
          <p:nvPr>
            <p:ph type="sldImg" idx="2"/>
          </p:nvPr>
        </p:nvSpPr>
        <p:spPr>
          <a:xfrm>
            <a:off x="3363912" y="2366962"/>
            <a:ext cx="0" cy="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15" name="Google Shape;115;p4: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89900" tIns="44950" rIns="89900"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a:t>
            </a:fld>
            <a:endParaRPr/>
          </a:p>
        </p:txBody>
      </p:sp>
      <p:sp>
        <p:nvSpPr>
          <p:cNvPr id="134" name="Google Shape;134;p5:notes"/>
          <p:cNvSpPr>
            <a:spLocks noGrp="1" noRot="1" noChangeAspect="1"/>
          </p:cNvSpPr>
          <p:nvPr>
            <p:ph type="sldImg" idx="2"/>
          </p:nvPr>
        </p:nvSpPr>
        <p:spPr>
          <a:xfrm>
            <a:off x="3363912" y="2366962"/>
            <a:ext cx="0" cy="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35" name="Google Shape;135;p5: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89900" tIns="44950" rIns="89900" bIns="44950" anchor="t" anchorCtr="0">
            <a:noAutofit/>
          </a:bodyPr>
          <a:lstStyle/>
          <a:p>
            <a:pPr marL="0" lvl="0" indent="0" algn="just" rtl="0">
              <a:spcBef>
                <a:spcPts val="0"/>
              </a:spcBef>
              <a:spcAft>
                <a:spcPts val="0"/>
              </a:spcAft>
              <a:buSzPts val="1800"/>
              <a:buFont typeface="Arimo"/>
              <a:buNone/>
            </a:pPr>
            <a:r>
              <a:rPr lang="en-US">
                <a:latin typeface="Arimo"/>
                <a:ea typeface="Arimo"/>
                <a:cs typeface="Arimo"/>
                <a:sym typeface="Arimo"/>
              </a:rPr>
              <a:t>Having scalar values also means that all instances of a record type must contain the same number of fields.</a:t>
            </a:r>
            <a:endParaRPr/>
          </a:p>
          <a:p>
            <a:pPr marL="0" lvl="0" indent="0" algn="just" rtl="0">
              <a:spcBef>
                <a:spcPts val="0"/>
              </a:spcBef>
              <a:spcAft>
                <a:spcPts val="0"/>
              </a:spcAft>
              <a:buSzPts val="1800"/>
              <a:buFont typeface="Arimo"/>
              <a:buNone/>
            </a:pPr>
            <a:r>
              <a:rPr lang="en-US">
                <a:latin typeface="Arimo"/>
                <a:ea typeface="Arimo"/>
                <a:cs typeface="Arimo"/>
                <a:sym typeface="Arimo"/>
              </a:rPr>
              <a:t>A table not in first normal form is called un normalized</a:t>
            </a:r>
            <a:endParaRPr/>
          </a:p>
          <a:p>
            <a:pPr marL="0" lvl="0" indent="0" algn="l" rtl="0">
              <a:spcBef>
                <a:spcPts val="0"/>
              </a:spcBef>
              <a:spcAft>
                <a:spcPts val="0"/>
              </a:spcAft>
              <a:buNone/>
            </a:pPr>
            <a:endParaRPr>
              <a:latin typeface="Arimo"/>
              <a:ea typeface="Arimo"/>
              <a:cs typeface="Arimo"/>
              <a:sym typeface="Arim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a:t>
            </a:fld>
            <a:endParaRPr/>
          </a:p>
        </p:txBody>
      </p:sp>
      <p:sp>
        <p:nvSpPr>
          <p:cNvPr id="247" name="Google Shape;247;p6:notes"/>
          <p:cNvSpPr>
            <a:spLocks noGrp="1" noRot="1" noChangeAspect="1"/>
          </p:cNvSpPr>
          <p:nvPr>
            <p:ph type="sldImg" idx="2"/>
          </p:nvPr>
        </p:nvSpPr>
        <p:spPr>
          <a:xfrm>
            <a:off x="3363912" y="2366962"/>
            <a:ext cx="0" cy="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48" name="Google Shape;248;p6: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89900" tIns="44950" rIns="89900" bIns="44950" anchor="t" anchorCtr="0">
            <a:noAutofit/>
          </a:bodyPr>
          <a:lstStyle/>
          <a:p>
            <a:pPr marL="0" lvl="0" indent="0" algn="just" rtl="0">
              <a:spcBef>
                <a:spcPts val="0"/>
              </a:spcBef>
              <a:spcAft>
                <a:spcPts val="0"/>
              </a:spcAft>
              <a:buSzPts val="1800"/>
              <a:buFont typeface="Arimo"/>
              <a:buNone/>
            </a:pPr>
            <a:r>
              <a:rPr lang="en-US">
                <a:latin typeface="Arimo"/>
                <a:ea typeface="Arimo"/>
                <a:cs typeface="Arimo"/>
                <a:sym typeface="Arimo"/>
              </a:rPr>
              <a:t>1.</a:t>
            </a:r>
            <a:r>
              <a:rPr lang="en-US"/>
              <a:t> The designated key</a:t>
            </a:r>
            <a:r>
              <a:rPr lang="en-US">
                <a:latin typeface="Arimo"/>
                <a:ea typeface="Arimo"/>
                <a:cs typeface="Arimo"/>
                <a:sym typeface="Arimo"/>
              </a:rPr>
              <a:t> will be the primary key of the original table concatenated with one or more data items from the new table.</a:t>
            </a:r>
            <a:endParaRPr/>
          </a:p>
          <a:p>
            <a:pPr marL="0" lvl="0" indent="0" algn="just" rtl="0">
              <a:spcBef>
                <a:spcPts val="0"/>
              </a:spcBef>
              <a:spcAft>
                <a:spcPts val="0"/>
              </a:spcAft>
              <a:buNone/>
            </a:pPr>
            <a:r>
              <a:rPr lang="en-US">
                <a:latin typeface="Arimo"/>
                <a:ea typeface="Arimo"/>
                <a:cs typeface="Arimo"/>
                <a:sym typeface="Arimo"/>
              </a:rPr>
              <a:t>For the first table the primary key is ISBN</a:t>
            </a:r>
            <a:endParaRPr/>
          </a:p>
          <a:p>
            <a:pPr marL="0" lvl="0" indent="0" algn="just" rtl="0">
              <a:spcBef>
                <a:spcPts val="0"/>
              </a:spcBef>
              <a:spcAft>
                <a:spcPts val="0"/>
              </a:spcAft>
              <a:buNone/>
            </a:pPr>
            <a:r>
              <a:rPr lang="en-US">
                <a:latin typeface="Arimo"/>
                <a:ea typeface="Arimo"/>
                <a:cs typeface="Arimo"/>
                <a:sym typeface="Arimo"/>
              </a:rPr>
              <a:t>For the second table the primary key is ISBN + Author Name</a:t>
            </a:r>
            <a:endParaRPr/>
          </a:p>
          <a:p>
            <a:pPr marL="0" lvl="0" indent="0" algn="l" rtl="0">
              <a:spcBef>
                <a:spcPts val="0"/>
              </a:spcBef>
              <a:spcAft>
                <a:spcPts val="0"/>
              </a:spcAft>
              <a:buNone/>
            </a:pPr>
            <a:endParaRPr>
              <a:latin typeface="Arimo"/>
              <a:ea typeface="Arimo"/>
              <a:cs typeface="Arimo"/>
              <a:sym typeface="Arim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7: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a:t>
            </a:fld>
            <a:endParaRPr/>
          </a:p>
        </p:txBody>
      </p:sp>
      <p:sp>
        <p:nvSpPr>
          <p:cNvPr id="401" name="Google Shape;401;p7:notes"/>
          <p:cNvSpPr>
            <a:spLocks noGrp="1" noRot="1" noChangeAspect="1"/>
          </p:cNvSpPr>
          <p:nvPr>
            <p:ph type="sldImg" idx="2"/>
          </p:nvPr>
        </p:nvSpPr>
        <p:spPr>
          <a:xfrm>
            <a:off x="3363912" y="2366962"/>
            <a:ext cx="0" cy="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02" name="Google Shape;402;p7: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89900" tIns="44950" rIns="89900" bIns="44950" anchor="t" anchorCtr="0">
            <a:noAutofit/>
          </a:bodyPr>
          <a:lstStyle/>
          <a:p>
            <a:pPr marL="0" lvl="0" indent="0" algn="l" rtl="0">
              <a:spcBef>
                <a:spcPts val="0"/>
              </a:spcBef>
              <a:spcAft>
                <a:spcPts val="0"/>
              </a:spcAft>
              <a:buSzPts val="1800"/>
              <a:buNone/>
            </a:pPr>
            <a:r>
              <a:rPr lang="en-US"/>
              <a:t>Notes to Instructor: Need more rigor in the functional dependencies. With a few examples. May be create a class assignment for functional dependencies.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8: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a:t>
            </a:fld>
            <a:endParaRPr/>
          </a:p>
        </p:txBody>
      </p:sp>
      <p:sp>
        <p:nvSpPr>
          <p:cNvPr id="454" name="Google Shape;454;p8:notes"/>
          <p:cNvSpPr>
            <a:spLocks noGrp="1" noRot="1" noChangeAspect="1"/>
          </p:cNvSpPr>
          <p:nvPr>
            <p:ph type="sldImg" idx="2"/>
          </p:nvPr>
        </p:nvSpPr>
        <p:spPr>
          <a:xfrm>
            <a:off x="3363912" y="2366962"/>
            <a:ext cx="0" cy="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55" name="Google Shape;455;p8: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89900" tIns="44950" rIns="89900"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9: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a:t>
            </a:fld>
            <a:endParaRPr/>
          </a:p>
        </p:txBody>
      </p:sp>
      <p:sp>
        <p:nvSpPr>
          <p:cNvPr id="572" name="Google Shape;572;p9:notes"/>
          <p:cNvSpPr>
            <a:spLocks noGrp="1" noRot="1" noChangeAspect="1"/>
          </p:cNvSpPr>
          <p:nvPr>
            <p:ph type="sldImg" idx="2"/>
          </p:nvPr>
        </p:nvSpPr>
        <p:spPr>
          <a:xfrm>
            <a:off x="3363912" y="2366962"/>
            <a:ext cx="0" cy="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573" name="Google Shape;573;p9: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89900" tIns="44950" rIns="89900" bIns="4495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spcBef>
                <a:spcPts val="480"/>
              </a:spcBef>
              <a:spcAft>
                <a:spcPts val="0"/>
              </a:spcAft>
              <a:buClr>
                <a:schemeClr val="dk1"/>
              </a:buClr>
              <a:buSzPts val="2400"/>
              <a:buFont typeface="Times New Roman"/>
              <a:buNone/>
              <a:defRPr sz="2400"/>
            </a:lvl1pPr>
            <a:lvl2pPr lvl="1" algn="ctr">
              <a:spcBef>
                <a:spcPts val="400"/>
              </a:spcBef>
              <a:spcAft>
                <a:spcPts val="0"/>
              </a:spcAft>
              <a:buClr>
                <a:schemeClr val="dk1"/>
              </a:buClr>
              <a:buSzPts val="2000"/>
              <a:buFont typeface="Times New Roman"/>
              <a:buNone/>
              <a:defRPr sz="2000"/>
            </a:lvl2pPr>
            <a:lvl3pPr lvl="2" algn="ctr">
              <a:spcBef>
                <a:spcPts val="360"/>
              </a:spcBef>
              <a:spcAft>
                <a:spcPts val="0"/>
              </a:spcAft>
              <a:buClr>
                <a:schemeClr val="dk1"/>
              </a:buClr>
              <a:buSzPts val="1800"/>
              <a:buFont typeface="Times New Roman"/>
              <a:buNone/>
              <a:defRPr sz="1800"/>
            </a:lvl3pPr>
            <a:lvl4pPr lvl="3" algn="ctr">
              <a:spcBef>
                <a:spcPts val="320"/>
              </a:spcBef>
              <a:spcAft>
                <a:spcPts val="0"/>
              </a:spcAft>
              <a:buClr>
                <a:schemeClr val="dk1"/>
              </a:buClr>
              <a:buSzPts val="1600"/>
              <a:buFont typeface="Times New Roman"/>
              <a:buNone/>
              <a:defRPr sz="1600"/>
            </a:lvl4pPr>
            <a:lvl5pPr lvl="4" algn="ctr">
              <a:spcBef>
                <a:spcPts val="320"/>
              </a:spcBef>
              <a:spcAft>
                <a:spcPts val="0"/>
              </a:spcAft>
              <a:buClr>
                <a:schemeClr val="dk1"/>
              </a:buClr>
              <a:buSzPts val="1600"/>
              <a:buFont typeface="Times New Roman"/>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3" name="Google Shape;73;p11"/>
          <p:cNvSpPr txBox="1">
            <a:spLocks noGrp="1"/>
          </p:cNvSpPr>
          <p:nvPr>
            <p:ph type="body" idx="1"/>
          </p:nvPr>
        </p:nvSpPr>
        <p:spPr>
          <a:xfrm>
            <a:off x="685800" y="1981200"/>
            <a:ext cx="3810000" cy="4114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1"/>
          <p:cNvSpPr txBox="1">
            <a:spLocks noGrp="1"/>
          </p:cNvSpPr>
          <p:nvPr>
            <p:ph type="body" idx="2"/>
          </p:nvPr>
        </p:nvSpPr>
        <p:spPr>
          <a:xfrm>
            <a:off x="4648200" y="1981200"/>
            <a:ext cx="3810000" cy="4114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2"/>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spcBef>
                <a:spcPts val="480"/>
              </a:spcBef>
              <a:spcAft>
                <a:spcPts val="0"/>
              </a:spcAft>
              <a:buClr>
                <a:schemeClr val="dk1"/>
              </a:buClr>
              <a:buSzPts val="2400"/>
              <a:buFont typeface="Times New Roman"/>
              <a:buNone/>
              <a:defRPr sz="2400"/>
            </a:lvl1pPr>
            <a:lvl2pPr marL="914400" lvl="1" indent="-228600" algn="l">
              <a:spcBef>
                <a:spcPts val="400"/>
              </a:spcBef>
              <a:spcAft>
                <a:spcPts val="0"/>
              </a:spcAft>
              <a:buClr>
                <a:schemeClr val="dk1"/>
              </a:buClr>
              <a:buSzPts val="2000"/>
              <a:buFont typeface="Times New Roman"/>
              <a:buNone/>
              <a:defRPr sz="2000"/>
            </a:lvl2pPr>
            <a:lvl3pPr marL="1371600" lvl="2" indent="-228600" algn="l">
              <a:spcBef>
                <a:spcPts val="360"/>
              </a:spcBef>
              <a:spcAft>
                <a:spcPts val="0"/>
              </a:spcAft>
              <a:buClr>
                <a:schemeClr val="dk1"/>
              </a:buClr>
              <a:buSzPts val="1800"/>
              <a:buFont typeface="Times New Roman"/>
              <a:buNone/>
              <a:defRPr sz="1800"/>
            </a:lvl3pPr>
            <a:lvl4pPr marL="1828800" lvl="3" indent="-228600" algn="l">
              <a:spcBef>
                <a:spcPts val="320"/>
              </a:spcBef>
              <a:spcAft>
                <a:spcPts val="0"/>
              </a:spcAft>
              <a:buClr>
                <a:schemeClr val="dk1"/>
              </a:buClr>
              <a:buSzPts val="1600"/>
              <a:buFont typeface="Times New Roman"/>
              <a:buNone/>
              <a:defRPr sz="1600"/>
            </a:lvl4pPr>
            <a:lvl5pPr marL="2286000" lvl="4" indent="-228600" algn="l">
              <a:spcBef>
                <a:spcPts val="320"/>
              </a:spcBef>
              <a:spcAft>
                <a:spcPts val="0"/>
              </a:spcAft>
              <a:buClr>
                <a:schemeClr val="dk1"/>
              </a:buClr>
              <a:buSzPts val="1600"/>
              <a:buFont typeface="Times New Roman"/>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81" name="Google Shape;81;p1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rot="5400000">
            <a:off x="4743450" y="2381250"/>
            <a:ext cx="5486400" cy="1943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4"/>
          <p:cNvSpPr txBox="1">
            <a:spLocks noGrp="1"/>
          </p:cNvSpPr>
          <p:nvPr>
            <p:ph type="body" idx="1"/>
          </p:nvPr>
        </p:nvSpPr>
        <p:spPr>
          <a:xfrm rot="5400000">
            <a:off x="781050" y="514350"/>
            <a:ext cx="5486400" cy="56769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5"/>
          <p:cNvSpPr txBox="1">
            <a:spLocks noGrp="1"/>
          </p:cNvSpPr>
          <p:nvPr>
            <p:ph type="body" idx="1"/>
          </p:nvPr>
        </p:nvSpPr>
        <p:spPr>
          <a:xfrm rot="5400000">
            <a:off x="2514600" y="152400"/>
            <a:ext cx="4114800" cy="7772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1" name="Google Shape;41;p6"/>
          <p:cNvSpPr>
            <a:spLocks noGrp="1"/>
          </p:cNvSpPr>
          <p:nvPr>
            <p:ph type="pic" idx="2"/>
          </p:nvPr>
        </p:nvSpPr>
        <p:spPr>
          <a:xfrm>
            <a:off x="3887788" y="987425"/>
            <a:ext cx="4629150" cy="4873625"/>
          </a:xfrm>
          <a:prstGeom prst="rect">
            <a:avLst/>
          </a:prstGeom>
          <a:noFill/>
          <a:ln>
            <a:noFill/>
          </a:ln>
        </p:spPr>
      </p:sp>
      <p:sp>
        <p:nvSpPr>
          <p:cNvPr id="42" name="Google Shape;42;p6"/>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Clr>
                <a:schemeClr val="dk1"/>
              </a:buClr>
              <a:buSzPts val="1600"/>
              <a:buFont typeface="Times New Roman"/>
              <a:buNone/>
              <a:defRPr sz="1600"/>
            </a:lvl1pPr>
            <a:lvl2pPr marL="914400" lvl="1" indent="-228600" algn="l">
              <a:spcBef>
                <a:spcPts val="280"/>
              </a:spcBef>
              <a:spcAft>
                <a:spcPts val="0"/>
              </a:spcAft>
              <a:buClr>
                <a:schemeClr val="dk1"/>
              </a:buClr>
              <a:buSzPts val="1400"/>
              <a:buFont typeface="Times New Roman"/>
              <a:buNone/>
              <a:defRPr sz="1400"/>
            </a:lvl2pPr>
            <a:lvl3pPr marL="1371600" lvl="2" indent="-228600" algn="l">
              <a:spcBef>
                <a:spcPts val="240"/>
              </a:spcBef>
              <a:spcAft>
                <a:spcPts val="0"/>
              </a:spcAft>
              <a:buClr>
                <a:schemeClr val="dk1"/>
              </a:buClr>
              <a:buSzPts val="1200"/>
              <a:buFont typeface="Times New Roman"/>
              <a:buNone/>
              <a:defRPr sz="1200"/>
            </a:lvl3pPr>
            <a:lvl4pPr marL="1828800" lvl="3" indent="-228600" algn="l">
              <a:spcBef>
                <a:spcPts val="200"/>
              </a:spcBef>
              <a:spcAft>
                <a:spcPts val="0"/>
              </a:spcAft>
              <a:buClr>
                <a:schemeClr val="dk1"/>
              </a:buClr>
              <a:buSzPts val="1000"/>
              <a:buFont typeface="Times New Roman"/>
              <a:buNone/>
              <a:defRPr sz="1000"/>
            </a:lvl4pPr>
            <a:lvl5pPr marL="2286000" lvl="4" indent="-228600" algn="l">
              <a:spcBef>
                <a:spcPts val="200"/>
              </a:spcBef>
              <a:spcAft>
                <a:spcPts val="0"/>
              </a:spcAft>
              <a:buClr>
                <a:schemeClr val="dk1"/>
              </a:buClr>
              <a:buSzPts val="1000"/>
              <a:buFont typeface="Times New Roman"/>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3" name="Google Shape;43;p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8" name="Google Shape;48;p7"/>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Times New Roman"/>
              <a:buChar char="•"/>
              <a:defRPr sz="3200"/>
            </a:lvl1pPr>
            <a:lvl2pPr marL="914400" lvl="1" indent="-406400" algn="l">
              <a:spcBef>
                <a:spcPts val="560"/>
              </a:spcBef>
              <a:spcAft>
                <a:spcPts val="0"/>
              </a:spcAft>
              <a:buClr>
                <a:schemeClr val="dk1"/>
              </a:buClr>
              <a:buSzPts val="2800"/>
              <a:buFont typeface="Times New Roman"/>
              <a:buChar char="–"/>
              <a:defRPr sz="2800"/>
            </a:lvl2pPr>
            <a:lvl3pPr marL="1371600" lvl="2" indent="-381000" algn="l">
              <a:spcBef>
                <a:spcPts val="480"/>
              </a:spcBef>
              <a:spcAft>
                <a:spcPts val="0"/>
              </a:spcAft>
              <a:buClr>
                <a:schemeClr val="dk1"/>
              </a:buClr>
              <a:buSzPts val="2400"/>
              <a:buFont typeface="Times New Roman"/>
              <a:buChar char="•"/>
              <a:defRPr sz="2400"/>
            </a:lvl3pPr>
            <a:lvl4pPr marL="1828800" lvl="3" indent="-355600" algn="l">
              <a:spcBef>
                <a:spcPts val="400"/>
              </a:spcBef>
              <a:spcAft>
                <a:spcPts val="0"/>
              </a:spcAft>
              <a:buClr>
                <a:schemeClr val="dk1"/>
              </a:buClr>
              <a:buSzPts val="2000"/>
              <a:buFont typeface="Times New Roman"/>
              <a:buChar char="–"/>
              <a:defRPr sz="2000"/>
            </a:lvl4pPr>
            <a:lvl5pPr marL="2286000" lvl="4" indent="-355600" algn="l">
              <a:spcBef>
                <a:spcPts val="400"/>
              </a:spcBef>
              <a:spcAft>
                <a:spcPts val="0"/>
              </a:spcAft>
              <a:buClr>
                <a:schemeClr val="dk1"/>
              </a:buClr>
              <a:buSzPts val="2000"/>
              <a:buFont typeface="Times New Roman"/>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9" name="Google Shape;49;p7"/>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Clr>
                <a:schemeClr val="dk1"/>
              </a:buClr>
              <a:buSzPts val="1600"/>
              <a:buFont typeface="Times New Roman"/>
              <a:buNone/>
              <a:defRPr sz="1600"/>
            </a:lvl1pPr>
            <a:lvl2pPr marL="914400" lvl="1" indent="-228600" algn="l">
              <a:spcBef>
                <a:spcPts val="280"/>
              </a:spcBef>
              <a:spcAft>
                <a:spcPts val="0"/>
              </a:spcAft>
              <a:buClr>
                <a:schemeClr val="dk1"/>
              </a:buClr>
              <a:buSzPts val="1400"/>
              <a:buFont typeface="Times New Roman"/>
              <a:buNone/>
              <a:defRPr sz="1400"/>
            </a:lvl2pPr>
            <a:lvl3pPr marL="1371600" lvl="2" indent="-228600" algn="l">
              <a:spcBef>
                <a:spcPts val="240"/>
              </a:spcBef>
              <a:spcAft>
                <a:spcPts val="0"/>
              </a:spcAft>
              <a:buClr>
                <a:schemeClr val="dk1"/>
              </a:buClr>
              <a:buSzPts val="1200"/>
              <a:buFont typeface="Times New Roman"/>
              <a:buNone/>
              <a:defRPr sz="1200"/>
            </a:lvl3pPr>
            <a:lvl4pPr marL="1828800" lvl="3" indent="-228600" algn="l">
              <a:spcBef>
                <a:spcPts val="200"/>
              </a:spcBef>
              <a:spcAft>
                <a:spcPts val="0"/>
              </a:spcAft>
              <a:buClr>
                <a:schemeClr val="dk1"/>
              </a:buClr>
              <a:buSzPts val="1000"/>
              <a:buFont typeface="Times New Roman"/>
              <a:buNone/>
              <a:defRPr sz="1000"/>
            </a:lvl4pPr>
            <a:lvl5pPr marL="2286000" lvl="4" indent="-228600" algn="l">
              <a:spcBef>
                <a:spcPts val="200"/>
              </a:spcBef>
              <a:spcAft>
                <a:spcPts val="0"/>
              </a:spcAft>
              <a:buClr>
                <a:schemeClr val="dk1"/>
              </a:buClr>
              <a:buSzPts val="1000"/>
              <a:buFont typeface="Times New Roman"/>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0" name="Google Shape;50;p7"/>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9" name="Google Shape;59;p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4" name="Google Shape;64;p10"/>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Times New Roman"/>
              <a:buNone/>
              <a:defRPr sz="2400" b="1"/>
            </a:lvl1pPr>
            <a:lvl2pPr marL="914400" lvl="1" indent="-228600" algn="l">
              <a:spcBef>
                <a:spcPts val="400"/>
              </a:spcBef>
              <a:spcAft>
                <a:spcPts val="0"/>
              </a:spcAft>
              <a:buClr>
                <a:schemeClr val="dk1"/>
              </a:buClr>
              <a:buSzPts val="2000"/>
              <a:buFont typeface="Times New Roman"/>
              <a:buNone/>
              <a:defRPr sz="2000" b="1"/>
            </a:lvl2pPr>
            <a:lvl3pPr marL="1371600" lvl="2" indent="-228600" algn="l">
              <a:spcBef>
                <a:spcPts val="360"/>
              </a:spcBef>
              <a:spcAft>
                <a:spcPts val="0"/>
              </a:spcAft>
              <a:buClr>
                <a:schemeClr val="dk1"/>
              </a:buClr>
              <a:buSzPts val="1800"/>
              <a:buFont typeface="Times New Roman"/>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5" name="Google Shape;65;p10"/>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10"/>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Times New Roman"/>
              <a:buNone/>
              <a:defRPr sz="2400" b="1"/>
            </a:lvl1pPr>
            <a:lvl2pPr marL="914400" lvl="1" indent="-228600" algn="l">
              <a:spcBef>
                <a:spcPts val="400"/>
              </a:spcBef>
              <a:spcAft>
                <a:spcPts val="0"/>
              </a:spcAft>
              <a:buClr>
                <a:schemeClr val="dk1"/>
              </a:buClr>
              <a:buSzPts val="2000"/>
              <a:buFont typeface="Times New Roman"/>
              <a:buNone/>
              <a:defRPr sz="2000" b="1"/>
            </a:lvl2pPr>
            <a:lvl3pPr marL="1371600" lvl="2" indent="-228600" algn="l">
              <a:spcBef>
                <a:spcPts val="360"/>
              </a:spcBef>
              <a:spcAft>
                <a:spcPts val="0"/>
              </a:spcAft>
              <a:buClr>
                <a:schemeClr val="dk1"/>
              </a:buClr>
              <a:buSzPts val="1800"/>
              <a:buFont typeface="Times New Roman"/>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7" name="Google Shape;67;p10"/>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10"/>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11" name="Google Shape;11;p1"/>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Times New Roman"/>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1" i="0" u="none" strike="noStrike" cap="none">
                <a:solidFill>
                  <a:srgbClr val="0000FF"/>
                </a:solidFill>
                <a:latin typeface="Arial"/>
                <a:ea typeface="Arial"/>
                <a:cs typeface="Arial"/>
                <a:sym typeface="Arial"/>
              </a:defRPr>
            </a:lvl1pPr>
            <a:lvl2pPr marR="0" lvl="1" algn="l" rtl="0">
              <a:lnSpc>
                <a:spcPct val="100000"/>
              </a:lnSpc>
              <a:spcBef>
                <a:spcPts val="0"/>
              </a:spcBef>
              <a:spcAft>
                <a:spcPts val="0"/>
              </a:spcAft>
              <a:buSzPts val="1400"/>
              <a:buNone/>
              <a:defRPr sz="2400" b="1" i="0" u="none" strike="noStrike" cap="none">
                <a:solidFill>
                  <a:srgbClr val="0000FF"/>
                </a:solidFill>
                <a:latin typeface="Arial"/>
                <a:ea typeface="Arial"/>
                <a:cs typeface="Arial"/>
                <a:sym typeface="Arial"/>
              </a:defRPr>
            </a:lvl2pPr>
            <a:lvl3pPr marR="0" lvl="2" algn="l" rtl="0">
              <a:lnSpc>
                <a:spcPct val="100000"/>
              </a:lnSpc>
              <a:spcBef>
                <a:spcPts val="0"/>
              </a:spcBef>
              <a:spcAft>
                <a:spcPts val="0"/>
              </a:spcAft>
              <a:buSzPts val="1400"/>
              <a:buNone/>
              <a:defRPr sz="2400" b="1" i="0" u="none" strike="noStrike" cap="none">
                <a:solidFill>
                  <a:srgbClr val="0000FF"/>
                </a:solidFill>
                <a:latin typeface="Arial"/>
                <a:ea typeface="Arial"/>
                <a:cs typeface="Arial"/>
                <a:sym typeface="Arial"/>
              </a:defRPr>
            </a:lvl3pPr>
            <a:lvl4pPr marR="0" lvl="3" algn="l" rtl="0">
              <a:lnSpc>
                <a:spcPct val="100000"/>
              </a:lnSpc>
              <a:spcBef>
                <a:spcPts val="0"/>
              </a:spcBef>
              <a:spcAft>
                <a:spcPts val="0"/>
              </a:spcAft>
              <a:buSzPts val="1400"/>
              <a:buNone/>
              <a:defRPr sz="2400" b="1" i="0" u="none" strike="noStrike" cap="none">
                <a:solidFill>
                  <a:srgbClr val="0000FF"/>
                </a:solidFill>
                <a:latin typeface="Arial"/>
                <a:ea typeface="Arial"/>
                <a:cs typeface="Arial"/>
                <a:sym typeface="Arial"/>
              </a:defRPr>
            </a:lvl4pPr>
            <a:lvl5pPr marR="0" lvl="4" algn="l" rtl="0">
              <a:lnSpc>
                <a:spcPct val="100000"/>
              </a:lnSpc>
              <a:spcBef>
                <a:spcPts val="0"/>
              </a:spcBef>
              <a:spcAft>
                <a:spcPts val="0"/>
              </a:spcAft>
              <a:buSzPts val="1400"/>
              <a:buNone/>
              <a:defRPr sz="2400" b="1" i="0" u="none" strike="noStrike" cap="none">
                <a:solidFill>
                  <a:srgbClr val="0000FF"/>
                </a:solidFill>
                <a:latin typeface="Arial"/>
                <a:ea typeface="Arial"/>
                <a:cs typeface="Arial"/>
                <a:sym typeface="Arial"/>
              </a:defRPr>
            </a:lvl5pPr>
            <a:lvl6pPr marR="0" lvl="5" algn="l" rtl="0">
              <a:lnSpc>
                <a:spcPct val="100000"/>
              </a:lnSpc>
              <a:spcBef>
                <a:spcPts val="0"/>
              </a:spcBef>
              <a:spcAft>
                <a:spcPts val="0"/>
              </a:spcAft>
              <a:buSzPts val="1400"/>
              <a:buNone/>
              <a:defRPr sz="2400" b="1" i="0" u="none" strike="noStrike" cap="none">
                <a:solidFill>
                  <a:srgbClr val="0000FF"/>
                </a:solidFill>
                <a:latin typeface="Arial"/>
                <a:ea typeface="Arial"/>
                <a:cs typeface="Arial"/>
                <a:sym typeface="Arial"/>
              </a:defRPr>
            </a:lvl6pPr>
            <a:lvl7pPr marR="0" lvl="6" algn="l" rtl="0">
              <a:lnSpc>
                <a:spcPct val="100000"/>
              </a:lnSpc>
              <a:spcBef>
                <a:spcPts val="0"/>
              </a:spcBef>
              <a:spcAft>
                <a:spcPts val="0"/>
              </a:spcAft>
              <a:buSzPts val="1400"/>
              <a:buNone/>
              <a:defRPr sz="2400" b="1" i="0" u="none" strike="noStrike" cap="none">
                <a:solidFill>
                  <a:srgbClr val="0000FF"/>
                </a:solidFill>
                <a:latin typeface="Arial"/>
                <a:ea typeface="Arial"/>
                <a:cs typeface="Arial"/>
                <a:sym typeface="Arial"/>
              </a:defRPr>
            </a:lvl7pPr>
            <a:lvl8pPr marR="0" lvl="7" algn="l" rtl="0">
              <a:lnSpc>
                <a:spcPct val="100000"/>
              </a:lnSpc>
              <a:spcBef>
                <a:spcPts val="0"/>
              </a:spcBef>
              <a:spcAft>
                <a:spcPts val="0"/>
              </a:spcAft>
              <a:buSzPts val="1400"/>
              <a:buNone/>
              <a:defRPr sz="2400" b="1" i="0" u="none" strike="noStrike" cap="none">
                <a:solidFill>
                  <a:srgbClr val="0000FF"/>
                </a:solidFill>
                <a:latin typeface="Arial"/>
                <a:ea typeface="Arial"/>
                <a:cs typeface="Arial"/>
                <a:sym typeface="Arial"/>
              </a:defRPr>
            </a:lvl8pPr>
            <a:lvl9pPr marR="0" lvl="8" algn="l" rtl="0">
              <a:lnSpc>
                <a:spcPct val="100000"/>
              </a:lnSpc>
              <a:spcBef>
                <a:spcPts val="0"/>
              </a:spcBef>
              <a:spcAft>
                <a:spcPts val="0"/>
              </a:spcAft>
              <a:buSzPts val="1400"/>
              <a:buNone/>
              <a:defRPr sz="2400" b="1" i="0" u="none" strike="noStrike" cap="none">
                <a:solidFill>
                  <a:srgbClr val="0000FF"/>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1" i="0" u="none" strike="noStrike" cap="none">
                <a:solidFill>
                  <a:srgbClr val="0000FF"/>
                </a:solidFill>
                <a:latin typeface="Arial"/>
                <a:ea typeface="Arial"/>
                <a:cs typeface="Arial"/>
                <a:sym typeface="Arial"/>
              </a:defRPr>
            </a:lvl1pPr>
            <a:lvl2pPr marR="0" lvl="1" algn="l" rtl="0">
              <a:lnSpc>
                <a:spcPct val="100000"/>
              </a:lnSpc>
              <a:spcBef>
                <a:spcPts val="0"/>
              </a:spcBef>
              <a:spcAft>
                <a:spcPts val="0"/>
              </a:spcAft>
              <a:buSzPts val="1400"/>
              <a:buNone/>
              <a:defRPr sz="2400" b="1" i="0" u="none" strike="noStrike" cap="none">
                <a:solidFill>
                  <a:srgbClr val="0000FF"/>
                </a:solidFill>
                <a:latin typeface="Arial"/>
                <a:ea typeface="Arial"/>
                <a:cs typeface="Arial"/>
                <a:sym typeface="Arial"/>
              </a:defRPr>
            </a:lvl2pPr>
            <a:lvl3pPr marR="0" lvl="2" algn="l" rtl="0">
              <a:lnSpc>
                <a:spcPct val="100000"/>
              </a:lnSpc>
              <a:spcBef>
                <a:spcPts val="0"/>
              </a:spcBef>
              <a:spcAft>
                <a:spcPts val="0"/>
              </a:spcAft>
              <a:buSzPts val="1400"/>
              <a:buNone/>
              <a:defRPr sz="2400" b="1" i="0" u="none" strike="noStrike" cap="none">
                <a:solidFill>
                  <a:srgbClr val="0000FF"/>
                </a:solidFill>
                <a:latin typeface="Arial"/>
                <a:ea typeface="Arial"/>
                <a:cs typeface="Arial"/>
                <a:sym typeface="Arial"/>
              </a:defRPr>
            </a:lvl3pPr>
            <a:lvl4pPr marR="0" lvl="3" algn="l" rtl="0">
              <a:lnSpc>
                <a:spcPct val="100000"/>
              </a:lnSpc>
              <a:spcBef>
                <a:spcPts val="0"/>
              </a:spcBef>
              <a:spcAft>
                <a:spcPts val="0"/>
              </a:spcAft>
              <a:buSzPts val="1400"/>
              <a:buNone/>
              <a:defRPr sz="2400" b="1" i="0" u="none" strike="noStrike" cap="none">
                <a:solidFill>
                  <a:srgbClr val="0000FF"/>
                </a:solidFill>
                <a:latin typeface="Arial"/>
                <a:ea typeface="Arial"/>
                <a:cs typeface="Arial"/>
                <a:sym typeface="Arial"/>
              </a:defRPr>
            </a:lvl4pPr>
            <a:lvl5pPr marR="0" lvl="4" algn="l" rtl="0">
              <a:lnSpc>
                <a:spcPct val="100000"/>
              </a:lnSpc>
              <a:spcBef>
                <a:spcPts val="0"/>
              </a:spcBef>
              <a:spcAft>
                <a:spcPts val="0"/>
              </a:spcAft>
              <a:buSzPts val="1400"/>
              <a:buNone/>
              <a:defRPr sz="2400" b="1" i="0" u="none" strike="noStrike" cap="none">
                <a:solidFill>
                  <a:srgbClr val="0000FF"/>
                </a:solidFill>
                <a:latin typeface="Arial"/>
                <a:ea typeface="Arial"/>
                <a:cs typeface="Arial"/>
                <a:sym typeface="Arial"/>
              </a:defRPr>
            </a:lvl5pPr>
            <a:lvl6pPr marR="0" lvl="5" algn="l" rtl="0">
              <a:lnSpc>
                <a:spcPct val="100000"/>
              </a:lnSpc>
              <a:spcBef>
                <a:spcPts val="0"/>
              </a:spcBef>
              <a:spcAft>
                <a:spcPts val="0"/>
              </a:spcAft>
              <a:buSzPts val="1400"/>
              <a:buNone/>
              <a:defRPr sz="2400" b="1" i="0" u="none" strike="noStrike" cap="none">
                <a:solidFill>
                  <a:srgbClr val="0000FF"/>
                </a:solidFill>
                <a:latin typeface="Arial"/>
                <a:ea typeface="Arial"/>
                <a:cs typeface="Arial"/>
                <a:sym typeface="Arial"/>
              </a:defRPr>
            </a:lvl6pPr>
            <a:lvl7pPr marR="0" lvl="6" algn="l" rtl="0">
              <a:lnSpc>
                <a:spcPct val="100000"/>
              </a:lnSpc>
              <a:spcBef>
                <a:spcPts val="0"/>
              </a:spcBef>
              <a:spcAft>
                <a:spcPts val="0"/>
              </a:spcAft>
              <a:buSzPts val="1400"/>
              <a:buNone/>
              <a:defRPr sz="2400" b="1" i="0" u="none" strike="noStrike" cap="none">
                <a:solidFill>
                  <a:srgbClr val="0000FF"/>
                </a:solidFill>
                <a:latin typeface="Arial"/>
                <a:ea typeface="Arial"/>
                <a:cs typeface="Arial"/>
                <a:sym typeface="Arial"/>
              </a:defRPr>
            </a:lvl7pPr>
            <a:lvl8pPr marR="0" lvl="7" algn="l" rtl="0">
              <a:lnSpc>
                <a:spcPct val="100000"/>
              </a:lnSpc>
              <a:spcBef>
                <a:spcPts val="0"/>
              </a:spcBef>
              <a:spcAft>
                <a:spcPts val="0"/>
              </a:spcAft>
              <a:buSzPts val="1400"/>
              <a:buNone/>
              <a:defRPr sz="2400" b="1" i="0" u="none" strike="noStrike" cap="none">
                <a:solidFill>
                  <a:srgbClr val="0000FF"/>
                </a:solidFill>
                <a:latin typeface="Arial"/>
                <a:ea typeface="Arial"/>
                <a:cs typeface="Arial"/>
                <a:sym typeface="Arial"/>
              </a:defRPr>
            </a:lvl8pPr>
            <a:lvl9pPr marR="0" lvl="8" algn="l" rtl="0">
              <a:lnSpc>
                <a:spcPct val="100000"/>
              </a:lnSpc>
              <a:spcBef>
                <a:spcPts val="0"/>
              </a:spcBef>
              <a:spcAft>
                <a:spcPts val="0"/>
              </a:spcAft>
              <a:buSzPts val="1400"/>
              <a:buNone/>
              <a:defRPr sz="2400" b="1" i="0" u="none" strike="noStrike" cap="none">
                <a:solidFill>
                  <a:srgbClr val="0000FF"/>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a:spLocks noGrp="1"/>
          </p:cNvSpPr>
          <p:nvPr>
            <p:ph type="ctrTitle"/>
          </p:nvPr>
        </p:nvSpPr>
        <p:spPr>
          <a:xfrm>
            <a:off x="685800" y="3810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CC0000"/>
              </a:buClr>
              <a:buSzPts val="4400"/>
              <a:buFont typeface="Times New Roman"/>
              <a:buNone/>
            </a:pPr>
            <a:r>
              <a:rPr lang="en-US" sz="4400" b="1" i="0" u="none">
                <a:solidFill>
                  <a:srgbClr val="CC0000"/>
                </a:solidFill>
                <a:latin typeface="Times New Roman"/>
                <a:ea typeface="Times New Roman"/>
                <a:cs typeface="Times New Roman"/>
                <a:sym typeface="Times New Roman"/>
              </a:rPr>
              <a:t>Database Normalization</a:t>
            </a:r>
            <a:endParaRPr/>
          </a:p>
        </p:txBody>
      </p:sp>
      <p:sp>
        <p:nvSpPr>
          <p:cNvPr id="90" name="Google Shape;90;p13"/>
          <p:cNvSpPr txBox="1">
            <a:spLocks noGrp="1"/>
          </p:cNvSpPr>
          <p:nvPr>
            <p:ph type="subTitle" idx="1"/>
          </p:nvPr>
        </p:nvSpPr>
        <p:spPr>
          <a:xfrm>
            <a:off x="1143000" y="3602037"/>
            <a:ext cx="6858000" cy="1655762"/>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2400"/>
              <a:buFont typeface="Times New Roman"/>
              <a:buNone/>
            </a:pPr>
            <a:endParaRPr sz="2400"/>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22"/>
          <p:cNvSpPr txBox="1"/>
          <p:nvPr/>
        </p:nvSpPr>
        <p:spPr>
          <a:xfrm>
            <a:off x="685800" y="76200"/>
            <a:ext cx="77724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C0000"/>
              </a:buClr>
              <a:buSzPts val="4400"/>
              <a:buFont typeface="Arial"/>
              <a:buNone/>
            </a:pPr>
            <a:r>
              <a:rPr lang="en-US" sz="4400" b="1" i="0" u="none">
                <a:solidFill>
                  <a:srgbClr val="CC0000"/>
                </a:solidFill>
                <a:latin typeface="Arial"/>
                <a:ea typeface="Arial"/>
                <a:cs typeface="Arial"/>
                <a:sym typeface="Arial"/>
              </a:rPr>
              <a:t>FD – Example</a:t>
            </a:r>
            <a:endParaRPr/>
          </a:p>
        </p:txBody>
      </p:sp>
      <p:sp>
        <p:nvSpPr>
          <p:cNvPr id="583" name="Google Shape;583;p22"/>
          <p:cNvSpPr txBox="1">
            <a:spLocks noGrp="1"/>
          </p:cNvSpPr>
          <p:nvPr>
            <p:ph type="body" idx="1"/>
          </p:nvPr>
        </p:nvSpPr>
        <p:spPr>
          <a:xfrm>
            <a:off x="381000" y="1143000"/>
            <a:ext cx="8305800" cy="5181600"/>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dk1"/>
              </a:buClr>
              <a:buSzPts val="2800"/>
              <a:buFont typeface="Arimo"/>
              <a:buNone/>
            </a:pPr>
            <a:r>
              <a:rPr lang="en-US" sz="2800" b="0" i="0" u="none">
                <a:solidFill>
                  <a:schemeClr val="dk1"/>
                </a:solidFill>
                <a:latin typeface="Arimo"/>
                <a:ea typeface="Arimo"/>
                <a:cs typeface="Arimo"/>
                <a:sym typeface="Arimo"/>
              </a:rPr>
              <a:t>Functional Dependencies</a:t>
            </a:r>
            <a:endParaRPr/>
          </a:p>
          <a:p>
            <a:pPr marL="1100137" lvl="1" indent="-533399" algn="just" rtl="0">
              <a:lnSpc>
                <a:spcPct val="100000"/>
              </a:lnSpc>
              <a:spcBef>
                <a:spcPts val="480"/>
              </a:spcBef>
              <a:spcAft>
                <a:spcPts val="0"/>
              </a:spcAft>
              <a:buClr>
                <a:schemeClr val="dk1"/>
              </a:buClr>
              <a:buSzPts val="2400"/>
              <a:buFont typeface="Arimo"/>
              <a:buChar char="–"/>
            </a:pPr>
            <a:r>
              <a:rPr lang="en-US" sz="2400" b="0" i="0" u="none">
                <a:solidFill>
                  <a:schemeClr val="dk1"/>
                </a:solidFill>
                <a:latin typeface="Arimo"/>
                <a:ea typeface="Arimo"/>
                <a:cs typeface="Arimo"/>
                <a:sym typeface="Arimo"/>
              </a:rPr>
              <a:t>AuthNo 🡪 AuthName, AuthEmail, AuthAddress</a:t>
            </a:r>
            <a:endParaRPr/>
          </a:p>
          <a:p>
            <a:pPr marL="1100137" lvl="1" indent="-533399" algn="just" rtl="0">
              <a:lnSpc>
                <a:spcPct val="100000"/>
              </a:lnSpc>
              <a:spcBef>
                <a:spcPts val="480"/>
              </a:spcBef>
              <a:spcAft>
                <a:spcPts val="0"/>
              </a:spcAft>
              <a:buClr>
                <a:schemeClr val="dk1"/>
              </a:buClr>
              <a:buSzPts val="2400"/>
              <a:buFont typeface="Arimo"/>
              <a:buChar char="–"/>
            </a:pPr>
            <a:r>
              <a:rPr lang="en-US" sz="2400" b="0" i="0" u="none">
                <a:solidFill>
                  <a:schemeClr val="dk1"/>
                </a:solidFill>
                <a:latin typeface="Arimo"/>
                <a:ea typeface="Arimo"/>
                <a:cs typeface="Arimo"/>
                <a:sym typeface="Arimo"/>
              </a:rPr>
              <a:t>AuthEmail 🡪 AuthNo</a:t>
            </a:r>
            <a:endParaRPr/>
          </a:p>
          <a:p>
            <a:pPr marL="1100137" lvl="1" indent="-533399" algn="just" rtl="0">
              <a:lnSpc>
                <a:spcPct val="100000"/>
              </a:lnSpc>
              <a:spcBef>
                <a:spcPts val="480"/>
              </a:spcBef>
              <a:spcAft>
                <a:spcPts val="0"/>
              </a:spcAft>
              <a:buClr>
                <a:schemeClr val="dk1"/>
              </a:buClr>
              <a:buSzPts val="2400"/>
              <a:buFont typeface="Arimo"/>
              <a:buChar char="–"/>
            </a:pPr>
            <a:r>
              <a:rPr lang="en-US" sz="2400" b="0" i="0" u="none">
                <a:solidFill>
                  <a:schemeClr val="dk1"/>
                </a:solidFill>
                <a:latin typeface="Arimo"/>
                <a:ea typeface="Arimo"/>
                <a:cs typeface="Arimo"/>
                <a:sym typeface="Arimo"/>
              </a:rPr>
              <a:t>PaperNo 🡪 Primary-AuthNo, Title, Abstract, Status</a:t>
            </a:r>
            <a:endParaRPr/>
          </a:p>
          <a:p>
            <a:pPr marL="1100137" lvl="1" indent="-533399" algn="just" rtl="0">
              <a:lnSpc>
                <a:spcPct val="100000"/>
              </a:lnSpc>
              <a:spcBef>
                <a:spcPts val="480"/>
              </a:spcBef>
              <a:spcAft>
                <a:spcPts val="0"/>
              </a:spcAft>
              <a:buClr>
                <a:schemeClr val="dk1"/>
              </a:buClr>
              <a:buSzPts val="2400"/>
              <a:buFont typeface="Arimo"/>
              <a:buChar char="–"/>
            </a:pPr>
            <a:r>
              <a:rPr lang="en-US" sz="2400" b="0" i="0" u="none">
                <a:solidFill>
                  <a:schemeClr val="dk1"/>
                </a:solidFill>
                <a:latin typeface="Arimo"/>
                <a:ea typeface="Arimo"/>
                <a:cs typeface="Arimo"/>
                <a:sym typeface="Arimo"/>
              </a:rPr>
              <a:t>RevNo 🡪 RevName, RevEmail, RevAddress</a:t>
            </a:r>
            <a:endParaRPr/>
          </a:p>
          <a:p>
            <a:pPr marL="1100137" lvl="1" indent="-533399" algn="just" rtl="0">
              <a:lnSpc>
                <a:spcPct val="100000"/>
              </a:lnSpc>
              <a:spcBef>
                <a:spcPts val="480"/>
              </a:spcBef>
              <a:spcAft>
                <a:spcPts val="0"/>
              </a:spcAft>
              <a:buClr>
                <a:schemeClr val="dk1"/>
              </a:buClr>
              <a:buSzPts val="2400"/>
              <a:buFont typeface="Arimo"/>
              <a:buChar char="–"/>
            </a:pPr>
            <a:r>
              <a:rPr lang="en-US" sz="2400" b="0" i="0" u="none">
                <a:solidFill>
                  <a:schemeClr val="dk1"/>
                </a:solidFill>
                <a:latin typeface="Arimo"/>
                <a:ea typeface="Arimo"/>
                <a:cs typeface="Arimo"/>
                <a:sym typeface="Arimo"/>
              </a:rPr>
              <a:t>RevEmail 🡪 RevNo</a:t>
            </a:r>
            <a:endParaRPr/>
          </a:p>
          <a:p>
            <a:pPr marL="1100137" lvl="1" indent="-533399" algn="just" rtl="0">
              <a:lnSpc>
                <a:spcPct val="100000"/>
              </a:lnSpc>
              <a:spcBef>
                <a:spcPts val="480"/>
              </a:spcBef>
              <a:spcAft>
                <a:spcPts val="0"/>
              </a:spcAft>
              <a:buClr>
                <a:schemeClr val="dk1"/>
              </a:buClr>
              <a:buSzPts val="2400"/>
              <a:buFont typeface="Arimo"/>
              <a:buChar char="–"/>
            </a:pPr>
            <a:r>
              <a:rPr lang="en-US" sz="2400" b="0" i="0" u="none">
                <a:solidFill>
                  <a:schemeClr val="dk1"/>
                </a:solidFill>
                <a:latin typeface="Arimo"/>
                <a:ea typeface="Arimo"/>
                <a:cs typeface="Arimo"/>
                <a:sym typeface="Arimo"/>
              </a:rPr>
              <a:t>RevNo, PaperNo 🡪 AuthComm, Prog-Comm, Date, Rating1, Rating2, Rating3, Rating4, Rating5</a:t>
            </a:r>
            <a:endParaRPr/>
          </a:p>
        </p:txBody>
      </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23"/>
          <p:cNvSpPr txBox="1">
            <a:spLocks noGrp="1"/>
          </p:cNvSpPr>
          <p:nvPr>
            <p:ph type="body" idx="1"/>
          </p:nvPr>
        </p:nvSpPr>
        <p:spPr>
          <a:xfrm>
            <a:off x="304800" y="1143000"/>
            <a:ext cx="8610600" cy="4724400"/>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dk1"/>
              </a:buClr>
              <a:buSzPts val="2000"/>
              <a:buFont typeface="Arimo"/>
              <a:buNone/>
            </a:pPr>
            <a:r>
              <a:rPr lang="en-US" sz="2000" b="0" i="0" u="none">
                <a:solidFill>
                  <a:schemeClr val="dk1"/>
                </a:solidFill>
                <a:latin typeface="Arimo"/>
                <a:ea typeface="Arimo"/>
                <a:cs typeface="Arimo"/>
                <a:sym typeface="Arimo"/>
              </a:rPr>
              <a:t>For a table to be in 2NF, there are two requirements</a:t>
            </a:r>
            <a:endParaRPr/>
          </a:p>
          <a:p>
            <a:pPr marL="1100137" lvl="1" indent="-533399" algn="just" rtl="0">
              <a:lnSpc>
                <a:spcPct val="100000"/>
              </a:lnSpc>
              <a:spcBef>
                <a:spcPts val="360"/>
              </a:spcBef>
              <a:spcAft>
                <a:spcPts val="0"/>
              </a:spcAft>
              <a:buClr>
                <a:schemeClr val="dk1"/>
              </a:buClr>
              <a:buSzPts val="1800"/>
              <a:buFont typeface="Arimo"/>
              <a:buChar char="–"/>
            </a:pPr>
            <a:r>
              <a:rPr lang="en-US" sz="1800" b="0" i="0" u="none">
                <a:solidFill>
                  <a:schemeClr val="dk1"/>
                </a:solidFill>
                <a:latin typeface="Arimo"/>
                <a:ea typeface="Arimo"/>
                <a:cs typeface="Arimo"/>
                <a:sym typeface="Arimo"/>
              </a:rPr>
              <a:t>The database is in first normal form </a:t>
            </a:r>
            <a:endParaRPr/>
          </a:p>
          <a:p>
            <a:pPr marL="1100137" lvl="1" indent="-533399" algn="just" rtl="0">
              <a:lnSpc>
                <a:spcPct val="100000"/>
              </a:lnSpc>
              <a:spcBef>
                <a:spcPts val="360"/>
              </a:spcBef>
              <a:spcAft>
                <a:spcPts val="0"/>
              </a:spcAft>
              <a:buClr>
                <a:schemeClr val="dk1"/>
              </a:buClr>
              <a:buSzPts val="1800"/>
              <a:buFont typeface="Arimo"/>
              <a:buChar char="–"/>
            </a:pPr>
            <a:r>
              <a:rPr lang="en-US" sz="1800" b="0" i="0" u="none">
                <a:solidFill>
                  <a:schemeClr val="dk1"/>
                </a:solidFill>
                <a:latin typeface="Arimo"/>
                <a:ea typeface="Arimo"/>
                <a:cs typeface="Arimo"/>
                <a:sym typeface="Arimo"/>
              </a:rPr>
              <a:t>All </a:t>
            </a:r>
            <a:r>
              <a:rPr lang="en-US" sz="1800" b="1" i="0" u="none">
                <a:solidFill>
                  <a:schemeClr val="dk1"/>
                </a:solidFill>
                <a:latin typeface="Arimo"/>
                <a:ea typeface="Arimo"/>
                <a:cs typeface="Arimo"/>
                <a:sym typeface="Arimo"/>
              </a:rPr>
              <a:t>nonkey</a:t>
            </a:r>
            <a:r>
              <a:rPr lang="en-US" sz="1800" b="0" i="0" u="none">
                <a:solidFill>
                  <a:schemeClr val="dk1"/>
                </a:solidFill>
                <a:latin typeface="Arimo"/>
                <a:ea typeface="Arimo"/>
                <a:cs typeface="Arimo"/>
                <a:sym typeface="Arimo"/>
              </a:rPr>
              <a:t> attributes in the table must be functionally dependent on the entire primary key</a:t>
            </a:r>
            <a:endParaRPr/>
          </a:p>
          <a:p>
            <a:pPr marL="609600" lvl="0" indent="-609600" algn="just" rtl="0">
              <a:lnSpc>
                <a:spcPct val="100000"/>
              </a:lnSpc>
              <a:spcBef>
                <a:spcPts val="400"/>
              </a:spcBef>
              <a:spcAft>
                <a:spcPts val="0"/>
              </a:spcAft>
              <a:buClr>
                <a:schemeClr val="dk1"/>
              </a:buClr>
              <a:buSzPts val="2000"/>
              <a:buFont typeface="Arimo"/>
              <a:buNone/>
            </a:pPr>
            <a:r>
              <a:rPr lang="en-US" sz="2000" b="1" i="1" u="none">
                <a:solidFill>
                  <a:schemeClr val="dk1"/>
                </a:solidFill>
                <a:latin typeface="Arimo"/>
                <a:ea typeface="Arimo"/>
                <a:cs typeface="Arimo"/>
                <a:sym typeface="Arimo"/>
              </a:rPr>
              <a:t>Note:</a:t>
            </a:r>
            <a:r>
              <a:rPr lang="en-US" sz="2000" b="0" i="1" u="none">
                <a:solidFill>
                  <a:schemeClr val="dk1"/>
                </a:solidFill>
                <a:latin typeface="Arimo"/>
                <a:ea typeface="Arimo"/>
                <a:cs typeface="Arimo"/>
                <a:sym typeface="Arimo"/>
              </a:rPr>
              <a:t> Remember that we are dealing with non-key attributes</a:t>
            </a:r>
            <a:endParaRPr/>
          </a:p>
          <a:p>
            <a:pPr marL="609600" lvl="0" indent="-609600" algn="just" rtl="0">
              <a:lnSpc>
                <a:spcPct val="100000"/>
              </a:lnSpc>
              <a:spcBef>
                <a:spcPts val="400"/>
              </a:spcBef>
              <a:spcAft>
                <a:spcPts val="0"/>
              </a:spcAft>
              <a:buClr>
                <a:schemeClr val="dk1"/>
              </a:buClr>
              <a:buSzPts val="2000"/>
              <a:buFont typeface="Times New Roman"/>
              <a:buNone/>
            </a:pPr>
            <a:endParaRPr sz="2000" b="0" i="0" u="none">
              <a:solidFill>
                <a:schemeClr val="dk1"/>
              </a:solidFill>
              <a:latin typeface="Arimo"/>
              <a:ea typeface="Arimo"/>
              <a:cs typeface="Arimo"/>
              <a:sym typeface="Arimo"/>
            </a:endParaRPr>
          </a:p>
          <a:p>
            <a:pPr marL="609600" lvl="0" indent="-609600" algn="just" rtl="0">
              <a:lnSpc>
                <a:spcPct val="100000"/>
              </a:lnSpc>
              <a:spcBef>
                <a:spcPts val="400"/>
              </a:spcBef>
              <a:spcAft>
                <a:spcPts val="0"/>
              </a:spcAft>
              <a:buClr>
                <a:srgbClr val="CC0000"/>
              </a:buClr>
              <a:buSzPts val="2000"/>
              <a:buFont typeface="Arimo"/>
              <a:buNone/>
            </a:pPr>
            <a:r>
              <a:rPr lang="en-US" sz="2000" b="1" i="0" u="none">
                <a:solidFill>
                  <a:srgbClr val="CC0000"/>
                </a:solidFill>
                <a:latin typeface="Arimo"/>
                <a:ea typeface="Arimo"/>
                <a:cs typeface="Arimo"/>
                <a:sym typeface="Arimo"/>
              </a:rPr>
              <a:t>Example 1 (Not 2NF) </a:t>
            </a:r>
            <a:endParaRPr/>
          </a:p>
          <a:p>
            <a:pPr marL="609600" lvl="0" indent="-609600" algn="just" rtl="0">
              <a:lnSpc>
                <a:spcPct val="100000"/>
              </a:lnSpc>
              <a:spcBef>
                <a:spcPts val="400"/>
              </a:spcBef>
              <a:spcAft>
                <a:spcPts val="0"/>
              </a:spcAft>
              <a:buClr>
                <a:schemeClr val="dk1"/>
              </a:buClr>
              <a:buSzPts val="2000"/>
              <a:buFont typeface="Arimo"/>
              <a:buNone/>
            </a:pPr>
            <a:r>
              <a:rPr lang="en-US" sz="2000" b="1" i="0" u="none">
                <a:solidFill>
                  <a:schemeClr val="dk1"/>
                </a:solidFill>
                <a:latin typeface="Arimo"/>
                <a:ea typeface="Arimo"/>
                <a:cs typeface="Arimo"/>
                <a:sym typeface="Arimo"/>
              </a:rPr>
              <a:t>Scheme </a:t>
            </a:r>
            <a:r>
              <a:rPr lang="en-US" sz="2000" b="1" i="0" u="none">
                <a:solidFill>
                  <a:schemeClr val="dk1"/>
                </a:solidFill>
                <a:latin typeface="Times New Roman"/>
                <a:ea typeface="Times New Roman"/>
                <a:cs typeface="Times New Roman"/>
                <a:sym typeface="Times New Roman"/>
              </a:rPr>
              <a:t>🡪</a:t>
            </a:r>
            <a:r>
              <a:rPr lang="en-US" sz="2000" b="1" i="0" u="none">
                <a:solidFill>
                  <a:schemeClr val="dk1"/>
                </a:solidFill>
                <a:latin typeface="Arimo"/>
                <a:ea typeface="Arimo"/>
                <a:cs typeface="Arimo"/>
                <a:sym typeface="Arimo"/>
              </a:rPr>
              <a:t> {Title, PubId, AuId, Price, AuAddress}</a:t>
            </a:r>
            <a:endParaRPr/>
          </a:p>
          <a:p>
            <a:pPr marL="1100137" lvl="1" indent="-533399" algn="just" rtl="0">
              <a:lnSpc>
                <a:spcPct val="100000"/>
              </a:lnSpc>
              <a:spcBef>
                <a:spcPts val="360"/>
              </a:spcBef>
              <a:spcAft>
                <a:spcPts val="0"/>
              </a:spcAft>
              <a:buClr>
                <a:schemeClr val="dk1"/>
              </a:buClr>
              <a:buSzPts val="1800"/>
              <a:buFont typeface="Arimo"/>
              <a:buAutoNum type="arabicPeriod"/>
            </a:pPr>
            <a:r>
              <a:rPr lang="en-US" sz="1800" b="1" i="0" u="none">
                <a:solidFill>
                  <a:schemeClr val="dk1"/>
                </a:solidFill>
                <a:latin typeface="Arimo"/>
                <a:ea typeface="Arimo"/>
                <a:cs typeface="Arimo"/>
                <a:sym typeface="Arimo"/>
              </a:rPr>
              <a:t>Key </a:t>
            </a:r>
            <a:r>
              <a:rPr lang="en-US" sz="1800" b="1" i="0" u="none">
                <a:solidFill>
                  <a:schemeClr val="dk1"/>
                </a:solidFill>
                <a:latin typeface="Times New Roman"/>
                <a:ea typeface="Times New Roman"/>
                <a:cs typeface="Times New Roman"/>
                <a:sym typeface="Times New Roman"/>
              </a:rPr>
              <a:t>🡪</a:t>
            </a:r>
            <a:r>
              <a:rPr lang="en-US" sz="1800" b="1" i="0" u="none">
                <a:solidFill>
                  <a:schemeClr val="dk1"/>
                </a:solidFill>
                <a:latin typeface="Arimo"/>
                <a:ea typeface="Arimo"/>
                <a:cs typeface="Arimo"/>
                <a:sym typeface="Arimo"/>
              </a:rPr>
              <a:t> {Title, PubId, AuId}</a:t>
            </a:r>
            <a:endParaRPr/>
          </a:p>
          <a:p>
            <a:pPr marL="1100137" lvl="1" indent="-533399" algn="just" rtl="0">
              <a:lnSpc>
                <a:spcPct val="100000"/>
              </a:lnSpc>
              <a:spcBef>
                <a:spcPts val="360"/>
              </a:spcBef>
              <a:spcAft>
                <a:spcPts val="0"/>
              </a:spcAft>
              <a:buClr>
                <a:schemeClr val="dk1"/>
              </a:buClr>
              <a:buSzPts val="1800"/>
              <a:buFont typeface="Arimo"/>
              <a:buAutoNum type="arabicPeriod"/>
            </a:pPr>
            <a:r>
              <a:rPr lang="en-US" sz="1800" b="1" i="0" u="none">
                <a:solidFill>
                  <a:schemeClr val="dk1"/>
                </a:solidFill>
                <a:latin typeface="Arimo"/>
                <a:ea typeface="Arimo"/>
                <a:cs typeface="Arimo"/>
                <a:sym typeface="Arimo"/>
              </a:rPr>
              <a:t>{Title, PubId, AuID} 🡪 {Price}</a:t>
            </a:r>
            <a:endParaRPr/>
          </a:p>
          <a:p>
            <a:pPr marL="1100137" lvl="1" indent="-533399" algn="just" rtl="0">
              <a:lnSpc>
                <a:spcPct val="100000"/>
              </a:lnSpc>
              <a:spcBef>
                <a:spcPts val="360"/>
              </a:spcBef>
              <a:spcAft>
                <a:spcPts val="0"/>
              </a:spcAft>
              <a:buClr>
                <a:schemeClr val="dk1"/>
              </a:buClr>
              <a:buSzPts val="1800"/>
              <a:buFont typeface="Arimo"/>
              <a:buAutoNum type="arabicPeriod"/>
            </a:pPr>
            <a:r>
              <a:rPr lang="en-US" sz="1800" b="1" i="0" u="none">
                <a:solidFill>
                  <a:schemeClr val="dk1"/>
                </a:solidFill>
                <a:latin typeface="Arimo"/>
                <a:ea typeface="Arimo"/>
                <a:cs typeface="Arimo"/>
                <a:sym typeface="Arimo"/>
              </a:rPr>
              <a:t>{AuID} 🡪 {AuAddress}</a:t>
            </a:r>
            <a:endParaRPr/>
          </a:p>
          <a:p>
            <a:pPr marL="1100137" lvl="1" indent="-533399" algn="just" rtl="0">
              <a:lnSpc>
                <a:spcPct val="100000"/>
              </a:lnSpc>
              <a:spcBef>
                <a:spcPts val="360"/>
              </a:spcBef>
              <a:spcAft>
                <a:spcPts val="0"/>
              </a:spcAft>
              <a:buClr>
                <a:schemeClr val="dk1"/>
              </a:buClr>
              <a:buSzPts val="1800"/>
              <a:buFont typeface="Arimo"/>
              <a:buAutoNum type="arabicPeriod"/>
            </a:pPr>
            <a:r>
              <a:rPr lang="en-US" sz="1800" b="1" i="0" u="none">
                <a:solidFill>
                  <a:schemeClr val="dk1"/>
                </a:solidFill>
                <a:latin typeface="Arimo"/>
                <a:ea typeface="Arimo"/>
                <a:cs typeface="Arimo"/>
                <a:sym typeface="Arimo"/>
              </a:rPr>
              <a:t>AuAddress does not belong to a key</a:t>
            </a:r>
            <a:endParaRPr/>
          </a:p>
          <a:p>
            <a:pPr marL="1100137" lvl="1" indent="-533399" algn="just" rtl="0">
              <a:lnSpc>
                <a:spcPct val="100000"/>
              </a:lnSpc>
              <a:spcBef>
                <a:spcPts val="360"/>
              </a:spcBef>
              <a:spcAft>
                <a:spcPts val="0"/>
              </a:spcAft>
              <a:buClr>
                <a:schemeClr val="dk1"/>
              </a:buClr>
              <a:buSzPts val="1800"/>
              <a:buFont typeface="Arimo"/>
              <a:buAutoNum type="arabicPeriod"/>
            </a:pPr>
            <a:r>
              <a:rPr lang="en-US" sz="1800" b="1" i="0" u="none">
                <a:solidFill>
                  <a:schemeClr val="dk1"/>
                </a:solidFill>
                <a:latin typeface="Arimo"/>
                <a:ea typeface="Arimo"/>
                <a:cs typeface="Arimo"/>
                <a:sym typeface="Arimo"/>
              </a:rPr>
              <a:t>AuAddress functionally depends on AuId which is a subset of a key</a:t>
            </a:r>
            <a:r>
              <a:rPr lang="en-US" sz="1800" b="1" i="0" u="none">
                <a:solidFill>
                  <a:srgbClr val="CC0000"/>
                </a:solidFill>
                <a:latin typeface="Arimo"/>
                <a:ea typeface="Arimo"/>
                <a:cs typeface="Arimo"/>
                <a:sym typeface="Arimo"/>
              </a:rPr>
              <a:t> </a:t>
            </a:r>
            <a:endParaRPr/>
          </a:p>
        </p:txBody>
      </p:sp>
      <p:sp>
        <p:nvSpPr>
          <p:cNvPr id="590" name="Google Shape;590;p23"/>
          <p:cNvSpPr txBox="1"/>
          <p:nvPr/>
        </p:nvSpPr>
        <p:spPr>
          <a:xfrm>
            <a:off x="685800" y="76200"/>
            <a:ext cx="77724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C0000"/>
              </a:buClr>
              <a:buSzPts val="4400"/>
              <a:buFont typeface="Arial"/>
              <a:buNone/>
            </a:pPr>
            <a:r>
              <a:rPr lang="en-US" sz="4400" b="1" i="0" u="none">
                <a:solidFill>
                  <a:srgbClr val="CC0000"/>
                </a:solidFill>
                <a:latin typeface="Arial"/>
                <a:ea typeface="Arial"/>
                <a:cs typeface="Arial"/>
                <a:sym typeface="Arial"/>
              </a:rPr>
              <a:t>Second Normal Form  (2NF) </a:t>
            </a:r>
            <a:endParaRPr/>
          </a:p>
        </p:txBody>
      </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24"/>
          <p:cNvSpPr txBox="1">
            <a:spLocks noGrp="1"/>
          </p:cNvSpPr>
          <p:nvPr>
            <p:ph type="body" idx="1"/>
          </p:nvPr>
        </p:nvSpPr>
        <p:spPr>
          <a:xfrm>
            <a:off x="304800" y="1143000"/>
            <a:ext cx="8610600" cy="4724400"/>
          </a:xfrm>
          <a:prstGeom prst="rect">
            <a:avLst/>
          </a:prstGeom>
          <a:noFill/>
          <a:ln>
            <a:noFill/>
          </a:ln>
        </p:spPr>
        <p:txBody>
          <a:bodyPr spcFirstLastPara="1" wrap="square" lIns="91425" tIns="45700" rIns="91425" bIns="45700" anchor="t" anchorCtr="0">
            <a:noAutofit/>
          </a:bodyPr>
          <a:lstStyle/>
          <a:p>
            <a:pPr marL="609600" lvl="0" indent="-609600" algn="just" rtl="0">
              <a:lnSpc>
                <a:spcPct val="90000"/>
              </a:lnSpc>
              <a:spcBef>
                <a:spcPts val="0"/>
              </a:spcBef>
              <a:spcAft>
                <a:spcPts val="0"/>
              </a:spcAft>
              <a:buClr>
                <a:srgbClr val="CC0000"/>
              </a:buClr>
              <a:buSzPts val="2000"/>
              <a:buFont typeface="Arimo"/>
              <a:buNone/>
            </a:pPr>
            <a:r>
              <a:rPr lang="en-US" sz="2000" b="1" i="0" u="none">
                <a:solidFill>
                  <a:srgbClr val="CC0000"/>
                </a:solidFill>
                <a:latin typeface="Arimo"/>
                <a:ea typeface="Arimo"/>
                <a:cs typeface="Arimo"/>
                <a:sym typeface="Arimo"/>
              </a:rPr>
              <a:t>Example 2 (Not 2NF) </a:t>
            </a:r>
            <a:endParaRPr/>
          </a:p>
          <a:p>
            <a:pPr marL="609600" lvl="0" indent="-609600" algn="just" rtl="0">
              <a:lnSpc>
                <a:spcPct val="90000"/>
              </a:lnSpc>
              <a:spcBef>
                <a:spcPts val="360"/>
              </a:spcBef>
              <a:spcAft>
                <a:spcPts val="0"/>
              </a:spcAft>
              <a:buClr>
                <a:schemeClr val="dk1"/>
              </a:buClr>
              <a:buSzPts val="1800"/>
              <a:buFont typeface="Arimo"/>
              <a:buNone/>
            </a:pPr>
            <a:r>
              <a:rPr lang="en-US" sz="1800" b="1" i="0" u="none">
                <a:solidFill>
                  <a:schemeClr val="dk1"/>
                </a:solidFill>
                <a:latin typeface="Arimo"/>
                <a:ea typeface="Arimo"/>
                <a:cs typeface="Arimo"/>
                <a:sym typeface="Arimo"/>
              </a:rPr>
              <a:t>Scheme </a:t>
            </a:r>
            <a:r>
              <a:rPr lang="en-US" sz="1800" b="1" i="0" u="none">
                <a:solidFill>
                  <a:schemeClr val="dk1"/>
                </a:solidFill>
                <a:latin typeface="Times New Roman"/>
                <a:ea typeface="Times New Roman"/>
                <a:cs typeface="Times New Roman"/>
                <a:sym typeface="Times New Roman"/>
              </a:rPr>
              <a:t>🡪</a:t>
            </a:r>
            <a:r>
              <a:rPr lang="en-US" sz="1800" b="1" i="0" u="none">
                <a:solidFill>
                  <a:schemeClr val="dk1"/>
                </a:solidFill>
                <a:latin typeface="Arimo"/>
                <a:ea typeface="Arimo"/>
                <a:cs typeface="Arimo"/>
                <a:sym typeface="Arimo"/>
              </a:rPr>
              <a:t> {City, Street, HouseNumber, HouseColor, CityPopulation}</a:t>
            </a:r>
            <a:endParaRPr/>
          </a:p>
          <a:p>
            <a:pPr marL="1100137" lvl="1" indent="-533399" algn="just" rtl="0">
              <a:lnSpc>
                <a:spcPct val="90000"/>
              </a:lnSpc>
              <a:spcBef>
                <a:spcPts val="320"/>
              </a:spcBef>
              <a:spcAft>
                <a:spcPts val="0"/>
              </a:spcAft>
              <a:buClr>
                <a:schemeClr val="dk1"/>
              </a:buClr>
              <a:buSzPts val="1600"/>
              <a:buFont typeface="Arimo"/>
              <a:buAutoNum type="arabicPeriod"/>
            </a:pPr>
            <a:r>
              <a:rPr lang="en-US" sz="1600" b="1" i="0" u="none">
                <a:solidFill>
                  <a:schemeClr val="dk1"/>
                </a:solidFill>
                <a:latin typeface="Arimo"/>
                <a:ea typeface="Arimo"/>
                <a:cs typeface="Arimo"/>
                <a:sym typeface="Arimo"/>
              </a:rPr>
              <a:t>key </a:t>
            </a:r>
            <a:r>
              <a:rPr lang="en-US" sz="1600" b="1" i="0" u="none">
                <a:solidFill>
                  <a:schemeClr val="dk1"/>
                </a:solidFill>
                <a:latin typeface="Times New Roman"/>
                <a:ea typeface="Times New Roman"/>
                <a:cs typeface="Times New Roman"/>
                <a:sym typeface="Times New Roman"/>
              </a:rPr>
              <a:t>🡪</a:t>
            </a:r>
            <a:r>
              <a:rPr lang="en-US" sz="1600" b="1" i="0" u="none">
                <a:solidFill>
                  <a:schemeClr val="dk1"/>
                </a:solidFill>
                <a:latin typeface="Arimo"/>
                <a:ea typeface="Arimo"/>
                <a:cs typeface="Arimo"/>
                <a:sym typeface="Arimo"/>
              </a:rPr>
              <a:t> {City, Street, HouseNumber}</a:t>
            </a:r>
            <a:endParaRPr/>
          </a:p>
          <a:p>
            <a:pPr marL="1100137" lvl="1" indent="-533399" algn="just" rtl="0">
              <a:lnSpc>
                <a:spcPct val="90000"/>
              </a:lnSpc>
              <a:spcBef>
                <a:spcPts val="320"/>
              </a:spcBef>
              <a:spcAft>
                <a:spcPts val="0"/>
              </a:spcAft>
              <a:buClr>
                <a:schemeClr val="dk1"/>
              </a:buClr>
              <a:buSzPts val="1600"/>
              <a:buFont typeface="Arimo"/>
              <a:buAutoNum type="arabicPeriod"/>
            </a:pPr>
            <a:r>
              <a:rPr lang="en-US" sz="1600" b="1" i="0" u="none">
                <a:solidFill>
                  <a:schemeClr val="dk1"/>
                </a:solidFill>
                <a:latin typeface="Arimo"/>
                <a:ea typeface="Arimo"/>
                <a:cs typeface="Arimo"/>
                <a:sym typeface="Arimo"/>
              </a:rPr>
              <a:t>{City, Street, HouseNumber} 🡪 {HouseColor}</a:t>
            </a:r>
            <a:endParaRPr/>
          </a:p>
          <a:p>
            <a:pPr marL="1100137" lvl="1" indent="-533399" algn="just" rtl="0">
              <a:lnSpc>
                <a:spcPct val="90000"/>
              </a:lnSpc>
              <a:spcBef>
                <a:spcPts val="320"/>
              </a:spcBef>
              <a:spcAft>
                <a:spcPts val="0"/>
              </a:spcAft>
              <a:buClr>
                <a:schemeClr val="dk1"/>
              </a:buClr>
              <a:buSzPts val="1600"/>
              <a:buFont typeface="Arimo"/>
              <a:buAutoNum type="arabicPeriod"/>
            </a:pPr>
            <a:r>
              <a:rPr lang="en-US" sz="1600" b="1" i="0" u="none">
                <a:solidFill>
                  <a:schemeClr val="dk1"/>
                </a:solidFill>
                <a:latin typeface="Arimo"/>
                <a:ea typeface="Arimo"/>
                <a:cs typeface="Arimo"/>
                <a:sym typeface="Arimo"/>
              </a:rPr>
              <a:t>{City} 🡪 {CityPopulation} </a:t>
            </a:r>
            <a:endParaRPr/>
          </a:p>
          <a:p>
            <a:pPr marL="1100137" lvl="1" indent="-533399" algn="just" rtl="0">
              <a:lnSpc>
                <a:spcPct val="90000"/>
              </a:lnSpc>
              <a:spcBef>
                <a:spcPts val="320"/>
              </a:spcBef>
              <a:spcAft>
                <a:spcPts val="0"/>
              </a:spcAft>
              <a:buClr>
                <a:schemeClr val="dk1"/>
              </a:buClr>
              <a:buSzPts val="1600"/>
              <a:buFont typeface="Arimo"/>
              <a:buAutoNum type="arabicPeriod"/>
            </a:pPr>
            <a:r>
              <a:rPr lang="en-US" sz="1600" b="1" i="0" u="none">
                <a:solidFill>
                  <a:schemeClr val="dk1"/>
                </a:solidFill>
                <a:latin typeface="Arimo"/>
                <a:ea typeface="Arimo"/>
                <a:cs typeface="Arimo"/>
                <a:sym typeface="Arimo"/>
              </a:rPr>
              <a:t>CityPopulation does not belong to any key.</a:t>
            </a:r>
            <a:endParaRPr/>
          </a:p>
          <a:p>
            <a:pPr marL="1100137" lvl="1" indent="-533399" algn="just" rtl="0">
              <a:lnSpc>
                <a:spcPct val="90000"/>
              </a:lnSpc>
              <a:spcBef>
                <a:spcPts val="360"/>
              </a:spcBef>
              <a:spcAft>
                <a:spcPts val="0"/>
              </a:spcAft>
              <a:buClr>
                <a:schemeClr val="dk1"/>
              </a:buClr>
              <a:buSzPts val="1600"/>
              <a:buFont typeface="Arimo"/>
              <a:buAutoNum type="arabicPeriod"/>
            </a:pPr>
            <a:r>
              <a:rPr lang="en-US" sz="1600" b="1" i="0" u="none">
                <a:solidFill>
                  <a:schemeClr val="dk1"/>
                </a:solidFill>
                <a:latin typeface="Arimo"/>
                <a:ea typeface="Arimo"/>
                <a:cs typeface="Arimo"/>
                <a:sym typeface="Arimo"/>
              </a:rPr>
              <a:t>CityPopulation is functionally dependent on the City which is a proper subset of  the key</a:t>
            </a:r>
            <a:r>
              <a:rPr lang="en-US" sz="1800" b="1" i="0" u="none">
                <a:solidFill>
                  <a:srgbClr val="CC0000"/>
                </a:solidFill>
                <a:latin typeface="Arimo"/>
                <a:ea typeface="Arimo"/>
                <a:cs typeface="Arimo"/>
                <a:sym typeface="Arimo"/>
              </a:rPr>
              <a:t> </a:t>
            </a:r>
            <a:endParaRPr/>
          </a:p>
          <a:p>
            <a:pPr marL="1100137" lvl="1" indent="-419099" algn="just" rtl="0">
              <a:lnSpc>
                <a:spcPct val="90000"/>
              </a:lnSpc>
              <a:spcBef>
                <a:spcPts val="360"/>
              </a:spcBef>
              <a:spcAft>
                <a:spcPts val="0"/>
              </a:spcAft>
              <a:buClr>
                <a:schemeClr val="dk1"/>
              </a:buClr>
              <a:buSzPts val="1800"/>
              <a:buFont typeface="Times New Roman"/>
              <a:buNone/>
            </a:pPr>
            <a:endParaRPr sz="1800" b="1" i="0" u="none">
              <a:solidFill>
                <a:srgbClr val="CC0000"/>
              </a:solidFill>
              <a:latin typeface="Arimo"/>
              <a:ea typeface="Arimo"/>
              <a:cs typeface="Arimo"/>
              <a:sym typeface="Arimo"/>
            </a:endParaRPr>
          </a:p>
          <a:p>
            <a:pPr marL="609600" lvl="0" indent="-609600" algn="just" rtl="0">
              <a:lnSpc>
                <a:spcPct val="90000"/>
              </a:lnSpc>
              <a:spcBef>
                <a:spcPts val="400"/>
              </a:spcBef>
              <a:spcAft>
                <a:spcPts val="0"/>
              </a:spcAft>
              <a:buClr>
                <a:srgbClr val="CC0000"/>
              </a:buClr>
              <a:buSzPts val="2000"/>
              <a:buFont typeface="Arimo"/>
              <a:buNone/>
            </a:pPr>
            <a:r>
              <a:rPr lang="en-US" sz="2000" b="1" i="0" u="none">
                <a:solidFill>
                  <a:srgbClr val="CC0000"/>
                </a:solidFill>
                <a:latin typeface="Arimo"/>
                <a:ea typeface="Arimo"/>
                <a:cs typeface="Arimo"/>
                <a:sym typeface="Arimo"/>
              </a:rPr>
              <a:t>Example 3 (Not 2NF) </a:t>
            </a:r>
            <a:endParaRPr/>
          </a:p>
          <a:p>
            <a:pPr marL="609600" lvl="0" indent="-609600" algn="just" rtl="0">
              <a:lnSpc>
                <a:spcPct val="90000"/>
              </a:lnSpc>
              <a:spcBef>
                <a:spcPts val="360"/>
              </a:spcBef>
              <a:spcAft>
                <a:spcPts val="0"/>
              </a:spcAft>
              <a:buClr>
                <a:schemeClr val="dk1"/>
              </a:buClr>
              <a:buSzPts val="1800"/>
              <a:buFont typeface="Arimo"/>
              <a:buNone/>
            </a:pPr>
            <a:r>
              <a:rPr lang="en-US" sz="1800" b="1" i="0" u="none">
                <a:solidFill>
                  <a:schemeClr val="dk1"/>
                </a:solidFill>
                <a:latin typeface="Arimo"/>
                <a:ea typeface="Arimo"/>
                <a:cs typeface="Arimo"/>
                <a:sym typeface="Arimo"/>
              </a:rPr>
              <a:t>Scheme </a:t>
            </a:r>
            <a:r>
              <a:rPr lang="en-US" sz="1800" b="1" i="0" u="none">
                <a:solidFill>
                  <a:schemeClr val="dk1"/>
                </a:solidFill>
                <a:latin typeface="Times New Roman"/>
                <a:ea typeface="Times New Roman"/>
                <a:cs typeface="Times New Roman"/>
                <a:sym typeface="Times New Roman"/>
              </a:rPr>
              <a:t>🡪</a:t>
            </a:r>
            <a:r>
              <a:rPr lang="en-US" sz="1800" b="1" i="0" u="none">
                <a:solidFill>
                  <a:schemeClr val="dk1"/>
                </a:solidFill>
                <a:latin typeface="Arimo"/>
                <a:ea typeface="Arimo"/>
                <a:cs typeface="Arimo"/>
                <a:sym typeface="Arimo"/>
              </a:rPr>
              <a:t> {studio, movie, budget, studio_city}	</a:t>
            </a:r>
            <a:endParaRPr/>
          </a:p>
          <a:p>
            <a:pPr marL="1100137" lvl="1" indent="-533399" algn="just" rtl="0">
              <a:lnSpc>
                <a:spcPct val="90000"/>
              </a:lnSpc>
              <a:spcBef>
                <a:spcPts val="320"/>
              </a:spcBef>
              <a:spcAft>
                <a:spcPts val="0"/>
              </a:spcAft>
              <a:buClr>
                <a:schemeClr val="dk1"/>
              </a:buClr>
              <a:buSzPts val="1600"/>
              <a:buFont typeface="Arimo"/>
              <a:buAutoNum type="arabicPeriod"/>
            </a:pPr>
            <a:r>
              <a:rPr lang="en-US" sz="1600" b="1" i="0" u="none">
                <a:solidFill>
                  <a:schemeClr val="dk1"/>
                </a:solidFill>
                <a:latin typeface="Arimo"/>
                <a:ea typeface="Arimo"/>
                <a:cs typeface="Arimo"/>
                <a:sym typeface="Arimo"/>
              </a:rPr>
              <a:t>Key </a:t>
            </a:r>
            <a:r>
              <a:rPr lang="en-US" sz="1600" b="1" i="0" u="none">
                <a:solidFill>
                  <a:schemeClr val="dk1"/>
                </a:solidFill>
                <a:latin typeface="Times New Roman"/>
                <a:ea typeface="Times New Roman"/>
                <a:cs typeface="Times New Roman"/>
                <a:sym typeface="Times New Roman"/>
              </a:rPr>
              <a:t>🡪</a:t>
            </a:r>
            <a:r>
              <a:rPr lang="en-US" sz="1600" b="1" i="0" u="none">
                <a:solidFill>
                  <a:schemeClr val="dk1"/>
                </a:solidFill>
                <a:latin typeface="Arimo"/>
                <a:ea typeface="Arimo"/>
                <a:cs typeface="Arimo"/>
                <a:sym typeface="Arimo"/>
              </a:rPr>
              <a:t> {studio, movie}</a:t>
            </a:r>
            <a:endParaRPr/>
          </a:p>
          <a:p>
            <a:pPr marL="1100137" lvl="1" indent="-533399" algn="just" rtl="0">
              <a:lnSpc>
                <a:spcPct val="90000"/>
              </a:lnSpc>
              <a:spcBef>
                <a:spcPts val="320"/>
              </a:spcBef>
              <a:spcAft>
                <a:spcPts val="0"/>
              </a:spcAft>
              <a:buClr>
                <a:schemeClr val="dk1"/>
              </a:buClr>
              <a:buSzPts val="1600"/>
              <a:buFont typeface="Arimo"/>
              <a:buAutoNum type="arabicPeriod"/>
            </a:pPr>
            <a:r>
              <a:rPr lang="en-US" sz="1600" b="1" i="0" u="none">
                <a:solidFill>
                  <a:schemeClr val="dk1"/>
                </a:solidFill>
                <a:latin typeface="Arimo"/>
                <a:ea typeface="Arimo"/>
                <a:cs typeface="Arimo"/>
                <a:sym typeface="Arimo"/>
              </a:rPr>
              <a:t>{studio, movie} </a:t>
            </a:r>
            <a:r>
              <a:rPr lang="en-US" sz="1600" b="1" i="0" u="none">
                <a:solidFill>
                  <a:schemeClr val="dk1"/>
                </a:solidFill>
                <a:latin typeface="Times New Roman"/>
                <a:ea typeface="Times New Roman"/>
                <a:cs typeface="Times New Roman"/>
                <a:sym typeface="Times New Roman"/>
              </a:rPr>
              <a:t>🡪</a:t>
            </a:r>
            <a:r>
              <a:rPr lang="en-US" sz="1600" b="1" i="0" u="none">
                <a:solidFill>
                  <a:schemeClr val="dk1"/>
                </a:solidFill>
                <a:latin typeface="Arimo"/>
                <a:ea typeface="Arimo"/>
                <a:cs typeface="Arimo"/>
                <a:sym typeface="Arimo"/>
              </a:rPr>
              <a:t> {budget}</a:t>
            </a:r>
            <a:endParaRPr/>
          </a:p>
          <a:p>
            <a:pPr marL="1100137" lvl="1" indent="-533399" algn="just" rtl="0">
              <a:lnSpc>
                <a:spcPct val="90000"/>
              </a:lnSpc>
              <a:spcBef>
                <a:spcPts val="320"/>
              </a:spcBef>
              <a:spcAft>
                <a:spcPts val="0"/>
              </a:spcAft>
              <a:buClr>
                <a:schemeClr val="dk1"/>
              </a:buClr>
              <a:buSzPts val="1600"/>
              <a:buFont typeface="Arimo"/>
              <a:buAutoNum type="arabicPeriod"/>
            </a:pPr>
            <a:r>
              <a:rPr lang="en-US" sz="1600" b="1" i="0" u="none">
                <a:solidFill>
                  <a:schemeClr val="dk1"/>
                </a:solidFill>
                <a:latin typeface="Arimo"/>
                <a:ea typeface="Arimo"/>
                <a:cs typeface="Arimo"/>
                <a:sym typeface="Arimo"/>
              </a:rPr>
              <a:t>{studio} </a:t>
            </a:r>
            <a:r>
              <a:rPr lang="en-US" sz="1600" b="1" i="0" u="none">
                <a:solidFill>
                  <a:schemeClr val="dk1"/>
                </a:solidFill>
                <a:latin typeface="Times New Roman"/>
                <a:ea typeface="Times New Roman"/>
                <a:cs typeface="Times New Roman"/>
                <a:sym typeface="Times New Roman"/>
              </a:rPr>
              <a:t>🡪</a:t>
            </a:r>
            <a:r>
              <a:rPr lang="en-US" sz="1600" b="1" i="0" u="none">
                <a:solidFill>
                  <a:schemeClr val="dk1"/>
                </a:solidFill>
                <a:latin typeface="Arimo"/>
                <a:ea typeface="Arimo"/>
                <a:cs typeface="Arimo"/>
                <a:sym typeface="Arimo"/>
              </a:rPr>
              <a:t> {studio_city}</a:t>
            </a:r>
            <a:endParaRPr/>
          </a:p>
          <a:p>
            <a:pPr marL="1100137" lvl="1" indent="-533399" algn="just" rtl="0">
              <a:lnSpc>
                <a:spcPct val="90000"/>
              </a:lnSpc>
              <a:spcBef>
                <a:spcPts val="320"/>
              </a:spcBef>
              <a:spcAft>
                <a:spcPts val="0"/>
              </a:spcAft>
              <a:buClr>
                <a:schemeClr val="dk1"/>
              </a:buClr>
              <a:buSzPts val="1600"/>
              <a:buFont typeface="Arimo"/>
              <a:buAutoNum type="arabicPeriod"/>
            </a:pPr>
            <a:r>
              <a:rPr lang="en-US" sz="1600" b="1" i="0" u="none">
                <a:solidFill>
                  <a:schemeClr val="dk1"/>
                </a:solidFill>
                <a:latin typeface="Arimo"/>
                <a:ea typeface="Arimo"/>
                <a:cs typeface="Arimo"/>
                <a:sym typeface="Arimo"/>
              </a:rPr>
              <a:t>studio_city is not a part of a key </a:t>
            </a:r>
            <a:endParaRPr/>
          </a:p>
          <a:p>
            <a:pPr marL="1100137" lvl="1" indent="-533399" algn="just" rtl="0">
              <a:lnSpc>
                <a:spcPct val="90000"/>
              </a:lnSpc>
              <a:spcBef>
                <a:spcPts val="320"/>
              </a:spcBef>
              <a:spcAft>
                <a:spcPts val="0"/>
              </a:spcAft>
              <a:buClr>
                <a:schemeClr val="dk1"/>
              </a:buClr>
              <a:buSzPts val="1600"/>
              <a:buFont typeface="Arimo"/>
              <a:buAutoNum type="arabicPeriod"/>
            </a:pPr>
            <a:r>
              <a:rPr lang="en-US" sz="1600" b="1" i="0" u="none">
                <a:solidFill>
                  <a:schemeClr val="dk1"/>
                </a:solidFill>
                <a:latin typeface="Arimo"/>
                <a:ea typeface="Arimo"/>
                <a:cs typeface="Arimo"/>
                <a:sym typeface="Arimo"/>
              </a:rPr>
              <a:t>studio_city functionally depends on studio which is a proper subset of the key</a:t>
            </a:r>
            <a:endParaRPr/>
          </a:p>
          <a:p>
            <a:pPr marL="342900" lvl="0" indent="-241300" algn="l" rtl="0">
              <a:spcBef>
                <a:spcPts val="320"/>
              </a:spcBef>
              <a:spcAft>
                <a:spcPts val="0"/>
              </a:spcAft>
              <a:buClr>
                <a:schemeClr val="dk1"/>
              </a:buClr>
              <a:buSzPts val="1600"/>
              <a:buFont typeface="Times New Roman"/>
              <a:buNone/>
            </a:pPr>
            <a:endParaRPr sz="1600" b="1" i="0" u="none">
              <a:solidFill>
                <a:schemeClr val="dk1"/>
              </a:solidFill>
              <a:latin typeface="Arimo"/>
              <a:ea typeface="Arimo"/>
              <a:cs typeface="Arimo"/>
              <a:sym typeface="Arimo"/>
            </a:endParaRPr>
          </a:p>
        </p:txBody>
      </p:sp>
      <p:sp>
        <p:nvSpPr>
          <p:cNvPr id="597" name="Google Shape;597;p24"/>
          <p:cNvSpPr txBox="1"/>
          <p:nvPr/>
        </p:nvSpPr>
        <p:spPr>
          <a:xfrm>
            <a:off x="685800" y="76200"/>
            <a:ext cx="77724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C0000"/>
              </a:buClr>
              <a:buSzPts val="4400"/>
              <a:buFont typeface="Arial"/>
              <a:buNone/>
            </a:pPr>
            <a:r>
              <a:rPr lang="en-US" sz="4400" b="1" i="0" u="none">
                <a:solidFill>
                  <a:srgbClr val="CC0000"/>
                </a:solidFill>
                <a:latin typeface="Arial"/>
                <a:ea typeface="Arial"/>
                <a:cs typeface="Arial"/>
                <a:sym typeface="Arial"/>
              </a:rPr>
              <a:t>Second Normal Form  (2NF) </a:t>
            </a:r>
            <a:endParaRPr/>
          </a:p>
        </p:txBody>
      </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25"/>
          <p:cNvSpPr txBox="1">
            <a:spLocks noGrp="1"/>
          </p:cNvSpPr>
          <p:nvPr>
            <p:ph type="body" idx="1"/>
          </p:nvPr>
        </p:nvSpPr>
        <p:spPr>
          <a:xfrm>
            <a:off x="304800" y="1143000"/>
            <a:ext cx="8001000" cy="5181600"/>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dk1"/>
              </a:buClr>
              <a:buSzPts val="2000"/>
              <a:buFont typeface="Arimo"/>
              <a:buAutoNum type="arabicPeriod"/>
            </a:pPr>
            <a:r>
              <a:rPr lang="en-US" sz="2000" b="0" i="0" u="none">
                <a:solidFill>
                  <a:schemeClr val="dk1"/>
                </a:solidFill>
                <a:latin typeface="Arimo"/>
                <a:ea typeface="Arimo"/>
                <a:cs typeface="Arimo"/>
                <a:sym typeface="Arimo"/>
              </a:rPr>
              <a:t>If a data item is fully functionally dependent on only a part of the primary key, move that data item and that part of the primary key to a new table.</a:t>
            </a:r>
            <a:endParaRPr/>
          </a:p>
          <a:p>
            <a:pPr marL="609600" lvl="0" indent="-609600" algn="just" rtl="0">
              <a:lnSpc>
                <a:spcPct val="100000"/>
              </a:lnSpc>
              <a:spcBef>
                <a:spcPts val="400"/>
              </a:spcBef>
              <a:spcAft>
                <a:spcPts val="0"/>
              </a:spcAft>
              <a:buClr>
                <a:schemeClr val="dk1"/>
              </a:buClr>
              <a:buSzPts val="2000"/>
              <a:buFont typeface="Arimo"/>
              <a:buAutoNum type="arabicPeriod"/>
            </a:pPr>
            <a:r>
              <a:rPr lang="en-US" sz="2000" b="0" i="0" u="none">
                <a:solidFill>
                  <a:schemeClr val="dk1"/>
                </a:solidFill>
                <a:latin typeface="Arimo"/>
                <a:ea typeface="Arimo"/>
                <a:cs typeface="Arimo"/>
                <a:sym typeface="Arimo"/>
              </a:rPr>
              <a:t>If other data items are functionally dependent on the same part of the key, place them in the new table also</a:t>
            </a:r>
            <a:endParaRPr/>
          </a:p>
          <a:p>
            <a:pPr marL="609600" lvl="0" indent="-609600" algn="just" rtl="0">
              <a:lnSpc>
                <a:spcPct val="100000"/>
              </a:lnSpc>
              <a:spcBef>
                <a:spcPts val="400"/>
              </a:spcBef>
              <a:spcAft>
                <a:spcPts val="0"/>
              </a:spcAft>
              <a:buClr>
                <a:schemeClr val="dk1"/>
              </a:buClr>
              <a:buSzPts val="2000"/>
              <a:buFont typeface="Arimo"/>
              <a:buAutoNum type="arabicPeriod"/>
            </a:pPr>
            <a:r>
              <a:rPr lang="en-US" sz="2000" b="0" i="0" u="none">
                <a:solidFill>
                  <a:schemeClr val="dk1"/>
                </a:solidFill>
                <a:latin typeface="Arimo"/>
                <a:ea typeface="Arimo"/>
                <a:cs typeface="Arimo"/>
                <a:sym typeface="Arimo"/>
              </a:rPr>
              <a:t>Make the partial primary key copied from the original table the primary key for the new table. Place all items that appear in the repeating group in a new table</a:t>
            </a:r>
            <a:endParaRPr/>
          </a:p>
          <a:p>
            <a:pPr marL="609600" lvl="0" indent="-609600" algn="l" rtl="0">
              <a:lnSpc>
                <a:spcPct val="100000"/>
              </a:lnSpc>
              <a:spcBef>
                <a:spcPts val="1000"/>
              </a:spcBef>
              <a:spcAft>
                <a:spcPts val="0"/>
              </a:spcAft>
              <a:buClr>
                <a:srgbClr val="CC0000"/>
              </a:buClr>
              <a:buSzPts val="2000"/>
              <a:buFont typeface="Arimo"/>
              <a:buNone/>
            </a:pPr>
            <a:r>
              <a:rPr lang="en-US" sz="2000" b="1" i="0" u="none">
                <a:solidFill>
                  <a:srgbClr val="CC0000"/>
                </a:solidFill>
                <a:latin typeface="Arimo"/>
                <a:ea typeface="Arimo"/>
                <a:cs typeface="Arimo"/>
                <a:sym typeface="Arimo"/>
              </a:rPr>
              <a:t>Example 1 (Convert to 2NF) </a:t>
            </a:r>
            <a:endParaRPr/>
          </a:p>
          <a:p>
            <a:pPr marL="1100137" lvl="1" indent="-533399" algn="l" rtl="0">
              <a:lnSpc>
                <a:spcPct val="100000"/>
              </a:lnSpc>
              <a:spcBef>
                <a:spcPts val="900"/>
              </a:spcBef>
              <a:spcAft>
                <a:spcPts val="0"/>
              </a:spcAft>
              <a:buClr>
                <a:schemeClr val="dk1"/>
              </a:buClr>
              <a:buSzPts val="1800"/>
              <a:buFont typeface="Arimo"/>
              <a:buNone/>
            </a:pPr>
            <a:r>
              <a:rPr lang="en-US" sz="1800" b="1" i="0" u="none">
                <a:solidFill>
                  <a:schemeClr val="dk1"/>
                </a:solidFill>
                <a:latin typeface="Arimo"/>
                <a:ea typeface="Arimo"/>
                <a:cs typeface="Arimo"/>
                <a:sym typeface="Arimo"/>
              </a:rPr>
              <a:t>Old Scheme </a:t>
            </a:r>
            <a:r>
              <a:rPr lang="en-US" sz="1800" b="1" i="0" u="none">
                <a:solidFill>
                  <a:schemeClr val="dk1"/>
                </a:solidFill>
                <a:latin typeface="Times New Roman"/>
                <a:ea typeface="Times New Roman"/>
                <a:cs typeface="Times New Roman"/>
                <a:sym typeface="Times New Roman"/>
              </a:rPr>
              <a:t>🡪</a:t>
            </a:r>
            <a:r>
              <a:rPr lang="en-US" sz="1800" b="1" i="0" u="none">
                <a:solidFill>
                  <a:schemeClr val="dk1"/>
                </a:solidFill>
                <a:latin typeface="Arimo"/>
                <a:ea typeface="Arimo"/>
                <a:cs typeface="Arimo"/>
                <a:sym typeface="Arimo"/>
              </a:rPr>
              <a:t> {</a:t>
            </a:r>
            <a:r>
              <a:rPr lang="en-US" sz="1800" b="1" i="0" u="sng">
                <a:solidFill>
                  <a:schemeClr val="dk1"/>
                </a:solidFill>
                <a:latin typeface="Arimo"/>
                <a:ea typeface="Arimo"/>
                <a:cs typeface="Arimo"/>
                <a:sym typeface="Arimo"/>
              </a:rPr>
              <a:t>Title, PubId, AuId</a:t>
            </a:r>
            <a:r>
              <a:rPr lang="en-US" sz="1800" b="1" i="0" u="none">
                <a:solidFill>
                  <a:schemeClr val="dk1"/>
                </a:solidFill>
                <a:latin typeface="Arimo"/>
                <a:ea typeface="Arimo"/>
                <a:cs typeface="Arimo"/>
                <a:sym typeface="Arimo"/>
              </a:rPr>
              <a:t>, Price, AuAddress}</a:t>
            </a:r>
            <a:endParaRPr/>
          </a:p>
          <a:p>
            <a:pPr marL="1100137" lvl="1" indent="-533399" algn="l" rtl="0">
              <a:lnSpc>
                <a:spcPct val="100000"/>
              </a:lnSpc>
              <a:spcBef>
                <a:spcPts val="900"/>
              </a:spcBef>
              <a:spcAft>
                <a:spcPts val="0"/>
              </a:spcAft>
              <a:buClr>
                <a:schemeClr val="dk1"/>
              </a:buClr>
              <a:buSzPts val="1800"/>
              <a:buFont typeface="Arimo"/>
              <a:buNone/>
            </a:pPr>
            <a:r>
              <a:rPr lang="en-US" sz="1800" b="1" i="0" u="none">
                <a:solidFill>
                  <a:schemeClr val="dk1"/>
                </a:solidFill>
                <a:latin typeface="Arimo"/>
                <a:ea typeface="Arimo"/>
                <a:cs typeface="Arimo"/>
                <a:sym typeface="Arimo"/>
              </a:rPr>
              <a:t>New Scheme </a:t>
            </a:r>
            <a:r>
              <a:rPr lang="en-US" sz="1800" b="1" i="0" u="none">
                <a:solidFill>
                  <a:schemeClr val="dk1"/>
                </a:solidFill>
                <a:latin typeface="Times New Roman"/>
                <a:ea typeface="Times New Roman"/>
                <a:cs typeface="Times New Roman"/>
                <a:sym typeface="Times New Roman"/>
              </a:rPr>
              <a:t>🡪</a:t>
            </a:r>
            <a:r>
              <a:rPr lang="en-US" sz="1800" b="1" i="0" u="none">
                <a:solidFill>
                  <a:schemeClr val="dk1"/>
                </a:solidFill>
                <a:latin typeface="Arimo"/>
                <a:ea typeface="Arimo"/>
                <a:cs typeface="Arimo"/>
                <a:sym typeface="Arimo"/>
              </a:rPr>
              <a:t> {</a:t>
            </a:r>
            <a:r>
              <a:rPr lang="en-US" sz="1800" b="1" i="0" u="sng">
                <a:solidFill>
                  <a:schemeClr val="dk1"/>
                </a:solidFill>
                <a:latin typeface="Arimo"/>
                <a:ea typeface="Arimo"/>
                <a:cs typeface="Arimo"/>
                <a:sym typeface="Arimo"/>
              </a:rPr>
              <a:t>Title, PubId, AuId</a:t>
            </a:r>
            <a:r>
              <a:rPr lang="en-US" sz="1800" b="1" i="0" u="none">
                <a:solidFill>
                  <a:schemeClr val="dk1"/>
                </a:solidFill>
                <a:latin typeface="Arimo"/>
                <a:ea typeface="Arimo"/>
                <a:cs typeface="Arimo"/>
                <a:sym typeface="Arimo"/>
              </a:rPr>
              <a:t>, Price}</a:t>
            </a:r>
            <a:endParaRPr/>
          </a:p>
          <a:p>
            <a:pPr marL="1100137" lvl="1" indent="-533399" algn="l" rtl="0">
              <a:lnSpc>
                <a:spcPct val="100000"/>
              </a:lnSpc>
              <a:spcBef>
                <a:spcPts val="900"/>
              </a:spcBef>
              <a:spcAft>
                <a:spcPts val="0"/>
              </a:spcAft>
              <a:buClr>
                <a:schemeClr val="dk1"/>
              </a:buClr>
              <a:buSzPts val="1800"/>
              <a:buFont typeface="Arimo"/>
              <a:buNone/>
            </a:pPr>
            <a:r>
              <a:rPr lang="en-US" sz="1800" b="1" i="0" u="none">
                <a:solidFill>
                  <a:schemeClr val="dk1"/>
                </a:solidFill>
                <a:latin typeface="Arimo"/>
                <a:ea typeface="Arimo"/>
                <a:cs typeface="Arimo"/>
                <a:sym typeface="Arimo"/>
              </a:rPr>
              <a:t>New Scheme </a:t>
            </a:r>
            <a:r>
              <a:rPr lang="en-US" sz="1800" b="1" i="0" u="none">
                <a:solidFill>
                  <a:schemeClr val="dk1"/>
                </a:solidFill>
                <a:latin typeface="Times New Roman"/>
                <a:ea typeface="Times New Roman"/>
                <a:cs typeface="Times New Roman"/>
                <a:sym typeface="Times New Roman"/>
              </a:rPr>
              <a:t>🡪</a:t>
            </a:r>
            <a:r>
              <a:rPr lang="en-US" sz="1800" b="1" i="0" u="none">
                <a:solidFill>
                  <a:schemeClr val="dk1"/>
                </a:solidFill>
                <a:latin typeface="Arimo"/>
                <a:ea typeface="Arimo"/>
                <a:cs typeface="Arimo"/>
                <a:sym typeface="Arimo"/>
              </a:rPr>
              <a:t> {</a:t>
            </a:r>
            <a:r>
              <a:rPr lang="en-US" sz="1800" b="1" i="0" u="sng">
                <a:solidFill>
                  <a:schemeClr val="dk1"/>
                </a:solidFill>
                <a:latin typeface="Arimo"/>
                <a:ea typeface="Arimo"/>
                <a:cs typeface="Arimo"/>
                <a:sym typeface="Arimo"/>
              </a:rPr>
              <a:t>AuId</a:t>
            </a:r>
            <a:r>
              <a:rPr lang="en-US" sz="1800" b="1" i="0" u="none">
                <a:solidFill>
                  <a:schemeClr val="dk1"/>
                </a:solidFill>
                <a:latin typeface="Arimo"/>
                <a:ea typeface="Arimo"/>
                <a:cs typeface="Arimo"/>
                <a:sym typeface="Arimo"/>
              </a:rPr>
              <a:t>, AuAddress}</a:t>
            </a:r>
            <a:endParaRPr/>
          </a:p>
        </p:txBody>
      </p:sp>
      <p:sp>
        <p:nvSpPr>
          <p:cNvPr id="604" name="Google Shape;604;p25"/>
          <p:cNvSpPr txBox="1"/>
          <p:nvPr/>
        </p:nvSpPr>
        <p:spPr>
          <a:xfrm>
            <a:off x="685800" y="76200"/>
            <a:ext cx="77724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C0000"/>
              </a:buClr>
              <a:buSzPts val="4400"/>
              <a:buFont typeface="Arial"/>
              <a:buNone/>
            </a:pPr>
            <a:r>
              <a:rPr lang="en-US" sz="4400" b="1" i="0" u="none">
                <a:solidFill>
                  <a:srgbClr val="CC0000"/>
                </a:solidFill>
                <a:latin typeface="Arial"/>
                <a:ea typeface="Arial"/>
                <a:cs typeface="Arial"/>
                <a:sym typeface="Arial"/>
              </a:rPr>
              <a:t>2NF - Decomposition</a:t>
            </a:r>
            <a:endParaRPr/>
          </a:p>
        </p:txBody>
      </p:sp>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26"/>
          <p:cNvSpPr txBox="1">
            <a:spLocks noGrp="1"/>
          </p:cNvSpPr>
          <p:nvPr>
            <p:ph type="body" idx="1"/>
          </p:nvPr>
        </p:nvSpPr>
        <p:spPr>
          <a:xfrm>
            <a:off x="304800" y="1143000"/>
            <a:ext cx="8610600" cy="5181600"/>
          </a:xfrm>
          <a:prstGeom prst="rect">
            <a:avLst/>
          </a:prstGeom>
          <a:noFill/>
          <a:ln>
            <a:noFill/>
          </a:ln>
        </p:spPr>
        <p:txBody>
          <a:bodyPr spcFirstLastPara="1" wrap="square" lIns="91425" tIns="45700" rIns="91425" bIns="45700" anchor="t" anchorCtr="0">
            <a:noAutofit/>
          </a:bodyPr>
          <a:lstStyle/>
          <a:p>
            <a:pPr marL="609600" lvl="0" indent="-609600" algn="l" rtl="0">
              <a:lnSpc>
                <a:spcPct val="100000"/>
              </a:lnSpc>
              <a:spcBef>
                <a:spcPts val="0"/>
              </a:spcBef>
              <a:spcAft>
                <a:spcPts val="0"/>
              </a:spcAft>
              <a:buClr>
                <a:srgbClr val="CC0000"/>
              </a:buClr>
              <a:buSzPts val="2000"/>
              <a:buFont typeface="Arimo"/>
              <a:buNone/>
            </a:pPr>
            <a:r>
              <a:rPr lang="en-US" sz="2000" b="1" i="0" u="none">
                <a:solidFill>
                  <a:srgbClr val="CC0000"/>
                </a:solidFill>
                <a:latin typeface="Arimo"/>
                <a:ea typeface="Arimo"/>
                <a:cs typeface="Arimo"/>
                <a:sym typeface="Arimo"/>
              </a:rPr>
              <a:t>Example 2 (Convert to  2NF) </a:t>
            </a:r>
            <a:endParaRPr/>
          </a:p>
          <a:p>
            <a:pPr marL="1100137" lvl="1" indent="-533399" algn="l" rtl="0">
              <a:lnSpc>
                <a:spcPct val="100000"/>
              </a:lnSpc>
              <a:spcBef>
                <a:spcPts val="900"/>
              </a:spcBef>
              <a:spcAft>
                <a:spcPts val="0"/>
              </a:spcAft>
              <a:buClr>
                <a:schemeClr val="dk1"/>
              </a:buClr>
              <a:buSzPts val="1800"/>
              <a:buFont typeface="Arimo"/>
              <a:buNone/>
            </a:pPr>
            <a:r>
              <a:rPr lang="en-US" sz="1800" b="1" i="0" u="none">
                <a:solidFill>
                  <a:schemeClr val="dk1"/>
                </a:solidFill>
                <a:latin typeface="Arimo"/>
                <a:ea typeface="Arimo"/>
                <a:cs typeface="Arimo"/>
                <a:sym typeface="Arimo"/>
              </a:rPr>
              <a:t>Old Scheme </a:t>
            </a:r>
            <a:r>
              <a:rPr lang="en-US" sz="1800" b="1" i="0" u="none">
                <a:solidFill>
                  <a:schemeClr val="dk1"/>
                </a:solidFill>
                <a:latin typeface="Times New Roman"/>
                <a:ea typeface="Times New Roman"/>
                <a:cs typeface="Times New Roman"/>
                <a:sym typeface="Times New Roman"/>
              </a:rPr>
              <a:t>🡪</a:t>
            </a:r>
            <a:r>
              <a:rPr lang="en-US" sz="1800" b="1" i="0" u="none">
                <a:solidFill>
                  <a:schemeClr val="dk1"/>
                </a:solidFill>
                <a:latin typeface="Arimo"/>
                <a:ea typeface="Arimo"/>
                <a:cs typeface="Arimo"/>
                <a:sym typeface="Arimo"/>
              </a:rPr>
              <a:t> {</a:t>
            </a:r>
            <a:r>
              <a:rPr lang="en-US" sz="1800" b="1" i="0" u="sng">
                <a:solidFill>
                  <a:schemeClr val="dk1"/>
                </a:solidFill>
                <a:latin typeface="Arimo"/>
                <a:ea typeface="Arimo"/>
                <a:cs typeface="Arimo"/>
                <a:sym typeface="Arimo"/>
              </a:rPr>
              <a:t>Studio</a:t>
            </a:r>
            <a:r>
              <a:rPr lang="en-US" sz="1800" b="1" i="0" u="none">
                <a:solidFill>
                  <a:schemeClr val="dk1"/>
                </a:solidFill>
                <a:latin typeface="Arimo"/>
                <a:ea typeface="Arimo"/>
                <a:cs typeface="Arimo"/>
                <a:sym typeface="Arimo"/>
              </a:rPr>
              <a:t>, </a:t>
            </a:r>
            <a:r>
              <a:rPr lang="en-US" sz="1800" b="1" i="0" u="sng">
                <a:solidFill>
                  <a:schemeClr val="dk1"/>
                </a:solidFill>
                <a:latin typeface="Arimo"/>
                <a:ea typeface="Arimo"/>
                <a:cs typeface="Arimo"/>
                <a:sym typeface="Arimo"/>
              </a:rPr>
              <a:t>Movie</a:t>
            </a:r>
            <a:r>
              <a:rPr lang="en-US" sz="1800" b="1" i="0" u="none">
                <a:solidFill>
                  <a:schemeClr val="dk1"/>
                </a:solidFill>
                <a:latin typeface="Arimo"/>
                <a:ea typeface="Arimo"/>
                <a:cs typeface="Arimo"/>
                <a:sym typeface="Arimo"/>
              </a:rPr>
              <a:t>, Budget, StudioCity}</a:t>
            </a:r>
            <a:endParaRPr/>
          </a:p>
          <a:p>
            <a:pPr marL="1100137" lvl="1" indent="-533399" algn="l" rtl="0">
              <a:lnSpc>
                <a:spcPct val="100000"/>
              </a:lnSpc>
              <a:spcBef>
                <a:spcPts val="900"/>
              </a:spcBef>
              <a:spcAft>
                <a:spcPts val="0"/>
              </a:spcAft>
              <a:buClr>
                <a:schemeClr val="dk1"/>
              </a:buClr>
              <a:buSzPts val="1800"/>
              <a:buFont typeface="Arimo"/>
              <a:buNone/>
            </a:pPr>
            <a:r>
              <a:rPr lang="en-US" sz="1800" b="1" i="0" u="none">
                <a:solidFill>
                  <a:schemeClr val="dk1"/>
                </a:solidFill>
                <a:latin typeface="Arimo"/>
                <a:ea typeface="Arimo"/>
                <a:cs typeface="Arimo"/>
                <a:sym typeface="Arimo"/>
              </a:rPr>
              <a:t>New Scheme </a:t>
            </a:r>
            <a:r>
              <a:rPr lang="en-US" sz="1800" b="1" i="0" u="none">
                <a:solidFill>
                  <a:schemeClr val="dk1"/>
                </a:solidFill>
                <a:latin typeface="Times New Roman"/>
                <a:ea typeface="Times New Roman"/>
                <a:cs typeface="Times New Roman"/>
                <a:sym typeface="Times New Roman"/>
              </a:rPr>
              <a:t>🡪</a:t>
            </a:r>
            <a:r>
              <a:rPr lang="en-US" sz="1800" b="1" i="0" u="none">
                <a:solidFill>
                  <a:schemeClr val="dk1"/>
                </a:solidFill>
                <a:latin typeface="Arimo"/>
                <a:ea typeface="Arimo"/>
                <a:cs typeface="Arimo"/>
                <a:sym typeface="Arimo"/>
              </a:rPr>
              <a:t> {</a:t>
            </a:r>
            <a:r>
              <a:rPr lang="en-US" sz="1800" b="1" i="0" u="sng">
                <a:solidFill>
                  <a:schemeClr val="dk1"/>
                </a:solidFill>
                <a:latin typeface="Arimo"/>
                <a:ea typeface="Arimo"/>
                <a:cs typeface="Arimo"/>
                <a:sym typeface="Arimo"/>
              </a:rPr>
              <a:t>Movie</a:t>
            </a:r>
            <a:r>
              <a:rPr lang="en-US" sz="1800" b="1" i="0" u="none">
                <a:solidFill>
                  <a:schemeClr val="dk1"/>
                </a:solidFill>
                <a:latin typeface="Arimo"/>
                <a:ea typeface="Arimo"/>
                <a:cs typeface="Arimo"/>
                <a:sym typeface="Arimo"/>
              </a:rPr>
              <a:t>, </a:t>
            </a:r>
            <a:r>
              <a:rPr lang="en-US" sz="1800" b="1" i="0" u="sng">
                <a:solidFill>
                  <a:schemeClr val="dk1"/>
                </a:solidFill>
                <a:latin typeface="Arimo"/>
                <a:ea typeface="Arimo"/>
                <a:cs typeface="Arimo"/>
                <a:sym typeface="Arimo"/>
              </a:rPr>
              <a:t>Studio</a:t>
            </a:r>
            <a:r>
              <a:rPr lang="en-US" sz="1800" b="1" i="0" u="none">
                <a:solidFill>
                  <a:schemeClr val="dk1"/>
                </a:solidFill>
                <a:latin typeface="Arimo"/>
                <a:ea typeface="Arimo"/>
                <a:cs typeface="Arimo"/>
                <a:sym typeface="Arimo"/>
              </a:rPr>
              <a:t>, Budget}</a:t>
            </a:r>
            <a:endParaRPr/>
          </a:p>
          <a:p>
            <a:pPr marL="1100137" lvl="1" indent="-533399" algn="l" rtl="0">
              <a:lnSpc>
                <a:spcPct val="100000"/>
              </a:lnSpc>
              <a:spcBef>
                <a:spcPts val="900"/>
              </a:spcBef>
              <a:spcAft>
                <a:spcPts val="0"/>
              </a:spcAft>
              <a:buClr>
                <a:schemeClr val="dk1"/>
              </a:buClr>
              <a:buSzPts val="1800"/>
              <a:buFont typeface="Arimo"/>
              <a:buNone/>
            </a:pPr>
            <a:r>
              <a:rPr lang="en-US" sz="1800" b="1" i="0" u="none">
                <a:solidFill>
                  <a:schemeClr val="dk1"/>
                </a:solidFill>
                <a:latin typeface="Arimo"/>
                <a:ea typeface="Arimo"/>
                <a:cs typeface="Arimo"/>
                <a:sym typeface="Arimo"/>
              </a:rPr>
              <a:t>New Scheme </a:t>
            </a:r>
            <a:r>
              <a:rPr lang="en-US" sz="1800" b="1" i="0" u="none">
                <a:solidFill>
                  <a:schemeClr val="dk1"/>
                </a:solidFill>
                <a:latin typeface="Times New Roman"/>
                <a:ea typeface="Times New Roman"/>
                <a:cs typeface="Times New Roman"/>
                <a:sym typeface="Times New Roman"/>
              </a:rPr>
              <a:t>🡪</a:t>
            </a:r>
            <a:r>
              <a:rPr lang="en-US" sz="1800" b="1" i="0" u="none">
                <a:solidFill>
                  <a:schemeClr val="dk1"/>
                </a:solidFill>
                <a:latin typeface="Arimo"/>
                <a:ea typeface="Arimo"/>
                <a:cs typeface="Arimo"/>
                <a:sym typeface="Arimo"/>
              </a:rPr>
              <a:t> {</a:t>
            </a:r>
            <a:r>
              <a:rPr lang="en-US" sz="1800" b="1" i="0" u="sng">
                <a:solidFill>
                  <a:schemeClr val="dk1"/>
                </a:solidFill>
                <a:latin typeface="Arimo"/>
                <a:ea typeface="Arimo"/>
                <a:cs typeface="Arimo"/>
                <a:sym typeface="Arimo"/>
              </a:rPr>
              <a:t>Studio</a:t>
            </a:r>
            <a:r>
              <a:rPr lang="en-US" sz="1800" b="1" i="0" u="none">
                <a:solidFill>
                  <a:schemeClr val="dk1"/>
                </a:solidFill>
                <a:latin typeface="Arimo"/>
                <a:ea typeface="Arimo"/>
                <a:cs typeface="Arimo"/>
                <a:sym typeface="Arimo"/>
              </a:rPr>
              <a:t>, City}</a:t>
            </a:r>
            <a:endParaRPr/>
          </a:p>
          <a:p>
            <a:pPr marL="1100137" lvl="1" indent="-533399" algn="l" rtl="0">
              <a:lnSpc>
                <a:spcPct val="100000"/>
              </a:lnSpc>
              <a:spcBef>
                <a:spcPts val="900"/>
              </a:spcBef>
              <a:spcAft>
                <a:spcPts val="0"/>
              </a:spcAft>
              <a:buClr>
                <a:schemeClr val="dk1"/>
              </a:buClr>
              <a:buSzPts val="1800"/>
              <a:buFont typeface="Times New Roman"/>
              <a:buNone/>
            </a:pPr>
            <a:endParaRPr sz="1800" b="1" i="0" u="none">
              <a:solidFill>
                <a:schemeClr val="dk1"/>
              </a:solidFill>
              <a:latin typeface="Arimo"/>
              <a:ea typeface="Arimo"/>
              <a:cs typeface="Arimo"/>
              <a:sym typeface="Arimo"/>
            </a:endParaRPr>
          </a:p>
          <a:p>
            <a:pPr marL="609600" lvl="0" indent="-609600" algn="l" rtl="0">
              <a:lnSpc>
                <a:spcPct val="100000"/>
              </a:lnSpc>
              <a:spcBef>
                <a:spcPts val="1000"/>
              </a:spcBef>
              <a:spcAft>
                <a:spcPts val="0"/>
              </a:spcAft>
              <a:buClr>
                <a:srgbClr val="CC0000"/>
              </a:buClr>
              <a:buSzPts val="2000"/>
              <a:buFont typeface="Arimo"/>
              <a:buNone/>
            </a:pPr>
            <a:r>
              <a:rPr lang="en-US" sz="2000" b="1" i="0" u="none">
                <a:solidFill>
                  <a:srgbClr val="CC0000"/>
                </a:solidFill>
                <a:latin typeface="Arimo"/>
                <a:ea typeface="Arimo"/>
                <a:cs typeface="Arimo"/>
                <a:sym typeface="Arimo"/>
              </a:rPr>
              <a:t>Example 3 (Convert to  2NF) </a:t>
            </a:r>
            <a:endParaRPr/>
          </a:p>
          <a:p>
            <a:pPr marL="1100137" lvl="1" indent="-533399" algn="l" rtl="0">
              <a:lnSpc>
                <a:spcPct val="100000"/>
              </a:lnSpc>
              <a:spcBef>
                <a:spcPts val="900"/>
              </a:spcBef>
              <a:spcAft>
                <a:spcPts val="0"/>
              </a:spcAft>
              <a:buClr>
                <a:schemeClr val="dk1"/>
              </a:buClr>
              <a:buSzPts val="1800"/>
              <a:buFont typeface="Arimo"/>
              <a:buNone/>
            </a:pPr>
            <a:r>
              <a:rPr lang="en-US" sz="1800" b="1" i="0" u="none">
                <a:solidFill>
                  <a:schemeClr val="dk1"/>
                </a:solidFill>
                <a:latin typeface="Arimo"/>
                <a:ea typeface="Arimo"/>
                <a:cs typeface="Arimo"/>
                <a:sym typeface="Arimo"/>
              </a:rPr>
              <a:t>Old Scheme </a:t>
            </a:r>
            <a:r>
              <a:rPr lang="en-US" sz="1800" b="1" i="0" u="none">
                <a:solidFill>
                  <a:schemeClr val="dk1"/>
                </a:solidFill>
                <a:latin typeface="Times New Roman"/>
                <a:ea typeface="Times New Roman"/>
                <a:cs typeface="Times New Roman"/>
                <a:sym typeface="Times New Roman"/>
              </a:rPr>
              <a:t>🡪</a:t>
            </a:r>
            <a:r>
              <a:rPr lang="en-US" sz="1800" b="1" i="0" u="none">
                <a:solidFill>
                  <a:schemeClr val="dk1"/>
                </a:solidFill>
                <a:latin typeface="Arimo"/>
                <a:ea typeface="Arimo"/>
                <a:cs typeface="Arimo"/>
                <a:sym typeface="Arimo"/>
              </a:rPr>
              <a:t> {</a:t>
            </a:r>
            <a:r>
              <a:rPr lang="en-US" sz="1800" b="1" i="0" u="sng">
                <a:solidFill>
                  <a:schemeClr val="dk1"/>
                </a:solidFill>
                <a:latin typeface="Arimo"/>
                <a:ea typeface="Arimo"/>
                <a:cs typeface="Arimo"/>
                <a:sym typeface="Arimo"/>
              </a:rPr>
              <a:t>City</a:t>
            </a:r>
            <a:r>
              <a:rPr lang="en-US" sz="1800" b="1" i="0" u="none">
                <a:solidFill>
                  <a:schemeClr val="dk1"/>
                </a:solidFill>
                <a:latin typeface="Arimo"/>
                <a:ea typeface="Arimo"/>
                <a:cs typeface="Arimo"/>
                <a:sym typeface="Arimo"/>
              </a:rPr>
              <a:t>, </a:t>
            </a:r>
            <a:r>
              <a:rPr lang="en-US" sz="1800" b="1" i="0" u="sng">
                <a:solidFill>
                  <a:schemeClr val="dk1"/>
                </a:solidFill>
                <a:latin typeface="Arimo"/>
                <a:ea typeface="Arimo"/>
                <a:cs typeface="Arimo"/>
                <a:sym typeface="Arimo"/>
              </a:rPr>
              <a:t>Street</a:t>
            </a:r>
            <a:r>
              <a:rPr lang="en-US" sz="1800" b="1" i="0" u="none">
                <a:solidFill>
                  <a:schemeClr val="dk1"/>
                </a:solidFill>
                <a:latin typeface="Arimo"/>
                <a:ea typeface="Arimo"/>
                <a:cs typeface="Arimo"/>
                <a:sym typeface="Arimo"/>
              </a:rPr>
              <a:t>, </a:t>
            </a:r>
            <a:r>
              <a:rPr lang="en-US" sz="1800" b="1" i="0" u="sng">
                <a:solidFill>
                  <a:schemeClr val="dk1"/>
                </a:solidFill>
                <a:latin typeface="Arimo"/>
                <a:ea typeface="Arimo"/>
                <a:cs typeface="Arimo"/>
                <a:sym typeface="Arimo"/>
              </a:rPr>
              <a:t>HouseNumber</a:t>
            </a:r>
            <a:r>
              <a:rPr lang="en-US" sz="1800" b="1" i="0" u="none">
                <a:solidFill>
                  <a:schemeClr val="dk1"/>
                </a:solidFill>
                <a:latin typeface="Arimo"/>
                <a:ea typeface="Arimo"/>
                <a:cs typeface="Arimo"/>
                <a:sym typeface="Arimo"/>
              </a:rPr>
              <a:t>, HouseColor, CityPopulation}</a:t>
            </a:r>
            <a:endParaRPr/>
          </a:p>
          <a:p>
            <a:pPr marL="1100137" lvl="1" indent="-533399" algn="l" rtl="0">
              <a:lnSpc>
                <a:spcPct val="100000"/>
              </a:lnSpc>
              <a:spcBef>
                <a:spcPts val="900"/>
              </a:spcBef>
              <a:spcAft>
                <a:spcPts val="0"/>
              </a:spcAft>
              <a:buClr>
                <a:schemeClr val="dk1"/>
              </a:buClr>
              <a:buSzPts val="1800"/>
              <a:buFont typeface="Arimo"/>
              <a:buNone/>
            </a:pPr>
            <a:r>
              <a:rPr lang="en-US" sz="1800" b="1" i="0" u="none">
                <a:solidFill>
                  <a:schemeClr val="dk1"/>
                </a:solidFill>
                <a:latin typeface="Arimo"/>
                <a:ea typeface="Arimo"/>
                <a:cs typeface="Arimo"/>
                <a:sym typeface="Arimo"/>
              </a:rPr>
              <a:t>New Scheme </a:t>
            </a:r>
            <a:r>
              <a:rPr lang="en-US" sz="1800" b="1" i="0" u="none">
                <a:solidFill>
                  <a:schemeClr val="dk1"/>
                </a:solidFill>
                <a:latin typeface="Times New Roman"/>
                <a:ea typeface="Times New Roman"/>
                <a:cs typeface="Times New Roman"/>
                <a:sym typeface="Times New Roman"/>
              </a:rPr>
              <a:t>🡪</a:t>
            </a:r>
            <a:r>
              <a:rPr lang="en-US" sz="1800" b="1" i="0" u="none">
                <a:solidFill>
                  <a:schemeClr val="dk1"/>
                </a:solidFill>
                <a:latin typeface="Arimo"/>
                <a:ea typeface="Arimo"/>
                <a:cs typeface="Arimo"/>
                <a:sym typeface="Arimo"/>
              </a:rPr>
              <a:t> {</a:t>
            </a:r>
            <a:r>
              <a:rPr lang="en-US" sz="1800" b="1" i="0" u="sng">
                <a:solidFill>
                  <a:schemeClr val="dk1"/>
                </a:solidFill>
                <a:latin typeface="Arimo"/>
                <a:ea typeface="Arimo"/>
                <a:cs typeface="Arimo"/>
                <a:sym typeface="Arimo"/>
              </a:rPr>
              <a:t>City</a:t>
            </a:r>
            <a:r>
              <a:rPr lang="en-US" sz="1800" b="1" i="0" u="none">
                <a:solidFill>
                  <a:schemeClr val="dk1"/>
                </a:solidFill>
                <a:latin typeface="Arimo"/>
                <a:ea typeface="Arimo"/>
                <a:cs typeface="Arimo"/>
                <a:sym typeface="Arimo"/>
              </a:rPr>
              <a:t>, </a:t>
            </a:r>
            <a:r>
              <a:rPr lang="en-US" sz="1800" b="1" i="0" u="sng">
                <a:solidFill>
                  <a:schemeClr val="dk1"/>
                </a:solidFill>
                <a:latin typeface="Arimo"/>
                <a:ea typeface="Arimo"/>
                <a:cs typeface="Arimo"/>
                <a:sym typeface="Arimo"/>
              </a:rPr>
              <a:t>Street</a:t>
            </a:r>
            <a:r>
              <a:rPr lang="en-US" sz="1800" b="1" i="0" u="none">
                <a:solidFill>
                  <a:schemeClr val="dk1"/>
                </a:solidFill>
                <a:latin typeface="Arimo"/>
                <a:ea typeface="Arimo"/>
                <a:cs typeface="Arimo"/>
                <a:sym typeface="Arimo"/>
              </a:rPr>
              <a:t>, </a:t>
            </a:r>
            <a:r>
              <a:rPr lang="en-US" sz="1800" b="1" i="0" u="sng">
                <a:solidFill>
                  <a:schemeClr val="dk1"/>
                </a:solidFill>
                <a:latin typeface="Arimo"/>
                <a:ea typeface="Arimo"/>
                <a:cs typeface="Arimo"/>
                <a:sym typeface="Arimo"/>
              </a:rPr>
              <a:t>HouseNumber</a:t>
            </a:r>
            <a:r>
              <a:rPr lang="en-US" sz="1800" b="1" i="0" u="none">
                <a:solidFill>
                  <a:schemeClr val="dk1"/>
                </a:solidFill>
                <a:latin typeface="Arimo"/>
                <a:ea typeface="Arimo"/>
                <a:cs typeface="Arimo"/>
                <a:sym typeface="Arimo"/>
              </a:rPr>
              <a:t>, HouseColor}</a:t>
            </a:r>
            <a:endParaRPr/>
          </a:p>
          <a:p>
            <a:pPr marL="1100137" lvl="1" indent="-533399" algn="l" rtl="0">
              <a:lnSpc>
                <a:spcPct val="100000"/>
              </a:lnSpc>
              <a:spcBef>
                <a:spcPts val="900"/>
              </a:spcBef>
              <a:spcAft>
                <a:spcPts val="0"/>
              </a:spcAft>
              <a:buClr>
                <a:schemeClr val="dk1"/>
              </a:buClr>
              <a:buSzPts val="1800"/>
              <a:buFont typeface="Arimo"/>
              <a:buNone/>
            </a:pPr>
            <a:r>
              <a:rPr lang="en-US" sz="1800" b="1" i="0" u="none">
                <a:solidFill>
                  <a:schemeClr val="dk1"/>
                </a:solidFill>
                <a:latin typeface="Arimo"/>
                <a:ea typeface="Arimo"/>
                <a:cs typeface="Arimo"/>
                <a:sym typeface="Arimo"/>
              </a:rPr>
              <a:t>New Scheme </a:t>
            </a:r>
            <a:r>
              <a:rPr lang="en-US" sz="1800" b="1" i="0" u="none">
                <a:solidFill>
                  <a:schemeClr val="dk1"/>
                </a:solidFill>
                <a:latin typeface="Times New Roman"/>
                <a:ea typeface="Times New Roman"/>
                <a:cs typeface="Times New Roman"/>
                <a:sym typeface="Times New Roman"/>
              </a:rPr>
              <a:t>🡪</a:t>
            </a:r>
            <a:r>
              <a:rPr lang="en-US" sz="1800" b="1" i="0" u="none">
                <a:solidFill>
                  <a:schemeClr val="dk1"/>
                </a:solidFill>
                <a:latin typeface="Arimo"/>
                <a:ea typeface="Arimo"/>
                <a:cs typeface="Arimo"/>
                <a:sym typeface="Arimo"/>
              </a:rPr>
              <a:t> {</a:t>
            </a:r>
            <a:r>
              <a:rPr lang="en-US" sz="1800" b="1" i="0" u="sng">
                <a:solidFill>
                  <a:schemeClr val="dk1"/>
                </a:solidFill>
                <a:latin typeface="Arimo"/>
                <a:ea typeface="Arimo"/>
                <a:cs typeface="Arimo"/>
                <a:sym typeface="Arimo"/>
              </a:rPr>
              <a:t>City</a:t>
            </a:r>
            <a:r>
              <a:rPr lang="en-US" sz="1800" b="1" i="0" u="none">
                <a:solidFill>
                  <a:schemeClr val="dk1"/>
                </a:solidFill>
                <a:latin typeface="Arimo"/>
                <a:ea typeface="Arimo"/>
                <a:cs typeface="Arimo"/>
                <a:sym typeface="Arimo"/>
              </a:rPr>
              <a:t>, CityPopulation}</a:t>
            </a:r>
            <a:endParaRPr sz="1800" b="1" i="0" u="none">
              <a:solidFill>
                <a:schemeClr val="dk1"/>
              </a:solidFill>
              <a:latin typeface="Arimo"/>
              <a:ea typeface="Arimo"/>
              <a:cs typeface="Arimo"/>
              <a:sym typeface="Arimo"/>
            </a:endParaRPr>
          </a:p>
          <a:p>
            <a:pPr marL="342900" lvl="0" indent="-228600" algn="l" rtl="0">
              <a:spcBef>
                <a:spcPts val="360"/>
              </a:spcBef>
              <a:spcAft>
                <a:spcPts val="0"/>
              </a:spcAft>
              <a:buClr>
                <a:schemeClr val="dk1"/>
              </a:buClr>
              <a:buSzPts val="1800"/>
              <a:buFont typeface="Times New Roman"/>
              <a:buNone/>
            </a:pPr>
            <a:endParaRPr sz="1800" b="1" i="0" u="none">
              <a:solidFill>
                <a:schemeClr val="dk1"/>
              </a:solidFill>
              <a:latin typeface="Arimo"/>
              <a:ea typeface="Arimo"/>
              <a:cs typeface="Arimo"/>
              <a:sym typeface="Arimo"/>
            </a:endParaRPr>
          </a:p>
        </p:txBody>
      </p:sp>
      <p:sp>
        <p:nvSpPr>
          <p:cNvPr id="611" name="Google Shape;611;p26"/>
          <p:cNvSpPr txBox="1"/>
          <p:nvPr/>
        </p:nvSpPr>
        <p:spPr>
          <a:xfrm>
            <a:off x="685800" y="76200"/>
            <a:ext cx="77724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C0000"/>
              </a:buClr>
              <a:buSzPts val="4400"/>
              <a:buFont typeface="Arial"/>
              <a:buNone/>
            </a:pPr>
            <a:r>
              <a:rPr lang="en-US" sz="4400" b="1" i="0" u="none">
                <a:solidFill>
                  <a:srgbClr val="CC0000"/>
                </a:solidFill>
                <a:latin typeface="Arial"/>
                <a:ea typeface="Arial"/>
                <a:cs typeface="Arial"/>
                <a:sym typeface="Arial"/>
              </a:rPr>
              <a:t>2NF - Decomposition</a:t>
            </a:r>
            <a:endParaRPr/>
          </a:p>
        </p:txBody>
      </p:sp>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27"/>
          <p:cNvSpPr txBox="1">
            <a:spLocks noGrp="1"/>
          </p:cNvSpPr>
          <p:nvPr>
            <p:ph type="body" idx="1"/>
          </p:nvPr>
        </p:nvSpPr>
        <p:spPr>
          <a:xfrm>
            <a:off x="304800" y="1143000"/>
            <a:ext cx="8610600" cy="4724400"/>
          </a:xfrm>
          <a:prstGeom prst="rect">
            <a:avLst/>
          </a:prstGeom>
          <a:noFill/>
          <a:ln>
            <a:noFill/>
          </a:ln>
        </p:spPr>
        <p:txBody>
          <a:bodyPr spcFirstLastPara="1" wrap="square" lIns="91425" tIns="45700" rIns="91425" bIns="45700" anchor="t" anchorCtr="0">
            <a:noAutofit/>
          </a:bodyPr>
          <a:lstStyle/>
          <a:p>
            <a:pPr marL="609600" lvl="0" indent="-609600" algn="just" rtl="0">
              <a:lnSpc>
                <a:spcPct val="90000"/>
              </a:lnSpc>
              <a:spcBef>
                <a:spcPts val="0"/>
              </a:spcBef>
              <a:spcAft>
                <a:spcPts val="0"/>
              </a:spcAft>
              <a:buClr>
                <a:schemeClr val="dk1"/>
              </a:buClr>
              <a:buSzPts val="2000"/>
              <a:buFont typeface="Arimo"/>
              <a:buNone/>
            </a:pPr>
            <a:r>
              <a:rPr lang="en-US" sz="2000" b="0" i="0" u="none">
                <a:solidFill>
                  <a:schemeClr val="dk1"/>
                </a:solidFill>
                <a:latin typeface="Arimo"/>
                <a:ea typeface="Arimo"/>
                <a:cs typeface="Arimo"/>
                <a:sym typeface="Arimo"/>
              </a:rPr>
              <a:t>This form dictates that all </a:t>
            </a:r>
            <a:r>
              <a:rPr lang="en-US" sz="2000" b="1" i="0" u="none">
                <a:solidFill>
                  <a:schemeClr val="dk1"/>
                </a:solidFill>
                <a:latin typeface="Arimo"/>
                <a:ea typeface="Arimo"/>
                <a:cs typeface="Arimo"/>
                <a:sym typeface="Arimo"/>
              </a:rPr>
              <a:t>non-key</a:t>
            </a:r>
            <a:r>
              <a:rPr lang="en-US" sz="2000" b="0" i="0" u="none">
                <a:solidFill>
                  <a:schemeClr val="dk1"/>
                </a:solidFill>
                <a:latin typeface="Arimo"/>
                <a:ea typeface="Arimo"/>
                <a:cs typeface="Arimo"/>
                <a:sym typeface="Arimo"/>
              </a:rPr>
              <a:t> attributes of a table must be functionally dependent on a Primary  key i.e. there can be no interdependencies among non-key attributes.</a:t>
            </a:r>
            <a:endParaRPr/>
          </a:p>
          <a:p>
            <a:pPr marL="609600" lvl="0" indent="-609600" algn="just" rtl="0">
              <a:lnSpc>
                <a:spcPct val="90000"/>
              </a:lnSpc>
              <a:spcBef>
                <a:spcPts val="400"/>
              </a:spcBef>
              <a:spcAft>
                <a:spcPts val="0"/>
              </a:spcAft>
              <a:buClr>
                <a:schemeClr val="dk1"/>
              </a:buClr>
              <a:buSzPts val="2000"/>
              <a:buFont typeface="Times New Roman"/>
              <a:buNone/>
            </a:pPr>
            <a:endParaRPr sz="2000" b="0" i="0" u="none">
              <a:solidFill>
                <a:schemeClr val="dk1"/>
              </a:solidFill>
              <a:latin typeface="Arimo"/>
              <a:ea typeface="Arimo"/>
              <a:cs typeface="Arimo"/>
              <a:sym typeface="Arimo"/>
            </a:endParaRPr>
          </a:p>
          <a:p>
            <a:pPr marL="609600" lvl="0" indent="-609600" algn="just" rtl="0">
              <a:lnSpc>
                <a:spcPct val="90000"/>
              </a:lnSpc>
              <a:spcBef>
                <a:spcPts val="400"/>
              </a:spcBef>
              <a:spcAft>
                <a:spcPts val="0"/>
              </a:spcAft>
              <a:buClr>
                <a:schemeClr val="dk1"/>
              </a:buClr>
              <a:buSzPts val="2000"/>
              <a:buFont typeface="Arimo"/>
              <a:buNone/>
            </a:pPr>
            <a:r>
              <a:rPr lang="en-US" sz="2000" b="0" i="0" u="none">
                <a:solidFill>
                  <a:schemeClr val="dk1"/>
                </a:solidFill>
                <a:latin typeface="Arimo"/>
                <a:ea typeface="Arimo"/>
                <a:cs typeface="Arimo"/>
                <a:sym typeface="Arimo"/>
              </a:rPr>
              <a:t>For a table to be in 3NF, there are two requirements</a:t>
            </a:r>
            <a:endParaRPr/>
          </a:p>
          <a:p>
            <a:pPr marL="1100137" lvl="1" indent="-533399" algn="just" rtl="0">
              <a:lnSpc>
                <a:spcPct val="90000"/>
              </a:lnSpc>
              <a:spcBef>
                <a:spcPts val="360"/>
              </a:spcBef>
              <a:spcAft>
                <a:spcPts val="0"/>
              </a:spcAft>
              <a:buClr>
                <a:schemeClr val="dk1"/>
              </a:buClr>
              <a:buSzPts val="1800"/>
              <a:buFont typeface="Arimo"/>
              <a:buChar char="–"/>
            </a:pPr>
            <a:r>
              <a:rPr lang="en-US" sz="1800" b="0" i="0" u="none">
                <a:solidFill>
                  <a:schemeClr val="dk1"/>
                </a:solidFill>
                <a:latin typeface="Arimo"/>
                <a:ea typeface="Arimo"/>
                <a:cs typeface="Arimo"/>
                <a:sym typeface="Arimo"/>
              </a:rPr>
              <a:t>The table should be second normal form</a:t>
            </a:r>
            <a:endParaRPr/>
          </a:p>
          <a:p>
            <a:pPr marL="1100137" lvl="1" indent="-533399" algn="just" rtl="0">
              <a:lnSpc>
                <a:spcPct val="90000"/>
              </a:lnSpc>
              <a:spcBef>
                <a:spcPts val="360"/>
              </a:spcBef>
              <a:spcAft>
                <a:spcPts val="0"/>
              </a:spcAft>
              <a:buClr>
                <a:schemeClr val="dk1"/>
              </a:buClr>
              <a:buSzPts val="1800"/>
              <a:buFont typeface="Arimo"/>
              <a:buChar char="–"/>
            </a:pPr>
            <a:r>
              <a:rPr lang="en-US" sz="1800" b="0" i="0" u="none">
                <a:solidFill>
                  <a:schemeClr val="dk1"/>
                </a:solidFill>
                <a:latin typeface="Arimo"/>
                <a:ea typeface="Arimo"/>
                <a:cs typeface="Arimo"/>
                <a:sym typeface="Arimo"/>
              </a:rPr>
              <a:t>No attribute is </a:t>
            </a:r>
            <a:r>
              <a:rPr lang="en-US" sz="1800" b="1" i="0" u="none">
                <a:solidFill>
                  <a:schemeClr val="dk1"/>
                </a:solidFill>
                <a:latin typeface="Arimo"/>
                <a:ea typeface="Arimo"/>
                <a:cs typeface="Arimo"/>
                <a:sym typeface="Arimo"/>
              </a:rPr>
              <a:t>transitively</a:t>
            </a:r>
            <a:r>
              <a:rPr lang="en-US" sz="1800" b="0" i="0" u="none">
                <a:solidFill>
                  <a:schemeClr val="dk1"/>
                </a:solidFill>
                <a:latin typeface="Arimo"/>
                <a:ea typeface="Arimo"/>
                <a:cs typeface="Arimo"/>
                <a:sym typeface="Arimo"/>
              </a:rPr>
              <a:t> dependent on the primary key</a:t>
            </a:r>
            <a:endParaRPr/>
          </a:p>
          <a:p>
            <a:pPr marL="609600" lvl="0" indent="-609600" algn="just" rtl="0">
              <a:lnSpc>
                <a:spcPct val="90000"/>
              </a:lnSpc>
              <a:spcBef>
                <a:spcPts val="400"/>
              </a:spcBef>
              <a:spcAft>
                <a:spcPts val="0"/>
              </a:spcAft>
              <a:buClr>
                <a:schemeClr val="dk1"/>
              </a:buClr>
              <a:buSzPts val="2000"/>
              <a:buFont typeface="Times New Roman"/>
              <a:buNone/>
            </a:pPr>
            <a:endParaRPr sz="2000" b="1" i="0" u="none">
              <a:solidFill>
                <a:srgbClr val="CC0000"/>
              </a:solidFill>
              <a:latin typeface="Arimo"/>
              <a:ea typeface="Arimo"/>
              <a:cs typeface="Arimo"/>
              <a:sym typeface="Arimo"/>
            </a:endParaRPr>
          </a:p>
          <a:p>
            <a:pPr marL="609600" lvl="0" indent="-609600" algn="just" rtl="0">
              <a:lnSpc>
                <a:spcPct val="90000"/>
              </a:lnSpc>
              <a:spcBef>
                <a:spcPts val="400"/>
              </a:spcBef>
              <a:spcAft>
                <a:spcPts val="0"/>
              </a:spcAft>
              <a:buClr>
                <a:srgbClr val="CC0000"/>
              </a:buClr>
              <a:buSzPts val="2000"/>
              <a:buFont typeface="Arimo"/>
              <a:buNone/>
            </a:pPr>
            <a:r>
              <a:rPr lang="en-US" sz="2000" b="1" i="0" u="none">
                <a:solidFill>
                  <a:srgbClr val="CC0000"/>
                </a:solidFill>
                <a:latin typeface="Arimo"/>
                <a:ea typeface="Arimo"/>
                <a:cs typeface="Arimo"/>
                <a:sym typeface="Arimo"/>
              </a:rPr>
              <a:t>Example (Not in 3NF)</a:t>
            </a:r>
            <a:endParaRPr/>
          </a:p>
          <a:p>
            <a:pPr marL="609600" lvl="0" indent="-609600" algn="just" rtl="0">
              <a:lnSpc>
                <a:spcPct val="90000"/>
              </a:lnSpc>
              <a:spcBef>
                <a:spcPts val="400"/>
              </a:spcBef>
              <a:spcAft>
                <a:spcPts val="0"/>
              </a:spcAft>
              <a:buClr>
                <a:schemeClr val="dk1"/>
              </a:buClr>
              <a:buSzPts val="2000"/>
              <a:buFont typeface="Arimo"/>
              <a:buNone/>
            </a:pPr>
            <a:r>
              <a:rPr lang="en-US" sz="2000" b="1" i="0" u="none">
                <a:solidFill>
                  <a:schemeClr val="dk1"/>
                </a:solidFill>
                <a:latin typeface="Arimo"/>
                <a:ea typeface="Arimo"/>
                <a:cs typeface="Arimo"/>
                <a:sym typeface="Arimo"/>
              </a:rPr>
              <a:t>Scheme </a:t>
            </a:r>
            <a:r>
              <a:rPr lang="en-US" sz="2000" b="1" i="0" u="none">
                <a:solidFill>
                  <a:schemeClr val="dk1"/>
                </a:solidFill>
                <a:latin typeface="Times New Roman"/>
                <a:ea typeface="Times New Roman"/>
                <a:cs typeface="Times New Roman"/>
                <a:sym typeface="Times New Roman"/>
              </a:rPr>
              <a:t>🡪</a:t>
            </a:r>
            <a:r>
              <a:rPr lang="en-US" sz="2000" b="1" i="0" u="none">
                <a:solidFill>
                  <a:schemeClr val="dk1"/>
                </a:solidFill>
                <a:latin typeface="Arimo"/>
                <a:ea typeface="Arimo"/>
                <a:cs typeface="Arimo"/>
                <a:sym typeface="Arimo"/>
              </a:rPr>
              <a:t> {Title, PubID, PageCount, Price }</a:t>
            </a:r>
            <a:endParaRPr/>
          </a:p>
          <a:p>
            <a:pPr marL="1100137" lvl="1" indent="-533399" algn="just" rtl="0">
              <a:lnSpc>
                <a:spcPct val="90000"/>
              </a:lnSpc>
              <a:spcBef>
                <a:spcPts val="360"/>
              </a:spcBef>
              <a:spcAft>
                <a:spcPts val="0"/>
              </a:spcAft>
              <a:buClr>
                <a:schemeClr val="dk1"/>
              </a:buClr>
              <a:buSzPts val="1800"/>
              <a:buFont typeface="Arimo"/>
              <a:buAutoNum type="arabicPeriod"/>
            </a:pPr>
            <a:r>
              <a:rPr lang="en-US" sz="1800" b="1" i="0" u="none">
                <a:solidFill>
                  <a:schemeClr val="dk1"/>
                </a:solidFill>
                <a:latin typeface="Arimo"/>
                <a:ea typeface="Arimo"/>
                <a:cs typeface="Arimo"/>
                <a:sym typeface="Arimo"/>
              </a:rPr>
              <a:t>Key </a:t>
            </a:r>
            <a:r>
              <a:rPr lang="en-US" sz="1800" b="1" i="0" u="none">
                <a:solidFill>
                  <a:schemeClr val="dk1"/>
                </a:solidFill>
                <a:latin typeface="Times New Roman"/>
                <a:ea typeface="Times New Roman"/>
                <a:cs typeface="Times New Roman"/>
                <a:sym typeface="Times New Roman"/>
              </a:rPr>
              <a:t>🡪</a:t>
            </a:r>
            <a:r>
              <a:rPr lang="en-US" sz="1800" b="1" i="0" u="none">
                <a:solidFill>
                  <a:schemeClr val="dk1"/>
                </a:solidFill>
                <a:latin typeface="Arimo"/>
                <a:ea typeface="Arimo"/>
                <a:cs typeface="Arimo"/>
                <a:sym typeface="Arimo"/>
              </a:rPr>
              <a:t> {Title, PubId}</a:t>
            </a:r>
            <a:endParaRPr/>
          </a:p>
          <a:p>
            <a:pPr marL="1100137" lvl="1" indent="-533399" algn="just" rtl="0">
              <a:lnSpc>
                <a:spcPct val="90000"/>
              </a:lnSpc>
              <a:spcBef>
                <a:spcPts val="360"/>
              </a:spcBef>
              <a:spcAft>
                <a:spcPts val="0"/>
              </a:spcAft>
              <a:buClr>
                <a:schemeClr val="dk1"/>
              </a:buClr>
              <a:buSzPts val="1800"/>
              <a:buFont typeface="Arimo"/>
              <a:buAutoNum type="arabicPeriod"/>
            </a:pPr>
            <a:r>
              <a:rPr lang="en-US" sz="1800" b="1" i="0" u="none">
                <a:solidFill>
                  <a:schemeClr val="dk1"/>
                </a:solidFill>
                <a:latin typeface="Arimo"/>
                <a:ea typeface="Arimo"/>
                <a:cs typeface="Arimo"/>
                <a:sym typeface="Arimo"/>
              </a:rPr>
              <a:t>{Title, PubId} 🡪 {PageCount}</a:t>
            </a:r>
            <a:endParaRPr/>
          </a:p>
          <a:p>
            <a:pPr marL="1100137" lvl="1" indent="-533399" algn="just" rtl="0">
              <a:lnSpc>
                <a:spcPct val="90000"/>
              </a:lnSpc>
              <a:spcBef>
                <a:spcPts val="360"/>
              </a:spcBef>
              <a:spcAft>
                <a:spcPts val="0"/>
              </a:spcAft>
              <a:buClr>
                <a:schemeClr val="dk1"/>
              </a:buClr>
              <a:buSzPts val="1800"/>
              <a:buFont typeface="Arimo"/>
              <a:buAutoNum type="arabicPeriod"/>
            </a:pPr>
            <a:r>
              <a:rPr lang="en-US" sz="1800" b="1" i="0" u="none">
                <a:solidFill>
                  <a:schemeClr val="dk1"/>
                </a:solidFill>
                <a:latin typeface="Arimo"/>
                <a:ea typeface="Arimo"/>
                <a:cs typeface="Arimo"/>
                <a:sym typeface="Arimo"/>
              </a:rPr>
              <a:t>{PageCount} 🡪 {Price}</a:t>
            </a:r>
            <a:endParaRPr/>
          </a:p>
          <a:p>
            <a:pPr marL="1100137" lvl="1" indent="-533399" algn="just" rtl="0">
              <a:lnSpc>
                <a:spcPct val="90000"/>
              </a:lnSpc>
              <a:spcBef>
                <a:spcPts val="360"/>
              </a:spcBef>
              <a:spcAft>
                <a:spcPts val="0"/>
              </a:spcAft>
              <a:buClr>
                <a:schemeClr val="dk1"/>
              </a:buClr>
              <a:buSzPts val="1800"/>
              <a:buFont typeface="Arimo"/>
              <a:buAutoNum type="arabicPeriod"/>
            </a:pPr>
            <a:r>
              <a:rPr lang="en-US" sz="1800" b="1" i="0" u="none">
                <a:solidFill>
                  <a:schemeClr val="dk1"/>
                </a:solidFill>
                <a:latin typeface="Arimo"/>
                <a:ea typeface="Arimo"/>
                <a:cs typeface="Arimo"/>
                <a:sym typeface="Arimo"/>
              </a:rPr>
              <a:t>Both Price and PageCount depend on a key hence 2NF</a:t>
            </a:r>
            <a:endParaRPr/>
          </a:p>
          <a:p>
            <a:pPr marL="1100137" lvl="1" indent="-533399" algn="just" rtl="0">
              <a:lnSpc>
                <a:spcPct val="90000"/>
              </a:lnSpc>
              <a:spcBef>
                <a:spcPts val="360"/>
              </a:spcBef>
              <a:spcAft>
                <a:spcPts val="0"/>
              </a:spcAft>
              <a:buClr>
                <a:schemeClr val="dk1"/>
              </a:buClr>
              <a:buSzPts val="1800"/>
              <a:buFont typeface="Arimo"/>
              <a:buAutoNum type="arabicPeriod"/>
            </a:pPr>
            <a:r>
              <a:rPr lang="en-US" sz="1800" b="1" i="0" u="none">
                <a:solidFill>
                  <a:schemeClr val="dk1"/>
                </a:solidFill>
                <a:latin typeface="Arimo"/>
                <a:ea typeface="Arimo"/>
                <a:cs typeface="Arimo"/>
                <a:sym typeface="Arimo"/>
              </a:rPr>
              <a:t>Transitively {Title, PubID} 🡪 {Price} hence not in 3NF</a:t>
            </a:r>
            <a:endParaRPr/>
          </a:p>
        </p:txBody>
      </p:sp>
      <p:sp>
        <p:nvSpPr>
          <p:cNvPr id="618" name="Google Shape;618;p27"/>
          <p:cNvSpPr txBox="1"/>
          <p:nvPr/>
        </p:nvSpPr>
        <p:spPr>
          <a:xfrm>
            <a:off x="685800" y="76200"/>
            <a:ext cx="77724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C0000"/>
              </a:buClr>
              <a:buSzPts val="4400"/>
              <a:buFont typeface="Arial"/>
              <a:buNone/>
            </a:pPr>
            <a:r>
              <a:rPr lang="en-US" sz="4400" b="1" i="0" u="none">
                <a:solidFill>
                  <a:srgbClr val="CC0000"/>
                </a:solidFill>
                <a:latin typeface="Arial"/>
                <a:ea typeface="Arial"/>
                <a:cs typeface="Arial"/>
                <a:sym typeface="Arial"/>
              </a:rPr>
              <a:t>Third Normal Form  (3NF) </a:t>
            </a:r>
            <a:endParaRPr/>
          </a:p>
        </p:txBody>
      </p:sp>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28"/>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Transitive Depedency</a:t>
            </a:r>
            <a:endParaRPr/>
          </a:p>
        </p:txBody>
      </p:sp>
      <p:sp>
        <p:nvSpPr>
          <p:cNvPr id="624" name="Google Shape;624;p28"/>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Tab1</a:t>
            </a:r>
            <a:endParaRPr/>
          </a:p>
          <a:p>
            <a:pPr marL="742950" marR="0" lvl="1" indent="-285750" algn="l" rtl="0">
              <a:lnSpc>
                <a:spcPct val="100000"/>
              </a:lnSpc>
              <a:spcBef>
                <a:spcPts val="56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A – Key Column</a:t>
            </a:r>
            <a:endParaRPr/>
          </a:p>
          <a:p>
            <a:pPr marL="742950" marR="0" lvl="1" indent="-285750" algn="l" rtl="0">
              <a:lnSpc>
                <a:spcPct val="100000"/>
              </a:lnSpc>
              <a:spcBef>
                <a:spcPts val="56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B</a:t>
            </a:r>
            <a:endParaRPr/>
          </a:p>
          <a:p>
            <a:pPr marL="742950" marR="0" lvl="1" indent="-285750" algn="l" rtl="0">
              <a:lnSpc>
                <a:spcPct val="100000"/>
              </a:lnSpc>
              <a:spcBef>
                <a:spcPts val="56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C</a:t>
            </a:r>
            <a:endParaRPr/>
          </a:p>
          <a:p>
            <a:pPr marL="742950" marR="0" lvl="1" indent="-285750" algn="l" rtl="0">
              <a:lnSpc>
                <a:spcPct val="100000"/>
              </a:lnSpc>
              <a:spcBef>
                <a:spcPts val="56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D</a:t>
            </a:r>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D-&gt;C</a:t>
            </a:r>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C-&gt;A</a:t>
            </a:r>
            <a:endParaRPr/>
          </a:p>
          <a:p>
            <a:pPr marL="342900" marR="0" lvl="0" indent="-139700" algn="l" rtl="0">
              <a:lnSpc>
                <a:spcPct val="100000"/>
              </a:lnSpc>
              <a:spcBef>
                <a:spcPts val="640"/>
              </a:spcBef>
              <a:spcAft>
                <a:spcPts val="0"/>
              </a:spcAft>
              <a:buClr>
                <a:schemeClr val="dk1"/>
              </a:buClr>
              <a:buSzPts val="3200"/>
              <a:buFont typeface="Times New Roman"/>
              <a:buNone/>
            </a:pPr>
            <a:endParaRPr sz="32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D is transitively dependent on A</a:t>
            </a:r>
            <a:endParaRPr/>
          </a:p>
        </p:txBody>
      </p:sp>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29"/>
          <p:cNvSpPr txBox="1">
            <a:spLocks noGrp="1"/>
          </p:cNvSpPr>
          <p:nvPr>
            <p:ph type="body" idx="1"/>
          </p:nvPr>
        </p:nvSpPr>
        <p:spPr>
          <a:xfrm>
            <a:off x="304800" y="1143000"/>
            <a:ext cx="8610600" cy="4724400"/>
          </a:xfrm>
          <a:prstGeom prst="rect">
            <a:avLst/>
          </a:prstGeom>
          <a:noFill/>
          <a:ln>
            <a:noFill/>
          </a:ln>
        </p:spPr>
        <p:txBody>
          <a:bodyPr spcFirstLastPara="1" wrap="square" lIns="91425" tIns="45700" rIns="91425" bIns="45700" anchor="t" anchorCtr="0">
            <a:noAutofit/>
          </a:bodyPr>
          <a:lstStyle/>
          <a:p>
            <a:pPr marL="609600" lvl="0" indent="-609600" algn="just" rtl="0">
              <a:lnSpc>
                <a:spcPct val="90000"/>
              </a:lnSpc>
              <a:spcBef>
                <a:spcPts val="0"/>
              </a:spcBef>
              <a:spcAft>
                <a:spcPts val="0"/>
              </a:spcAft>
              <a:buClr>
                <a:srgbClr val="CC0000"/>
              </a:buClr>
              <a:buSzPts val="2000"/>
              <a:buFont typeface="Arimo"/>
              <a:buNone/>
            </a:pPr>
            <a:r>
              <a:rPr lang="en-US" sz="2000" b="1" i="0" u="none">
                <a:solidFill>
                  <a:srgbClr val="CC0000"/>
                </a:solidFill>
                <a:latin typeface="Arimo"/>
                <a:ea typeface="Arimo"/>
                <a:cs typeface="Arimo"/>
                <a:sym typeface="Arimo"/>
              </a:rPr>
              <a:t>Example 2 (Not in 3NF) </a:t>
            </a:r>
            <a:endParaRPr/>
          </a:p>
          <a:p>
            <a:pPr marL="609600" lvl="0" indent="-609600" algn="just" rtl="0">
              <a:lnSpc>
                <a:spcPct val="90000"/>
              </a:lnSpc>
              <a:spcBef>
                <a:spcPts val="360"/>
              </a:spcBef>
              <a:spcAft>
                <a:spcPts val="0"/>
              </a:spcAft>
              <a:buClr>
                <a:schemeClr val="dk1"/>
              </a:buClr>
              <a:buSzPts val="1800"/>
              <a:buFont typeface="Arimo"/>
              <a:buNone/>
            </a:pPr>
            <a:r>
              <a:rPr lang="en-US" sz="1800" b="1" i="0" u="none">
                <a:solidFill>
                  <a:schemeClr val="dk1"/>
                </a:solidFill>
                <a:latin typeface="Arimo"/>
                <a:ea typeface="Arimo"/>
                <a:cs typeface="Arimo"/>
                <a:sym typeface="Arimo"/>
              </a:rPr>
              <a:t>Scheme </a:t>
            </a:r>
            <a:r>
              <a:rPr lang="en-US" sz="1800" b="1" i="0" u="none">
                <a:solidFill>
                  <a:schemeClr val="dk1"/>
                </a:solidFill>
                <a:latin typeface="Times New Roman"/>
                <a:ea typeface="Times New Roman"/>
                <a:cs typeface="Times New Roman"/>
                <a:sym typeface="Times New Roman"/>
              </a:rPr>
              <a:t>🡪</a:t>
            </a:r>
            <a:r>
              <a:rPr lang="en-US" sz="1800" b="1" i="0" u="none">
                <a:solidFill>
                  <a:schemeClr val="dk1"/>
                </a:solidFill>
                <a:latin typeface="Arimo"/>
                <a:ea typeface="Arimo"/>
                <a:cs typeface="Arimo"/>
                <a:sym typeface="Arimo"/>
              </a:rPr>
              <a:t> {</a:t>
            </a:r>
            <a:r>
              <a:rPr lang="en-US" sz="1800" b="1" i="0" u="sng">
                <a:solidFill>
                  <a:schemeClr val="dk1"/>
                </a:solidFill>
                <a:latin typeface="Arimo"/>
                <a:ea typeface="Arimo"/>
                <a:cs typeface="Arimo"/>
                <a:sym typeface="Arimo"/>
              </a:rPr>
              <a:t>Studio</a:t>
            </a:r>
            <a:r>
              <a:rPr lang="en-US" sz="1800" b="1" i="0" u="none">
                <a:solidFill>
                  <a:schemeClr val="dk1"/>
                </a:solidFill>
                <a:latin typeface="Arimo"/>
                <a:ea typeface="Arimo"/>
                <a:cs typeface="Arimo"/>
                <a:sym typeface="Arimo"/>
              </a:rPr>
              <a:t>, StudioCity, CityTemp}	</a:t>
            </a:r>
            <a:endParaRPr/>
          </a:p>
          <a:p>
            <a:pPr marL="1100137" lvl="1" indent="-533399" algn="just" rtl="0">
              <a:lnSpc>
                <a:spcPct val="90000"/>
              </a:lnSpc>
              <a:spcBef>
                <a:spcPts val="320"/>
              </a:spcBef>
              <a:spcAft>
                <a:spcPts val="0"/>
              </a:spcAft>
              <a:buClr>
                <a:schemeClr val="dk1"/>
              </a:buClr>
              <a:buSzPts val="1600"/>
              <a:buFont typeface="Arimo"/>
              <a:buAutoNum type="arabicPeriod"/>
            </a:pPr>
            <a:r>
              <a:rPr lang="en-US" sz="1600" b="1" i="0" u="none">
                <a:solidFill>
                  <a:schemeClr val="dk1"/>
                </a:solidFill>
                <a:latin typeface="Arimo"/>
                <a:ea typeface="Arimo"/>
                <a:cs typeface="Arimo"/>
                <a:sym typeface="Arimo"/>
              </a:rPr>
              <a:t>Primary Key </a:t>
            </a:r>
            <a:r>
              <a:rPr lang="en-US" sz="1600" b="1" i="0" u="none">
                <a:solidFill>
                  <a:schemeClr val="dk1"/>
                </a:solidFill>
                <a:latin typeface="Times New Roman"/>
                <a:ea typeface="Times New Roman"/>
                <a:cs typeface="Times New Roman"/>
                <a:sym typeface="Times New Roman"/>
              </a:rPr>
              <a:t>🡪</a:t>
            </a:r>
            <a:r>
              <a:rPr lang="en-US" sz="1600" b="1" i="0" u="none">
                <a:solidFill>
                  <a:schemeClr val="dk1"/>
                </a:solidFill>
                <a:latin typeface="Arimo"/>
                <a:ea typeface="Arimo"/>
                <a:cs typeface="Arimo"/>
                <a:sym typeface="Arimo"/>
              </a:rPr>
              <a:t> {Studio}</a:t>
            </a:r>
            <a:endParaRPr/>
          </a:p>
          <a:p>
            <a:pPr marL="1100137" lvl="1" indent="-533399" algn="just" rtl="0">
              <a:lnSpc>
                <a:spcPct val="90000"/>
              </a:lnSpc>
              <a:spcBef>
                <a:spcPts val="320"/>
              </a:spcBef>
              <a:spcAft>
                <a:spcPts val="0"/>
              </a:spcAft>
              <a:buClr>
                <a:schemeClr val="dk1"/>
              </a:buClr>
              <a:buSzPts val="1600"/>
              <a:buFont typeface="Arimo"/>
              <a:buAutoNum type="arabicPeriod"/>
            </a:pPr>
            <a:r>
              <a:rPr lang="en-US" sz="1600" b="1" i="0" u="none">
                <a:solidFill>
                  <a:schemeClr val="dk1"/>
                </a:solidFill>
                <a:latin typeface="Arimo"/>
                <a:ea typeface="Arimo"/>
                <a:cs typeface="Arimo"/>
                <a:sym typeface="Arimo"/>
              </a:rPr>
              <a:t>{Studio} </a:t>
            </a:r>
            <a:r>
              <a:rPr lang="en-US" sz="1600" b="1" i="0" u="none">
                <a:solidFill>
                  <a:schemeClr val="dk1"/>
                </a:solidFill>
                <a:latin typeface="Times New Roman"/>
                <a:ea typeface="Times New Roman"/>
                <a:cs typeface="Times New Roman"/>
                <a:sym typeface="Times New Roman"/>
              </a:rPr>
              <a:t>🡪</a:t>
            </a:r>
            <a:r>
              <a:rPr lang="en-US" sz="1600" b="1" i="0" u="none">
                <a:solidFill>
                  <a:schemeClr val="dk1"/>
                </a:solidFill>
                <a:latin typeface="Arimo"/>
                <a:ea typeface="Arimo"/>
                <a:cs typeface="Arimo"/>
                <a:sym typeface="Arimo"/>
              </a:rPr>
              <a:t> {StudioCity}</a:t>
            </a:r>
            <a:endParaRPr/>
          </a:p>
          <a:p>
            <a:pPr marL="1100137" lvl="1" indent="-533399" algn="just" rtl="0">
              <a:lnSpc>
                <a:spcPct val="90000"/>
              </a:lnSpc>
              <a:spcBef>
                <a:spcPts val="320"/>
              </a:spcBef>
              <a:spcAft>
                <a:spcPts val="0"/>
              </a:spcAft>
              <a:buClr>
                <a:schemeClr val="dk1"/>
              </a:buClr>
              <a:buSzPts val="1600"/>
              <a:buFont typeface="Arimo"/>
              <a:buAutoNum type="arabicPeriod"/>
            </a:pPr>
            <a:r>
              <a:rPr lang="en-US" sz="1600" b="1" i="0" u="none">
                <a:solidFill>
                  <a:schemeClr val="dk1"/>
                </a:solidFill>
                <a:latin typeface="Arimo"/>
                <a:ea typeface="Arimo"/>
                <a:cs typeface="Arimo"/>
                <a:sym typeface="Arimo"/>
              </a:rPr>
              <a:t>{StudioCity} </a:t>
            </a:r>
            <a:r>
              <a:rPr lang="en-US" sz="1600" b="1" i="0" u="none">
                <a:solidFill>
                  <a:schemeClr val="dk1"/>
                </a:solidFill>
                <a:latin typeface="Times New Roman"/>
                <a:ea typeface="Times New Roman"/>
                <a:cs typeface="Times New Roman"/>
                <a:sym typeface="Times New Roman"/>
              </a:rPr>
              <a:t>🡪</a:t>
            </a:r>
            <a:r>
              <a:rPr lang="en-US" sz="1600" b="1" i="0" u="none">
                <a:solidFill>
                  <a:schemeClr val="dk1"/>
                </a:solidFill>
                <a:latin typeface="Arimo"/>
                <a:ea typeface="Arimo"/>
                <a:cs typeface="Arimo"/>
                <a:sym typeface="Arimo"/>
              </a:rPr>
              <a:t> {CityTemp}</a:t>
            </a:r>
            <a:endParaRPr/>
          </a:p>
          <a:p>
            <a:pPr marL="1100137" lvl="1" indent="-533399" algn="just" rtl="0">
              <a:lnSpc>
                <a:spcPct val="90000"/>
              </a:lnSpc>
              <a:spcBef>
                <a:spcPts val="320"/>
              </a:spcBef>
              <a:spcAft>
                <a:spcPts val="0"/>
              </a:spcAft>
              <a:buClr>
                <a:schemeClr val="dk1"/>
              </a:buClr>
              <a:buSzPts val="1600"/>
              <a:buFont typeface="Arimo"/>
              <a:buAutoNum type="arabicPeriod"/>
            </a:pPr>
            <a:r>
              <a:rPr lang="en-US" sz="1600" b="1" i="0" u="none">
                <a:solidFill>
                  <a:schemeClr val="dk1"/>
                </a:solidFill>
                <a:latin typeface="Arimo"/>
                <a:ea typeface="Arimo"/>
                <a:cs typeface="Arimo"/>
                <a:sym typeface="Arimo"/>
              </a:rPr>
              <a:t>{Studio} 🡪 {CityTemp}</a:t>
            </a:r>
            <a:endParaRPr/>
          </a:p>
          <a:p>
            <a:pPr marL="1100137" lvl="1" indent="-533399" algn="just" rtl="0">
              <a:lnSpc>
                <a:spcPct val="90000"/>
              </a:lnSpc>
              <a:spcBef>
                <a:spcPts val="320"/>
              </a:spcBef>
              <a:spcAft>
                <a:spcPts val="0"/>
              </a:spcAft>
              <a:buClr>
                <a:schemeClr val="dk1"/>
              </a:buClr>
              <a:buSzPts val="1600"/>
              <a:buFont typeface="Arimo"/>
              <a:buAutoNum type="arabicPeriod"/>
            </a:pPr>
            <a:r>
              <a:rPr lang="en-US" sz="1600" b="1" i="0" u="none">
                <a:solidFill>
                  <a:schemeClr val="dk1"/>
                </a:solidFill>
                <a:latin typeface="Arimo"/>
                <a:ea typeface="Arimo"/>
                <a:cs typeface="Arimo"/>
                <a:sym typeface="Arimo"/>
              </a:rPr>
              <a:t>Both StudioCity and CityTemp depend on the entire key hence 2NF</a:t>
            </a:r>
            <a:endParaRPr/>
          </a:p>
          <a:p>
            <a:pPr marL="1100137" lvl="1" indent="-533399" algn="just" rtl="0">
              <a:lnSpc>
                <a:spcPct val="90000"/>
              </a:lnSpc>
              <a:spcBef>
                <a:spcPts val="320"/>
              </a:spcBef>
              <a:spcAft>
                <a:spcPts val="0"/>
              </a:spcAft>
              <a:buClr>
                <a:schemeClr val="dk1"/>
              </a:buClr>
              <a:buSzPts val="1600"/>
              <a:buFont typeface="Arimo"/>
              <a:buAutoNum type="arabicPeriod"/>
            </a:pPr>
            <a:r>
              <a:rPr lang="en-US" sz="1600" b="1" i="0" u="none">
                <a:solidFill>
                  <a:schemeClr val="dk1"/>
                </a:solidFill>
                <a:latin typeface="Arimo"/>
                <a:ea typeface="Arimo"/>
                <a:cs typeface="Arimo"/>
                <a:sym typeface="Arimo"/>
              </a:rPr>
              <a:t>CityTemp transitively depends on Studio hence violates 3NF </a:t>
            </a:r>
            <a:endParaRPr/>
          </a:p>
          <a:p>
            <a:pPr marL="1100137" lvl="1" indent="-533399" algn="just" rtl="0">
              <a:lnSpc>
                <a:spcPct val="90000"/>
              </a:lnSpc>
              <a:spcBef>
                <a:spcPts val="320"/>
              </a:spcBef>
              <a:spcAft>
                <a:spcPts val="0"/>
              </a:spcAft>
              <a:buClr>
                <a:schemeClr val="dk1"/>
              </a:buClr>
              <a:buSzPts val="1600"/>
              <a:buFont typeface="Times New Roman"/>
              <a:buNone/>
            </a:pPr>
            <a:endParaRPr sz="1600" b="1" i="0" u="none">
              <a:solidFill>
                <a:schemeClr val="dk1"/>
              </a:solidFill>
              <a:latin typeface="Arimo"/>
              <a:ea typeface="Arimo"/>
              <a:cs typeface="Arimo"/>
              <a:sym typeface="Arimo"/>
            </a:endParaRPr>
          </a:p>
          <a:p>
            <a:pPr marL="609600" lvl="0" indent="-609600" algn="just" rtl="0">
              <a:lnSpc>
                <a:spcPct val="90000"/>
              </a:lnSpc>
              <a:spcBef>
                <a:spcPts val="400"/>
              </a:spcBef>
              <a:spcAft>
                <a:spcPts val="0"/>
              </a:spcAft>
              <a:buClr>
                <a:srgbClr val="CC0000"/>
              </a:buClr>
              <a:buSzPts val="2000"/>
              <a:buFont typeface="Arimo"/>
              <a:buNone/>
            </a:pPr>
            <a:r>
              <a:rPr lang="en-US" sz="2000" b="1" i="0" u="none">
                <a:solidFill>
                  <a:srgbClr val="CC0000"/>
                </a:solidFill>
                <a:latin typeface="Arimo"/>
                <a:ea typeface="Arimo"/>
                <a:cs typeface="Arimo"/>
                <a:sym typeface="Arimo"/>
              </a:rPr>
              <a:t>Example 3 (Not in 3NF) </a:t>
            </a:r>
            <a:endParaRPr/>
          </a:p>
          <a:p>
            <a:pPr marL="609600" lvl="0" indent="-609600" algn="just" rtl="0">
              <a:lnSpc>
                <a:spcPct val="90000"/>
              </a:lnSpc>
              <a:spcBef>
                <a:spcPts val="360"/>
              </a:spcBef>
              <a:spcAft>
                <a:spcPts val="0"/>
              </a:spcAft>
              <a:buClr>
                <a:schemeClr val="dk1"/>
              </a:buClr>
              <a:buSzPts val="1800"/>
              <a:buFont typeface="Arimo"/>
              <a:buNone/>
            </a:pPr>
            <a:r>
              <a:rPr lang="en-US" sz="1800" b="1" i="0" u="none">
                <a:solidFill>
                  <a:schemeClr val="dk1"/>
                </a:solidFill>
                <a:latin typeface="Arimo"/>
                <a:ea typeface="Arimo"/>
                <a:cs typeface="Arimo"/>
                <a:sym typeface="Arimo"/>
              </a:rPr>
              <a:t>Scheme </a:t>
            </a:r>
            <a:r>
              <a:rPr lang="en-US" sz="1800" b="1" i="0" u="none">
                <a:solidFill>
                  <a:schemeClr val="dk1"/>
                </a:solidFill>
                <a:latin typeface="Times New Roman"/>
                <a:ea typeface="Times New Roman"/>
                <a:cs typeface="Times New Roman"/>
                <a:sym typeface="Times New Roman"/>
              </a:rPr>
              <a:t>🡪</a:t>
            </a:r>
            <a:r>
              <a:rPr lang="en-US" sz="1800" b="1" i="0" u="none">
                <a:solidFill>
                  <a:schemeClr val="dk1"/>
                </a:solidFill>
                <a:latin typeface="Arimo"/>
                <a:ea typeface="Arimo"/>
                <a:cs typeface="Arimo"/>
                <a:sym typeface="Arimo"/>
              </a:rPr>
              <a:t> {BuildingID, Contractor, Fee}</a:t>
            </a:r>
            <a:endParaRPr/>
          </a:p>
          <a:p>
            <a:pPr marL="1100137" lvl="1" indent="-533399" algn="just" rtl="0">
              <a:lnSpc>
                <a:spcPct val="90000"/>
              </a:lnSpc>
              <a:spcBef>
                <a:spcPts val="320"/>
              </a:spcBef>
              <a:spcAft>
                <a:spcPts val="0"/>
              </a:spcAft>
              <a:buClr>
                <a:schemeClr val="dk1"/>
              </a:buClr>
              <a:buSzPts val="1600"/>
              <a:buFont typeface="Arimo"/>
              <a:buAutoNum type="arabicPeriod"/>
            </a:pPr>
            <a:r>
              <a:rPr lang="en-US" sz="1600" b="1" i="0" u="none">
                <a:solidFill>
                  <a:schemeClr val="dk1"/>
                </a:solidFill>
                <a:latin typeface="Arimo"/>
                <a:ea typeface="Arimo"/>
                <a:cs typeface="Arimo"/>
                <a:sym typeface="Arimo"/>
              </a:rPr>
              <a:t>Primary Key </a:t>
            </a:r>
            <a:r>
              <a:rPr lang="en-US" sz="1600" b="1" i="0" u="none">
                <a:solidFill>
                  <a:schemeClr val="dk1"/>
                </a:solidFill>
                <a:latin typeface="Times New Roman"/>
                <a:ea typeface="Times New Roman"/>
                <a:cs typeface="Times New Roman"/>
                <a:sym typeface="Times New Roman"/>
              </a:rPr>
              <a:t>🡪</a:t>
            </a:r>
            <a:r>
              <a:rPr lang="en-US" sz="1600" b="1" i="0" u="none">
                <a:solidFill>
                  <a:schemeClr val="dk1"/>
                </a:solidFill>
                <a:latin typeface="Arimo"/>
                <a:ea typeface="Arimo"/>
                <a:cs typeface="Arimo"/>
                <a:sym typeface="Arimo"/>
              </a:rPr>
              <a:t> {BuildingID}</a:t>
            </a:r>
            <a:endParaRPr/>
          </a:p>
          <a:p>
            <a:pPr marL="1100137" lvl="1" indent="-533399" algn="just" rtl="0">
              <a:lnSpc>
                <a:spcPct val="90000"/>
              </a:lnSpc>
              <a:spcBef>
                <a:spcPts val="320"/>
              </a:spcBef>
              <a:spcAft>
                <a:spcPts val="0"/>
              </a:spcAft>
              <a:buClr>
                <a:schemeClr val="dk1"/>
              </a:buClr>
              <a:buSzPts val="1600"/>
              <a:buFont typeface="Arimo"/>
              <a:buAutoNum type="arabicPeriod"/>
            </a:pPr>
            <a:r>
              <a:rPr lang="en-US" sz="1600" b="1" i="0" u="none">
                <a:solidFill>
                  <a:schemeClr val="dk1"/>
                </a:solidFill>
                <a:latin typeface="Arimo"/>
                <a:ea typeface="Arimo"/>
                <a:cs typeface="Arimo"/>
                <a:sym typeface="Arimo"/>
              </a:rPr>
              <a:t>{BuildingID} 🡪 {Contractor}</a:t>
            </a:r>
            <a:endParaRPr/>
          </a:p>
          <a:p>
            <a:pPr marL="1100137" lvl="1" indent="-533399" algn="just" rtl="0">
              <a:lnSpc>
                <a:spcPct val="90000"/>
              </a:lnSpc>
              <a:spcBef>
                <a:spcPts val="320"/>
              </a:spcBef>
              <a:spcAft>
                <a:spcPts val="0"/>
              </a:spcAft>
              <a:buClr>
                <a:schemeClr val="dk1"/>
              </a:buClr>
              <a:buSzPts val="1600"/>
              <a:buFont typeface="Arimo"/>
              <a:buAutoNum type="arabicPeriod"/>
            </a:pPr>
            <a:r>
              <a:rPr lang="en-US" sz="1600" b="1" i="0" u="none">
                <a:solidFill>
                  <a:schemeClr val="dk1"/>
                </a:solidFill>
                <a:latin typeface="Arimo"/>
                <a:ea typeface="Arimo"/>
                <a:cs typeface="Arimo"/>
                <a:sym typeface="Arimo"/>
              </a:rPr>
              <a:t>{Contractor} 🡪 {Fee} </a:t>
            </a:r>
            <a:endParaRPr/>
          </a:p>
          <a:p>
            <a:pPr marL="1100137" lvl="1" indent="-533399" algn="just" rtl="0">
              <a:lnSpc>
                <a:spcPct val="90000"/>
              </a:lnSpc>
              <a:spcBef>
                <a:spcPts val="320"/>
              </a:spcBef>
              <a:spcAft>
                <a:spcPts val="0"/>
              </a:spcAft>
              <a:buClr>
                <a:schemeClr val="dk1"/>
              </a:buClr>
              <a:buSzPts val="1600"/>
              <a:buFont typeface="Arimo"/>
              <a:buAutoNum type="arabicPeriod"/>
            </a:pPr>
            <a:r>
              <a:rPr lang="en-US" sz="1600" b="1" i="0" u="none">
                <a:solidFill>
                  <a:schemeClr val="dk1"/>
                </a:solidFill>
                <a:latin typeface="Arimo"/>
                <a:ea typeface="Arimo"/>
                <a:cs typeface="Arimo"/>
                <a:sym typeface="Arimo"/>
              </a:rPr>
              <a:t>{BuildingID} 🡪 {Fee}</a:t>
            </a:r>
            <a:endParaRPr/>
          </a:p>
          <a:p>
            <a:pPr marL="1100137" lvl="1" indent="-533399" algn="just" rtl="0">
              <a:lnSpc>
                <a:spcPct val="90000"/>
              </a:lnSpc>
              <a:spcBef>
                <a:spcPts val="320"/>
              </a:spcBef>
              <a:spcAft>
                <a:spcPts val="0"/>
              </a:spcAft>
              <a:buClr>
                <a:schemeClr val="dk1"/>
              </a:buClr>
              <a:buSzPts val="1600"/>
              <a:buFont typeface="Arimo"/>
              <a:buAutoNum type="arabicPeriod"/>
            </a:pPr>
            <a:r>
              <a:rPr lang="en-US" sz="1600" b="1" i="0" u="none">
                <a:solidFill>
                  <a:schemeClr val="dk1"/>
                </a:solidFill>
                <a:latin typeface="Arimo"/>
                <a:ea typeface="Arimo"/>
                <a:cs typeface="Arimo"/>
                <a:sym typeface="Arimo"/>
              </a:rPr>
              <a:t>Fee transitively depends on the BuildingID</a:t>
            </a:r>
            <a:endParaRPr/>
          </a:p>
          <a:p>
            <a:pPr marL="1100137" lvl="1" indent="-533399" algn="just" rtl="0">
              <a:lnSpc>
                <a:spcPct val="90000"/>
              </a:lnSpc>
              <a:spcBef>
                <a:spcPts val="320"/>
              </a:spcBef>
              <a:spcAft>
                <a:spcPts val="0"/>
              </a:spcAft>
              <a:buClr>
                <a:schemeClr val="dk1"/>
              </a:buClr>
              <a:buSzPts val="1600"/>
              <a:buFont typeface="Arimo"/>
              <a:buAutoNum type="arabicPeriod"/>
            </a:pPr>
            <a:r>
              <a:rPr lang="en-US" sz="1600" b="1" i="0" u="none">
                <a:solidFill>
                  <a:schemeClr val="dk1"/>
                </a:solidFill>
                <a:latin typeface="Arimo"/>
                <a:ea typeface="Arimo"/>
                <a:cs typeface="Arimo"/>
                <a:sym typeface="Arimo"/>
              </a:rPr>
              <a:t>Both Contractor and Fee depend on the entire key hence 2NF</a:t>
            </a:r>
            <a:endParaRPr/>
          </a:p>
        </p:txBody>
      </p:sp>
      <p:sp>
        <p:nvSpPr>
          <p:cNvPr id="631" name="Google Shape;631;p29"/>
          <p:cNvSpPr txBox="1"/>
          <p:nvPr/>
        </p:nvSpPr>
        <p:spPr>
          <a:xfrm>
            <a:off x="685800" y="76200"/>
            <a:ext cx="77724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C0000"/>
              </a:buClr>
              <a:buSzPts val="4400"/>
              <a:buFont typeface="Arial"/>
              <a:buNone/>
            </a:pPr>
            <a:r>
              <a:rPr lang="en-US" sz="4400" b="1" i="0" u="none">
                <a:solidFill>
                  <a:srgbClr val="CC0000"/>
                </a:solidFill>
                <a:latin typeface="Arial"/>
                <a:ea typeface="Arial"/>
                <a:cs typeface="Arial"/>
                <a:sym typeface="Arial"/>
              </a:rPr>
              <a:t>Third Normal Form  (3NF) </a:t>
            </a:r>
            <a:endParaRPr/>
          </a:p>
        </p:txBody>
      </p:sp>
      <p:grpSp>
        <p:nvGrpSpPr>
          <p:cNvPr id="632" name="Google Shape;632;p29"/>
          <p:cNvGrpSpPr/>
          <p:nvPr/>
        </p:nvGrpSpPr>
        <p:grpSpPr>
          <a:xfrm>
            <a:off x="6354762" y="3419475"/>
            <a:ext cx="1011237" cy="319087"/>
            <a:chOff x="0" y="0"/>
            <a:chExt cx="637" cy="403"/>
          </a:xfrm>
        </p:grpSpPr>
        <p:sp>
          <p:nvSpPr>
            <p:cNvPr id="633" name="Google Shape;633;p29"/>
            <p:cNvSpPr txBox="1"/>
            <p:nvPr/>
          </p:nvSpPr>
          <p:spPr>
            <a:xfrm>
              <a:off x="43" y="0"/>
              <a:ext cx="551" cy="40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200"/>
                <a:buFont typeface="Arimo"/>
                <a:buNone/>
              </a:pPr>
              <a:r>
                <a:rPr lang="en-US" sz="1200" b="1" i="0" u="none">
                  <a:solidFill>
                    <a:schemeClr val="dk1"/>
                  </a:solidFill>
                  <a:latin typeface="Arimo"/>
                  <a:ea typeface="Arimo"/>
                  <a:cs typeface="Arimo"/>
                  <a:sym typeface="Arimo"/>
                </a:rPr>
                <a:t>BuildingID</a:t>
              </a:r>
              <a:endParaRPr/>
            </a:p>
            <a:p>
              <a:pPr marL="0" marR="0" lvl="0" indent="0" algn="l" rtl="0">
                <a:lnSpc>
                  <a:spcPct val="100000"/>
                </a:lnSpc>
                <a:spcBef>
                  <a:spcPts val="0"/>
                </a:spcBef>
                <a:spcAft>
                  <a:spcPts val="0"/>
                </a:spcAft>
                <a:buNone/>
              </a:pPr>
              <a:endParaRPr sz="1200" b="1" i="0" u="none">
                <a:solidFill>
                  <a:schemeClr val="dk1"/>
                </a:solidFill>
                <a:latin typeface="Arimo"/>
                <a:ea typeface="Arimo"/>
                <a:cs typeface="Arimo"/>
                <a:sym typeface="Arimo"/>
              </a:endParaRPr>
            </a:p>
          </p:txBody>
        </p:sp>
        <p:sp>
          <p:nvSpPr>
            <p:cNvPr id="634" name="Google Shape;634;p29"/>
            <p:cNvSpPr txBox="1"/>
            <p:nvPr/>
          </p:nvSpPr>
          <p:spPr>
            <a:xfrm>
              <a:off x="0" y="0"/>
              <a:ext cx="637"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635" name="Google Shape;635;p29"/>
          <p:cNvGrpSpPr/>
          <p:nvPr/>
        </p:nvGrpSpPr>
        <p:grpSpPr>
          <a:xfrm>
            <a:off x="7366000" y="3419475"/>
            <a:ext cx="968375" cy="319087"/>
            <a:chOff x="637" y="0"/>
            <a:chExt cx="610" cy="403"/>
          </a:xfrm>
        </p:grpSpPr>
        <p:sp>
          <p:nvSpPr>
            <p:cNvPr id="636" name="Google Shape;636;p29"/>
            <p:cNvSpPr txBox="1"/>
            <p:nvPr/>
          </p:nvSpPr>
          <p:spPr>
            <a:xfrm>
              <a:off x="680" y="0"/>
              <a:ext cx="524" cy="403"/>
            </a:xfrm>
            <a:prstGeom prst="rect">
              <a:avLst/>
            </a:prstGeom>
            <a:noFill/>
            <a:ln>
              <a:noFill/>
            </a:ln>
          </p:spPr>
          <p:txBody>
            <a:bodyPr spcFirstLastPara="1" wrap="square" lIns="0" tIns="0" rIns="0" bIns="0" anchor="t" anchorCtr="0">
              <a:noAutofit/>
            </a:bodyPr>
            <a:lstStyle/>
            <a:p>
              <a:pPr marL="0" marR="0" lvl="0" indent="0" algn="just"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Contractor</a:t>
              </a:r>
              <a:endParaRPr sz="1200" b="1"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200" b="1" i="0" u="none">
                <a:solidFill>
                  <a:schemeClr val="dk1"/>
                </a:solidFill>
                <a:latin typeface="Times New Roman"/>
                <a:ea typeface="Times New Roman"/>
                <a:cs typeface="Times New Roman"/>
                <a:sym typeface="Times New Roman"/>
              </a:endParaRPr>
            </a:p>
          </p:txBody>
        </p:sp>
        <p:sp>
          <p:nvSpPr>
            <p:cNvPr id="637" name="Google Shape;637;p29"/>
            <p:cNvSpPr txBox="1"/>
            <p:nvPr/>
          </p:nvSpPr>
          <p:spPr>
            <a:xfrm>
              <a:off x="637" y="0"/>
              <a:ext cx="610"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638" name="Google Shape;638;p29"/>
          <p:cNvGrpSpPr/>
          <p:nvPr/>
        </p:nvGrpSpPr>
        <p:grpSpPr>
          <a:xfrm>
            <a:off x="8334375" y="3419475"/>
            <a:ext cx="657225" cy="319087"/>
            <a:chOff x="1247" y="0"/>
            <a:chExt cx="414" cy="403"/>
          </a:xfrm>
        </p:grpSpPr>
        <p:sp>
          <p:nvSpPr>
            <p:cNvPr id="639" name="Google Shape;639;p29"/>
            <p:cNvSpPr txBox="1"/>
            <p:nvPr/>
          </p:nvSpPr>
          <p:spPr>
            <a:xfrm>
              <a:off x="1290" y="0"/>
              <a:ext cx="328" cy="40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200"/>
                <a:buFont typeface="Arimo"/>
                <a:buNone/>
              </a:pPr>
              <a:r>
                <a:rPr lang="en-US" sz="1200" b="1" i="0" u="none">
                  <a:solidFill>
                    <a:schemeClr val="dk1"/>
                  </a:solidFill>
                  <a:latin typeface="Arimo"/>
                  <a:ea typeface="Arimo"/>
                  <a:cs typeface="Arimo"/>
                  <a:sym typeface="Arimo"/>
                </a:rPr>
                <a:t>Fee</a:t>
              </a:r>
              <a:endParaRPr/>
            </a:p>
            <a:p>
              <a:pPr marL="0" marR="0" lvl="0" indent="0" algn="l" rtl="0">
                <a:lnSpc>
                  <a:spcPct val="100000"/>
                </a:lnSpc>
                <a:spcBef>
                  <a:spcPts val="0"/>
                </a:spcBef>
                <a:spcAft>
                  <a:spcPts val="0"/>
                </a:spcAft>
                <a:buNone/>
              </a:pPr>
              <a:endParaRPr sz="1200" b="1" i="0" u="none">
                <a:solidFill>
                  <a:schemeClr val="dk1"/>
                </a:solidFill>
                <a:latin typeface="Arimo"/>
                <a:ea typeface="Arimo"/>
                <a:cs typeface="Arimo"/>
                <a:sym typeface="Arimo"/>
              </a:endParaRPr>
            </a:p>
          </p:txBody>
        </p:sp>
        <p:sp>
          <p:nvSpPr>
            <p:cNvPr id="640" name="Google Shape;640;p29"/>
            <p:cNvSpPr txBox="1"/>
            <p:nvPr/>
          </p:nvSpPr>
          <p:spPr>
            <a:xfrm>
              <a:off x="1247" y="0"/>
              <a:ext cx="414"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641" name="Google Shape;641;p29"/>
          <p:cNvGrpSpPr/>
          <p:nvPr/>
        </p:nvGrpSpPr>
        <p:grpSpPr>
          <a:xfrm>
            <a:off x="6354762" y="3744912"/>
            <a:ext cx="1011237" cy="288925"/>
            <a:chOff x="0" y="403"/>
            <a:chExt cx="637" cy="403"/>
          </a:xfrm>
        </p:grpSpPr>
        <p:sp>
          <p:nvSpPr>
            <p:cNvPr id="642" name="Google Shape;642;p29"/>
            <p:cNvSpPr txBox="1"/>
            <p:nvPr/>
          </p:nvSpPr>
          <p:spPr>
            <a:xfrm>
              <a:off x="43" y="403"/>
              <a:ext cx="551"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 100</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643" name="Google Shape;643;p29"/>
            <p:cNvSpPr txBox="1"/>
            <p:nvPr/>
          </p:nvSpPr>
          <p:spPr>
            <a:xfrm>
              <a:off x="0" y="403"/>
              <a:ext cx="637"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644" name="Google Shape;644;p29"/>
          <p:cNvGrpSpPr/>
          <p:nvPr/>
        </p:nvGrpSpPr>
        <p:grpSpPr>
          <a:xfrm>
            <a:off x="7366000" y="3744912"/>
            <a:ext cx="968375" cy="288925"/>
            <a:chOff x="637" y="403"/>
            <a:chExt cx="610" cy="403"/>
          </a:xfrm>
        </p:grpSpPr>
        <p:sp>
          <p:nvSpPr>
            <p:cNvPr id="645" name="Google Shape;645;p29"/>
            <p:cNvSpPr txBox="1"/>
            <p:nvPr/>
          </p:nvSpPr>
          <p:spPr>
            <a:xfrm>
              <a:off x="680" y="403"/>
              <a:ext cx="524"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Randolph</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646" name="Google Shape;646;p29"/>
            <p:cNvSpPr txBox="1"/>
            <p:nvPr/>
          </p:nvSpPr>
          <p:spPr>
            <a:xfrm>
              <a:off x="637" y="403"/>
              <a:ext cx="610"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647" name="Google Shape;647;p29"/>
          <p:cNvGrpSpPr/>
          <p:nvPr/>
        </p:nvGrpSpPr>
        <p:grpSpPr>
          <a:xfrm>
            <a:off x="8334375" y="3744912"/>
            <a:ext cx="657225" cy="288925"/>
            <a:chOff x="1247" y="403"/>
            <a:chExt cx="414" cy="403"/>
          </a:xfrm>
        </p:grpSpPr>
        <p:sp>
          <p:nvSpPr>
            <p:cNvPr id="648" name="Google Shape;648;p29"/>
            <p:cNvSpPr txBox="1"/>
            <p:nvPr/>
          </p:nvSpPr>
          <p:spPr>
            <a:xfrm>
              <a:off x="1290" y="403"/>
              <a:ext cx="328"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1200</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649" name="Google Shape;649;p29"/>
            <p:cNvSpPr txBox="1"/>
            <p:nvPr/>
          </p:nvSpPr>
          <p:spPr>
            <a:xfrm>
              <a:off x="1247" y="403"/>
              <a:ext cx="414"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650" name="Google Shape;650;p29"/>
          <p:cNvGrpSpPr/>
          <p:nvPr/>
        </p:nvGrpSpPr>
        <p:grpSpPr>
          <a:xfrm>
            <a:off x="6354762" y="4033837"/>
            <a:ext cx="1011237" cy="258762"/>
            <a:chOff x="0" y="806"/>
            <a:chExt cx="637" cy="403"/>
          </a:xfrm>
        </p:grpSpPr>
        <p:sp>
          <p:nvSpPr>
            <p:cNvPr id="651" name="Google Shape;651;p29"/>
            <p:cNvSpPr txBox="1"/>
            <p:nvPr/>
          </p:nvSpPr>
          <p:spPr>
            <a:xfrm>
              <a:off x="43" y="806"/>
              <a:ext cx="551"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150</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652" name="Google Shape;652;p29"/>
            <p:cNvSpPr txBox="1"/>
            <p:nvPr/>
          </p:nvSpPr>
          <p:spPr>
            <a:xfrm>
              <a:off x="0" y="806"/>
              <a:ext cx="637"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653" name="Google Shape;653;p29"/>
          <p:cNvGrpSpPr/>
          <p:nvPr/>
        </p:nvGrpSpPr>
        <p:grpSpPr>
          <a:xfrm>
            <a:off x="7366000" y="4033837"/>
            <a:ext cx="968375" cy="258762"/>
            <a:chOff x="637" y="806"/>
            <a:chExt cx="610" cy="403"/>
          </a:xfrm>
        </p:grpSpPr>
        <p:sp>
          <p:nvSpPr>
            <p:cNvPr id="654" name="Google Shape;654;p29"/>
            <p:cNvSpPr txBox="1"/>
            <p:nvPr/>
          </p:nvSpPr>
          <p:spPr>
            <a:xfrm>
              <a:off x="680" y="806"/>
              <a:ext cx="524"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Ingersoll</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655" name="Google Shape;655;p29"/>
            <p:cNvSpPr txBox="1"/>
            <p:nvPr/>
          </p:nvSpPr>
          <p:spPr>
            <a:xfrm>
              <a:off x="637" y="806"/>
              <a:ext cx="610"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656" name="Google Shape;656;p29"/>
          <p:cNvGrpSpPr/>
          <p:nvPr/>
        </p:nvGrpSpPr>
        <p:grpSpPr>
          <a:xfrm>
            <a:off x="8334375" y="4033837"/>
            <a:ext cx="657225" cy="258762"/>
            <a:chOff x="1247" y="806"/>
            <a:chExt cx="414" cy="403"/>
          </a:xfrm>
        </p:grpSpPr>
        <p:sp>
          <p:nvSpPr>
            <p:cNvPr id="657" name="Google Shape;657;p29"/>
            <p:cNvSpPr txBox="1"/>
            <p:nvPr/>
          </p:nvSpPr>
          <p:spPr>
            <a:xfrm>
              <a:off x="1290" y="806"/>
              <a:ext cx="328"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1100</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658" name="Google Shape;658;p29"/>
            <p:cNvSpPr txBox="1"/>
            <p:nvPr/>
          </p:nvSpPr>
          <p:spPr>
            <a:xfrm>
              <a:off x="1247" y="806"/>
              <a:ext cx="414"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659" name="Google Shape;659;p29"/>
          <p:cNvGrpSpPr/>
          <p:nvPr/>
        </p:nvGrpSpPr>
        <p:grpSpPr>
          <a:xfrm>
            <a:off x="6354762" y="4291012"/>
            <a:ext cx="1011237" cy="304800"/>
            <a:chOff x="0" y="1209"/>
            <a:chExt cx="637" cy="403"/>
          </a:xfrm>
        </p:grpSpPr>
        <p:sp>
          <p:nvSpPr>
            <p:cNvPr id="660" name="Google Shape;660;p29"/>
            <p:cNvSpPr txBox="1"/>
            <p:nvPr/>
          </p:nvSpPr>
          <p:spPr>
            <a:xfrm>
              <a:off x="43" y="1209"/>
              <a:ext cx="551"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200</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661" name="Google Shape;661;p29"/>
            <p:cNvSpPr txBox="1"/>
            <p:nvPr/>
          </p:nvSpPr>
          <p:spPr>
            <a:xfrm>
              <a:off x="0" y="1209"/>
              <a:ext cx="637"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662" name="Google Shape;662;p29"/>
          <p:cNvGrpSpPr/>
          <p:nvPr/>
        </p:nvGrpSpPr>
        <p:grpSpPr>
          <a:xfrm>
            <a:off x="7366000" y="4291012"/>
            <a:ext cx="968375" cy="304800"/>
            <a:chOff x="637" y="1209"/>
            <a:chExt cx="610" cy="403"/>
          </a:xfrm>
        </p:grpSpPr>
        <p:sp>
          <p:nvSpPr>
            <p:cNvPr id="663" name="Google Shape;663;p29"/>
            <p:cNvSpPr txBox="1"/>
            <p:nvPr/>
          </p:nvSpPr>
          <p:spPr>
            <a:xfrm>
              <a:off x="680" y="1209"/>
              <a:ext cx="524"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Randolph</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664" name="Google Shape;664;p29"/>
            <p:cNvSpPr txBox="1"/>
            <p:nvPr/>
          </p:nvSpPr>
          <p:spPr>
            <a:xfrm>
              <a:off x="637" y="1209"/>
              <a:ext cx="610"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665" name="Google Shape;665;p29"/>
          <p:cNvGrpSpPr/>
          <p:nvPr/>
        </p:nvGrpSpPr>
        <p:grpSpPr>
          <a:xfrm>
            <a:off x="8334375" y="4291012"/>
            <a:ext cx="657225" cy="304800"/>
            <a:chOff x="1247" y="1209"/>
            <a:chExt cx="414" cy="403"/>
          </a:xfrm>
        </p:grpSpPr>
        <p:sp>
          <p:nvSpPr>
            <p:cNvPr id="666" name="Google Shape;666;p29"/>
            <p:cNvSpPr txBox="1"/>
            <p:nvPr/>
          </p:nvSpPr>
          <p:spPr>
            <a:xfrm>
              <a:off x="1290" y="1209"/>
              <a:ext cx="328"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1200</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667" name="Google Shape;667;p29"/>
            <p:cNvSpPr txBox="1"/>
            <p:nvPr/>
          </p:nvSpPr>
          <p:spPr>
            <a:xfrm>
              <a:off x="1247" y="1209"/>
              <a:ext cx="414"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668" name="Google Shape;668;p29"/>
          <p:cNvGrpSpPr/>
          <p:nvPr/>
        </p:nvGrpSpPr>
        <p:grpSpPr>
          <a:xfrm>
            <a:off x="6354762" y="4597400"/>
            <a:ext cx="1011237" cy="274637"/>
            <a:chOff x="0" y="1612"/>
            <a:chExt cx="637" cy="403"/>
          </a:xfrm>
        </p:grpSpPr>
        <p:sp>
          <p:nvSpPr>
            <p:cNvPr id="669" name="Google Shape;669;p29"/>
            <p:cNvSpPr txBox="1"/>
            <p:nvPr/>
          </p:nvSpPr>
          <p:spPr>
            <a:xfrm>
              <a:off x="43" y="1612"/>
              <a:ext cx="551"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250</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670" name="Google Shape;670;p29"/>
            <p:cNvSpPr txBox="1"/>
            <p:nvPr/>
          </p:nvSpPr>
          <p:spPr>
            <a:xfrm>
              <a:off x="0" y="1612"/>
              <a:ext cx="637"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671" name="Google Shape;671;p29"/>
          <p:cNvGrpSpPr/>
          <p:nvPr/>
        </p:nvGrpSpPr>
        <p:grpSpPr>
          <a:xfrm>
            <a:off x="7366000" y="4597400"/>
            <a:ext cx="968375" cy="274637"/>
            <a:chOff x="637" y="1612"/>
            <a:chExt cx="610" cy="403"/>
          </a:xfrm>
        </p:grpSpPr>
        <p:sp>
          <p:nvSpPr>
            <p:cNvPr id="672" name="Google Shape;672;p29"/>
            <p:cNvSpPr txBox="1"/>
            <p:nvPr/>
          </p:nvSpPr>
          <p:spPr>
            <a:xfrm>
              <a:off x="680" y="1612"/>
              <a:ext cx="524"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Pitkin</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673" name="Google Shape;673;p29"/>
            <p:cNvSpPr txBox="1"/>
            <p:nvPr/>
          </p:nvSpPr>
          <p:spPr>
            <a:xfrm>
              <a:off x="637" y="1612"/>
              <a:ext cx="610"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674" name="Google Shape;674;p29"/>
          <p:cNvGrpSpPr/>
          <p:nvPr/>
        </p:nvGrpSpPr>
        <p:grpSpPr>
          <a:xfrm>
            <a:off x="8334375" y="4597400"/>
            <a:ext cx="657225" cy="274637"/>
            <a:chOff x="1247" y="1612"/>
            <a:chExt cx="414" cy="403"/>
          </a:xfrm>
        </p:grpSpPr>
        <p:sp>
          <p:nvSpPr>
            <p:cNvPr id="675" name="Google Shape;675;p29"/>
            <p:cNvSpPr txBox="1"/>
            <p:nvPr/>
          </p:nvSpPr>
          <p:spPr>
            <a:xfrm>
              <a:off x="1290" y="1612"/>
              <a:ext cx="328"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1100</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676" name="Google Shape;676;p29"/>
            <p:cNvSpPr txBox="1"/>
            <p:nvPr/>
          </p:nvSpPr>
          <p:spPr>
            <a:xfrm>
              <a:off x="1247" y="1612"/>
              <a:ext cx="414"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677" name="Google Shape;677;p29"/>
          <p:cNvGrpSpPr/>
          <p:nvPr/>
        </p:nvGrpSpPr>
        <p:grpSpPr>
          <a:xfrm>
            <a:off x="6354762" y="4872037"/>
            <a:ext cx="1011237" cy="320675"/>
            <a:chOff x="0" y="2015"/>
            <a:chExt cx="637" cy="403"/>
          </a:xfrm>
        </p:grpSpPr>
        <p:sp>
          <p:nvSpPr>
            <p:cNvPr id="678" name="Google Shape;678;p29"/>
            <p:cNvSpPr txBox="1"/>
            <p:nvPr/>
          </p:nvSpPr>
          <p:spPr>
            <a:xfrm>
              <a:off x="43" y="2015"/>
              <a:ext cx="551"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300</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679" name="Google Shape;679;p29"/>
            <p:cNvSpPr txBox="1"/>
            <p:nvPr/>
          </p:nvSpPr>
          <p:spPr>
            <a:xfrm>
              <a:off x="0" y="2015"/>
              <a:ext cx="637"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680" name="Google Shape;680;p29"/>
          <p:cNvGrpSpPr/>
          <p:nvPr/>
        </p:nvGrpSpPr>
        <p:grpSpPr>
          <a:xfrm>
            <a:off x="7366000" y="4872037"/>
            <a:ext cx="968375" cy="320675"/>
            <a:chOff x="637" y="2015"/>
            <a:chExt cx="610" cy="403"/>
          </a:xfrm>
        </p:grpSpPr>
        <p:sp>
          <p:nvSpPr>
            <p:cNvPr id="681" name="Google Shape;681;p29"/>
            <p:cNvSpPr txBox="1"/>
            <p:nvPr/>
          </p:nvSpPr>
          <p:spPr>
            <a:xfrm>
              <a:off x="680" y="2015"/>
              <a:ext cx="524"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Randolph</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682" name="Google Shape;682;p29"/>
            <p:cNvSpPr txBox="1"/>
            <p:nvPr/>
          </p:nvSpPr>
          <p:spPr>
            <a:xfrm>
              <a:off x="637" y="2015"/>
              <a:ext cx="610"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683" name="Google Shape;683;p29"/>
          <p:cNvGrpSpPr/>
          <p:nvPr/>
        </p:nvGrpSpPr>
        <p:grpSpPr>
          <a:xfrm>
            <a:off x="8334375" y="4872037"/>
            <a:ext cx="657225" cy="320675"/>
            <a:chOff x="1247" y="2015"/>
            <a:chExt cx="414" cy="403"/>
          </a:xfrm>
        </p:grpSpPr>
        <p:sp>
          <p:nvSpPr>
            <p:cNvPr id="684" name="Google Shape;684;p29"/>
            <p:cNvSpPr txBox="1"/>
            <p:nvPr/>
          </p:nvSpPr>
          <p:spPr>
            <a:xfrm>
              <a:off x="1290" y="2015"/>
              <a:ext cx="328"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1200</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685" name="Google Shape;685;p29"/>
            <p:cNvSpPr txBox="1"/>
            <p:nvPr/>
          </p:nvSpPr>
          <p:spPr>
            <a:xfrm>
              <a:off x="1247" y="2015"/>
              <a:ext cx="414"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30"/>
          <p:cNvSpPr txBox="1">
            <a:spLocks noGrp="1"/>
          </p:cNvSpPr>
          <p:nvPr>
            <p:ph type="body" idx="1"/>
          </p:nvPr>
        </p:nvSpPr>
        <p:spPr>
          <a:xfrm>
            <a:off x="304800" y="1143000"/>
            <a:ext cx="8001000" cy="5181600"/>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dk1"/>
              </a:buClr>
              <a:buSzPts val="2000"/>
              <a:buFont typeface="Arimo"/>
              <a:buAutoNum type="arabicPeriod"/>
            </a:pPr>
            <a:r>
              <a:rPr lang="en-US" sz="2000" b="0" i="0" u="none">
                <a:solidFill>
                  <a:schemeClr val="dk1"/>
                </a:solidFill>
                <a:latin typeface="Arimo"/>
                <a:ea typeface="Arimo"/>
                <a:cs typeface="Arimo"/>
                <a:sym typeface="Arimo"/>
              </a:rPr>
              <a:t>Move all items involved in transitive dependencies to a new entity.</a:t>
            </a:r>
            <a:endParaRPr/>
          </a:p>
          <a:p>
            <a:pPr marL="609600" lvl="0" indent="-609600" algn="just" rtl="0">
              <a:lnSpc>
                <a:spcPct val="100000"/>
              </a:lnSpc>
              <a:spcBef>
                <a:spcPts val="400"/>
              </a:spcBef>
              <a:spcAft>
                <a:spcPts val="0"/>
              </a:spcAft>
              <a:buClr>
                <a:schemeClr val="dk1"/>
              </a:buClr>
              <a:buSzPts val="2000"/>
              <a:buFont typeface="Arimo"/>
              <a:buAutoNum type="arabicPeriod"/>
            </a:pPr>
            <a:r>
              <a:rPr lang="en-US" sz="2000" b="0" i="0" u="none">
                <a:solidFill>
                  <a:schemeClr val="dk1"/>
                </a:solidFill>
                <a:latin typeface="Arimo"/>
                <a:ea typeface="Arimo"/>
                <a:cs typeface="Arimo"/>
                <a:sym typeface="Arimo"/>
              </a:rPr>
              <a:t>Identify a primary key for the new entity.</a:t>
            </a:r>
            <a:endParaRPr/>
          </a:p>
          <a:p>
            <a:pPr marL="609600" lvl="0" indent="-609600" algn="just" rtl="0">
              <a:lnSpc>
                <a:spcPct val="100000"/>
              </a:lnSpc>
              <a:spcBef>
                <a:spcPts val="400"/>
              </a:spcBef>
              <a:spcAft>
                <a:spcPts val="0"/>
              </a:spcAft>
              <a:buClr>
                <a:schemeClr val="dk1"/>
              </a:buClr>
              <a:buSzPts val="2000"/>
              <a:buFont typeface="Arimo"/>
              <a:buAutoNum type="arabicPeriod"/>
            </a:pPr>
            <a:r>
              <a:rPr lang="en-US" sz="2000" b="0" i="0" u="none">
                <a:solidFill>
                  <a:schemeClr val="dk1"/>
                </a:solidFill>
                <a:latin typeface="Arimo"/>
                <a:ea typeface="Arimo"/>
                <a:cs typeface="Arimo"/>
                <a:sym typeface="Arimo"/>
              </a:rPr>
              <a:t>Place the primary key for the new entity as a foreign key on the original entity. </a:t>
            </a:r>
            <a:endParaRPr/>
          </a:p>
          <a:p>
            <a:pPr marL="609600" lvl="0" indent="-609600" algn="l" rtl="0">
              <a:lnSpc>
                <a:spcPct val="100000"/>
              </a:lnSpc>
              <a:spcBef>
                <a:spcPts val="1200"/>
              </a:spcBef>
              <a:spcAft>
                <a:spcPts val="0"/>
              </a:spcAft>
              <a:buClr>
                <a:srgbClr val="CC0000"/>
              </a:buClr>
              <a:buSzPts val="2400"/>
              <a:buFont typeface="Arimo"/>
              <a:buNone/>
            </a:pPr>
            <a:r>
              <a:rPr lang="en-US" sz="2400" b="1" i="0" u="none">
                <a:solidFill>
                  <a:srgbClr val="CC0000"/>
                </a:solidFill>
                <a:latin typeface="Arimo"/>
                <a:ea typeface="Arimo"/>
                <a:cs typeface="Arimo"/>
                <a:sym typeface="Arimo"/>
              </a:rPr>
              <a:t>Example 1 (Convert to 3NF) </a:t>
            </a:r>
            <a:endParaRPr/>
          </a:p>
          <a:p>
            <a:pPr marL="1100137" lvl="1" indent="-533399" algn="l" rtl="0">
              <a:lnSpc>
                <a:spcPct val="100000"/>
              </a:lnSpc>
              <a:spcBef>
                <a:spcPts val="1000"/>
              </a:spcBef>
              <a:spcAft>
                <a:spcPts val="0"/>
              </a:spcAft>
              <a:buClr>
                <a:schemeClr val="dk1"/>
              </a:buClr>
              <a:buSzPts val="2000"/>
              <a:buFont typeface="Arimo"/>
              <a:buNone/>
            </a:pPr>
            <a:r>
              <a:rPr lang="en-US" sz="2000" b="1" i="0" u="none">
                <a:solidFill>
                  <a:schemeClr val="dk1"/>
                </a:solidFill>
                <a:latin typeface="Arimo"/>
                <a:ea typeface="Arimo"/>
                <a:cs typeface="Arimo"/>
                <a:sym typeface="Arimo"/>
              </a:rPr>
              <a:t>Old Scheme </a:t>
            </a:r>
            <a:r>
              <a:rPr lang="en-US" sz="2000" b="1" i="0" u="none">
                <a:solidFill>
                  <a:schemeClr val="dk1"/>
                </a:solidFill>
                <a:latin typeface="Times New Roman"/>
                <a:ea typeface="Times New Roman"/>
                <a:cs typeface="Times New Roman"/>
                <a:sym typeface="Times New Roman"/>
              </a:rPr>
              <a:t>🡪</a:t>
            </a:r>
            <a:r>
              <a:rPr lang="en-US" sz="2000" b="1" i="0" u="none">
                <a:solidFill>
                  <a:schemeClr val="dk1"/>
                </a:solidFill>
                <a:latin typeface="Arimo"/>
                <a:ea typeface="Arimo"/>
                <a:cs typeface="Arimo"/>
                <a:sym typeface="Arimo"/>
              </a:rPr>
              <a:t> {Title, PubID, PageCount, Price }</a:t>
            </a:r>
            <a:endParaRPr/>
          </a:p>
          <a:p>
            <a:pPr marL="1100137" lvl="1" indent="-533399" algn="l" rtl="0">
              <a:lnSpc>
                <a:spcPct val="100000"/>
              </a:lnSpc>
              <a:spcBef>
                <a:spcPts val="1000"/>
              </a:spcBef>
              <a:spcAft>
                <a:spcPts val="0"/>
              </a:spcAft>
              <a:buClr>
                <a:schemeClr val="dk1"/>
              </a:buClr>
              <a:buSzPts val="2000"/>
              <a:buFont typeface="Arimo"/>
              <a:buNone/>
            </a:pPr>
            <a:r>
              <a:rPr lang="en-US" sz="2000" b="1" i="0" u="none">
                <a:solidFill>
                  <a:schemeClr val="dk1"/>
                </a:solidFill>
                <a:latin typeface="Arimo"/>
                <a:ea typeface="Arimo"/>
                <a:cs typeface="Arimo"/>
                <a:sym typeface="Arimo"/>
              </a:rPr>
              <a:t>New Scheme </a:t>
            </a:r>
            <a:r>
              <a:rPr lang="en-US" sz="2000" b="1" i="0" u="none">
                <a:solidFill>
                  <a:schemeClr val="dk1"/>
                </a:solidFill>
                <a:latin typeface="Times New Roman"/>
                <a:ea typeface="Times New Roman"/>
                <a:cs typeface="Times New Roman"/>
                <a:sym typeface="Times New Roman"/>
              </a:rPr>
              <a:t>🡪</a:t>
            </a:r>
            <a:r>
              <a:rPr lang="en-US" sz="2000" b="1" i="0" u="none">
                <a:solidFill>
                  <a:schemeClr val="dk1"/>
                </a:solidFill>
                <a:latin typeface="Arimo"/>
                <a:ea typeface="Arimo"/>
                <a:cs typeface="Arimo"/>
                <a:sym typeface="Arimo"/>
              </a:rPr>
              <a:t> {PubID, PageCount, Price}</a:t>
            </a:r>
            <a:endParaRPr/>
          </a:p>
          <a:p>
            <a:pPr marL="1100137" lvl="1" indent="-533399" algn="l" rtl="0">
              <a:lnSpc>
                <a:spcPct val="100000"/>
              </a:lnSpc>
              <a:spcBef>
                <a:spcPts val="1000"/>
              </a:spcBef>
              <a:spcAft>
                <a:spcPts val="0"/>
              </a:spcAft>
              <a:buClr>
                <a:schemeClr val="dk1"/>
              </a:buClr>
              <a:buSzPts val="2000"/>
              <a:buFont typeface="Arimo"/>
              <a:buNone/>
            </a:pPr>
            <a:r>
              <a:rPr lang="en-US" sz="2000" b="1" i="0" u="none">
                <a:solidFill>
                  <a:schemeClr val="dk1"/>
                </a:solidFill>
                <a:latin typeface="Arimo"/>
                <a:ea typeface="Arimo"/>
                <a:cs typeface="Arimo"/>
                <a:sym typeface="Arimo"/>
              </a:rPr>
              <a:t>New Scheme </a:t>
            </a:r>
            <a:r>
              <a:rPr lang="en-US" sz="2000" b="1" i="0" u="none">
                <a:solidFill>
                  <a:schemeClr val="dk1"/>
                </a:solidFill>
                <a:latin typeface="Times New Roman"/>
                <a:ea typeface="Times New Roman"/>
                <a:cs typeface="Times New Roman"/>
                <a:sym typeface="Times New Roman"/>
              </a:rPr>
              <a:t>🡪</a:t>
            </a:r>
            <a:r>
              <a:rPr lang="en-US" sz="2000" b="1" i="0" u="none">
                <a:solidFill>
                  <a:schemeClr val="dk1"/>
                </a:solidFill>
                <a:latin typeface="Arimo"/>
                <a:ea typeface="Arimo"/>
                <a:cs typeface="Arimo"/>
                <a:sym typeface="Arimo"/>
              </a:rPr>
              <a:t> {Title, PubID, PageCount}</a:t>
            </a:r>
            <a:endParaRPr/>
          </a:p>
        </p:txBody>
      </p:sp>
      <p:sp>
        <p:nvSpPr>
          <p:cNvPr id="692" name="Google Shape;692;p30"/>
          <p:cNvSpPr txBox="1"/>
          <p:nvPr/>
        </p:nvSpPr>
        <p:spPr>
          <a:xfrm>
            <a:off x="685800" y="76200"/>
            <a:ext cx="77724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C0000"/>
              </a:buClr>
              <a:buSzPts val="4400"/>
              <a:buFont typeface="Arial"/>
              <a:buNone/>
            </a:pPr>
            <a:r>
              <a:rPr lang="en-US" sz="4400" b="1" i="0" u="none">
                <a:solidFill>
                  <a:srgbClr val="CC0000"/>
                </a:solidFill>
                <a:latin typeface="Arial"/>
                <a:ea typeface="Arial"/>
                <a:cs typeface="Arial"/>
                <a:sym typeface="Arial"/>
              </a:rPr>
              <a:t>3NF - Decomposition</a:t>
            </a:r>
            <a:endParaRPr/>
          </a:p>
        </p:txBody>
      </p:sp>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1"/>
          <p:cNvSpPr txBox="1">
            <a:spLocks noGrp="1"/>
          </p:cNvSpPr>
          <p:nvPr>
            <p:ph type="body" idx="1"/>
          </p:nvPr>
        </p:nvSpPr>
        <p:spPr>
          <a:xfrm>
            <a:off x="304800" y="1143000"/>
            <a:ext cx="8610600" cy="5181600"/>
          </a:xfrm>
          <a:prstGeom prst="rect">
            <a:avLst/>
          </a:prstGeom>
          <a:noFill/>
          <a:ln>
            <a:noFill/>
          </a:ln>
        </p:spPr>
        <p:txBody>
          <a:bodyPr spcFirstLastPara="1" wrap="square" lIns="91425" tIns="45700" rIns="91425" bIns="45700" anchor="t" anchorCtr="0">
            <a:noAutofit/>
          </a:bodyPr>
          <a:lstStyle/>
          <a:p>
            <a:pPr marL="609600" lvl="0" indent="-609600" algn="l" rtl="0">
              <a:lnSpc>
                <a:spcPct val="100000"/>
              </a:lnSpc>
              <a:spcBef>
                <a:spcPts val="0"/>
              </a:spcBef>
              <a:spcAft>
                <a:spcPts val="0"/>
              </a:spcAft>
              <a:buClr>
                <a:srgbClr val="CC0000"/>
              </a:buClr>
              <a:buSzPts val="2000"/>
              <a:buFont typeface="Arimo"/>
              <a:buNone/>
            </a:pPr>
            <a:r>
              <a:rPr lang="en-US" sz="2000" b="1" i="0" u="none">
                <a:solidFill>
                  <a:srgbClr val="CC0000"/>
                </a:solidFill>
                <a:latin typeface="Arimo"/>
                <a:ea typeface="Arimo"/>
                <a:cs typeface="Arimo"/>
                <a:sym typeface="Arimo"/>
              </a:rPr>
              <a:t>Example 2 (Convert to  3NF) </a:t>
            </a:r>
            <a:endParaRPr/>
          </a:p>
          <a:p>
            <a:pPr marL="1100137" lvl="1" indent="-533399" algn="l" rtl="0">
              <a:lnSpc>
                <a:spcPct val="100000"/>
              </a:lnSpc>
              <a:spcBef>
                <a:spcPts val="800"/>
              </a:spcBef>
              <a:spcAft>
                <a:spcPts val="0"/>
              </a:spcAft>
              <a:buClr>
                <a:schemeClr val="dk1"/>
              </a:buClr>
              <a:buSzPts val="1600"/>
              <a:buFont typeface="Arimo"/>
              <a:buNone/>
            </a:pPr>
            <a:r>
              <a:rPr lang="en-US" sz="1600" b="1" i="0" u="none">
                <a:solidFill>
                  <a:schemeClr val="dk1"/>
                </a:solidFill>
                <a:latin typeface="Arimo"/>
                <a:ea typeface="Arimo"/>
                <a:cs typeface="Arimo"/>
                <a:sym typeface="Arimo"/>
              </a:rPr>
              <a:t>Old Scheme </a:t>
            </a:r>
            <a:r>
              <a:rPr lang="en-US" sz="1600" b="1" i="0" u="none">
                <a:solidFill>
                  <a:schemeClr val="dk1"/>
                </a:solidFill>
                <a:latin typeface="Times New Roman"/>
                <a:ea typeface="Times New Roman"/>
                <a:cs typeface="Times New Roman"/>
                <a:sym typeface="Times New Roman"/>
              </a:rPr>
              <a:t>🡪</a:t>
            </a:r>
            <a:r>
              <a:rPr lang="en-US" sz="1600" b="1" i="0" u="none">
                <a:solidFill>
                  <a:schemeClr val="dk1"/>
                </a:solidFill>
                <a:latin typeface="Arimo"/>
                <a:ea typeface="Arimo"/>
                <a:cs typeface="Arimo"/>
                <a:sym typeface="Arimo"/>
              </a:rPr>
              <a:t> {</a:t>
            </a:r>
            <a:r>
              <a:rPr lang="en-US" sz="1600" b="1" i="0" u="sng">
                <a:solidFill>
                  <a:schemeClr val="dk1"/>
                </a:solidFill>
                <a:latin typeface="Arimo"/>
                <a:ea typeface="Arimo"/>
                <a:cs typeface="Arimo"/>
                <a:sym typeface="Arimo"/>
              </a:rPr>
              <a:t>Studio</a:t>
            </a:r>
            <a:r>
              <a:rPr lang="en-US" sz="1600" b="1" i="0" u="none">
                <a:solidFill>
                  <a:schemeClr val="dk1"/>
                </a:solidFill>
                <a:latin typeface="Arimo"/>
                <a:ea typeface="Arimo"/>
                <a:cs typeface="Arimo"/>
                <a:sym typeface="Arimo"/>
              </a:rPr>
              <a:t>, StudioCity, CityTemp}</a:t>
            </a:r>
            <a:endParaRPr/>
          </a:p>
          <a:p>
            <a:pPr marL="1100137" lvl="1" indent="-533399" algn="l" rtl="0">
              <a:lnSpc>
                <a:spcPct val="100000"/>
              </a:lnSpc>
              <a:spcBef>
                <a:spcPts val="800"/>
              </a:spcBef>
              <a:spcAft>
                <a:spcPts val="0"/>
              </a:spcAft>
              <a:buClr>
                <a:schemeClr val="dk1"/>
              </a:buClr>
              <a:buSzPts val="1600"/>
              <a:buFont typeface="Arimo"/>
              <a:buNone/>
            </a:pPr>
            <a:r>
              <a:rPr lang="en-US" sz="1600" b="1" i="0" u="none">
                <a:solidFill>
                  <a:schemeClr val="dk1"/>
                </a:solidFill>
                <a:latin typeface="Arimo"/>
                <a:ea typeface="Arimo"/>
                <a:cs typeface="Arimo"/>
                <a:sym typeface="Arimo"/>
              </a:rPr>
              <a:t>New Scheme </a:t>
            </a:r>
            <a:r>
              <a:rPr lang="en-US" sz="1600" b="1" i="0" u="none">
                <a:solidFill>
                  <a:schemeClr val="dk1"/>
                </a:solidFill>
                <a:latin typeface="Times New Roman"/>
                <a:ea typeface="Times New Roman"/>
                <a:cs typeface="Times New Roman"/>
                <a:sym typeface="Times New Roman"/>
              </a:rPr>
              <a:t>🡪</a:t>
            </a:r>
            <a:r>
              <a:rPr lang="en-US" sz="1600" b="1" i="0" u="none">
                <a:solidFill>
                  <a:schemeClr val="dk1"/>
                </a:solidFill>
                <a:latin typeface="Arimo"/>
                <a:ea typeface="Arimo"/>
                <a:cs typeface="Arimo"/>
                <a:sym typeface="Arimo"/>
              </a:rPr>
              <a:t> {</a:t>
            </a:r>
            <a:r>
              <a:rPr lang="en-US" sz="1600" b="1" i="0" u="sng">
                <a:solidFill>
                  <a:schemeClr val="dk1"/>
                </a:solidFill>
                <a:latin typeface="Arimo"/>
                <a:ea typeface="Arimo"/>
                <a:cs typeface="Arimo"/>
                <a:sym typeface="Arimo"/>
              </a:rPr>
              <a:t>Studio</a:t>
            </a:r>
            <a:r>
              <a:rPr lang="en-US" sz="1600" b="1" i="0" u="none">
                <a:solidFill>
                  <a:schemeClr val="dk1"/>
                </a:solidFill>
                <a:latin typeface="Arimo"/>
                <a:ea typeface="Arimo"/>
                <a:cs typeface="Arimo"/>
                <a:sym typeface="Arimo"/>
              </a:rPr>
              <a:t>, StudioCity}</a:t>
            </a:r>
            <a:endParaRPr/>
          </a:p>
          <a:p>
            <a:pPr marL="1100137" lvl="1" indent="-533399" algn="l" rtl="0">
              <a:lnSpc>
                <a:spcPct val="100000"/>
              </a:lnSpc>
              <a:spcBef>
                <a:spcPts val="800"/>
              </a:spcBef>
              <a:spcAft>
                <a:spcPts val="0"/>
              </a:spcAft>
              <a:buClr>
                <a:schemeClr val="dk1"/>
              </a:buClr>
              <a:buSzPts val="1600"/>
              <a:buFont typeface="Arimo"/>
              <a:buNone/>
            </a:pPr>
            <a:r>
              <a:rPr lang="en-US" sz="1600" b="1" i="0" u="none">
                <a:solidFill>
                  <a:schemeClr val="dk1"/>
                </a:solidFill>
                <a:latin typeface="Arimo"/>
                <a:ea typeface="Arimo"/>
                <a:cs typeface="Arimo"/>
                <a:sym typeface="Arimo"/>
              </a:rPr>
              <a:t>New Scheme </a:t>
            </a:r>
            <a:r>
              <a:rPr lang="en-US" sz="1600" b="1" i="0" u="none">
                <a:solidFill>
                  <a:schemeClr val="dk1"/>
                </a:solidFill>
                <a:latin typeface="Times New Roman"/>
                <a:ea typeface="Times New Roman"/>
                <a:cs typeface="Times New Roman"/>
                <a:sym typeface="Times New Roman"/>
              </a:rPr>
              <a:t>🡪</a:t>
            </a:r>
            <a:r>
              <a:rPr lang="en-US" sz="1600" b="1" i="0" u="none">
                <a:solidFill>
                  <a:schemeClr val="dk1"/>
                </a:solidFill>
                <a:latin typeface="Arimo"/>
                <a:ea typeface="Arimo"/>
                <a:cs typeface="Arimo"/>
                <a:sym typeface="Arimo"/>
              </a:rPr>
              <a:t> {</a:t>
            </a:r>
            <a:r>
              <a:rPr lang="en-US" sz="1600" b="1" i="0" u="sng">
                <a:solidFill>
                  <a:schemeClr val="dk1"/>
                </a:solidFill>
                <a:latin typeface="Arimo"/>
                <a:ea typeface="Arimo"/>
                <a:cs typeface="Arimo"/>
                <a:sym typeface="Arimo"/>
              </a:rPr>
              <a:t>StudioCity</a:t>
            </a:r>
            <a:r>
              <a:rPr lang="en-US" sz="1600" b="1" i="0" u="none">
                <a:solidFill>
                  <a:schemeClr val="dk1"/>
                </a:solidFill>
                <a:latin typeface="Arimo"/>
                <a:ea typeface="Arimo"/>
                <a:cs typeface="Arimo"/>
                <a:sym typeface="Arimo"/>
              </a:rPr>
              <a:t>, CityTemp}</a:t>
            </a:r>
            <a:endParaRPr/>
          </a:p>
          <a:p>
            <a:pPr marL="1100137" lvl="1" indent="-533399" algn="l" rtl="0">
              <a:lnSpc>
                <a:spcPct val="100000"/>
              </a:lnSpc>
              <a:spcBef>
                <a:spcPts val="800"/>
              </a:spcBef>
              <a:spcAft>
                <a:spcPts val="0"/>
              </a:spcAft>
              <a:buClr>
                <a:schemeClr val="dk1"/>
              </a:buClr>
              <a:buSzPts val="1600"/>
              <a:buFont typeface="Times New Roman"/>
              <a:buNone/>
            </a:pPr>
            <a:endParaRPr sz="1600" b="1" i="0" u="none">
              <a:solidFill>
                <a:schemeClr val="dk1"/>
              </a:solidFill>
              <a:latin typeface="Arimo"/>
              <a:ea typeface="Arimo"/>
              <a:cs typeface="Arimo"/>
              <a:sym typeface="Arimo"/>
            </a:endParaRPr>
          </a:p>
          <a:p>
            <a:pPr marL="1100137" lvl="1" indent="-533399" algn="l" rtl="0">
              <a:lnSpc>
                <a:spcPct val="100000"/>
              </a:lnSpc>
              <a:spcBef>
                <a:spcPts val="800"/>
              </a:spcBef>
              <a:spcAft>
                <a:spcPts val="0"/>
              </a:spcAft>
              <a:buClr>
                <a:schemeClr val="dk1"/>
              </a:buClr>
              <a:buSzPts val="1600"/>
              <a:buFont typeface="Times New Roman"/>
              <a:buNone/>
            </a:pPr>
            <a:endParaRPr sz="1600" b="1" i="0" u="none">
              <a:solidFill>
                <a:schemeClr val="dk1"/>
              </a:solidFill>
              <a:latin typeface="Arimo"/>
              <a:ea typeface="Arimo"/>
              <a:cs typeface="Arimo"/>
              <a:sym typeface="Arimo"/>
            </a:endParaRPr>
          </a:p>
          <a:p>
            <a:pPr marL="609600" lvl="0" indent="-609600" algn="l" rtl="0">
              <a:lnSpc>
                <a:spcPct val="100000"/>
              </a:lnSpc>
              <a:spcBef>
                <a:spcPts val="1000"/>
              </a:spcBef>
              <a:spcAft>
                <a:spcPts val="0"/>
              </a:spcAft>
              <a:buClr>
                <a:srgbClr val="CC0000"/>
              </a:buClr>
              <a:buSzPts val="2000"/>
              <a:buFont typeface="Arimo"/>
              <a:buNone/>
            </a:pPr>
            <a:r>
              <a:rPr lang="en-US" sz="2000" b="1" i="0" u="none">
                <a:solidFill>
                  <a:srgbClr val="CC0000"/>
                </a:solidFill>
                <a:latin typeface="Arimo"/>
                <a:ea typeface="Arimo"/>
                <a:cs typeface="Arimo"/>
                <a:sym typeface="Arimo"/>
              </a:rPr>
              <a:t>Example 3 (Convert to  3NF) </a:t>
            </a:r>
            <a:endParaRPr/>
          </a:p>
          <a:p>
            <a:pPr marL="1100137" lvl="1" indent="-533399" algn="l" rtl="0">
              <a:lnSpc>
                <a:spcPct val="100000"/>
              </a:lnSpc>
              <a:spcBef>
                <a:spcPts val="800"/>
              </a:spcBef>
              <a:spcAft>
                <a:spcPts val="0"/>
              </a:spcAft>
              <a:buClr>
                <a:schemeClr val="dk1"/>
              </a:buClr>
              <a:buSzPts val="1600"/>
              <a:buFont typeface="Arimo"/>
              <a:buNone/>
            </a:pPr>
            <a:r>
              <a:rPr lang="en-US" sz="1600" b="1" i="0" u="none">
                <a:solidFill>
                  <a:schemeClr val="dk1"/>
                </a:solidFill>
                <a:latin typeface="Arimo"/>
                <a:ea typeface="Arimo"/>
                <a:cs typeface="Arimo"/>
                <a:sym typeface="Arimo"/>
              </a:rPr>
              <a:t>Old Scheme </a:t>
            </a:r>
            <a:r>
              <a:rPr lang="en-US" sz="1600" b="1" i="0" u="none">
                <a:solidFill>
                  <a:schemeClr val="dk1"/>
                </a:solidFill>
                <a:latin typeface="Times New Roman"/>
                <a:ea typeface="Times New Roman"/>
                <a:cs typeface="Times New Roman"/>
                <a:sym typeface="Times New Roman"/>
              </a:rPr>
              <a:t>🡪</a:t>
            </a:r>
            <a:r>
              <a:rPr lang="en-US" sz="1600" b="1" i="0" u="none">
                <a:solidFill>
                  <a:schemeClr val="dk1"/>
                </a:solidFill>
                <a:latin typeface="Arimo"/>
                <a:ea typeface="Arimo"/>
                <a:cs typeface="Arimo"/>
                <a:sym typeface="Arimo"/>
              </a:rPr>
              <a:t> {BuildingID, Contractor, Fee}</a:t>
            </a:r>
            <a:endParaRPr/>
          </a:p>
          <a:p>
            <a:pPr marL="1100137" lvl="1" indent="-533399" algn="l" rtl="0">
              <a:lnSpc>
                <a:spcPct val="100000"/>
              </a:lnSpc>
              <a:spcBef>
                <a:spcPts val="800"/>
              </a:spcBef>
              <a:spcAft>
                <a:spcPts val="0"/>
              </a:spcAft>
              <a:buClr>
                <a:schemeClr val="dk1"/>
              </a:buClr>
              <a:buSzPts val="1600"/>
              <a:buFont typeface="Arimo"/>
              <a:buNone/>
            </a:pPr>
            <a:r>
              <a:rPr lang="en-US" sz="1600" b="1" i="0" u="none">
                <a:solidFill>
                  <a:schemeClr val="dk1"/>
                </a:solidFill>
                <a:latin typeface="Arimo"/>
                <a:ea typeface="Arimo"/>
                <a:cs typeface="Arimo"/>
                <a:sym typeface="Arimo"/>
              </a:rPr>
              <a:t>New Scheme </a:t>
            </a:r>
            <a:r>
              <a:rPr lang="en-US" sz="1600" b="1" i="0" u="none">
                <a:solidFill>
                  <a:schemeClr val="dk1"/>
                </a:solidFill>
                <a:latin typeface="Times New Roman"/>
                <a:ea typeface="Times New Roman"/>
                <a:cs typeface="Times New Roman"/>
                <a:sym typeface="Times New Roman"/>
              </a:rPr>
              <a:t>🡪</a:t>
            </a:r>
            <a:r>
              <a:rPr lang="en-US" sz="1600" b="1" i="0" u="none">
                <a:solidFill>
                  <a:schemeClr val="dk1"/>
                </a:solidFill>
                <a:latin typeface="Arimo"/>
                <a:ea typeface="Arimo"/>
                <a:cs typeface="Arimo"/>
                <a:sym typeface="Arimo"/>
              </a:rPr>
              <a:t> {BuildingID, Contractor}</a:t>
            </a:r>
            <a:endParaRPr/>
          </a:p>
          <a:p>
            <a:pPr marL="1100137" lvl="1" indent="-533399" algn="l" rtl="0">
              <a:lnSpc>
                <a:spcPct val="100000"/>
              </a:lnSpc>
              <a:spcBef>
                <a:spcPts val="800"/>
              </a:spcBef>
              <a:spcAft>
                <a:spcPts val="0"/>
              </a:spcAft>
              <a:buClr>
                <a:schemeClr val="dk1"/>
              </a:buClr>
              <a:buSzPts val="1600"/>
              <a:buFont typeface="Arimo"/>
              <a:buNone/>
            </a:pPr>
            <a:r>
              <a:rPr lang="en-US" sz="1600" b="1" i="0" u="none">
                <a:solidFill>
                  <a:schemeClr val="dk1"/>
                </a:solidFill>
                <a:latin typeface="Arimo"/>
                <a:ea typeface="Arimo"/>
                <a:cs typeface="Arimo"/>
                <a:sym typeface="Arimo"/>
              </a:rPr>
              <a:t>New Scheme </a:t>
            </a:r>
            <a:r>
              <a:rPr lang="en-US" sz="1600" b="1" i="0" u="none">
                <a:solidFill>
                  <a:schemeClr val="dk1"/>
                </a:solidFill>
                <a:latin typeface="Times New Roman"/>
                <a:ea typeface="Times New Roman"/>
                <a:cs typeface="Times New Roman"/>
                <a:sym typeface="Times New Roman"/>
              </a:rPr>
              <a:t>🡪</a:t>
            </a:r>
            <a:r>
              <a:rPr lang="en-US" sz="1600" b="1" i="0" u="none">
                <a:solidFill>
                  <a:schemeClr val="dk1"/>
                </a:solidFill>
                <a:latin typeface="Arimo"/>
                <a:ea typeface="Arimo"/>
                <a:cs typeface="Arimo"/>
                <a:sym typeface="Arimo"/>
              </a:rPr>
              <a:t> {Contractor, Fee}</a:t>
            </a:r>
            <a:endParaRPr sz="1600" b="1" i="0" u="none">
              <a:solidFill>
                <a:schemeClr val="dk1"/>
              </a:solidFill>
              <a:latin typeface="Arimo"/>
              <a:ea typeface="Arimo"/>
              <a:cs typeface="Arimo"/>
              <a:sym typeface="Arimo"/>
            </a:endParaRPr>
          </a:p>
          <a:p>
            <a:pPr marL="342900" lvl="0" indent="-241300" algn="l" rtl="0">
              <a:spcBef>
                <a:spcPts val="320"/>
              </a:spcBef>
              <a:spcAft>
                <a:spcPts val="0"/>
              </a:spcAft>
              <a:buClr>
                <a:schemeClr val="dk1"/>
              </a:buClr>
              <a:buSzPts val="1600"/>
              <a:buFont typeface="Times New Roman"/>
              <a:buNone/>
            </a:pPr>
            <a:endParaRPr sz="1600" b="1" i="0" u="none">
              <a:solidFill>
                <a:schemeClr val="dk1"/>
              </a:solidFill>
              <a:latin typeface="Arimo"/>
              <a:ea typeface="Arimo"/>
              <a:cs typeface="Arimo"/>
              <a:sym typeface="Arimo"/>
            </a:endParaRPr>
          </a:p>
        </p:txBody>
      </p:sp>
      <p:sp>
        <p:nvSpPr>
          <p:cNvPr id="699" name="Google Shape;699;p31"/>
          <p:cNvSpPr txBox="1"/>
          <p:nvPr/>
        </p:nvSpPr>
        <p:spPr>
          <a:xfrm>
            <a:off x="685800" y="76200"/>
            <a:ext cx="77724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C0000"/>
              </a:buClr>
              <a:buSzPts val="4400"/>
              <a:buFont typeface="Arial"/>
              <a:buNone/>
            </a:pPr>
            <a:r>
              <a:rPr lang="en-US" sz="4400" b="1" i="0" u="none">
                <a:solidFill>
                  <a:srgbClr val="CC0000"/>
                </a:solidFill>
                <a:latin typeface="Arial"/>
                <a:ea typeface="Arial"/>
                <a:cs typeface="Arial"/>
                <a:sym typeface="Arial"/>
              </a:rPr>
              <a:t>3NF - Decomposition</a:t>
            </a:r>
            <a:endParaRPr/>
          </a:p>
        </p:txBody>
      </p:sp>
      <p:grpSp>
        <p:nvGrpSpPr>
          <p:cNvPr id="700" name="Google Shape;700;p31"/>
          <p:cNvGrpSpPr/>
          <p:nvPr/>
        </p:nvGrpSpPr>
        <p:grpSpPr>
          <a:xfrm>
            <a:off x="5157787" y="3505200"/>
            <a:ext cx="1011237" cy="319087"/>
            <a:chOff x="0" y="0"/>
            <a:chExt cx="637" cy="403"/>
          </a:xfrm>
        </p:grpSpPr>
        <p:sp>
          <p:nvSpPr>
            <p:cNvPr id="701" name="Google Shape;701;p31"/>
            <p:cNvSpPr txBox="1"/>
            <p:nvPr/>
          </p:nvSpPr>
          <p:spPr>
            <a:xfrm>
              <a:off x="43" y="0"/>
              <a:ext cx="551" cy="40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200"/>
                <a:buFont typeface="Arimo"/>
                <a:buNone/>
              </a:pPr>
              <a:r>
                <a:rPr lang="en-US" sz="1200" b="1" i="0" u="none">
                  <a:solidFill>
                    <a:schemeClr val="dk1"/>
                  </a:solidFill>
                  <a:latin typeface="Arimo"/>
                  <a:ea typeface="Arimo"/>
                  <a:cs typeface="Arimo"/>
                  <a:sym typeface="Arimo"/>
                </a:rPr>
                <a:t>BuildingID</a:t>
              </a:r>
              <a:endParaRPr/>
            </a:p>
            <a:p>
              <a:pPr marL="0" marR="0" lvl="0" indent="0" algn="l" rtl="0">
                <a:lnSpc>
                  <a:spcPct val="100000"/>
                </a:lnSpc>
                <a:spcBef>
                  <a:spcPts val="0"/>
                </a:spcBef>
                <a:spcAft>
                  <a:spcPts val="0"/>
                </a:spcAft>
                <a:buNone/>
              </a:pPr>
              <a:endParaRPr sz="1200" b="1" i="0" u="none">
                <a:solidFill>
                  <a:schemeClr val="dk1"/>
                </a:solidFill>
                <a:latin typeface="Arimo"/>
                <a:ea typeface="Arimo"/>
                <a:cs typeface="Arimo"/>
                <a:sym typeface="Arimo"/>
              </a:endParaRPr>
            </a:p>
          </p:txBody>
        </p:sp>
        <p:sp>
          <p:nvSpPr>
            <p:cNvPr id="702" name="Google Shape;702;p31"/>
            <p:cNvSpPr txBox="1"/>
            <p:nvPr/>
          </p:nvSpPr>
          <p:spPr>
            <a:xfrm>
              <a:off x="0" y="0"/>
              <a:ext cx="637"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703" name="Google Shape;703;p31"/>
          <p:cNvGrpSpPr/>
          <p:nvPr/>
        </p:nvGrpSpPr>
        <p:grpSpPr>
          <a:xfrm>
            <a:off x="6169025" y="3505200"/>
            <a:ext cx="968375" cy="319087"/>
            <a:chOff x="637" y="0"/>
            <a:chExt cx="610" cy="403"/>
          </a:xfrm>
        </p:grpSpPr>
        <p:sp>
          <p:nvSpPr>
            <p:cNvPr id="704" name="Google Shape;704;p31"/>
            <p:cNvSpPr txBox="1"/>
            <p:nvPr/>
          </p:nvSpPr>
          <p:spPr>
            <a:xfrm>
              <a:off x="680" y="0"/>
              <a:ext cx="524" cy="403"/>
            </a:xfrm>
            <a:prstGeom prst="rect">
              <a:avLst/>
            </a:prstGeom>
            <a:noFill/>
            <a:ln>
              <a:noFill/>
            </a:ln>
          </p:spPr>
          <p:txBody>
            <a:bodyPr spcFirstLastPara="1" wrap="square" lIns="0" tIns="0" rIns="0" bIns="0" anchor="t" anchorCtr="0">
              <a:noAutofit/>
            </a:bodyPr>
            <a:lstStyle/>
            <a:p>
              <a:pPr marL="0" marR="0" lvl="0" indent="0" algn="just"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Contractor</a:t>
              </a:r>
              <a:endParaRPr sz="1200" b="1"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200" b="1" i="0" u="none">
                <a:solidFill>
                  <a:schemeClr val="dk1"/>
                </a:solidFill>
                <a:latin typeface="Times New Roman"/>
                <a:ea typeface="Times New Roman"/>
                <a:cs typeface="Times New Roman"/>
                <a:sym typeface="Times New Roman"/>
              </a:endParaRPr>
            </a:p>
          </p:txBody>
        </p:sp>
        <p:sp>
          <p:nvSpPr>
            <p:cNvPr id="705" name="Google Shape;705;p31"/>
            <p:cNvSpPr txBox="1"/>
            <p:nvPr/>
          </p:nvSpPr>
          <p:spPr>
            <a:xfrm>
              <a:off x="637" y="0"/>
              <a:ext cx="610"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706" name="Google Shape;706;p31"/>
          <p:cNvGrpSpPr/>
          <p:nvPr/>
        </p:nvGrpSpPr>
        <p:grpSpPr>
          <a:xfrm>
            <a:off x="5157787" y="3830637"/>
            <a:ext cx="1011237" cy="288925"/>
            <a:chOff x="0" y="403"/>
            <a:chExt cx="637" cy="403"/>
          </a:xfrm>
        </p:grpSpPr>
        <p:sp>
          <p:nvSpPr>
            <p:cNvPr id="707" name="Google Shape;707;p31"/>
            <p:cNvSpPr txBox="1"/>
            <p:nvPr/>
          </p:nvSpPr>
          <p:spPr>
            <a:xfrm>
              <a:off x="43" y="403"/>
              <a:ext cx="551"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 100</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708" name="Google Shape;708;p31"/>
            <p:cNvSpPr txBox="1"/>
            <p:nvPr/>
          </p:nvSpPr>
          <p:spPr>
            <a:xfrm>
              <a:off x="0" y="403"/>
              <a:ext cx="637"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709" name="Google Shape;709;p31"/>
          <p:cNvGrpSpPr/>
          <p:nvPr/>
        </p:nvGrpSpPr>
        <p:grpSpPr>
          <a:xfrm>
            <a:off x="6169025" y="3830637"/>
            <a:ext cx="968375" cy="288925"/>
            <a:chOff x="637" y="403"/>
            <a:chExt cx="610" cy="403"/>
          </a:xfrm>
        </p:grpSpPr>
        <p:sp>
          <p:nvSpPr>
            <p:cNvPr id="710" name="Google Shape;710;p31"/>
            <p:cNvSpPr txBox="1"/>
            <p:nvPr/>
          </p:nvSpPr>
          <p:spPr>
            <a:xfrm>
              <a:off x="680" y="403"/>
              <a:ext cx="524"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Randolph</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711" name="Google Shape;711;p31"/>
            <p:cNvSpPr txBox="1"/>
            <p:nvPr/>
          </p:nvSpPr>
          <p:spPr>
            <a:xfrm>
              <a:off x="637" y="403"/>
              <a:ext cx="610"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712" name="Google Shape;712;p31"/>
          <p:cNvGrpSpPr/>
          <p:nvPr/>
        </p:nvGrpSpPr>
        <p:grpSpPr>
          <a:xfrm>
            <a:off x="5157787" y="4119562"/>
            <a:ext cx="1011237" cy="258762"/>
            <a:chOff x="0" y="806"/>
            <a:chExt cx="637" cy="403"/>
          </a:xfrm>
        </p:grpSpPr>
        <p:sp>
          <p:nvSpPr>
            <p:cNvPr id="713" name="Google Shape;713;p31"/>
            <p:cNvSpPr txBox="1"/>
            <p:nvPr/>
          </p:nvSpPr>
          <p:spPr>
            <a:xfrm>
              <a:off x="43" y="806"/>
              <a:ext cx="551"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150</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714" name="Google Shape;714;p31"/>
            <p:cNvSpPr txBox="1"/>
            <p:nvPr/>
          </p:nvSpPr>
          <p:spPr>
            <a:xfrm>
              <a:off x="0" y="806"/>
              <a:ext cx="637"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715" name="Google Shape;715;p31"/>
          <p:cNvGrpSpPr/>
          <p:nvPr/>
        </p:nvGrpSpPr>
        <p:grpSpPr>
          <a:xfrm>
            <a:off x="6169025" y="4119562"/>
            <a:ext cx="968375" cy="258762"/>
            <a:chOff x="637" y="806"/>
            <a:chExt cx="610" cy="403"/>
          </a:xfrm>
        </p:grpSpPr>
        <p:sp>
          <p:nvSpPr>
            <p:cNvPr id="716" name="Google Shape;716;p31"/>
            <p:cNvSpPr txBox="1"/>
            <p:nvPr/>
          </p:nvSpPr>
          <p:spPr>
            <a:xfrm>
              <a:off x="680" y="806"/>
              <a:ext cx="524"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Ingersoll</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717" name="Google Shape;717;p31"/>
            <p:cNvSpPr txBox="1"/>
            <p:nvPr/>
          </p:nvSpPr>
          <p:spPr>
            <a:xfrm>
              <a:off x="637" y="806"/>
              <a:ext cx="610"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718" name="Google Shape;718;p31"/>
          <p:cNvGrpSpPr/>
          <p:nvPr/>
        </p:nvGrpSpPr>
        <p:grpSpPr>
          <a:xfrm>
            <a:off x="5157787" y="4376737"/>
            <a:ext cx="1011237" cy="304800"/>
            <a:chOff x="0" y="1209"/>
            <a:chExt cx="637" cy="403"/>
          </a:xfrm>
        </p:grpSpPr>
        <p:sp>
          <p:nvSpPr>
            <p:cNvPr id="719" name="Google Shape;719;p31"/>
            <p:cNvSpPr txBox="1"/>
            <p:nvPr/>
          </p:nvSpPr>
          <p:spPr>
            <a:xfrm>
              <a:off x="43" y="1209"/>
              <a:ext cx="551"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200</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720" name="Google Shape;720;p31"/>
            <p:cNvSpPr txBox="1"/>
            <p:nvPr/>
          </p:nvSpPr>
          <p:spPr>
            <a:xfrm>
              <a:off x="0" y="1209"/>
              <a:ext cx="637"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721" name="Google Shape;721;p31"/>
          <p:cNvGrpSpPr/>
          <p:nvPr/>
        </p:nvGrpSpPr>
        <p:grpSpPr>
          <a:xfrm>
            <a:off x="6169025" y="4376737"/>
            <a:ext cx="968375" cy="304800"/>
            <a:chOff x="637" y="1209"/>
            <a:chExt cx="610" cy="403"/>
          </a:xfrm>
        </p:grpSpPr>
        <p:sp>
          <p:nvSpPr>
            <p:cNvPr id="722" name="Google Shape;722;p31"/>
            <p:cNvSpPr txBox="1"/>
            <p:nvPr/>
          </p:nvSpPr>
          <p:spPr>
            <a:xfrm>
              <a:off x="680" y="1209"/>
              <a:ext cx="524"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Randolph</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723" name="Google Shape;723;p31"/>
            <p:cNvSpPr txBox="1"/>
            <p:nvPr/>
          </p:nvSpPr>
          <p:spPr>
            <a:xfrm>
              <a:off x="637" y="1209"/>
              <a:ext cx="610"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724" name="Google Shape;724;p31"/>
          <p:cNvGrpSpPr/>
          <p:nvPr/>
        </p:nvGrpSpPr>
        <p:grpSpPr>
          <a:xfrm>
            <a:off x="5157787" y="4683125"/>
            <a:ext cx="1011237" cy="274637"/>
            <a:chOff x="0" y="1612"/>
            <a:chExt cx="637" cy="403"/>
          </a:xfrm>
        </p:grpSpPr>
        <p:sp>
          <p:nvSpPr>
            <p:cNvPr id="725" name="Google Shape;725;p31"/>
            <p:cNvSpPr txBox="1"/>
            <p:nvPr/>
          </p:nvSpPr>
          <p:spPr>
            <a:xfrm>
              <a:off x="43" y="1612"/>
              <a:ext cx="551"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250</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726" name="Google Shape;726;p31"/>
            <p:cNvSpPr txBox="1"/>
            <p:nvPr/>
          </p:nvSpPr>
          <p:spPr>
            <a:xfrm>
              <a:off x="0" y="1612"/>
              <a:ext cx="637"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727" name="Google Shape;727;p31"/>
          <p:cNvGrpSpPr/>
          <p:nvPr/>
        </p:nvGrpSpPr>
        <p:grpSpPr>
          <a:xfrm>
            <a:off x="6169025" y="4683125"/>
            <a:ext cx="968375" cy="274637"/>
            <a:chOff x="637" y="1612"/>
            <a:chExt cx="610" cy="403"/>
          </a:xfrm>
        </p:grpSpPr>
        <p:sp>
          <p:nvSpPr>
            <p:cNvPr id="728" name="Google Shape;728;p31"/>
            <p:cNvSpPr txBox="1"/>
            <p:nvPr/>
          </p:nvSpPr>
          <p:spPr>
            <a:xfrm>
              <a:off x="680" y="1612"/>
              <a:ext cx="524"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Pitkin</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729" name="Google Shape;729;p31"/>
            <p:cNvSpPr txBox="1"/>
            <p:nvPr/>
          </p:nvSpPr>
          <p:spPr>
            <a:xfrm>
              <a:off x="637" y="1612"/>
              <a:ext cx="610"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730" name="Google Shape;730;p31"/>
          <p:cNvGrpSpPr/>
          <p:nvPr/>
        </p:nvGrpSpPr>
        <p:grpSpPr>
          <a:xfrm>
            <a:off x="5157787" y="4957762"/>
            <a:ext cx="1011237" cy="320675"/>
            <a:chOff x="0" y="2015"/>
            <a:chExt cx="637" cy="403"/>
          </a:xfrm>
        </p:grpSpPr>
        <p:sp>
          <p:nvSpPr>
            <p:cNvPr id="731" name="Google Shape;731;p31"/>
            <p:cNvSpPr txBox="1"/>
            <p:nvPr/>
          </p:nvSpPr>
          <p:spPr>
            <a:xfrm>
              <a:off x="43" y="2015"/>
              <a:ext cx="551"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300</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732" name="Google Shape;732;p31"/>
            <p:cNvSpPr txBox="1"/>
            <p:nvPr/>
          </p:nvSpPr>
          <p:spPr>
            <a:xfrm>
              <a:off x="0" y="2015"/>
              <a:ext cx="637"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733" name="Google Shape;733;p31"/>
          <p:cNvGrpSpPr/>
          <p:nvPr/>
        </p:nvGrpSpPr>
        <p:grpSpPr>
          <a:xfrm>
            <a:off x="6169025" y="4957762"/>
            <a:ext cx="968375" cy="320675"/>
            <a:chOff x="637" y="2015"/>
            <a:chExt cx="610" cy="403"/>
          </a:xfrm>
        </p:grpSpPr>
        <p:sp>
          <p:nvSpPr>
            <p:cNvPr id="734" name="Google Shape;734;p31"/>
            <p:cNvSpPr txBox="1"/>
            <p:nvPr/>
          </p:nvSpPr>
          <p:spPr>
            <a:xfrm>
              <a:off x="680" y="2015"/>
              <a:ext cx="524"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Randolph</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735" name="Google Shape;735;p31"/>
            <p:cNvSpPr txBox="1"/>
            <p:nvPr/>
          </p:nvSpPr>
          <p:spPr>
            <a:xfrm>
              <a:off x="637" y="2015"/>
              <a:ext cx="610"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736" name="Google Shape;736;p31"/>
          <p:cNvGrpSpPr/>
          <p:nvPr/>
        </p:nvGrpSpPr>
        <p:grpSpPr>
          <a:xfrm>
            <a:off x="7315200" y="3505200"/>
            <a:ext cx="968375" cy="319087"/>
            <a:chOff x="637" y="0"/>
            <a:chExt cx="610" cy="403"/>
          </a:xfrm>
        </p:grpSpPr>
        <p:sp>
          <p:nvSpPr>
            <p:cNvPr id="737" name="Google Shape;737;p31"/>
            <p:cNvSpPr txBox="1"/>
            <p:nvPr/>
          </p:nvSpPr>
          <p:spPr>
            <a:xfrm>
              <a:off x="680" y="0"/>
              <a:ext cx="524" cy="403"/>
            </a:xfrm>
            <a:prstGeom prst="rect">
              <a:avLst/>
            </a:prstGeom>
            <a:noFill/>
            <a:ln>
              <a:noFill/>
            </a:ln>
          </p:spPr>
          <p:txBody>
            <a:bodyPr spcFirstLastPara="1" wrap="square" lIns="0" tIns="0" rIns="0" bIns="0" anchor="t" anchorCtr="0">
              <a:noAutofit/>
            </a:bodyPr>
            <a:lstStyle/>
            <a:p>
              <a:pPr marL="0" marR="0" lvl="0" indent="0" algn="just"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Contractor</a:t>
              </a:r>
              <a:endParaRPr sz="1200" b="1"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200" b="1" i="0" u="none">
                <a:solidFill>
                  <a:schemeClr val="dk1"/>
                </a:solidFill>
                <a:latin typeface="Times New Roman"/>
                <a:ea typeface="Times New Roman"/>
                <a:cs typeface="Times New Roman"/>
                <a:sym typeface="Times New Roman"/>
              </a:endParaRPr>
            </a:p>
          </p:txBody>
        </p:sp>
        <p:sp>
          <p:nvSpPr>
            <p:cNvPr id="738" name="Google Shape;738;p31"/>
            <p:cNvSpPr txBox="1"/>
            <p:nvPr/>
          </p:nvSpPr>
          <p:spPr>
            <a:xfrm>
              <a:off x="637" y="0"/>
              <a:ext cx="610"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739" name="Google Shape;739;p31"/>
          <p:cNvGrpSpPr/>
          <p:nvPr/>
        </p:nvGrpSpPr>
        <p:grpSpPr>
          <a:xfrm>
            <a:off x="8283575" y="3505200"/>
            <a:ext cx="657225" cy="319087"/>
            <a:chOff x="1247" y="0"/>
            <a:chExt cx="414" cy="403"/>
          </a:xfrm>
        </p:grpSpPr>
        <p:sp>
          <p:nvSpPr>
            <p:cNvPr id="740" name="Google Shape;740;p31"/>
            <p:cNvSpPr txBox="1"/>
            <p:nvPr/>
          </p:nvSpPr>
          <p:spPr>
            <a:xfrm>
              <a:off x="1290" y="0"/>
              <a:ext cx="328" cy="40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200"/>
                <a:buFont typeface="Arimo"/>
                <a:buNone/>
              </a:pPr>
              <a:r>
                <a:rPr lang="en-US" sz="1200" b="1" i="0" u="none">
                  <a:solidFill>
                    <a:schemeClr val="dk1"/>
                  </a:solidFill>
                  <a:latin typeface="Arimo"/>
                  <a:ea typeface="Arimo"/>
                  <a:cs typeface="Arimo"/>
                  <a:sym typeface="Arimo"/>
                </a:rPr>
                <a:t>Fee</a:t>
              </a:r>
              <a:endParaRPr/>
            </a:p>
            <a:p>
              <a:pPr marL="0" marR="0" lvl="0" indent="0" algn="l" rtl="0">
                <a:lnSpc>
                  <a:spcPct val="100000"/>
                </a:lnSpc>
                <a:spcBef>
                  <a:spcPts val="0"/>
                </a:spcBef>
                <a:spcAft>
                  <a:spcPts val="0"/>
                </a:spcAft>
                <a:buNone/>
              </a:pPr>
              <a:endParaRPr sz="1200" b="1" i="0" u="none">
                <a:solidFill>
                  <a:schemeClr val="dk1"/>
                </a:solidFill>
                <a:latin typeface="Arimo"/>
                <a:ea typeface="Arimo"/>
                <a:cs typeface="Arimo"/>
                <a:sym typeface="Arimo"/>
              </a:endParaRPr>
            </a:p>
          </p:txBody>
        </p:sp>
        <p:sp>
          <p:nvSpPr>
            <p:cNvPr id="741" name="Google Shape;741;p31"/>
            <p:cNvSpPr txBox="1"/>
            <p:nvPr/>
          </p:nvSpPr>
          <p:spPr>
            <a:xfrm>
              <a:off x="1247" y="0"/>
              <a:ext cx="414"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742" name="Google Shape;742;p31"/>
          <p:cNvGrpSpPr/>
          <p:nvPr/>
        </p:nvGrpSpPr>
        <p:grpSpPr>
          <a:xfrm>
            <a:off x="7315200" y="3830637"/>
            <a:ext cx="968375" cy="288925"/>
            <a:chOff x="637" y="403"/>
            <a:chExt cx="610" cy="403"/>
          </a:xfrm>
        </p:grpSpPr>
        <p:sp>
          <p:nvSpPr>
            <p:cNvPr id="743" name="Google Shape;743;p31"/>
            <p:cNvSpPr txBox="1"/>
            <p:nvPr/>
          </p:nvSpPr>
          <p:spPr>
            <a:xfrm>
              <a:off x="680" y="403"/>
              <a:ext cx="524"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Randolph</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744" name="Google Shape;744;p31"/>
            <p:cNvSpPr txBox="1"/>
            <p:nvPr/>
          </p:nvSpPr>
          <p:spPr>
            <a:xfrm>
              <a:off x="637" y="403"/>
              <a:ext cx="610"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745" name="Google Shape;745;p31"/>
          <p:cNvGrpSpPr/>
          <p:nvPr/>
        </p:nvGrpSpPr>
        <p:grpSpPr>
          <a:xfrm>
            <a:off x="8283575" y="3830637"/>
            <a:ext cx="657225" cy="288925"/>
            <a:chOff x="1247" y="403"/>
            <a:chExt cx="414" cy="403"/>
          </a:xfrm>
        </p:grpSpPr>
        <p:sp>
          <p:nvSpPr>
            <p:cNvPr id="746" name="Google Shape;746;p31"/>
            <p:cNvSpPr txBox="1"/>
            <p:nvPr/>
          </p:nvSpPr>
          <p:spPr>
            <a:xfrm>
              <a:off x="1290" y="403"/>
              <a:ext cx="328"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1200</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747" name="Google Shape;747;p31"/>
            <p:cNvSpPr txBox="1"/>
            <p:nvPr/>
          </p:nvSpPr>
          <p:spPr>
            <a:xfrm>
              <a:off x="1247" y="403"/>
              <a:ext cx="414"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748" name="Google Shape;748;p31"/>
          <p:cNvGrpSpPr/>
          <p:nvPr/>
        </p:nvGrpSpPr>
        <p:grpSpPr>
          <a:xfrm>
            <a:off x="7315200" y="4119562"/>
            <a:ext cx="968375" cy="258762"/>
            <a:chOff x="637" y="806"/>
            <a:chExt cx="610" cy="403"/>
          </a:xfrm>
        </p:grpSpPr>
        <p:sp>
          <p:nvSpPr>
            <p:cNvPr id="749" name="Google Shape;749;p31"/>
            <p:cNvSpPr txBox="1"/>
            <p:nvPr/>
          </p:nvSpPr>
          <p:spPr>
            <a:xfrm>
              <a:off x="680" y="806"/>
              <a:ext cx="524"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Ingersoll</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750" name="Google Shape;750;p31"/>
            <p:cNvSpPr txBox="1"/>
            <p:nvPr/>
          </p:nvSpPr>
          <p:spPr>
            <a:xfrm>
              <a:off x="637" y="806"/>
              <a:ext cx="610"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751" name="Google Shape;751;p31"/>
          <p:cNvGrpSpPr/>
          <p:nvPr/>
        </p:nvGrpSpPr>
        <p:grpSpPr>
          <a:xfrm>
            <a:off x="8283575" y="4119562"/>
            <a:ext cx="657225" cy="258762"/>
            <a:chOff x="1247" y="806"/>
            <a:chExt cx="414" cy="403"/>
          </a:xfrm>
        </p:grpSpPr>
        <p:sp>
          <p:nvSpPr>
            <p:cNvPr id="752" name="Google Shape;752;p31"/>
            <p:cNvSpPr txBox="1"/>
            <p:nvPr/>
          </p:nvSpPr>
          <p:spPr>
            <a:xfrm>
              <a:off x="1290" y="806"/>
              <a:ext cx="328"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1100</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753" name="Google Shape;753;p31"/>
            <p:cNvSpPr txBox="1"/>
            <p:nvPr/>
          </p:nvSpPr>
          <p:spPr>
            <a:xfrm>
              <a:off x="1247" y="806"/>
              <a:ext cx="414"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754" name="Google Shape;754;p31"/>
          <p:cNvGrpSpPr/>
          <p:nvPr/>
        </p:nvGrpSpPr>
        <p:grpSpPr>
          <a:xfrm>
            <a:off x="7315200" y="4381500"/>
            <a:ext cx="968375" cy="274637"/>
            <a:chOff x="637" y="1612"/>
            <a:chExt cx="610" cy="403"/>
          </a:xfrm>
        </p:grpSpPr>
        <p:sp>
          <p:nvSpPr>
            <p:cNvPr id="755" name="Google Shape;755;p31"/>
            <p:cNvSpPr txBox="1"/>
            <p:nvPr/>
          </p:nvSpPr>
          <p:spPr>
            <a:xfrm>
              <a:off x="680" y="1612"/>
              <a:ext cx="524"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Pitkin</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756" name="Google Shape;756;p31"/>
            <p:cNvSpPr txBox="1"/>
            <p:nvPr/>
          </p:nvSpPr>
          <p:spPr>
            <a:xfrm>
              <a:off x="637" y="1612"/>
              <a:ext cx="610"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757" name="Google Shape;757;p31"/>
          <p:cNvGrpSpPr/>
          <p:nvPr/>
        </p:nvGrpSpPr>
        <p:grpSpPr>
          <a:xfrm>
            <a:off x="8283575" y="4381500"/>
            <a:ext cx="657225" cy="274637"/>
            <a:chOff x="1247" y="1612"/>
            <a:chExt cx="414" cy="403"/>
          </a:xfrm>
        </p:grpSpPr>
        <p:sp>
          <p:nvSpPr>
            <p:cNvPr id="758" name="Google Shape;758;p31"/>
            <p:cNvSpPr txBox="1"/>
            <p:nvPr/>
          </p:nvSpPr>
          <p:spPr>
            <a:xfrm>
              <a:off x="1290" y="1612"/>
              <a:ext cx="328"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1100</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759" name="Google Shape;759;p31"/>
            <p:cNvSpPr txBox="1"/>
            <p:nvPr/>
          </p:nvSpPr>
          <p:spPr>
            <a:xfrm>
              <a:off x="1247" y="1612"/>
              <a:ext cx="414"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body" idx="1"/>
          </p:nvPr>
        </p:nvSpPr>
        <p:spPr>
          <a:xfrm>
            <a:off x="304800" y="1143000"/>
            <a:ext cx="8839200" cy="5334000"/>
          </a:xfrm>
          <a:prstGeom prst="rect">
            <a:avLst/>
          </a:prstGeom>
          <a:noFill/>
          <a:ln>
            <a:noFill/>
          </a:ln>
        </p:spPr>
        <p:txBody>
          <a:bodyPr spcFirstLastPara="1" wrap="square" lIns="91425" tIns="45700" rIns="91425" bIns="45700" anchor="t" anchorCtr="0">
            <a:noAutofit/>
          </a:bodyPr>
          <a:lstStyle/>
          <a:p>
            <a:pPr marL="533400" lvl="0" indent="-533400" algn="l" rtl="0">
              <a:lnSpc>
                <a:spcPct val="100000"/>
              </a:lnSpc>
              <a:spcBef>
                <a:spcPts val="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This is the process which allows you to winnow out redundant data within your database. </a:t>
            </a:r>
            <a:endParaRPr sz="2800" b="0" i="0" u="none">
              <a:solidFill>
                <a:schemeClr val="dk1"/>
              </a:solidFill>
              <a:latin typeface="Times New Roman"/>
              <a:ea typeface="Times New Roman"/>
              <a:cs typeface="Times New Roman"/>
              <a:sym typeface="Times New Roman"/>
            </a:endParaRPr>
          </a:p>
          <a:p>
            <a:pPr marL="533400" lvl="0" indent="-533400" algn="l" rtl="0">
              <a:lnSpc>
                <a:spcPct val="10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This involves restructuring the tables to successively meeting higher forms of Normalization. </a:t>
            </a:r>
            <a:endParaRPr/>
          </a:p>
          <a:p>
            <a:pPr marL="533400" lvl="0" indent="-533400" algn="l" rtl="0">
              <a:lnSpc>
                <a:spcPct val="10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A properly normalized database should have the following characteristics</a:t>
            </a:r>
            <a:endParaRPr/>
          </a:p>
          <a:p>
            <a:pPr marL="1023937" lvl="1" indent="-457199"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Scalar values in each fields</a:t>
            </a:r>
            <a:endParaRPr/>
          </a:p>
          <a:p>
            <a:pPr marL="1023937" lvl="1" indent="-457199"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Absence of redundancy.</a:t>
            </a:r>
            <a:endParaRPr/>
          </a:p>
          <a:p>
            <a:pPr marL="1023937" lvl="1" indent="-457199"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Minimal use of null values.</a:t>
            </a:r>
            <a:endParaRPr/>
          </a:p>
          <a:p>
            <a:pPr marL="1023937" lvl="1" indent="-457199"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Minimal loss of information. </a:t>
            </a:r>
            <a:endParaRPr/>
          </a:p>
        </p:txBody>
      </p:sp>
      <p:sp>
        <p:nvSpPr>
          <p:cNvPr id="97" name="Google Shape;97;p14"/>
          <p:cNvSpPr txBox="1"/>
          <p:nvPr/>
        </p:nvSpPr>
        <p:spPr>
          <a:xfrm>
            <a:off x="685800" y="76200"/>
            <a:ext cx="77724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C0000"/>
              </a:buClr>
              <a:buSzPts val="4400"/>
              <a:buFont typeface="Arial"/>
              <a:buNone/>
            </a:pPr>
            <a:r>
              <a:rPr lang="en-US" sz="4400" b="1" i="0" u="none" strike="noStrike" cap="none">
                <a:solidFill>
                  <a:srgbClr val="CC0000"/>
                </a:solidFill>
                <a:latin typeface="Arial"/>
                <a:ea typeface="Arial"/>
                <a:cs typeface="Arial"/>
                <a:sym typeface="Arial"/>
              </a:rPr>
              <a:t>Definition </a:t>
            </a:r>
            <a:endParaRPr/>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32"/>
          <p:cNvSpPr txBox="1">
            <a:spLocks noGrp="1"/>
          </p:cNvSpPr>
          <p:nvPr>
            <p:ph type="body" idx="1"/>
          </p:nvPr>
        </p:nvSpPr>
        <p:spPr>
          <a:xfrm>
            <a:off x="304800" y="1143000"/>
            <a:ext cx="8610600" cy="4724400"/>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dk1"/>
              </a:buClr>
              <a:buSzPts val="1600"/>
              <a:buFont typeface="Arimo"/>
              <a:buChar char="•"/>
            </a:pPr>
            <a:r>
              <a:rPr lang="en-US" sz="1600" b="0" i="0" u="none">
                <a:solidFill>
                  <a:schemeClr val="dk1"/>
                </a:solidFill>
                <a:latin typeface="Arimo"/>
                <a:ea typeface="Arimo"/>
                <a:cs typeface="Arimo"/>
                <a:sym typeface="Arimo"/>
              </a:rPr>
              <a:t>BCNF does not allow dependencies between attributes that belong to candidate keys.</a:t>
            </a:r>
            <a:endParaRPr/>
          </a:p>
          <a:p>
            <a:pPr marL="609600" lvl="0" indent="-609600" algn="just" rtl="0">
              <a:lnSpc>
                <a:spcPct val="100000"/>
              </a:lnSpc>
              <a:spcBef>
                <a:spcPts val="320"/>
              </a:spcBef>
              <a:spcAft>
                <a:spcPts val="0"/>
              </a:spcAft>
              <a:buClr>
                <a:schemeClr val="dk1"/>
              </a:buClr>
              <a:buSzPts val="1600"/>
              <a:buFont typeface="Arimo"/>
              <a:buChar char="•"/>
            </a:pPr>
            <a:r>
              <a:rPr lang="en-US" sz="1600" b="0" i="0" u="none">
                <a:solidFill>
                  <a:schemeClr val="dk1"/>
                </a:solidFill>
                <a:latin typeface="Arimo"/>
                <a:ea typeface="Arimo"/>
                <a:cs typeface="Arimo"/>
                <a:sym typeface="Arimo"/>
              </a:rPr>
              <a:t>BCNF is a refinement of the third normal form in which it drops the restriction of a non-key attribute from the 3rd normal form.</a:t>
            </a:r>
            <a:r>
              <a:rPr lang="en-US" sz="1600" b="1" i="0" u="none">
                <a:solidFill>
                  <a:srgbClr val="CC0000"/>
                </a:solidFill>
                <a:latin typeface="Arimo"/>
                <a:ea typeface="Arimo"/>
                <a:cs typeface="Arimo"/>
                <a:sym typeface="Arimo"/>
              </a:rPr>
              <a:t> </a:t>
            </a:r>
            <a:endParaRPr/>
          </a:p>
          <a:p>
            <a:pPr marL="609600" lvl="0" indent="-609600" algn="just" rtl="0">
              <a:lnSpc>
                <a:spcPct val="100000"/>
              </a:lnSpc>
              <a:spcBef>
                <a:spcPts val="320"/>
              </a:spcBef>
              <a:spcAft>
                <a:spcPts val="0"/>
              </a:spcAft>
              <a:buClr>
                <a:schemeClr val="dk1"/>
              </a:buClr>
              <a:buSzPts val="1600"/>
              <a:buFont typeface="Arimo"/>
              <a:buChar char="•"/>
            </a:pPr>
            <a:r>
              <a:rPr lang="en-US" sz="1600" b="0" i="0" u="none">
                <a:solidFill>
                  <a:schemeClr val="dk1"/>
                </a:solidFill>
                <a:latin typeface="Arimo"/>
                <a:ea typeface="Arimo"/>
                <a:cs typeface="Arimo"/>
                <a:sym typeface="Arimo"/>
              </a:rPr>
              <a:t>Third normal form and BCNF are not same if the following conditions are true:</a:t>
            </a:r>
            <a:endParaRPr/>
          </a:p>
          <a:p>
            <a:pPr marL="1100137" lvl="1" indent="-533399" algn="just" rtl="0">
              <a:lnSpc>
                <a:spcPct val="100000"/>
              </a:lnSpc>
              <a:spcBef>
                <a:spcPts val="280"/>
              </a:spcBef>
              <a:spcAft>
                <a:spcPts val="0"/>
              </a:spcAft>
              <a:buClr>
                <a:schemeClr val="dk1"/>
              </a:buClr>
              <a:buSzPts val="1400"/>
              <a:buFont typeface="Arimo"/>
              <a:buChar char="–"/>
            </a:pPr>
            <a:r>
              <a:rPr lang="en-US" sz="1400" b="0" i="0" u="none">
                <a:solidFill>
                  <a:schemeClr val="dk1"/>
                </a:solidFill>
                <a:latin typeface="Arimo"/>
                <a:ea typeface="Arimo"/>
                <a:cs typeface="Arimo"/>
                <a:sym typeface="Arimo"/>
              </a:rPr>
              <a:t>The table has two or more candidate keys</a:t>
            </a:r>
            <a:endParaRPr/>
          </a:p>
          <a:p>
            <a:pPr marL="1100137" lvl="1" indent="-533399" algn="just" rtl="0">
              <a:lnSpc>
                <a:spcPct val="100000"/>
              </a:lnSpc>
              <a:spcBef>
                <a:spcPts val="280"/>
              </a:spcBef>
              <a:spcAft>
                <a:spcPts val="0"/>
              </a:spcAft>
              <a:buClr>
                <a:schemeClr val="dk1"/>
              </a:buClr>
              <a:buSzPts val="1400"/>
              <a:buFont typeface="Arimo"/>
              <a:buChar char="–"/>
            </a:pPr>
            <a:r>
              <a:rPr lang="en-US" sz="1400" b="0" i="0" u="none">
                <a:solidFill>
                  <a:schemeClr val="dk1"/>
                </a:solidFill>
                <a:latin typeface="Arimo"/>
                <a:ea typeface="Arimo"/>
                <a:cs typeface="Arimo"/>
                <a:sym typeface="Arimo"/>
              </a:rPr>
              <a:t>At least two of the candidate keys are composed of more than one attribute</a:t>
            </a:r>
            <a:endParaRPr/>
          </a:p>
          <a:p>
            <a:pPr marL="1100137" lvl="1" indent="-533399" algn="just" rtl="0">
              <a:lnSpc>
                <a:spcPct val="100000"/>
              </a:lnSpc>
              <a:spcBef>
                <a:spcPts val="280"/>
              </a:spcBef>
              <a:spcAft>
                <a:spcPts val="0"/>
              </a:spcAft>
              <a:buClr>
                <a:schemeClr val="dk1"/>
              </a:buClr>
              <a:buSzPts val="1400"/>
              <a:buFont typeface="Arimo"/>
              <a:buChar char="–"/>
            </a:pPr>
            <a:r>
              <a:rPr lang="en-US" sz="1400" b="0" i="0" u="none">
                <a:solidFill>
                  <a:schemeClr val="dk1"/>
                </a:solidFill>
                <a:latin typeface="Arimo"/>
                <a:ea typeface="Arimo"/>
                <a:cs typeface="Arimo"/>
                <a:sym typeface="Arimo"/>
              </a:rPr>
              <a:t>The keys are not disjoint i.e. The composite candidate keys share some attributes</a:t>
            </a:r>
            <a:endParaRPr/>
          </a:p>
          <a:p>
            <a:pPr marL="609600" lvl="0" indent="-609600" algn="just" rtl="0">
              <a:lnSpc>
                <a:spcPct val="100000"/>
              </a:lnSpc>
              <a:spcBef>
                <a:spcPts val="320"/>
              </a:spcBef>
              <a:spcAft>
                <a:spcPts val="0"/>
              </a:spcAft>
              <a:buClr>
                <a:schemeClr val="dk1"/>
              </a:buClr>
              <a:buSzPts val="1600"/>
              <a:buFont typeface="Times New Roman"/>
              <a:buNone/>
            </a:pPr>
            <a:endParaRPr sz="1600" b="1" i="0" u="none">
              <a:solidFill>
                <a:srgbClr val="CC0000"/>
              </a:solidFill>
              <a:latin typeface="Arimo"/>
              <a:ea typeface="Arimo"/>
              <a:cs typeface="Arimo"/>
              <a:sym typeface="Arimo"/>
            </a:endParaRPr>
          </a:p>
          <a:p>
            <a:pPr marL="609600" lvl="0" indent="-609600" algn="just" rtl="0">
              <a:lnSpc>
                <a:spcPct val="100000"/>
              </a:lnSpc>
              <a:spcBef>
                <a:spcPts val="320"/>
              </a:spcBef>
              <a:spcAft>
                <a:spcPts val="0"/>
              </a:spcAft>
              <a:buClr>
                <a:srgbClr val="CC0000"/>
              </a:buClr>
              <a:buSzPts val="1600"/>
              <a:buFont typeface="Arimo"/>
              <a:buNone/>
            </a:pPr>
            <a:r>
              <a:rPr lang="en-US" sz="1600" b="1" i="0" u="none">
                <a:solidFill>
                  <a:srgbClr val="CC0000"/>
                </a:solidFill>
                <a:latin typeface="Arimo"/>
                <a:ea typeface="Arimo"/>
                <a:cs typeface="Arimo"/>
                <a:sym typeface="Arimo"/>
              </a:rPr>
              <a:t>Example 1 - Address (Not in BCNF)</a:t>
            </a:r>
            <a:endParaRPr/>
          </a:p>
          <a:p>
            <a:pPr marL="609600" lvl="0" indent="-609600" algn="just" rtl="0">
              <a:lnSpc>
                <a:spcPct val="100000"/>
              </a:lnSpc>
              <a:spcBef>
                <a:spcPts val="320"/>
              </a:spcBef>
              <a:spcAft>
                <a:spcPts val="0"/>
              </a:spcAft>
              <a:buClr>
                <a:schemeClr val="dk1"/>
              </a:buClr>
              <a:buSzPts val="1600"/>
              <a:buFont typeface="Arimo"/>
              <a:buNone/>
            </a:pPr>
            <a:r>
              <a:rPr lang="en-US" sz="1600" b="1" i="0" u="none">
                <a:solidFill>
                  <a:schemeClr val="dk1"/>
                </a:solidFill>
                <a:latin typeface="Arimo"/>
                <a:ea typeface="Arimo"/>
                <a:cs typeface="Arimo"/>
                <a:sym typeface="Arimo"/>
              </a:rPr>
              <a:t>Scheme </a:t>
            </a:r>
            <a:r>
              <a:rPr lang="en-US" sz="1600" b="1" i="0" u="none">
                <a:solidFill>
                  <a:schemeClr val="dk1"/>
                </a:solidFill>
                <a:latin typeface="Times New Roman"/>
                <a:ea typeface="Times New Roman"/>
                <a:cs typeface="Times New Roman"/>
                <a:sym typeface="Times New Roman"/>
              </a:rPr>
              <a:t>🡪</a:t>
            </a:r>
            <a:r>
              <a:rPr lang="en-US" sz="1600" b="1" i="0" u="none">
                <a:solidFill>
                  <a:schemeClr val="dk1"/>
                </a:solidFill>
                <a:latin typeface="Arimo"/>
                <a:ea typeface="Arimo"/>
                <a:cs typeface="Arimo"/>
                <a:sym typeface="Arimo"/>
              </a:rPr>
              <a:t> {City, Street, ZipCode }</a:t>
            </a:r>
            <a:endParaRPr/>
          </a:p>
          <a:p>
            <a:pPr marL="1100137" lvl="1" indent="-533399" algn="just" rtl="0">
              <a:lnSpc>
                <a:spcPct val="100000"/>
              </a:lnSpc>
              <a:spcBef>
                <a:spcPts val="320"/>
              </a:spcBef>
              <a:spcAft>
                <a:spcPts val="0"/>
              </a:spcAft>
              <a:buClr>
                <a:schemeClr val="dk1"/>
              </a:buClr>
              <a:buSzPts val="1600"/>
              <a:buFont typeface="Arimo"/>
              <a:buAutoNum type="arabicPeriod"/>
            </a:pPr>
            <a:r>
              <a:rPr lang="en-US" sz="1600" b="1" i="0" u="none">
                <a:solidFill>
                  <a:schemeClr val="dk1"/>
                </a:solidFill>
                <a:latin typeface="Arimo"/>
                <a:ea typeface="Arimo"/>
                <a:cs typeface="Arimo"/>
                <a:sym typeface="Arimo"/>
              </a:rPr>
              <a:t>Key1 </a:t>
            </a:r>
            <a:r>
              <a:rPr lang="en-US" sz="1600" b="1" i="0" u="none">
                <a:solidFill>
                  <a:schemeClr val="dk1"/>
                </a:solidFill>
                <a:latin typeface="Times New Roman"/>
                <a:ea typeface="Times New Roman"/>
                <a:cs typeface="Times New Roman"/>
                <a:sym typeface="Times New Roman"/>
              </a:rPr>
              <a:t>🡪</a:t>
            </a:r>
            <a:r>
              <a:rPr lang="en-US" sz="1600" b="1" i="0" u="none">
                <a:solidFill>
                  <a:schemeClr val="dk1"/>
                </a:solidFill>
                <a:latin typeface="Arimo"/>
                <a:ea typeface="Arimo"/>
                <a:cs typeface="Arimo"/>
                <a:sym typeface="Arimo"/>
              </a:rPr>
              <a:t> {City, Street }</a:t>
            </a:r>
            <a:endParaRPr/>
          </a:p>
          <a:p>
            <a:pPr marL="1100137" lvl="1" indent="-533399" algn="just" rtl="0">
              <a:lnSpc>
                <a:spcPct val="100000"/>
              </a:lnSpc>
              <a:spcBef>
                <a:spcPts val="320"/>
              </a:spcBef>
              <a:spcAft>
                <a:spcPts val="0"/>
              </a:spcAft>
              <a:buClr>
                <a:schemeClr val="dk1"/>
              </a:buClr>
              <a:buSzPts val="1600"/>
              <a:buFont typeface="Arimo"/>
              <a:buAutoNum type="arabicPeriod"/>
            </a:pPr>
            <a:r>
              <a:rPr lang="en-US" sz="1600" b="1" i="0" u="none">
                <a:solidFill>
                  <a:schemeClr val="dk1"/>
                </a:solidFill>
                <a:latin typeface="Arimo"/>
                <a:ea typeface="Arimo"/>
                <a:cs typeface="Arimo"/>
                <a:sym typeface="Arimo"/>
              </a:rPr>
              <a:t>Key2 </a:t>
            </a:r>
            <a:r>
              <a:rPr lang="en-US" sz="1600" b="1" i="0" u="none">
                <a:solidFill>
                  <a:schemeClr val="dk1"/>
                </a:solidFill>
                <a:latin typeface="Times New Roman"/>
                <a:ea typeface="Times New Roman"/>
                <a:cs typeface="Times New Roman"/>
                <a:sym typeface="Times New Roman"/>
              </a:rPr>
              <a:t>🡪</a:t>
            </a:r>
            <a:r>
              <a:rPr lang="en-US" sz="1600" b="1" i="0" u="none">
                <a:solidFill>
                  <a:schemeClr val="dk1"/>
                </a:solidFill>
                <a:latin typeface="Arimo"/>
                <a:ea typeface="Arimo"/>
                <a:cs typeface="Arimo"/>
                <a:sym typeface="Arimo"/>
              </a:rPr>
              <a:t> {ZipCode, Street}</a:t>
            </a:r>
            <a:endParaRPr/>
          </a:p>
          <a:p>
            <a:pPr marL="1100137" lvl="1" indent="-533399" algn="just" rtl="0">
              <a:lnSpc>
                <a:spcPct val="100000"/>
              </a:lnSpc>
              <a:spcBef>
                <a:spcPts val="320"/>
              </a:spcBef>
              <a:spcAft>
                <a:spcPts val="0"/>
              </a:spcAft>
              <a:buClr>
                <a:schemeClr val="dk1"/>
              </a:buClr>
              <a:buSzPts val="1600"/>
              <a:buFont typeface="Arimo"/>
              <a:buAutoNum type="arabicPeriod"/>
            </a:pPr>
            <a:r>
              <a:rPr lang="en-US" sz="1600" b="1" i="0" u="none">
                <a:solidFill>
                  <a:schemeClr val="dk1"/>
                </a:solidFill>
                <a:latin typeface="Arimo"/>
                <a:ea typeface="Arimo"/>
                <a:cs typeface="Arimo"/>
                <a:sym typeface="Arimo"/>
              </a:rPr>
              <a:t>No non-key attribute hence 3NF</a:t>
            </a:r>
            <a:endParaRPr sz="1600" b="1" i="0" u="none">
              <a:solidFill>
                <a:schemeClr val="dk1"/>
              </a:solidFill>
              <a:latin typeface="Arimo"/>
              <a:ea typeface="Arimo"/>
              <a:cs typeface="Arimo"/>
              <a:sym typeface="Arimo"/>
            </a:endParaRPr>
          </a:p>
          <a:p>
            <a:pPr marL="1100137" lvl="1" indent="-533399" algn="just" rtl="0">
              <a:lnSpc>
                <a:spcPct val="100000"/>
              </a:lnSpc>
              <a:spcBef>
                <a:spcPts val="320"/>
              </a:spcBef>
              <a:spcAft>
                <a:spcPts val="0"/>
              </a:spcAft>
              <a:buClr>
                <a:schemeClr val="dk1"/>
              </a:buClr>
              <a:buSzPts val="1600"/>
              <a:buFont typeface="Arimo"/>
              <a:buAutoNum type="arabicPeriod"/>
            </a:pPr>
            <a:r>
              <a:rPr lang="en-US" sz="1600" b="1" i="0" u="none">
                <a:solidFill>
                  <a:schemeClr val="dk1"/>
                </a:solidFill>
                <a:latin typeface="Arimo"/>
                <a:ea typeface="Arimo"/>
                <a:cs typeface="Arimo"/>
                <a:sym typeface="Arimo"/>
              </a:rPr>
              <a:t>{City, Street} 🡪 {ZipCode}</a:t>
            </a:r>
            <a:endParaRPr/>
          </a:p>
          <a:p>
            <a:pPr marL="1100137" lvl="1" indent="-533399" algn="just" rtl="0">
              <a:lnSpc>
                <a:spcPct val="100000"/>
              </a:lnSpc>
              <a:spcBef>
                <a:spcPts val="320"/>
              </a:spcBef>
              <a:spcAft>
                <a:spcPts val="0"/>
              </a:spcAft>
              <a:buClr>
                <a:schemeClr val="dk1"/>
              </a:buClr>
              <a:buSzPts val="1600"/>
              <a:buFont typeface="Arimo"/>
              <a:buAutoNum type="arabicPeriod"/>
            </a:pPr>
            <a:r>
              <a:rPr lang="en-US" sz="1600" b="1" i="0" u="none">
                <a:solidFill>
                  <a:schemeClr val="dk1"/>
                </a:solidFill>
                <a:latin typeface="Arimo"/>
                <a:ea typeface="Arimo"/>
                <a:cs typeface="Arimo"/>
                <a:sym typeface="Arimo"/>
              </a:rPr>
              <a:t>{ZipCode} 🡪 {City}</a:t>
            </a:r>
            <a:endParaRPr/>
          </a:p>
          <a:p>
            <a:pPr marL="1100137" lvl="1" indent="-533399" algn="just" rtl="0">
              <a:lnSpc>
                <a:spcPct val="100000"/>
              </a:lnSpc>
              <a:spcBef>
                <a:spcPts val="320"/>
              </a:spcBef>
              <a:spcAft>
                <a:spcPts val="0"/>
              </a:spcAft>
              <a:buClr>
                <a:schemeClr val="dk1"/>
              </a:buClr>
              <a:buSzPts val="1600"/>
              <a:buFont typeface="Arimo"/>
              <a:buAutoNum type="arabicPeriod"/>
            </a:pPr>
            <a:r>
              <a:rPr lang="en-US" sz="1600" b="1" i="0" u="none">
                <a:solidFill>
                  <a:schemeClr val="dk1"/>
                </a:solidFill>
                <a:latin typeface="Arimo"/>
                <a:ea typeface="Arimo"/>
                <a:cs typeface="Arimo"/>
                <a:sym typeface="Arimo"/>
              </a:rPr>
              <a:t>Dependency between attributes belonging to a key</a:t>
            </a:r>
            <a:endParaRPr/>
          </a:p>
        </p:txBody>
      </p:sp>
      <p:sp>
        <p:nvSpPr>
          <p:cNvPr id="766" name="Google Shape;766;p32"/>
          <p:cNvSpPr txBox="1"/>
          <p:nvPr/>
        </p:nvSpPr>
        <p:spPr>
          <a:xfrm>
            <a:off x="685800" y="76200"/>
            <a:ext cx="77724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C0000"/>
              </a:buClr>
              <a:buSzPts val="3600"/>
              <a:buFont typeface="Arial"/>
              <a:buNone/>
            </a:pPr>
            <a:r>
              <a:rPr lang="en-US" sz="3600" b="1" i="0" u="none">
                <a:solidFill>
                  <a:srgbClr val="CC0000"/>
                </a:solidFill>
                <a:latin typeface="Arial"/>
                <a:ea typeface="Arial"/>
                <a:cs typeface="Arial"/>
                <a:sym typeface="Arial"/>
              </a:rPr>
              <a:t>Boyce-Codd Normal Form  (BCNF)</a:t>
            </a:r>
            <a:r>
              <a:rPr lang="en-US" sz="4400" b="1" i="0" u="none">
                <a:solidFill>
                  <a:srgbClr val="CC0000"/>
                </a:solidFill>
                <a:latin typeface="Arial"/>
                <a:ea typeface="Arial"/>
                <a:cs typeface="Arial"/>
                <a:sym typeface="Arial"/>
              </a:rPr>
              <a:t> </a:t>
            </a:r>
            <a:endParaRPr/>
          </a:p>
        </p:txBody>
      </p:sp>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33"/>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Natural Key vs Surrogate Key</a:t>
            </a:r>
            <a:endParaRPr/>
          </a:p>
        </p:txBody>
      </p:sp>
      <p:sp>
        <p:nvSpPr>
          <p:cNvPr id="772" name="Google Shape;772;p33"/>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600"/>
              <a:buFont typeface="Times New Roman"/>
              <a:buChar char="•"/>
            </a:pPr>
            <a:r>
              <a:rPr lang="en-US" sz="1600" b="0" i="0" u="none" strike="noStrike" cap="none">
                <a:solidFill>
                  <a:schemeClr val="dk1"/>
                </a:solidFill>
                <a:latin typeface="Times New Roman"/>
                <a:ea typeface="Times New Roman"/>
                <a:cs typeface="Times New Roman"/>
                <a:sym typeface="Times New Roman"/>
              </a:rPr>
              <a:t>A natural key is a single column or set of columns that uniquely identifies a single record in a table, where the key columns are made up of real data.  When I say “real data” I mean data that has meaning and occurs naturally in the world of data.  A natural key is a column value that has a relationship with the rest of the column values in a given data record.   Here are some examples of natural keys values: Social Security Number, ISBN, and TaxId.</a:t>
            </a:r>
            <a:endParaRPr/>
          </a:p>
          <a:p>
            <a:pPr marL="342900" marR="0" lvl="0" indent="-241300" algn="l" rtl="0">
              <a:lnSpc>
                <a:spcPct val="100000"/>
              </a:lnSpc>
              <a:spcBef>
                <a:spcPts val="320"/>
              </a:spcBef>
              <a:spcAft>
                <a:spcPts val="0"/>
              </a:spcAft>
              <a:buClr>
                <a:schemeClr val="dk1"/>
              </a:buClr>
              <a:buSzPts val="1600"/>
              <a:buFont typeface="Times New Roman"/>
              <a:buNone/>
            </a:pPr>
            <a:endParaRPr sz="16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320"/>
              </a:spcBef>
              <a:spcAft>
                <a:spcPts val="0"/>
              </a:spcAft>
              <a:buClr>
                <a:schemeClr val="dk1"/>
              </a:buClr>
              <a:buSzPts val="1600"/>
              <a:buFont typeface="Times New Roman"/>
              <a:buChar char="•"/>
            </a:pPr>
            <a:r>
              <a:rPr lang="en-US" sz="1600" b="0" i="0" u="none" strike="noStrike" cap="none">
                <a:solidFill>
                  <a:schemeClr val="dk1"/>
                </a:solidFill>
                <a:latin typeface="Times New Roman"/>
                <a:ea typeface="Times New Roman"/>
                <a:cs typeface="Times New Roman"/>
                <a:sym typeface="Times New Roman"/>
              </a:rPr>
              <a:t>A surrogate key like a natural key is a column that uniquely identifies a single record in a table.  But this is where the similarity stops.  Surrogate keys are similar to surrogate mothers.   They are keys that don’t have a natural relationship with the rest of the columns in a table.  The surrogate key is just a value that is generated and then stored with the rest of the columns in a record.  The key value is typically generated at run time right before the record is inserted into a table.   It is sometimes also referred to as a dumb key, because there is no meaning associated with the value.  Surrogate keys are commonly a numeric number. </a:t>
            </a:r>
            <a:endParaRPr/>
          </a:p>
        </p:txBody>
      </p:sp>
    </p:spTree>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Google Shape;778;p34"/>
          <p:cNvSpPr txBox="1">
            <a:spLocks noGrp="1"/>
          </p:cNvSpPr>
          <p:nvPr>
            <p:ph type="body" idx="1"/>
          </p:nvPr>
        </p:nvSpPr>
        <p:spPr>
          <a:xfrm>
            <a:off x="304800" y="1143000"/>
            <a:ext cx="8610600" cy="5029200"/>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rgbClr val="CC0000"/>
              </a:buClr>
              <a:buSzPts val="2000"/>
              <a:buFont typeface="Arimo"/>
              <a:buNone/>
            </a:pPr>
            <a:r>
              <a:rPr lang="en-US" sz="2000" b="1" i="0" u="none">
                <a:solidFill>
                  <a:srgbClr val="CC0000"/>
                </a:solidFill>
                <a:latin typeface="Arimo"/>
                <a:ea typeface="Arimo"/>
                <a:cs typeface="Arimo"/>
                <a:sym typeface="Arimo"/>
              </a:rPr>
              <a:t>Example 2 - Movie (Not in BCNF)</a:t>
            </a:r>
            <a:endParaRPr/>
          </a:p>
          <a:p>
            <a:pPr marL="609600" lvl="0" indent="-609600" algn="just" rtl="0">
              <a:lnSpc>
                <a:spcPct val="100000"/>
              </a:lnSpc>
              <a:spcBef>
                <a:spcPts val="360"/>
              </a:spcBef>
              <a:spcAft>
                <a:spcPts val="0"/>
              </a:spcAft>
              <a:buClr>
                <a:schemeClr val="dk1"/>
              </a:buClr>
              <a:buSzPts val="1800"/>
              <a:buFont typeface="Arimo"/>
              <a:buNone/>
            </a:pPr>
            <a:r>
              <a:rPr lang="en-US" sz="1800" b="1" i="0" u="none">
                <a:solidFill>
                  <a:schemeClr val="dk1"/>
                </a:solidFill>
                <a:latin typeface="Arimo"/>
                <a:ea typeface="Arimo"/>
                <a:cs typeface="Arimo"/>
                <a:sym typeface="Arimo"/>
              </a:rPr>
              <a:t>Scheme </a:t>
            </a:r>
            <a:r>
              <a:rPr lang="en-US" sz="1800" b="1" i="0" u="none">
                <a:solidFill>
                  <a:schemeClr val="dk1"/>
                </a:solidFill>
                <a:latin typeface="Times New Roman"/>
                <a:ea typeface="Times New Roman"/>
                <a:cs typeface="Times New Roman"/>
                <a:sym typeface="Times New Roman"/>
              </a:rPr>
              <a:t>🡪</a:t>
            </a:r>
            <a:r>
              <a:rPr lang="en-US" sz="1800" b="1" i="0" u="none">
                <a:solidFill>
                  <a:schemeClr val="dk1"/>
                </a:solidFill>
                <a:latin typeface="Arimo"/>
                <a:ea typeface="Arimo"/>
                <a:cs typeface="Arimo"/>
                <a:sym typeface="Arimo"/>
              </a:rPr>
              <a:t> {MovieTitle, MovieID, PersonName, Role, Payment }	</a:t>
            </a:r>
            <a:endParaRPr/>
          </a:p>
          <a:p>
            <a:pPr marL="1100137" lvl="1" indent="-533399" algn="just" rtl="0">
              <a:lnSpc>
                <a:spcPct val="100000"/>
              </a:lnSpc>
              <a:spcBef>
                <a:spcPts val="320"/>
              </a:spcBef>
              <a:spcAft>
                <a:spcPts val="0"/>
              </a:spcAft>
              <a:buClr>
                <a:schemeClr val="dk1"/>
              </a:buClr>
              <a:buSzPts val="1600"/>
              <a:buFont typeface="Arimo"/>
              <a:buAutoNum type="arabicPeriod"/>
            </a:pPr>
            <a:r>
              <a:rPr lang="en-US" sz="1600" b="1" i="0" u="none">
                <a:solidFill>
                  <a:schemeClr val="dk1"/>
                </a:solidFill>
                <a:latin typeface="Arimo"/>
                <a:ea typeface="Arimo"/>
                <a:cs typeface="Arimo"/>
                <a:sym typeface="Arimo"/>
              </a:rPr>
              <a:t>Key1 </a:t>
            </a:r>
            <a:r>
              <a:rPr lang="en-US" sz="1600" b="1" i="0" u="none">
                <a:solidFill>
                  <a:schemeClr val="dk1"/>
                </a:solidFill>
                <a:latin typeface="Times New Roman"/>
                <a:ea typeface="Times New Roman"/>
                <a:cs typeface="Times New Roman"/>
                <a:sym typeface="Times New Roman"/>
              </a:rPr>
              <a:t>🡪</a:t>
            </a:r>
            <a:r>
              <a:rPr lang="en-US" sz="1600" b="1" i="0" u="none">
                <a:solidFill>
                  <a:schemeClr val="dk1"/>
                </a:solidFill>
                <a:latin typeface="Arimo"/>
                <a:ea typeface="Arimo"/>
                <a:cs typeface="Arimo"/>
                <a:sym typeface="Arimo"/>
              </a:rPr>
              <a:t> {MovieTitle, PersonName}</a:t>
            </a:r>
            <a:endParaRPr/>
          </a:p>
          <a:p>
            <a:pPr marL="1100137" lvl="1" indent="-533399" algn="just" rtl="0">
              <a:lnSpc>
                <a:spcPct val="100000"/>
              </a:lnSpc>
              <a:spcBef>
                <a:spcPts val="320"/>
              </a:spcBef>
              <a:spcAft>
                <a:spcPts val="0"/>
              </a:spcAft>
              <a:buClr>
                <a:schemeClr val="dk1"/>
              </a:buClr>
              <a:buSzPts val="1600"/>
              <a:buFont typeface="Arimo"/>
              <a:buAutoNum type="arabicPeriod"/>
            </a:pPr>
            <a:r>
              <a:rPr lang="en-US" sz="1600" b="1" i="0" u="none">
                <a:solidFill>
                  <a:schemeClr val="dk1"/>
                </a:solidFill>
                <a:latin typeface="Arimo"/>
                <a:ea typeface="Arimo"/>
                <a:cs typeface="Arimo"/>
                <a:sym typeface="Arimo"/>
              </a:rPr>
              <a:t>Key2 </a:t>
            </a:r>
            <a:r>
              <a:rPr lang="en-US" sz="1600" b="1" i="0" u="none">
                <a:solidFill>
                  <a:schemeClr val="dk1"/>
                </a:solidFill>
                <a:latin typeface="Times New Roman"/>
                <a:ea typeface="Times New Roman"/>
                <a:cs typeface="Times New Roman"/>
                <a:sym typeface="Times New Roman"/>
              </a:rPr>
              <a:t>🡪</a:t>
            </a:r>
            <a:r>
              <a:rPr lang="en-US" sz="1600" b="1" i="0" u="none">
                <a:solidFill>
                  <a:schemeClr val="dk1"/>
                </a:solidFill>
                <a:latin typeface="Arimo"/>
                <a:ea typeface="Arimo"/>
                <a:cs typeface="Arimo"/>
                <a:sym typeface="Arimo"/>
              </a:rPr>
              <a:t> {MovieID, PersonName}</a:t>
            </a:r>
            <a:endParaRPr/>
          </a:p>
          <a:p>
            <a:pPr marL="1100137" lvl="1" indent="-533399" algn="just" rtl="0">
              <a:lnSpc>
                <a:spcPct val="100000"/>
              </a:lnSpc>
              <a:spcBef>
                <a:spcPts val="320"/>
              </a:spcBef>
              <a:spcAft>
                <a:spcPts val="0"/>
              </a:spcAft>
              <a:buClr>
                <a:schemeClr val="dk1"/>
              </a:buClr>
              <a:buSzPts val="1600"/>
              <a:buFont typeface="Arimo"/>
              <a:buAutoNum type="arabicPeriod"/>
            </a:pPr>
            <a:r>
              <a:rPr lang="en-US" sz="1600" b="1" i="0" u="none">
                <a:solidFill>
                  <a:schemeClr val="dk1"/>
                </a:solidFill>
                <a:latin typeface="Arimo"/>
                <a:ea typeface="Arimo"/>
                <a:cs typeface="Arimo"/>
                <a:sym typeface="Arimo"/>
              </a:rPr>
              <a:t>Both role and payment functionally depend on both candidate keys thus 3NF</a:t>
            </a:r>
            <a:endParaRPr/>
          </a:p>
          <a:p>
            <a:pPr marL="1100137" lvl="1" indent="-533399" algn="just" rtl="0">
              <a:lnSpc>
                <a:spcPct val="100000"/>
              </a:lnSpc>
              <a:spcBef>
                <a:spcPts val="320"/>
              </a:spcBef>
              <a:spcAft>
                <a:spcPts val="0"/>
              </a:spcAft>
              <a:buClr>
                <a:schemeClr val="dk1"/>
              </a:buClr>
              <a:buSzPts val="1600"/>
              <a:buFont typeface="Arimo"/>
              <a:buAutoNum type="arabicPeriod"/>
            </a:pPr>
            <a:r>
              <a:rPr lang="en-US" sz="1600" b="1" i="0" u="none">
                <a:solidFill>
                  <a:schemeClr val="dk1"/>
                </a:solidFill>
                <a:latin typeface="Arimo"/>
                <a:ea typeface="Arimo"/>
                <a:cs typeface="Arimo"/>
                <a:sym typeface="Arimo"/>
              </a:rPr>
              <a:t>{MovieID} 🡪 {MovieTitle}</a:t>
            </a:r>
            <a:endParaRPr/>
          </a:p>
          <a:p>
            <a:pPr marL="1100137" lvl="1" indent="-533399" algn="just" rtl="0">
              <a:lnSpc>
                <a:spcPct val="100000"/>
              </a:lnSpc>
              <a:spcBef>
                <a:spcPts val="320"/>
              </a:spcBef>
              <a:spcAft>
                <a:spcPts val="0"/>
              </a:spcAft>
              <a:buClr>
                <a:schemeClr val="dk1"/>
              </a:buClr>
              <a:buSzPts val="1600"/>
              <a:buFont typeface="Arimo"/>
              <a:buAutoNum type="arabicPeriod"/>
            </a:pPr>
            <a:r>
              <a:rPr lang="en-US" sz="1600" b="1" i="0" u="none">
                <a:solidFill>
                  <a:schemeClr val="dk1"/>
                </a:solidFill>
                <a:latin typeface="Arimo"/>
                <a:ea typeface="Arimo"/>
                <a:cs typeface="Arimo"/>
                <a:sym typeface="Arimo"/>
              </a:rPr>
              <a:t>Dependency between MovieID &amp; MovieTitle Violates BCNF</a:t>
            </a:r>
            <a:endParaRPr sz="1600" b="1" i="0" u="none">
              <a:solidFill>
                <a:schemeClr val="dk1"/>
              </a:solidFill>
              <a:latin typeface="Arimo"/>
              <a:ea typeface="Arimo"/>
              <a:cs typeface="Arimo"/>
              <a:sym typeface="Arimo"/>
            </a:endParaRPr>
          </a:p>
          <a:p>
            <a:pPr marL="1100137" lvl="1" indent="-431799" algn="just" rtl="0">
              <a:lnSpc>
                <a:spcPct val="100000"/>
              </a:lnSpc>
              <a:spcBef>
                <a:spcPts val="320"/>
              </a:spcBef>
              <a:spcAft>
                <a:spcPts val="0"/>
              </a:spcAft>
              <a:buClr>
                <a:schemeClr val="dk1"/>
              </a:buClr>
              <a:buSzPts val="1600"/>
              <a:buFont typeface="Times New Roman"/>
              <a:buNone/>
            </a:pPr>
            <a:endParaRPr sz="1600" b="1" i="0" u="none">
              <a:solidFill>
                <a:schemeClr val="dk1"/>
              </a:solidFill>
              <a:latin typeface="Arimo"/>
              <a:ea typeface="Arimo"/>
              <a:cs typeface="Arimo"/>
              <a:sym typeface="Arimo"/>
            </a:endParaRPr>
          </a:p>
          <a:p>
            <a:pPr marL="609600" lvl="0" indent="-609600" algn="just" rtl="0">
              <a:lnSpc>
                <a:spcPct val="100000"/>
              </a:lnSpc>
              <a:spcBef>
                <a:spcPts val="400"/>
              </a:spcBef>
              <a:spcAft>
                <a:spcPts val="0"/>
              </a:spcAft>
              <a:buClr>
                <a:srgbClr val="CC0000"/>
              </a:buClr>
              <a:buSzPts val="2000"/>
              <a:buFont typeface="Arimo"/>
              <a:buNone/>
            </a:pPr>
            <a:r>
              <a:rPr lang="en-US" sz="2000" b="1" i="0" u="none">
                <a:solidFill>
                  <a:srgbClr val="CC0000"/>
                </a:solidFill>
                <a:latin typeface="Arimo"/>
                <a:ea typeface="Arimo"/>
                <a:cs typeface="Arimo"/>
                <a:sym typeface="Arimo"/>
              </a:rPr>
              <a:t>Example 3 - Consulting (Not in BCNF)</a:t>
            </a:r>
            <a:endParaRPr/>
          </a:p>
          <a:p>
            <a:pPr marL="609600" lvl="0" indent="-609600" algn="just" rtl="0">
              <a:lnSpc>
                <a:spcPct val="100000"/>
              </a:lnSpc>
              <a:spcBef>
                <a:spcPts val="360"/>
              </a:spcBef>
              <a:spcAft>
                <a:spcPts val="0"/>
              </a:spcAft>
              <a:buClr>
                <a:schemeClr val="dk1"/>
              </a:buClr>
              <a:buSzPts val="1800"/>
              <a:buFont typeface="Arimo"/>
              <a:buNone/>
            </a:pPr>
            <a:r>
              <a:rPr lang="en-US" sz="1800" b="1" i="0" u="none">
                <a:solidFill>
                  <a:schemeClr val="dk1"/>
                </a:solidFill>
                <a:latin typeface="Arimo"/>
                <a:ea typeface="Arimo"/>
                <a:cs typeface="Arimo"/>
                <a:sym typeface="Arimo"/>
              </a:rPr>
              <a:t>Scheme </a:t>
            </a:r>
            <a:r>
              <a:rPr lang="en-US" sz="1800" b="1" i="0" u="none">
                <a:solidFill>
                  <a:schemeClr val="dk1"/>
                </a:solidFill>
                <a:latin typeface="Times New Roman"/>
                <a:ea typeface="Times New Roman"/>
                <a:cs typeface="Times New Roman"/>
                <a:sym typeface="Times New Roman"/>
              </a:rPr>
              <a:t>🡪</a:t>
            </a:r>
            <a:r>
              <a:rPr lang="en-US" sz="1800" b="1" i="0" u="none">
                <a:solidFill>
                  <a:schemeClr val="dk1"/>
                </a:solidFill>
                <a:latin typeface="Arimo"/>
                <a:ea typeface="Arimo"/>
                <a:cs typeface="Arimo"/>
                <a:sym typeface="Arimo"/>
              </a:rPr>
              <a:t> {Client, Problem, Consultant}</a:t>
            </a:r>
            <a:endParaRPr/>
          </a:p>
          <a:p>
            <a:pPr marL="1100137" lvl="1" indent="-533399" algn="just" rtl="0">
              <a:lnSpc>
                <a:spcPct val="100000"/>
              </a:lnSpc>
              <a:spcBef>
                <a:spcPts val="320"/>
              </a:spcBef>
              <a:spcAft>
                <a:spcPts val="0"/>
              </a:spcAft>
              <a:buClr>
                <a:schemeClr val="dk1"/>
              </a:buClr>
              <a:buSzPts val="1600"/>
              <a:buFont typeface="Arimo"/>
              <a:buAutoNum type="arabicPeriod"/>
            </a:pPr>
            <a:r>
              <a:rPr lang="en-US" sz="1600" b="1" i="0" u="none">
                <a:solidFill>
                  <a:schemeClr val="dk1"/>
                </a:solidFill>
                <a:latin typeface="Arimo"/>
                <a:ea typeface="Arimo"/>
                <a:cs typeface="Arimo"/>
                <a:sym typeface="Arimo"/>
              </a:rPr>
              <a:t>Key1 </a:t>
            </a:r>
            <a:r>
              <a:rPr lang="en-US" sz="1600" b="1" i="0" u="none">
                <a:solidFill>
                  <a:schemeClr val="dk1"/>
                </a:solidFill>
                <a:latin typeface="Times New Roman"/>
                <a:ea typeface="Times New Roman"/>
                <a:cs typeface="Times New Roman"/>
                <a:sym typeface="Times New Roman"/>
              </a:rPr>
              <a:t>🡪</a:t>
            </a:r>
            <a:r>
              <a:rPr lang="en-US" sz="1600" b="1" i="0" u="none">
                <a:solidFill>
                  <a:schemeClr val="dk1"/>
                </a:solidFill>
                <a:latin typeface="Arimo"/>
                <a:ea typeface="Arimo"/>
                <a:cs typeface="Arimo"/>
                <a:sym typeface="Arimo"/>
              </a:rPr>
              <a:t> {Client, Problem}</a:t>
            </a:r>
            <a:endParaRPr/>
          </a:p>
          <a:p>
            <a:pPr marL="1100137" lvl="1" indent="-533399" algn="just" rtl="0">
              <a:lnSpc>
                <a:spcPct val="100000"/>
              </a:lnSpc>
              <a:spcBef>
                <a:spcPts val="320"/>
              </a:spcBef>
              <a:spcAft>
                <a:spcPts val="0"/>
              </a:spcAft>
              <a:buClr>
                <a:schemeClr val="dk1"/>
              </a:buClr>
              <a:buSzPts val="1600"/>
              <a:buFont typeface="Arimo"/>
              <a:buAutoNum type="arabicPeriod"/>
            </a:pPr>
            <a:r>
              <a:rPr lang="en-US" sz="1600" b="1" i="0" u="none">
                <a:solidFill>
                  <a:schemeClr val="dk1"/>
                </a:solidFill>
                <a:latin typeface="Arimo"/>
                <a:ea typeface="Arimo"/>
                <a:cs typeface="Arimo"/>
                <a:sym typeface="Arimo"/>
              </a:rPr>
              <a:t>Key2 🡪 {Client, Consultant} </a:t>
            </a:r>
            <a:endParaRPr/>
          </a:p>
          <a:p>
            <a:pPr marL="1100137" lvl="1" indent="-533399" algn="just" rtl="0">
              <a:lnSpc>
                <a:spcPct val="100000"/>
              </a:lnSpc>
              <a:spcBef>
                <a:spcPts val="320"/>
              </a:spcBef>
              <a:spcAft>
                <a:spcPts val="0"/>
              </a:spcAft>
              <a:buClr>
                <a:schemeClr val="dk1"/>
              </a:buClr>
              <a:buSzPts val="1600"/>
              <a:buFont typeface="Arimo"/>
              <a:buAutoNum type="arabicPeriod"/>
            </a:pPr>
            <a:r>
              <a:rPr lang="en-US" sz="1600" b="1" i="0" u="none">
                <a:solidFill>
                  <a:schemeClr val="dk1"/>
                </a:solidFill>
                <a:latin typeface="Arimo"/>
                <a:ea typeface="Arimo"/>
                <a:cs typeface="Arimo"/>
                <a:sym typeface="Arimo"/>
              </a:rPr>
              <a:t>No non-key attribute hence 3NF</a:t>
            </a:r>
            <a:endParaRPr/>
          </a:p>
          <a:p>
            <a:pPr marL="1100137" lvl="1" indent="-533399" algn="just" rtl="0">
              <a:lnSpc>
                <a:spcPct val="100000"/>
              </a:lnSpc>
              <a:spcBef>
                <a:spcPts val="320"/>
              </a:spcBef>
              <a:spcAft>
                <a:spcPts val="0"/>
              </a:spcAft>
              <a:buClr>
                <a:schemeClr val="dk1"/>
              </a:buClr>
              <a:buSzPts val="1600"/>
              <a:buFont typeface="Arimo"/>
              <a:buAutoNum type="arabicPeriod"/>
            </a:pPr>
            <a:r>
              <a:rPr lang="en-US" sz="1600" b="1" i="0" u="none">
                <a:solidFill>
                  <a:schemeClr val="dk1"/>
                </a:solidFill>
                <a:latin typeface="Arimo"/>
                <a:ea typeface="Arimo"/>
                <a:cs typeface="Arimo"/>
                <a:sym typeface="Arimo"/>
              </a:rPr>
              <a:t>{Client, Problem} 🡪 {Consultant}</a:t>
            </a:r>
            <a:endParaRPr/>
          </a:p>
          <a:p>
            <a:pPr marL="1100137" lvl="1" indent="-533399" algn="just" rtl="0">
              <a:lnSpc>
                <a:spcPct val="100000"/>
              </a:lnSpc>
              <a:spcBef>
                <a:spcPts val="320"/>
              </a:spcBef>
              <a:spcAft>
                <a:spcPts val="0"/>
              </a:spcAft>
              <a:buClr>
                <a:schemeClr val="dk1"/>
              </a:buClr>
              <a:buSzPts val="1600"/>
              <a:buFont typeface="Arimo"/>
              <a:buAutoNum type="arabicPeriod"/>
            </a:pPr>
            <a:r>
              <a:rPr lang="en-US" sz="1600" b="1" i="0" u="none">
                <a:solidFill>
                  <a:schemeClr val="dk1"/>
                </a:solidFill>
                <a:latin typeface="Arimo"/>
                <a:ea typeface="Arimo"/>
                <a:cs typeface="Arimo"/>
                <a:sym typeface="Arimo"/>
              </a:rPr>
              <a:t>{Client, Consultant} 🡪 {Problem}</a:t>
            </a:r>
            <a:endParaRPr/>
          </a:p>
          <a:p>
            <a:pPr marL="1100137" lvl="1" indent="-533399" algn="just" rtl="0">
              <a:lnSpc>
                <a:spcPct val="100000"/>
              </a:lnSpc>
              <a:spcBef>
                <a:spcPts val="320"/>
              </a:spcBef>
              <a:spcAft>
                <a:spcPts val="0"/>
              </a:spcAft>
              <a:buClr>
                <a:schemeClr val="dk1"/>
              </a:buClr>
              <a:buSzPts val="1600"/>
              <a:buFont typeface="Arimo"/>
              <a:buAutoNum type="arabicPeriod"/>
            </a:pPr>
            <a:r>
              <a:rPr lang="en-US" sz="1600" b="1" i="0" u="none">
                <a:solidFill>
                  <a:schemeClr val="dk1"/>
                </a:solidFill>
                <a:latin typeface="Arimo"/>
                <a:ea typeface="Arimo"/>
                <a:cs typeface="Arimo"/>
                <a:sym typeface="Arimo"/>
              </a:rPr>
              <a:t>Dependency between attributess belonging to keys violates BCNF </a:t>
            </a:r>
            <a:endParaRPr/>
          </a:p>
        </p:txBody>
      </p:sp>
      <p:sp>
        <p:nvSpPr>
          <p:cNvPr id="779" name="Google Shape;779;p34"/>
          <p:cNvSpPr txBox="1"/>
          <p:nvPr/>
        </p:nvSpPr>
        <p:spPr>
          <a:xfrm>
            <a:off x="685800" y="76200"/>
            <a:ext cx="77724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C0000"/>
              </a:buClr>
              <a:buSzPts val="3600"/>
              <a:buFont typeface="Arial"/>
              <a:buNone/>
            </a:pPr>
            <a:r>
              <a:rPr lang="en-US" sz="3600" b="1" i="0" u="none">
                <a:solidFill>
                  <a:srgbClr val="CC0000"/>
                </a:solidFill>
                <a:latin typeface="Arial"/>
                <a:ea typeface="Arial"/>
                <a:cs typeface="Arial"/>
                <a:sym typeface="Arial"/>
              </a:rPr>
              <a:t>Boyce Codd Normal Form  (BCNF)</a:t>
            </a:r>
            <a:endParaRPr/>
          </a:p>
        </p:txBody>
      </p:sp>
    </p:spTree>
  </p:cSld>
  <p:clrMapOvr>
    <a:masterClrMapping/>
  </p:clrMapOvr>
  <p:transition spd="slow">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35"/>
          <p:cNvSpPr txBox="1">
            <a:spLocks noGrp="1"/>
          </p:cNvSpPr>
          <p:nvPr>
            <p:ph type="body" idx="1"/>
          </p:nvPr>
        </p:nvSpPr>
        <p:spPr>
          <a:xfrm>
            <a:off x="304800" y="1143000"/>
            <a:ext cx="8001000" cy="5181600"/>
          </a:xfrm>
          <a:prstGeom prst="rect">
            <a:avLst/>
          </a:prstGeom>
          <a:noFill/>
          <a:ln>
            <a:noFill/>
          </a:ln>
        </p:spPr>
        <p:txBody>
          <a:bodyPr spcFirstLastPara="1" wrap="square" lIns="91425" tIns="45700" rIns="91425" bIns="45700" anchor="t" anchorCtr="0">
            <a:noAutofit/>
          </a:bodyPr>
          <a:lstStyle/>
          <a:p>
            <a:pPr marL="609600" lvl="0" indent="-609600" algn="just" rtl="0">
              <a:lnSpc>
                <a:spcPct val="90000"/>
              </a:lnSpc>
              <a:spcBef>
                <a:spcPts val="0"/>
              </a:spcBef>
              <a:spcAft>
                <a:spcPts val="0"/>
              </a:spcAft>
              <a:buClr>
                <a:schemeClr val="dk1"/>
              </a:buClr>
              <a:buSzPts val="2400"/>
              <a:buFont typeface="Arimo"/>
              <a:buAutoNum type="arabicPeriod"/>
            </a:pPr>
            <a:r>
              <a:rPr lang="en-US" sz="2400" b="0" i="0" u="none">
                <a:solidFill>
                  <a:schemeClr val="dk1"/>
                </a:solidFill>
                <a:latin typeface="Arimo"/>
                <a:ea typeface="Arimo"/>
                <a:cs typeface="Arimo"/>
                <a:sym typeface="Arimo"/>
              </a:rPr>
              <a:t>Place the two candidate primary keys in separate entities</a:t>
            </a:r>
            <a:endParaRPr/>
          </a:p>
          <a:p>
            <a:pPr marL="609600" lvl="0" indent="-609600" algn="just" rtl="0">
              <a:lnSpc>
                <a:spcPct val="90000"/>
              </a:lnSpc>
              <a:spcBef>
                <a:spcPts val="480"/>
              </a:spcBef>
              <a:spcAft>
                <a:spcPts val="0"/>
              </a:spcAft>
              <a:buClr>
                <a:schemeClr val="dk1"/>
              </a:buClr>
              <a:buSzPts val="2400"/>
              <a:buFont typeface="Arimo"/>
              <a:buAutoNum type="arabicPeriod"/>
            </a:pPr>
            <a:r>
              <a:rPr lang="en-US" sz="2400" b="0" i="0" u="none">
                <a:solidFill>
                  <a:schemeClr val="dk1"/>
                </a:solidFill>
                <a:latin typeface="Arimo"/>
                <a:ea typeface="Arimo"/>
                <a:cs typeface="Arimo"/>
                <a:sym typeface="Arimo"/>
              </a:rPr>
              <a:t>Place each of the remaining data items in one of the resulting entities according to its dependency on the primary key. </a:t>
            </a:r>
            <a:endParaRPr/>
          </a:p>
          <a:p>
            <a:pPr marL="609600" lvl="0" indent="-609600" algn="l" rtl="0">
              <a:lnSpc>
                <a:spcPct val="90000"/>
              </a:lnSpc>
              <a:spcBef>
                <a:spcPts val="1200"/>
              </a:spcBef>
              <a:spcAft>
                <a:spcPts val="0"/>
              </a:spcAft>
              <a:buClr>
                <a:srgbClr val="CC0000"/>
              </a:buClr>
              <a:buSzPts val="2400"/>
              <a:buFont typeface="Arimo"/>
              <a:buNone/>
            </a:pPr>
            <a:r>
              <a:rPr lang="en-US" sz="2400" b="1" i="0" u="none">
                <a:solidFill>
                  <a:srgbClr val="CC0000"/>
                </a:solidFill>
                <a:latin typeface="Arimo"/>
                <a:ea typeface="Arimo"/>
                <a:cs typeface="Arimo"/>
                <a:sym typeface="Arimo"/>
              </a:rPr>
              <a:t>Example 1 (Convert to BCNF) </a:t>
            </a:r>
            <a:endParaRPr/>
          </a:p>
          <a:p>
            <a:pPr marL="1100137" lvl="1" indent="-533399" algn="l" rtl="0">
              <a:lnSpc>
                <a:spcPct val="90000"/>
              </a:lnSpc>
              <a:spcBef>
                <a:spcPts val="1000"/>
              </a:spcBef>
              <a:spcAft>
                <a:spcPts val="0"/>
              </a:spcAft>
              <a:buClr>
                <a:schemeClr val="dk1"/>
              </a:buClr>
              <a:buSzPts val="2000"/>
              <a:buFont typeface="Arimo"/>
              <a:buNone/>
            </a:pPr>
            <a:r>
              <a:rPr lang="en-US" sz="2000" b="1" i="0" u="none">
                <a:solidFill>
                  <a:schemeClr val="dk1"/>
                </a:solidFill>
                <a:latin typeface="Arimo"/>
                <a:ea typeface="Arimo"/>
                <a:cs typeface="Arimo"/>
                <a:sym typeface="Arimo"/>
              </a:rPr>
              <a:t>Old Scheme 🡪 {City, Street, ZipCode }</a:t>
            </a:r>
            <a:endParaRPr/>
          </a:p>
          <a:p>
            <a:pPr marL="1100137" lvl="1" indent="-533399" algn="l" rtl="0">
              <a:lnSpc>
                <a:spcPct val="90000"/>
              </a:lnSpc>
              <a:spcBef>
                <a:spcPts val="1000"/>
              </a:spcBef>
              <a:spcAft>
                <a:spcPts val="0"/>
              </a:spcAft>
              <a:buClr>
                <a:schemeClr val="dk1"/>
              </a:buClr>
              <a:buSzPts val="2000"/>
              <a:buFont typeface="Arimo"/>
              <a:buNone/>
            </a:pPr>
            <a:r>
              <a:rPr lang="en-US" sz="2000" b="1" i="0" u="none">
                <a:solidFill>
                  <a:schemeClr val="dk1"/>
                </a:solidFill>
                <a:latin typeface="Arimo"/>
                <a:ea typeface="Arimo"/>
                <a:cs typeface="Arimo"/>
                <a:sym typeface="Arimo"/>
              </a:rPr>
              <a:t>New Scheme1 🡪 {ZipCode, Street}</a:t>
            </a:r>
            <a:endParaRPr/>
          </a:p>
          <a:p>
            <a:pPr marL="1100137" lvl="1" indent="-533399" algn="l" rtl="0">
              <a:lnSpc>
                <a:spcPct val="90000"/>
              </a:lnSpc>
              <a:spcBef>
                <a:spcPts val="1000"/>
              </a:spcBef>
              <a:spcAft>
                <a:spcPts val="0"/>
              </a:spcAft>
              <a:buClr>
                <a:schemeClr val="dk1"/>
              </a:buClr>
              <a:buSzPts val="2000"/>
              <a:buFont typeface="Arimo"/>
              <a:buNone/>
            </a:pPr>
            <a:r>
              <a:rPr lang="en-US" sz="2000" b="1" i="0" u="none">
                <a:solidFill>
                  <a:schemeClr val="dk1"/>
                </a:solidFill>
                <a:latin typeface="Arimo"/>
                <a:ea typeface="Arimo"/>
                <a:cs typeface="Arimo"/>
                <a:sym typeface="Arimo"/>
              </a:rPr>
              <a:t>New Scheme2 🡪 {City, Street}</a:t>
            </a:r>
            <a:endParaRPr/>
          </a:p>
          <a:p>
            <a:pPr marL="609600" lvl="0" indent="-609600" algn="l" rtl="0">
              <a:lnSpc>
                <a:spcPct val="90000"/>
              </a:lnSpc>
              <a:spcBef>
                <a:spcPts val="1000"/>
              </a:spcBef>
              <a:spcAft>
                <a:spcPts val="0"/>
              </a:spcAft>
              <a:buClr>
                <a:schemeClr val="dk1"/>
              </a:buClr>
              <a:buSzPts val="2000"/>
              <a:buFont typeface="Arimo"/>
              <a:buChar char="•"/>
            </a:pPr>
            <a:r>
              <a:rPr lang="en-US" sz="2000" b="1" i="0" u="none">
                <a:solidFill>
                  <a:schemeClr val="dk1"/>
                </a:solidFill>
                <a:latin typeface="Arimo"/>
                <a:ea typeface="Arimo"/>
                <a:cs typeface="Arimo"/>
                <a:sym typeface="Arimo"/>
              </a:rPr>
              <a:t>Loss of relation {ZipCode} 🡪 {City}</a:t>
            </a:r>
            <a:endParaRPr sz="2000" b="1" i="0" u="none">
              <a:solidFill>
                <a:schemeClr val="dk1"/>
              </a:solidFill>
              <a:latin typeface="Arimo"/>
              <a:ea typeface="Arimo"/>
              <a:cs typeface="Arimo"/>
              <a:sym typeface="Arimo"/>
            </a:endParaRPr>
          </a:p>
          <a:p>
            <a:pPr marL="1100137" lvl="1" indent="-533399" algn="l" rtl="0">
              <a:lnSpc>
                <a:spcPct val="90000"/>
              </a:lnSpc>
              <a:spcBef>
                <a:spcPts val="1000"/>
              </a:spcBef>
              <a:spcAft>
                <a:spcPts val="0"/>
              </a:spcAft>
              <a:buClr>
                <a:schemeClr val="dk1"/>
              </a:buClr>
              <a:buSzPts val="2000"/>
              <a:buFont typeface="Arimo"/>
              <a:buNone/>
            </a:pPr>
            <a:r>
              <a:rPr lang="en-US" sz="2000" b="1" i="0" u="none">
                <a:solidFill>
                  <a:schemeClr val="dk1"/>
                </a:solidFill>
                <a:latin typeface="Arimo"/>
                <a:ea typeface="Arimo"/>
                <a:cs typeface="Arimo"/>
                <a:sym typeface="Arimo"/>
              </a:rPr>
              <a:t>Alternate New Scheme1 🡪 {ZipCode, Street }</a:t>
            </a:r>
            <a:endParaRPr/>
          </a:p>
          <a:p>
            <a:pPr marL="1100137" lvl="1" indent="-533399" algn="l" rtl="0">
              <a:lnSpc>
                <a:spcPct val="90000"/>
              </a:lnSpc>
              <a:spcBef>
                <a:spcPts val="1000"/>
              </a:spcBef>
              <a:spcAft>
                <a:spcPts val="0"/>
              </a:spcAft>
              <a:buClr>
                <a:schemeClr val="dk1"/>
              </a:buClr>
              <a:buSzPts val="2000"/>
              <a:buFont typeface="Arimo"/>
              <a:buNone/>
            </a:pPr>
            <a:r>
              <a:rPr lang="en-US" sz="2000" b="1" i="0" u="none">
                <a:solidFill>
                  <a:schemeClr val="dk1"/>
                </a:solidFill>
                <a:latin typeface="Arimo"/>
                <a:ea typeface="Arimo"/>
                <a:cs typeface="Arimo"/>
                <a:sym typeface="Arimo"/>
              </a:rPr>
              <a:t>Alternate New Scheme2 🡪 {ZipCode, City}</a:t>
            </a:r>
            <a:endParaRPr sz="1800" b="1" i="0" u="none">
              <a:solidFill>
                <a:schemeClr val="dk1"/>
              </a:solidFill>
              <a:latin typeface="Arimo"/>
              <a:ea typeface="Arimo"/>
              <a:cs typeface="Arimo"/>
              <a:sym typeface="Arimo"/>
            </a:endParaRPr>
          </a:p>
          <a:p>
            <a:pPr marL="342900" lvl="0" indent="-228600" algn="l" rtl="0">
              <a:spcBef>
                <a:spcPts val="360"/>
              </a:spcBef>
              <a:spcAft>
                <a:spcPts val="0"/>
              </a:spcAft>
              <a:buClr>
                <a:schemeClr val="dk1"/>
              </a:buClr>
              <a:buSzPts val="1800"/>
              <a:buFont typeface="Times New Roman"/>
              <a:buNone/>
            </a:pPr>
            <a:endParaRPr sz="1800" b="1" i="0" u="none">
              <a:solidFill>
                <a:schemeClr val="dk1"/>
              </a:solidFill>
              <a:latin typeface="Arimo"/>
              <a:ea typeface="Arimo"/>
              <a:cs typeface="Arimo"/>
              <a:sym typeface="Arimo"/>
            </a:endParaRPr>
          </a:p>
        </p:txBody>
      </p:sp>
      <p:sp>
        <p:nvSpPr>
          <p:cNvPr id="786" name="Google Shape;786;p35"/>
          <p:cNvSpPr txBox="1"/>
          <p:nvPr/>
        </p:nvSpPr>
        <p:spPr>
          <a:xfrm>
            <a:off x="685800" y="76200"/>
            <a:ext cx="77724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C0000"/>
              </a:buClr>
              <a:buSzPts val="4400"/>
              <a:buFont typeface="Arial"/>
              <a:buNone/>
            </a:pPr>
            <a:r>
              <a:rPr lang="en-US" sz="4400" b="1" i="0" u="none">
                <a:solidFill>
                  <a:srgbClr val="CC0000"/>
                </a:solidFill>
                <a:latin typeface="Arial"/>
                <a:ea typeface="Arial"/>
                <a:cs typeface="Arial"/>
                <a:sym typeface="Arial"/>
              </a:rPr>
              <a:t>BCNF - Decomposition</a:t>
            </a:r>
            <a:endParaRPr/>
          </a:p>
        </p:txBody>
      </p:sp>
    </p:spTree>
  </p:cSld>
  <p:clrMapOvr>
    <a:masterClrMapping/>
  </p:clrMapOvr>
  <p:transition spd="slow">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36"/>
          <p:cNvSpPr txBox="1">
            <a:spLocks noGrp="1"/>
          </p:cNvSpPr>
          <p:nvPr>
            <p:ph type="body" idx="1"/>
          </p:nvPr>
        </p:nvSpPr>
        <p:spPr>
          <a:xfrm>
            <a:off x="304800" y="1143000"/>
            <a:ext cx="8001000" cy="5181600"/>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dk1"/>
              </a:buClr>
              <a:buSzPts val="2000"/>
              <a:buFont typeface="Arimo"/>
              <a:buAutoNum type="arabicPeriod"/>
            </a:pPr>
            <a:r>
              <a:rPr lang="en-US" sz="2000" b="0" i="0" u="none">
                <a:solidFill>
                  <a:schemeClr val="dk1"/>
                </a:solidFill>
                <a:latin typeface="Arimo"/>
                <a:ea typeface="Arimo"/>
                <a:cs typeface="Arimo"/>
                <a:sym typeface="Arimo"/>
              </a:rPr>
              <a:t>If decomposition does not cause any loss of information it is called a </a:t>
            </a:r>
            <a:r>
              <a:rPr lang="en-US" sz="2000" b="1" i="0" u="none">
                <a:solidFill>
                  <a:schemeClr val="dk1"/>
                </a:solidFill>
                <a:latin typeface="Arimo"/>
                <a:ea typeface="Arimo"/>
                <a:cs typeface="Arimo"/>
                <a:sym typeface="Arimo"/>
              </a:rPr>
              <a:t>lossless</a:t>
            </a:r>
            <a:r>
              <a:rPr lang="en-US" sz="2000" b="0" i="0" u="none">
                <a:solidFill>
                  <a:schemeClr val="dk1"/>
                </a:solidFill>
                <a:latin typeface="Arimo"/>
                <a:ea typeface="Arimo"/>
                <a:cs typeface="Arimo"/>
                <a:sym typeface="Arimo"/>
              </a:rPr>
              <a:t> decomposition. </a:t>
            </a:r>
            <a:endParaRPr/>
          </a:p>
          <a:p>
            <a:pPr marL="609600" lvl="0" indent="-609600" algn="just" rtl="0">
              <a:lnSpc>
                <a:spcPct val="100000"/>
              </a:lnSpc>
              <a:spcBef>
                <a:spcPts val="400"/>
              </a:spcBef>
              <a:spcAft>
                <a:spcPts val="0"/>
              </a:spcAft>
              <a:buClr>
                <a:schemeClr val="dk1"/>
              </a:buClr>
              <a:buSzPts val="2000"/>
              <a:buFont typeface="Arimo"/>
              <a:buAutoNum type="arabicPeriod"/>
            </a:pPr>
            <a:r>
              <a:rPr lang="en-US" sz="2000" b="0" i="0" u="none">
                <a:solidFill>
                  <a:schemeClr val="dk1"/>
                </a:solidFill>
                <a:latin typeface="Arimo"/>
                <a:ea typeface="Arimo"/>
                <a:cs typeface="Arimo"/>
                <a:sym typeface="Arimo"/>
              </a:rPr>
              <a:t>If a decomposition does not cause any dependencies to be lost it is called a </a:t>
            </a:r>
            <a:r>
              <a:rPr lang="en-US" sz="2000" b="1" i="0" u="none">
                <a:solidFill>
                  <a:schemeClr val="dk1"/>
                </a:solidFill>
                <a:latin typeface="Arimo"/>
                <a:ea typeface="Arimo"/>
                <a:cs typeface="Arimo"/>
                <a:sym typeface="Arimo"/>
              </a:rPr>
              <a:t>dependency-preserving</a:t>
            </a:r>
            <a:r>
              <a:rPr lang="en-US" sz="2000" b="0" i="0" u="none">
                <a:solidFill>
                  <a:schemeClr val="dk1"/>
                </a:solidFill>
                <a:latin typeface="Arimo"/>
                <a:ea typeface="Arimo"/>
                <a:cs typeface="Arimo"/>
                <a:sym typeface="Arimo"/>
              </a:rPr>
              <a:t> decomposition. </a:t>
            </a:r>
            <a:endParaRPr/>
          </a:p>
          <a:p>
            <a:pPr marL="609600" lvl="0" indent="-609600" algn="just" rtl="0">
              <a:lnSpc>
                <a:spcPct val="100000"/>
              </a:lnSpc>
              <a:spcBef>
                <a:spcPts val="400"/>
              </a:spcBef>
              <a:spcAft>
                <a:spcPts val="0"/>
              </a:spcAft>
              <a:buClr>
                <a:schemeClr val="dk1"/>
              </a:buClr>
              <a:buSzPts val="2000"/>
              <a:buFont typeface="Arimo"/>
              <a:buAutoNum type="arabicPeriod"/>
            </a:pPr>
            <a:r>
              <a:rPr lang="en-US" sz="2000" b="0" i="0" u="none">
                <a:solidFill>
                  <a:schemeClr val="dk1"/>
                </a:solidFill>
                <a:latin typeface="Arimo"/>
                <a:ea typeface="Arimo"/>
                <a:cs typeface="Arimo"/>
                <a:sym typeface="Arimo"/>
              </a:rPr>
              <a:t>Any table scheme can be decomposed in a lossless way into a collection of smaller schemas that are in BCNF form. However the dependency preservation is not guaranteed. </a:t>
            </a:r>
            <a:endParaRPr/>
          </a:p>
          <a:p>
            <a:pPr marL="609600" lvl="0" indent="-609600" algn="just" rtl="0">
              <a:lnSpc>
                <a:spcPct val="100000"/>
              </a:lnSpc>
              <a:spcBef>
                <a:spcPts val="400"/>
              </a:spcBef>
              <a:spcAft>
                <a:spcPts val="0"/>
              </a:spcAft>
              <a:buClr>
                <a:schemeClr val="dk1"/>
              </a:buClr>
              <a:buSzPts val="2000"/>
              <a:buFont typeface="Arimo"/>
              <a:buAutoNum type="arabicPeriod"/>
            </a:pPr>
            <a:r>
              <a:rPr lang="en-US" sz="2000" b="0" i="0" u="none">
                <a:solidFill>
                  <a:schemeClr val="dk1"/>
                </a:solidFill>
                <a:latin typeface="Arimo"/>
                <a:ea typeface="Arimo"/>
                <a:cs typeface="Arimo"/>
                <a:sym typeface="Arimo"/>
              </a:rPr>
              <a:t>Any table can be decomposed in a lossless way into 3</a:t>
            </a:r>
            <a:r>
              <a:rPr lang="en-US" sz="2000" b="0" i="0" u="none" baseline="30000">
                <a:solidFill>
                  <a:schemeClr val="dk1"/>
                </a:solidFill>
                <a:latin typeface="Arimo"/>
                <a:ea typeface="Arimo"/>
                <a:cs typeface="Arimo"/>
                <a:sym typeface="Arimo"/>
              </a:rPr>
              <a:t>rd</a:t>
            </a:r>
            <a:r>
              <a:rPr lang="en-US" sz="2000" b="0" i="0" u="none">
                <a:solidFill>
                  <a:schemeClr val="dk1"/>
                </a:solidFill>
                <a:latin typeface="Arimo"/>
                <a:ea typeface="Arimo"/>
                <a:cs typeface="Arimo"/>
                <a:sym typeface="Arimo"/>
              </a:rPr>
              <a:t> normal form that also preserves the dependencies.</a:t>
            </a:r>
            <a:endParaRPr/>
          </a:p>
          <a:p>
            <a:pPr marL="1100137" lvl="1" indent="-533399" algn="just" rtl="0">
              <a:lnSpc>
                <a:spcPct val="100000"/>
              </a:lnSpc>
              <a:spcBef>
                <a:spcPts val="360"/>
              </a:spcBef>
              <a:spcAft>
                <a:spcPts val="0"/>
              </a:spcAft>
              <a:buClr>
                <a:schemeClr val="dk1"/>
              </a:buClr>
              <a:buSzPts val="1800"/>
              <a:buFont typeface="Arimo"/>
              <a:buChar char="•"/>
            </a:pPr>
            <a:r>
              <a:rPr lang="en-US" sz="1800" b="0" i="0" u="none">
                <a:solidFill>
                  <a:schemeClr val="dk1"/>
                </a:solidFill>
                <a:latin typeface="Arimo"/>
                <a:ea typeface="Arimo"/>
                <a:cs typeface="Arimo"/>
                <a:sym typeface="Arimo"/>
              </a:rPr>
              <a:t>3NF may be better than BCNF in some cases</a:t>
            </a:r>
            <a:endParaRPr/>
          </a:p>
          <a:p>
            <a:pPr marL="609600" lvl="0" indent="-609600" algn="just" rtl="0">
              <a:lnSpc>
                <a:spcPct val="100000"/>
              </a:lnSpc>
              <a:spcBef>
                <a:spcPts val="400"/>
              </a:spcBef>
              <a:spcAft>
                <a:spcPts val="0"/>
              </a:spcAft>
              <a:buClr>
                <a:schemeClr val="dk1"/>
              </a:buClr>
              <a:buSzPts val="2000"/>
              <a:buFont typeface="Times New Roman"/>
              <a:buNone/>
            </a:pPr>
            <a:endParaRPr sz="2000" b="0" i="0" u="none">
              <a:solidFill>
                <a:schemeClr val="dk1"/>
              </a:solidFill>
              <a:latin typeface="Arimo"/>
              <a:ea typeface="Arimo"/>
              <a:cs typeface="Arimo"/>
              <a:sym typeface="Arimo"/>
            </a:endParaRPr>
          </a:p>
          <a:p>
            <a:pPr marL="342900" lvl="0" indent="-215900" algn="l" rtl="0">
              <a:spcBef>
                <a:spcPts val="400"/>
              </a:spcBef>
              <a:spcAft>
                <a:spcPts val="0"/>
              </a:spcAft>
              <a:buClr>
                <a:schemeClr val="dk1"/>
              </a:buClr>
              <a:buSzPts val="2000"/>
              <a:buFont typeface="Times New Roman"/>
              <a:buNone/>
            </a:pPr>
            <a:endParaRPr sz="2000" b="0" i="0" u="none">
              <a:solidFill>
                <a:schemeClr val="dk1"/>
              </a:solidFill>
              <a:latin typeface="Arimo"/>
              <a:ea typeface="Arimo"/>
              <a:cs typeface="Arimo"/>
              <a:sym typeface="Arimo"/>
            </a:endParaRPr>
          </a:p>
        </p:txBody>
      </p:sp>
      <p:sp>
        <p:nvSpPr>
          <p:cNvPr id="793" name="Google Shape;793;p36"/>
          <p:cNvSpPr txBox="1"/>
          <p:nvPr/>
        </p:nvSpPr>
        <p:spPr>
          <a:xfrm>
            <a:off x="685800" y="76200"/>
            <a:ext cx="77724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C0000"/>
              </a:buClr>
              <a:buSzPts val="3600"/>
              <a:buFont typeface="Arial"/>
              <a:buNone/>
            </a:pPr>
            <a:r>
              <a:rPr lang="en-US" sz="3600" b="1" i="0" u="none">
                <a:solidFill>
                  <a:srgbClr val="CC0000"/>
                </a:solidFill>
                <a:latin typeface="Arial"/>
                <a:ea typeface="Arial"/>
                <a:cs typeface="Arial"/>
                <a:sym typeface="Arial"/>
              </a:rPr>
              <a:t>Decomposition – Loss of Information</a:t>
            </a:r>
            <a:endParaRPr/>
          </a:p>
        </p:txBody>
      </p:sp>
      <p:sp>
        <p:nvSpPr>
          <p:cNvPr id="794" name="Google Shape;794;p36"/>
          <p:cNvSpPr txBox="1"/>
          <p:nvPr/>
        </p:nvSpPr>
        <p:spPr>
          <a:xfrm>
            <a:off x="609600" y="5638800"/>
            <a:ext cx="8001000" cy="457200"/>
          </a:xfrm>
          <a:prstGeom prst="rect">
            <a:avLst/>
          </a:prstGeom>
          <a:solidFill>
            <a:srgbClr val="FFFF99"/>
          </a:solidFill>
          <a:ln>
            <a:noFill/>
          </a:ln>
          <a:effectLst>
            <a:outerShdw blurRad="63500" dist="107763" dir="2700000">
              <a:schemeClr val="lt2"/>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66"/>
              </a:buClr>
              <a:buSzPts val="2400"/>
              <a:buFont typeface="Times New Roman"/>
              <a:buNone/>
            </a:pPr>
            <a:r>
              <a:rPr lang="en-US" sz="2400" b="1" i="0" u="none">
                <a:solidFill>
                  <a:srgbClr val="000066"/>
                </a:solidFill>
                <a:latin typeface="Times New Roman"/>
                <a:ea typeface="Times New Roman"/>
                <a:cs typeface="Times New Roman"/>
                <a:sym typeface="Times New Roman"/>
              </a:rPr>
              <a:t>Use your own judgment when decomposing schemas</a:t>
            </a:r>
            <a:endParaRPr/>
          </a:p>
        </p:txBody>
      </p:sp>
    </p:spTree>
  </p:cSld>
  <p:clrMapOvr>
    <a:masterClrMapping/>
  </p:clrMapOvr>
  <p:transition spd="slow">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37"/>
          <p:cNvSpPr txBox="1">
            <a:spLocks noGrp="1"/>
          </p:cNvSpPr>
          <p:nvPr>
            <p:ph type="body" idx="1"/>
          </p:nvPr>
        </p:nvSpPr>
        <p:spPr>
          <a:xfrm>
            <a:off x="304800" y="1143000"/>
            <a:ext cx="8610600" cy="5181600"/>
          </a:xfrm>
          <a:prstGeom prst="rect">
            <a:avLst/>
          </a:prstGeom>
          <a:noFill/>
          <a:ln>
            <a:noFill/>
          </a:ln>
        </p:spPr>
        <p:txBody>
          <a:bodyPr spcFirstLastPara="1" wrap="square" lIns="91425" tIns="45700" rIns="91425" bIns="45700" anchor="t" anchorCtr="0">
            <a:noAutofit/>
          </a:bodyPr>
          <a:lstStyle/>
          <a:p>
            <a:pPr marL="609600" lvl="0" indent="-609600" algn="l" rtl="0">
              <a:lnSpc>
                <a:spcPct val="100000"/>
              </a:lnSpc>
              <a:spcBef>
                <a:spcPts val="0"/>
              </a:spcBef>
              <a:spcAft>
                <a:spcPts val="0"/>
              </a:spcAft>
              <a:buClr>
                <a:srgbClr val="CC0000"/>
              </a:buClr>
              <a:buSzPts val="2000"/>
              <a:buFont typeface="Arimo"/>
              <a:buNone/>
            </a:pPr>
            <a:r>
              <a:rPr lang="en-US" sz="2000" b="1" i="0" u="none">
                <a:solidFill>
                  <a:srgbClr val="CC0000"/>
                </a:solidFill>
                <a:latin typeface="Arimo"/>
                <a:ea typeface="Arimo"/>
                <a:cs typeface="Arimo"/>
                <a:sym typeface="Arimo"/>
              </a:rPr>
              <a:t>Example 2  (Convert to  BCNF) </a:t>
            </a:r>
            <a:endParaRPr/>
          </a:p>
          <a:p>
            <a:pPr marL="1100137" lvl="1" indent="-533399" algn="l" rtl="0">
              <a:lnSpc>
                <a:spcPct val="100000"/>
              </a:lnSpc>
              <a:spcBef>
                <a:spcPts val="800"/>
              </a:spcBef>
              <a:spcAft>
                <a:spcPts val="0"/>
              </a:spcAft>
              <a:buClr>
                <a:schemeClr val="dk1"/>
              </a:buClr>
              <a:buSzPts val="1600"/>
              <a:buFont typeface="Arimo"/>
              <a:buNone/>
            </a:pPr>
            <a:r>
              <a:rPr lang="en-US" sz="1600" b="1" i="0" u="none">
                <a:solidFill>
                  <a:schemeClr val="dk1"/>
                </a:solidFill>
                <a:latin typeface="Arimo"/>
                <a:ea typeface="Arimo"/>
                <a:cs typeface="Arimo"/>
                <a:sym typeface="Arimo"/>
              </a:rPr>
              <a:t>Old Scheme </a:t>
            </a:r>
            <a:r>
              <a:rPr lang="en-US" sz="1600" b="1" i="0" u="none">
                <a:solidFill>
                  <a:schemeClr val="dk1"/>
                </a:solidFill>
                <a:latin typeface="Times New Roman"/>
                <a:ea typeface="Times New Roman"/>
                <a:cs typeface="Times New Roman"/>
                <a:sym typeface="Times New Roman"/>
              </a:rPr>
              <a:t>🡪</a:t>
            </a:r>
            <a:r>
              <a:rPr lang="en-US" sz="1600" b="1" i="0" u="none">
                <a:solidFill>
                  <a:schemeClr val="dk1"/>
                </a:solidFill>
                <a:latin typeface="Arimo"/>
                <a:ea typeface="Arimo"/>
                <a:cs typeface="Arimo"/>
                <a:sym typeface="Arimo"/>
              </a:rPr>
              <a:t> {MovieTitle, MovieID, PersonName, Role, Payment }</a:t>
            </a:r>
            <a:endParaRPr/>
          </a:p>
          <a:p>
            <a:pPr marL="1100137" lvl="1" indent="-533399" algn="l" rtl="0">
              <a:lnSpc>
                <a:spcPct val="100000"/>
              </a:lnSpc>
              <a:spcBef>
                <a:spcPts val="800"/>
              </a:spcBef>
              <a:spcAft>
                <a:spcPts val="0"/>
              </a:spcAft>
              <a:buClr>
                <a:schemeClr val="dk1"/>
              </a:buClr>
              <a:buSzPts val="1600"/>
              <a:buFont typeface="Arimo"/>
              <a:buNone/>
            </a:pPr>
            <a:r>
              <a:rPr lang="en-US" sz="1600" b="1" i="0" u="none">
                <a:solidFill>
                  <a:schemeClr val="dk1"/>
                </a:solidFill>
                <a:latin typeface="Arimo"/>
                <a:ea typeface="Arimo"/>
                <a:cs typeface="Arimo"/>
                <a:sym typeface="Arimo"/>
              </a:rPr>
              <a:t>New Scheme </a:t>
            </a:r>
            <a:r>
              <a:rPr lang="en-US" sz="1600" b="1" i="0" u="none">
                <a:solidFill>
                  <a:schemeClr val="dk1"/>
                </a:solidFill>
                <a:latin typeface="Times New Roman"/>
                <a:ea typeface="Times New Roman"/>
                <a:cs typeface="Times New Roman"/>
                <a:sym typeface="Times New Roman"/>
              </a:rPr>
              <a:t>🡪</a:t>
            </a:r>
            <a:r>
              <a:rPr lang="en-US" sz="1600" b="1" i="0" u="none">
                <a:solidFill>
                  <a:schemeClr val="dk1"/>
                </a:solidFill>
                <a:latin typeface="Arimo"/>
                <a:ea typeface="Arimo"/>
                <a:cs typeface="Arimo"/>
                <a:sym typeface="Arimo"/>
              </a:rPr>
              <a:t> {</a:t>
            </a:r>
            <a:r>
              <a:rPr lang="en-US" sz="1600" b="1" i="0" u="sng">
                <a:solidFill>
                  <a:schemeClr val="dk1"/>
                </a:solidFill>
                <a:latin typeface="Arimo"/>
                <a:ea typeface="Arimo"/>
                <a:cs typeface="Arimo"/>
                <a:sym typeface="Arimo"/>
              </a:rPr>
              <a:t>MovieID, PersonName</a:t>
            </a:r>
            <a:r>
              <a:rPr lang="en-US" sz="1600" b="1" i="0" u="none">
                <a:solidFill>
                  <a:schemeClr val="dk1"/>
                </a:solidFill>
                <a:latin typeface="Arimo"/>
                <a:ea typeface="Arimo"/>
                <a:cs typeface="Arimo"/>
                <a:sym typeface="Arimo"/>
              </a:rPr>
              <a:t>, Role, Payment}</a:t>
            </a:r>
            <a:endParaRPr/>
          </a:p>
          <a:p>
            <a:pPr marL="1100137" lvl="1" indent="-533399" algn="l" rtl="0">
              <a:lnSpc>
                <a:spcPct val="100000"/>
              </a:lnSpc>
              <a:spcBef>
                <a:spcPts val="800"/>
              </a:spcBef>
              <a:spcAft>
                <a:spcPts val="0"/>
              </a:spcAft>
              <a:buClr>
                <a:schemeClr val="dk1"/>
              </a:buClr>
              <a:buSzPts val="1600"/>
              <a:buFont typeface="Arimo"/>
              <a:buNone/>
            </a:pPr>
            <a:r>
              <a:rPr lang="en-US" sz="1600" b="1" i="0" u="none">
                <a:solidFill>
                  <a:schemeClr val="dk1"/>
                </a:solidFill>
                <a:latin typeface="Arimo"/>
                <a:ea typeface="Arimo"/>
                <a:cs typeface="Arimo"/>
                <a:sym typeface="Arimo"/>
              </a:rPr>
              <a:t>New Scheme </a:t>
            </a:r>
            <a:r>
              <a:rPr lang="en-US" sz="1600" b="1" i="0" u="none">
                <a:solidFill>
                  <a:schemeClr val="dk1"/>
                </a:solidFill>
                <a:latin typeface="Times New Roman"/>
                <a:ea typeface="Times New Roman"/>
                <a:cs typeface="Times New Roman"/>
                <a:sym typeface="Times New Roman"/>
              </a:rPr>
              <a:t>🡪</a:t>
            </a:r>
            <a:r>
              <a:rPr lang="en-US" sz="1600" b="1" i="0" u="none">
                <a:solidFill>
                  <a:schemeClr val="dk1"/>
                </a:solidFill>
                <a:latin typeface="Arimo"/>
                <a:ea typeface="Arimo"/>
                <a:cs typeface="Arimo"/>
                <a:sym typeface="Arimo"/>
              </a:rPr>
              <a:t> {</a:t>
            </a:r>
            <a:r>
              <a:rPr lang="en-US" sz="1600" b="1" i="0" u="sng">
                <a:solidFill>
                  <a:schemeClr val="dk1"/>
                </a:solidFill>
                <a:latin typeface="Arimo"/>
                <a:ea typeface="Arimo"/>
                <a:cs typeface="Arimo"/>
                <a:sym typeface="Arimo"/>
              </a:rPr>
              <a:t>MovieTitle, PersonName</a:t>
            </a:r>
            <a:r>
              <a:rPr lang="en-US" sz="1600" b="1" i="0" u="none">
                <a:solidFill>
                  <a:schemeClr val="dk1"/>
                </a:solidFill>
                <a:latin typeface="Arimo"/>
                <a:ea typeface="Arimo"/>
                <a:cs typeface="Arimo"/>
                <a:sym typeface="Arimo"/>
              </a:rPr>
              <a:t>}</a:t>
            </a:r>
            <a:endParaRPr/>
          </a:p>
          <a:p>
            <a:pPr marL="609600" lvl="0" indent="-609600" algn="l" rtl="0">
              <a:lnSpc>
                <a:spcPct val="100000"/>
              </a:lnSpc>
              <a:spcBef>
                <a:spcPts val="900"/>
              </a:spcBef>
              <a:spcAft>
                <a:spcPts val="0"/>
              </a:spcAft>
              <a:buClr>
                <a:schemeClr val="dk1"/>
              </a:buClr>
              <a:buSzPts val="1800"/>
              <a:buFont typeface="Arimo"/>
              <a:buChar char="•"/>
            </a:pPr>
            <a:r>
              <a:rPr lang="en-US" sz="1800" b="1" i="0" u="none">
                <a:solidFill>
                  <a:schemeClr val="dk1"/>
                </a:solidFill>
                <a:latin typeface="Arimo"/>
                <a:ea typeface="Arimo"/>
                <a:cs typeface="Arimo"/>
                <a:sym typeface="Arimo"/>
              </a:rPr>
              <a:t>Loss of relation {MovieID} 🡪 {MovieTitle}</a:t>
            </a:r>
            <a:endParaRPr/>
          </a:p>
          <a:p>
            <a:pPr marL="1100137" lvl="1" indent="-533399" algn="l" rtl="0">
              <a:lnSpc>
                <a:spcPct val="100000"/>
              </a:lnSpc>
              <a:spcBef>
                <a:spcPts val="800"/>
              </a:spcBef>
              <a:spcAft>
                <a:spcPts val="0"/>
              </a:spcAft>
              <a:buClr>
                <a:schemeClr val="dk1"/>
              </a:buClr>
              <a:buSzPts val="1600"/>
              <a:buFont typeface="Arimo"/>
              <a:buNone/>
            </a:pPr>
            <a:r>
              <a:rPr lang="en-US" sz="1600" b="1" i="0" u="none">
                <a:solidFill>
                  <a:schemeClr val="dk1"/>
                </a:solidFill>
                <a:latin typeface="Arimo"/>
                <a:ea typeface="Arimo"/>
                <a:cs typeface="Arimo"/>
                <a:sym typeface="Arimo"/>
              </a:rPr>
              <a:t>New Scheme </a:t>
            </a:r>
            <a:r>
              <a:rPr lang="en-US" sz="1600" b="1" i="0" u="none">
                <a:solidFill>
                  <a:schemeClr val="dk1"/>
                </a:solidFill>
                <a:latin typeface="Times New Roman"/>
                <a:ea typeface="Times New Roman"/>
                <a:cs typeface="Times New Roman"/>
                <a:sym typeface="Times New Roman"/>
              </a:rPr>
              <a:t>🡪</a:t>
            </a:r>
            <a:r>
              <a:rPr lang="en-US" sz="1600" b="1" i="0" u="none">
                <a:solidFill>
                  <a:schemeClr val="dk1"/>
                </a:solidFill>
                <a:latin typeface="Arimo"/>
                <a:ea typeface="Arimo"/>
                <a:cs typeface="Arimo"/>
                <a:sym typeface="Arimo"/>
              </a:rPr>
              <a:t> {</a:t>
            </a:r>
            <a:r>
              <a:rPr lang="en-US" sz="1600" b="1" i="0" u="sng">
                <a:solidFill>
                  <a:schemeClr val="dk1"/>
                </a:solidFill>
                <a:latin typeface="Arimo"/>
                <a:ea typeface="Arimo"/>
                <a:cs typeface="Arimo"/>
                <a:sym typeface="Arimo"/>
              </a:rPr>
              <a:t>MovieID, PersonName</a:t>
            </a:r>
            <a:r>
              <a:rPr lang="en-US" sz="1600" b="1" i="0" u="none">
                <a:solidFill>
                  <a:schemeClr val="dk1"/>
                </a:solidFill>
                <a:latin typeface="Arimo"/>
                <a:ea typeface="Arimo"/>
                <a:cs typeface="Arimo"/>
                <a:sym typeface="Arimo"/>
              </a:rPr>
              <a:t>, Role, Payment}</a:t>
            </a:r>
            <a:endParaRPr/>
          </a:p>
          <a:p>
            <a:pPr marL="1100137" lvl="1" indent="-533399" algn="l" rtl="0">
              <a:lnSpc>
                <a:spcPct val="100000"/>
              </a:lnSpc>
              <a:spcBef>
                <a:spcPts val="800"/>
              </a:spcBef>
              <a:spcAft>
                <a:spcPts val="0"/>
              </a:spcAft>
              <a:buClr>
                <a:schemeClr val="dk1"/>
              </a:buClr>
              <a:buSzPts val="1600"/>
              <a:buFont typeface="Arimo"/>
              <a:buNone/>
            </a:pPr>
            <a:r>
              <a:rPr lang="en-US" sz="1600" b="1" i="0" u="none">
                <a:solidFill>
                  <a:schemeClr val="dk1"/>
                </a:solidFill>
                <a:latin typeface="Arimo"/>
                <a:ea typeface="Arimo"/>
                <a:cs typeface="Arimo"/>
                <a:sym typeface="Arimo"/>
              </a:rPr>
              <a:t>New Scheme </a:t>
            </a:r>
            <a:r>
              <a:rPr lang="en-US" sz="1600" b="1" i="0" u="none">
                <a:solidFill>
                  <a:schemeClr val="dk1"/>
                </a:solidFill>
                <a:latin typeface="Times New Roman"/>
                <a:ea typeface="Times New Roman"/>
                <a:cs typeface="Times New Roman"/>
                <a:sym typeface="Times New Roman"/>
              </a:rPr>
              <a:t>🡪</a:t>
            </a:r>
            <a:r>
              <a:rPr lang="en-US" sz="1600" b="1" i="0" u="none">
                <a:solidFill>
                  <a:schemeClr val="dk1"/>
                </a:solidFill>
                <a:latin typeface="Arimo"/>
                <a:ea typeface="Arimo"/>
                <a:cs typeface="Arimo"/>
                <a:sym typeface="Arimo"/>
              </a:rPr>
              <a:t> {</a:t>
            </a:r>
            <a:r>
              <a:rPr lang="en-US" sz="1600" b="1" i="0" u="sng">
                <a:solidFill>
                  <a:schemeClr val="dk1"/>
                </a:solidFill>
                <a:latin typeface="Arimo"/>
                <a:ea typeface="Arimo"/>
                <a:cs typeface="Arimo"/>
                <a:sym typeface="Arimo"/>
              </a:rPr>
              <a:t>MovieID, MovieTitle</a:t>
            </a:r>
            <a:r>
              <a:rPr lang="en-US" sz="1600" b="1" i="0" u="none">
                <a:solidFill>
                  <a:schemeClr val="dk1"/>
                </a:solidFill>
                <a:latin typeface="Arimo"/>
                <a:ea typeface="Arimo"/>
                <a:cs typeface="Arimo"/>
                <a:sym typeface="Arimo"/>
              </a:rPr>
              <a:t>}</a:t>
            </a:r>
            <a:endParaRPr/>
          </a:p>
          <a:p>
            <a:pPr marL="609600" lvl="0" indent="-609600" algn="l" rtl="0">
              <a:lnSpc>
                <a:spcPct val="100000"/>
              </a:lnSpc>
              <a:spcBef>
                <a:spcPts val="900"/>
              </a:spcBef>
              <a:spcAft>
                <a:spcPts val="0"/>
              </a:spcAft>
              <a:buClr>
                <a:schemeClr val="dk1"/>
              </a:buClr>
              <a:buSzPts val="1800"/>
              <a:buFont typeface="Arimo"/>
              <a:buChar char="•"/>
            </a:pPr>
            <a:r>
              <a:rPr lang="en-US" sz="1800" b="1" i="0" u="none">
                <a:solidFill>
                  <a:schemeClr val="dk1"/>
                </a:solidFill>
                <a:latin typeface="Arimo"/>
                <a:ea typeface="Arimo"/>
                <a:cs typeface="Arimo"/>
                <a:sym typeface="Arimo"/>
              </a:rPr>
              <a:t>We got the {MovieID} 🡪 {MovieTitle} relationship back</a:t>
            </a:r>
            <a:endParaRPr sz="1800" b="1" i="0" u="none">
              <a:solidFill>
                <a:schemeClr val="dk1"/>
              </a:solidFill>
              <a:latin typeface="Arimo"/>
              <a:ea typeface="Arimo"/>
              <a:cs typeface="Arimo"/>
              <a:sym typeface="Arimo"/>
            </a:endParaRPr>
          </a:p>
          <a:p>
            <a:pPr marL="609600" lvl="0" indent="-609600" algn="l" rtl="0">
              <a:lnSpc>
                <a:spcPct val="100000"/>
              </a:lnSpc>
              <a:spcBef>
                <a:spcPts val="1000"/>
              </a:spcBef>
              <a:spcAft>
                <a:spcPts val="0"/>
              </a:spcAft>
              <a:buClr>
                <a:srgbClr val="CC0000"/>
              </a:buClr>
              <a:buSzPts val="2000"/>
              <a:buFont typeface="Arimo"/>
              <a:buNone/>
            </a:pPr>
            <a:r>
              <a:rPr lang="en-US" sz="2000" b="1" i="0" u="none">
                <a:solidFill>
                  <a:srgbClr val="CC0000"/>
                </a:solidFill>
                <a:latin typeface="Arimo"/>
                <a:ea typeface="Arimo"/>
                <a:cs typeface="Arimo"/>
                <a:sym typeface="Arimo"/>
              </a:rPr>
              <a:t>Example 3  (Convert to  BCNF)</a:t>
            </a:r>
            <a:endParaRPr/>
          </a:p>
          <a:p>
            <a:pPr marL="1100137" lvl="1" indent="-533399" algn="l" rtl="0">
              <a:lnSpc>
                <a:spcPct val="100000"/>
              </a:lnSpc>
              <a:spcBef>
                <a:spcPts val="900"/>
              </a:spcBef>
              <a:spcAft>
                <a:spcPts val="0"/>
              </a:spcAft>
              <a:buClr>
                <a:schemeClr val="dk1"/>
              </a:buClr>
              <a:buSzPts val="1800"/>
              <a:buFont typeface="Arimo"/>
              <a:buNone/>
            </a:pPr>
            <a:r>
              <a:rPr lang="en-US" sz="1800" b="1" i="0" u="none">
                <a:solidFill>
                  <a:schemeClr val="dk1"/>
                </a:solidFill>
                <a:latin typeface="Arimo"/>
                <a:ea typeface="Arimo"/>
                <a:cs typeface="Arimo"/>
                <a:sym typeface="Arimo"/>
              </a:rPr>
              <a:t>Old Scheme </a:t>
            </a:r>
            <a:r>
              <a:rPr lang="en-US" sz="1800" b="1" i="0" u="none">
                <a:solidFill>
                  <a:schemeClr val="dk1"/>
                </a:solidFill>
                <a:latin typeface="Times New Roman"/>
                <a:ea typeface="Times New Roman"/>
                <a:cs typeface="Times New Roman"/>
                <a:sym typeface="Times New Roman"/>
              </a:rPr>
              <a:t>🡪</a:t>
            </a:r>
            <a:r>
              <a:rPr lang="en-US" sz="1800" b="1" i="0" u="none">
                <a:solidFill>
                  <a:schemeClr val="dk1"/>
                </a:solidFill>
                <a:latin typeface="Arimo"/>
                <a:ea typeface="Arimo"/>
                <a:cs typeface="Arimo"/>
                <a:sym typeface="Arimo"/>
              </a:rPr>
              <a:t> {Client, Problem, Consultant}</a:t>
            </a:r>
            <a:endParaRPr/>
          </a:p>
          <a:p>
            <a:pPr marL="1100137" lvl="1" indent="-533399" algn="l" rtl="0">
              <a:lnSpc>
                <a:spcPct val="100000"/>
              </a:lnSpc>
              <a:spcBef>
                <a:spcPts val="900"/>
              </a:spcBef>
              <a:spcAft>
                <a:spcPts val="0"/>
              </a:spcAft>
              <a:buClr>
                <a:schemeClr val="dk1"/>
              </a:buClr>
              <a:buSzPts val="1800"/>
              <a:buFont typeface="Arimo"/>
              <a:buNone/>
            </a:pPr>
            <a:r>
              <a:rPr lang="en-US" sz="1800" b="1" i="0" u="none">
                <a:solidFill>
                  <a:schemeClr val="dk1"/>
                </a:solidFill>
                <a:latin typeface="Arimo"/>
                <a:ea typeface="Arimo"/>
                <a:cs typeface="Arimo"/>
                <a:sym typeface="Arimo"/>
              </a:rPr>
              <a:t>New Scheme </a:t>
            </a:r>
            <a:r>
              <a:rPr lang="en-US" sz="1800" b="1" i="0" u="none">
                <a:solidFill>
                  <a:schemeClr val="dk1"/>
                </a:solidFill>
                <a:latin typeface="Times New Roman"/>
                <a:ea typeface="Times New Roman"/>
                <a:cs typeface="Times New Roman"/>
                <a:sym typeface="Times New Roman"/>
              </a:rPr>
              <a:t>🡪</a:t>
            </a:r>
            <a:r>
              <a:rPr lang="en-US" sz="1800" b="1" i="0" u="none">
                <a:solidFill>
                  <a:schemeClr val="dk1"/>
                </a:solidFill>
                <a:latin typeface="Arimo"/>
                <a:ea typeface="Arimo"/>
                <a:cs typeface="Arimo"/>
                <a:sym typeface="Arimo"/>
              </a:rPr>
              <a:t> {Client, Consultant}</a:t>
            </a:r>
            <a:endParaRPr/>
          </a:p>
          <a:p>
            <a:pPr marL="1100137" lvl="1" indent="-533399" algn="l" rtl="0">
              <a:lnSpc>
                <a:spcPct val="100000"/>
              </a:lnSpc>
              <a:spcBef>
                <a:spcPts val="900"/>
              </a:spcBef>
              <a:spcAft>
                <a:spcPts val="0"/>
              </a:spcAft>
              <a:buClr>
                <a:schemeClr val="dk1"/>
              </a:buClr>
              <a:buSzPts val="1800"/>
              <a:buFont typeface="Arimo"/>
              <a:buNone/>
            </a:pPr>
            <a:r>
              <a:rPr lang="en-US" sz="1800" b="1" i="0" u="none">
                <a:solidFill>
                  <a:schemeClr val="dk1"/>
                </a:solidFill>
                <a:latin typeface="Arimo"/>
                <a:ea typeface="Arimo"/>
                <a:cs typeface="Arimo"/>
                <a:sym typeface="Arimo"/>
              </a:rPr>
              <a:t>New Scheme </a:t>
            </a:r>
            <a:r>
              <a:rPr lang="en-US" sz="1800" b="1" i="0" u="none">
                <a:solidFill>
                  <a:schemeClr val="dk1"/>
                </a:solidFill>
                <a:latin typeface="Times New Roman"/>
                <a:ea typeface="Times New Roman"/>
                <a:cs typeface="Times New Roman"/>
                <a:sym typeface="Times New Roman"/>
              </a:rPr>
              <a:t>🡪</a:t>
            </a:r>
            <a:r>
              <a:rPr lang="en-US" sz="1800" b="1" i="0" u="none">
                <a:solidFill>
                  <a:schemeClr val="dk1"/>
                </a:solidFill>
                <a:latin typeface="Arimo"/>
                <a:ea typeface="Arimo"/>
                <a:cs typeface="Arimo"/>
                <a:sym typeface="Arimo"/>
              </a:rPr>
              <a:t> {Client, Problem}</a:t>
            </a:r>
            <a:endParaRPr sz="1800" b="1" i="0" u="none">
              <a:solidFill>
                <a:schemeClr val="dk1"/>
              </a:solidFill>
              <a:latin typeface="Arimo"/>
              <a:ea typeface="Arimo"/>
              <a:cs typeface="Arimo"/>
              <a:sym typeface="Arimo"/>
            </a:endParaRPr>
          </a:p>
          <a:p>
            <a:pPr marL="342900" lvl="0" indent="-228600" algn="l" rtl="0">
              <a:spcBef>
                <a:spcPts val="360"/>
              </a:spcBef>
              <a:spcAft>
                <a:spcPts val="0"/>
              </a:spcAft>
              <a:buClr>
                <a:schemeClr val="dk1"/>
              </a:buClr>
              <a:buSzPts val="1800"/>
              <a:buFont typeface="Times New Roman"/>
              <a:buNone/>
            </a:pPr>
            <a:endParaRPr sz="1800" b="1" i="0" u="none">
              <a:solidFill>
                <a:schemeClr val="dk1"/>
              </a:solidFill>
              <a:latin typeface="Arimo"/>
              <a:ea typeface="Arimo"/>
              <a:cs typeface="Arimo"/>
              <a:sym typeface="Arimo"/>
            </a:endParaRPr>
          </a:p>
        </p:txBody>
      </p:sp>
      <p:sp>
        <p:nvSpPr>
          <p:cNvPr id="801" name="Google Shape;801;p37"/>
          <p:cNvSpPr txBox="1"/>
          <p:nvPr/>
        </p:nvSpPr>
        <p:spPr>
          <a:xfrm>
            <a:off x="685800" y="76200"/>
            <a:ext cx="77724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C0000"/>
              </a:buClr>
              <a:buSzPts val="4400"/>
              <a:buFont typeface="Arial"/>
              <a:buNone/>
            </a:pPr>
            <a:r>
              <a:rPr lang="en-US" sz="4400" b="1" i="0" u="none">
                <a:solidFill>
                  <a:srgbClr val="CC0000"/>
                </a:solidFill>
                <a:latin typeface="Arial"/>
                <a:ea typeface="Arial"/>
                <a:cs typeface="Arial"/>
                <a:sym typeface="Arial"/>
              </a:rPr>
              <a:t>BCNF - Decomposition</a:t>
            </a:r>
            <a:endParaRPr/>
          </a:p>
        </p:txBody>
      </p:sp>
    </p:spTree>
  </p:cSld>
  <p:clrMapOvr>
    <a:masterClrMapping/>
  </p:clrMapOvr>
  <p:transition spd="slow">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38"/>
          <p:cNvSpPr txBox="1">
            <a:spLocks noGrp="1"/>
          </p:cNvSpPr>
          <p:nvPr>
            <p:ph type="body" idx="1"/>
          </p:nvPr>
        </p:nvSpPr>
        <p:spPr>
          <a:xfrm>
            <a:off x="304800" y="1143000"/>
            <a:ext cx="8610600" cy="5562600"/>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dk1"/>
              </a:buClr>
              <a:buSzPts val="2000"/>
              <a:buFont typeface="Arimo"/>
              <a:buChar char="•"/>
            </a:pPr>
            <a:r>
              <a:rPr lang="en-US" sz="2000" b="1" i="0" u="none">
                <a:solidFill>
                  <a:schemeClr val="dk1"/>
                </a:solidFill>
                <a:latin typeface="Arimo"/>
                <a:ea typeface="Arimo"/>
                <a:cs typeface="Arimo"/>
                <a:sym typeface="Arimo"/>
              </a:rPr>
              <a:t>Fourth normal form eliminates independent many-to-one relationships between columns. </a:t>
            </a:r>
            <a:endParaRPr/>
          </a:p>
          <a:p>
            <a:pPr marL="609600" lvl="0" indent="-609600" algn="just" rtl="0">
              <a:lnSpc>
                <a:spcPct val="100000"/>
              </a:lnSpc>
              <a:spcBef>
                <a:spcPts val="480"/>
              </a:spcBef>
              <a:spcAft>
                <a:spcPts val="0"/>
              </a:spcAft>
              <a:buClr>
                <a:schemeClr val="dk1"/>
              </a:buClr>
              <a:buSzPts val="2000"/>
              <a:buFont typeface="Arimo"/>
              <a:buChar char="•"/>
            </a:pPr>
            <a:r>
              <a:rPr lang="en-US" sz="2000" b="1" i="0" u="none">
                <a:solidFill>
                  <a:schemeClr val="dk1"/>
                </a:solidFill>
                <a:latin typeface="Arimo"/>
                <a:ea typeface="Arimo"/>
                <a:cs typeface="Arimo"/>
                <a:sym typeface="Arimo"/>
              </a:rPr>
              <a:t>To be in Fourth Normal Form,</a:t>
            </a:r>
            <a:r>
              <a:rPr lang="en-US" sz="2400" b="1" i="0" u="none">
                <a:solidFill>
                  <a:schemeClr val="dk1"/>
                </a:solidFill>
                <a:latin typeface="Arimo"/>
                <a:ea typeface="Arimo"/>
                <a:cs typeface="Arimo"/>
                <a:sym typeface="Arimo"/>
              </a:rPr>
              <a:t> </a:t>
            </a:r>
            <a:endParaRPr/>
          </a:p>
          <a:p>
            <a:pPr marL="1100137" lvl="1" indent="-533399" algn="just" rtl="0">
              <a:lnSpc>
                <a:spcPct val="100000"/>
              </a:lnSpc>
              <a:spcBef>
                <a:spcPts val="360"/>
              </a:spcBef>
              <a:spcAft>
                <a:spcPts val="0"/>
              </a:spcAft>
              <a:buClr>
                <a:schemeClr val="dk1"/>
              </a:buClr>
              <a:buSzPts val="1800"/>
              <a:buFont typeface="Arimo"/>
              <a:buChar char="–"/>
            </a:pPr>
            <a:r>
              <a:rPr lang="en-US" sz="1800" b="1" i="0" u="none">
                <a:solidFill>
                  <a:schemeClr val="dk1"/>
                </a:solidFill>
                <a:latin typeface="Arimo"/>
                <a:ea typeface="Arimo"/>
                <a:cs typeface="Arimo"/>
                <a:sym typeface="Arimo"/>
              </a:rPr>
              <a:t>a relation must first be in Boyce-Codd Normal Form. </a:t>
            </a:r>
            <a:endParaRPr/>
          </a:p>
          <a:p>
            <a:pPr marL="1100137" lvl="1" indent="-533399" algn="just" rtl="0">
              <a:lnSpc>
                <a:spcPct val="100000"/>
              </a:lnSpc>
              <a:spcBef>
                <a:spcPts val="360"/>
              </a:spcBef>
              <a:spcAft>
                <a:spcPts val="0"/>
              </a:spcAft>
              <a:buClr>
                <a:schemeClr val="dk1"/>
              </a:buClr>
              <a:buSzPts val="1800"/>
              <a:buFont typeface="Arimo"/>
              <a:buChar char="–"/>
            </a:pPr>
            <a:r>
              <a:rPr lang="en-US" sz="1800" b="1" i="0" u="none">
                <a:solidFill>
                  <a:schemeClr val="dk1"/>
                </a:solidFill>
                <a:latin typeface="Arimo"/>
                <a:ea typeface="Arimo"/>
                <a:cs typeface="Arimo"/>
                <a:sym typeface="Arimo"/>
              </a:rPr>
              <a:t>a given relation may not contain more than one multi-valued attribute.</a:t>
            </a:r>
            <a:endParaRPr sz="1800" b="1" i="0" u="none">
              <a:solidFill>
                <a:srgbClr val="FF0000"/>
              </a:solidFill>
              <a:latin typeface="Arimo"/>
              <a:ea typeface="Arimo"/>
              <a:cs typeface="Arimo"/>
              <a:sym typeface="Arimo"/>
            </a:endParaRPr>
          </a:p>
          <a:p>
            <a:pPr marL="609600" lvl="0" indent="-609600" algn="just" rtl="0">
              <a:lnSpc>
                <a:spcPct val="100000"/>
              </a:lnSpc>
              <a:spcBef>
                <a:spcPts val="360"/>
              </a:spcBef>
              <a:spcAft>
                <a:spcPts val="0"/>
              </a:spcAft>
              <a:buClr>
                <a:schemeClr val="dk1"/>
              </a:buClr>
              <a:buSzPts val="1800"/>
              <a:buFont typeface="Times New Roman"/>
              <a:buNone/>
            </a:pPr>
            <a:endParaRPr sz="1800" b="1" i="0" u="none">
              <a:solidFill>
                <a:srgbClr val="CC0000"/>
              </a:solidFill>
              <a:latin typeface="Arimo"/>
              <a:ea typeface="Arimo"/>
              <a:cs typeface="Arimo"/>
              <a:sym typeface="Arimo"/>
            </a:endParaRPr>
          </a:p>
          <a:p>
            <a:pPr marL="609600" lvl="0" indent="-609600" algn="just" rtl="0">
              <a:lnSpc>
                <a:spcPct val="100000"/>
              </a:lnSpc>
              <a:spcBef>
                <a:spcPts val="400"/>
              </a:spcBef>
              <a:spcAft>
                <a:spcPts val="0"/>
              </a:spcAft>
              <a:buClr>
                <a:srgbClr val="CC0000"/>
              </a:buClr>
              <a:buSzPts val="2000"/>
              <a:buFont typeface="Arimo"/>
              <a:buNone/>
            </a:pPr>
            <a:r>
              <a:rPr lang="en-US" sz="2000" b="1" i="0" u="none">
                <a:solidFill>
                  <a:srgbClr val="CC0000"/>
                </a:solidFill>
                <a:latin typeface="Arimo"/>
                <a:ea typeface="Arimo"/>
                <a:cs typeface="Arimo"/>
                <a:sym typeface="Arimo"/>
              </a:rPr>
              <a:t>Example (Not in 4NF)</a:t>
            </a:r>
            <a:endParaRPr/>
          </a:p>
          <a:p>
            <a:pPr marL="1100137" lvl="1" indent="-533399" algn="just" rtl="0">
              <a:lnSpc>
                <a:spcPct val="100000"/>
              </a:lnSpc>
              <a:spcBef>
                <a:spcPts val="360"/>
              </a:spcBef>
              <a:spcAft>
                <a:spcPts val="0"/>
              </a:spcAft>
              <a:buClr>
                <a:schemeClr val="dk1"/>
              </a:buClr>
              <a:buSzPts val="1800"/>
              <a:buFont typeface="Arimo"/>
              <a:buNone/>
            </a:pPr>
            <a:r>
              <a:rPr lang="en-US" sz="1800" b="1" i="0" u="none">
                <a:solidFill>
                  <a:schemeClr val="dk1"/>
                </a:solidFill>
                <a:latin typeface="Arimo"/>
                <a:ea typeface="Arimo"/>
                <a:cs typeface="Arimo"/>
                <a:sym typeface="Arimo"/>
              </a:rPr>
              <a:t>Scheme </a:t>
            </a:r>
            <a:r>
              <a:rPr lang="en-US" sz="1800" b="1" i="0" u="none">
                <a:solidFill>
                  <a:schemeClr val="dk1"/>
                </a:solidFill>
                <a:latin typeface="Times New Roman"/>
                <a:ea typeface="Times New Roman"/>
                <a:cs typeface="Times New Roman"/>
                <a:sym typeface="Times New Roman"/>
              </a:rPr>
              <a:t>🡪</a:t>
            </a:r>
            <a:r>
              <a:rPr lang="en-US" sz="1800" b="1" i="0" u="none">
                <a:solidFill>
                  <a:schemeClr val="dk1"/>
                </a:solidFill>
                <a:latin typeface="Arimo"/>
                <a:ea typeface="Arimo"/>
                <a:cs typeface="Arimo"/>
                <a:sym typeface="Arimo"/>
              </a:rPr>
              <a:t> {MovieName, ScreeningCity, Genre)</a:t>
            </a:r>
            <a:endParaRPr/>
          </a:p>
          <a:p>
            <a:pPr marL="1100137" lvl="1" indent="-533399" algn="just" rtl="0">
              <a:lnSpc>
                <a:spcPct val="100000"/>
              </a:lnSpc>
              <a:spcBef>
                <a:spcPts val="360"/>
              </a:spcBef>
              <a:spcAft>
                <a:spcPts val="0"/>
              </a:spcAft>
              <a:buClr>
                <a:schemeClr val="dk1"/>
              </a:buClr>
              <a:buSzPts val="1800"/>
              <a:buFont typeface="Arimo"/>
              <a:buNone/>
            </a:pPr>
            <a:r>
              <a:rPr lang="en-US" sz="1800" b="1" i="0" u="none">
                <a:solidFill>
                  <a:schemeClr val="dk1"/>
                </a:solidFill>
                <a:latin typeface="Arimo"/>
                <a:ea typeface="Arimo"/>
                <a:cs typeface="Arimo"/>
                <a:sym typeface="Arimo"/>
              </a:rPr>
              <a:t>Primary Key: {MovieName, ScreeningCity, Genre)</a:t>
            </a:r>
            <a:endParaRPr/>
          </a:p>
          <a:p>
            <a:pPr marL="1100137" lvl="1" indent="-533399" algn="just" rtl="0">
              <a:lnSpc>
                <a:spcPct val="100000"/>
              </a:lnSpc>
              <a:spcBef>
                <a:spcPts val="360"/>
              </a:spcBef>
              <a:spcAft>
                <a:spcPts val="0"/>
              </a:spcAft>
              <a:buClr>
                <a:schemeClr val="dk1"/>
              </a:buClr>
              <a:buSzPts val="1800"/>
              <a:buFont typeface="Arimo"/>
              <a:buAutoNum type="arabicPeriod"/>
            </a:pPr>
            <a:r>
              <a:rPr lang="en-US" sz="1800" b="1" i="0" u="none">
                <a:solidFill>
                  <a:schemeClr val="dk1"/>
                </a:solidFill>
                <a:latin typeface="Arimo"/>
                <a:ea typeface="Arimo"/>
                <a:cs typeface="Arimo"/>
                <a:sym typeface="Arimo"/>
              </a:rPr>
              <a:t>All columns are a part of the only candidate key, hence BCNF</a:t>
            </a:r>
            <a:endParaRPr/>
          </a:p>
          <a:p>
            <a:pPr marL="1100137" lvl="1" indent="-533399" algn="just" rtl="0">
              <a:lnSpc>
                <a:spcPct val="100000"/>
              </a:lnSpc>
              <a:spcBef>
                <a:spcPts val="360"/>
              </a:spcBef>
              <a:spcAft>
                <a:spcPts val="0"/>
              </a:spcAft>
              <a:buClr>
                <a:schemeClr val="dk1"/>
              </a:buClr>
              <a:buSzPts val="1800"/>
              <a:buFont typeface="Arimo"/>
              <a:buAutoNum type="arabicPeriod"/>
            </a:pPr>
            <a:r>
              <a:rPr lang="en-US" sz="1800" b="1" i="0" u="none">
                <a:solidFill>
                  <a:schemeClr val="dk1"/>
                </a:solidFill>
                <a:latin typeface="Arimo"/>
                <a:ea typeface="Arimo"/>
                <a:cs typeface="Arimo"/>
                <a:sym typeface="Arimo"/>
              </a:rPr>
              <a:t>Many Movies can have the same Genre </a:t>
            </a:r>
            <a:endParaRPr/>
          </a:p>
          <a:p>
            <a:pPr marL="1100137" lvl="1" indent="-533399" algn="just" rtl="0">
              <a:lnSpc>
                <a:spcPct val="100000"/>
              </a:lnSpc>
              <a:spcBef>
                <a:spcPts val="360"/>
              </a:spcBef>
              <a:spcAft>
                <a:spcPts val="0"/>
              </a:spcAft>
              <a:buClr>
                <a:schemeClr val="dk1"/>
              </a:buClr>
              <a:buSzPts val="1800"/>
              <a:buFont typeface="Arimo"/>
              <a:buAutoNum type="arabicPeriod"/>
            </a:pPr>
            <a:r>
              <a:rPr lang="en-US" sz="1800" b="1" i="0" u="none">
                <a:solidFill>
                  <a:schemeClr val="dk1"/>
                </a:solidFill>
                <a:latin typeface="Arimo"/>
                <a:ea typeface="Arimo"/>
                <a:cs typeface="Arimo"/>
                <a:sym typeface="Arimo"/>
              </a:rPr>
              <a:t>Many Cities can have the same movie</a:t>
            </a:r>
            <a:endParaRPr/>
          </a:p>
          <a:p>
            <a:pPr marL="1100137" lvl="1" indent="-533399" algn="just" rtl="0">
              <a:lnSpc>
                <a:spcPct val="100000"/>
              </a:lnSpc>
              <a:spcBef>
                <a:spcPts val="360"/>
              </a:spcBef>
              <a:spcAft>
                <a:spcPts val="0"/>
              </a:spcAft>
              <a:buClr>
                <a:schemeClr val="dk1"/>
              </a:buClr>
              <a:buSzPts val="1800"/>
              <a:buFont typeface="Arimo"/>
              <a:buAutoNum type="arabicPeriod"/>
            </a:pPr>
            <a:r>
              <a:rPr lang="en-US" sz="1800" b="1" i="0" u="none">
                <a:solidFill>
                  <a:schemeClr val="dk1"/>
                </a:solidFill>
                <a:latin typeface="Arimo"/>
                <a:ea typeface="Arimo"/>
                <a:cs typeface="Arimo"/>
                <a:sym typeface="Arimo"/>
              </a:rPr>
              <a:t>Violates 4NF </a:t>
            </a:r>
            <a:endParaRPr/>
          </a:p>
          <a:p>
            <a:pPr marL="609600" lvl="0" indent="-482600" algn="just" rtl="0">
              <a:lnSpc>
                <a:spcPct val="100000"/>
              </a:lnSpc>
              <a:spcBef>
                <a:spcPts val="400"/>
              </a:spcBef>
              <a:spcAft>
                <a:spcPts val="0"/>
              </a:spcAft>
              <a:buClr>
                <a:schemeClr val="dk1"/>
              </a:buClr>
              <a:buSzPts val="2000"/>
              <a:buFont typeface="Times New Roman"/>
              <a:buNone/>
            </a:pPr>
            <a:endParaRPr sz="2000" b="1" i="0" u="none">
              <a:solidFill>
                <a:schemeClr val="dk1"/>
              </a:solidFill>
              <a:latin typeface="Arimo"/>
              <a:ea typeface="Arimo"/>
              <a:cs typeface="Arimo"/>
              <a:sym typeface="Arimo"/>
            </a:endParaRPr>
          </a:p>
          <a:p>
            <a:pPr marL="609600" lvl="0" indent="-609600" algn="just" rtl="0">
              <a:lnSpc>
                <a:spcPct val="100000"/>
              </a:lnSpc>
              <a:spcBef>
                <a:spcPts val="480"/>
              </a:spcBef>
              <a:spcAft>
                <a:spcPts val="0"/>
              </a:spcAft>
              <a:buClr>
                <a:schemeClr val="dk1"/>
              </a:buClr>
              <a:buSzPts val="2400"/>
              <a:buFont typeface="Arimo"/>
              <a:buNone/>
            </a:pPr>
            <a:r>
              <a:rPr lang="en-US" sz="2400" b="1" i="0" u="none">
                <a:solidFill>
                  <a:schemeClr val="dk1"/>
                </a:solidFill>
                <a:latin typeface="Arimo"/>
                <a:ea typeface="Arimo"/>
                <a:cs typeface="Arimo"/>
                <a:sym typeface="Arimo"/>
              </a:rPr>
              <a:t> </a:t>
            </a:r>
            <a:endParaRPr/>
          </a:p>
          <a:p>
            <a:pPr marL="342900" lvl="0" indent="-190500" algn="l" rtl="0">
              <a:spcBef>
                <a:spcPts val="480"/>
              </a:spcBef>
              <a:spcAft>
                <a:spcPts val="0"/>
              </a:spcAft>
              <a:buClr>
                <a:schemeClr val="dk1"/>
              </a:buClr>
              <a:buSzPts val="2400"/>
              <a:buFont typeface="Times New Roman"/>
              <a:buNone/>
            </a:pPr>
            <a:endParaRPr sz="2400" b="1" i="0" u="none">
              <a:solidFill>
                <a:schemeClr val="dk1"/>
              </a:solidFill>
              <a:latin typeface="Arimo"/>
              <a:ea typeface="Arimo"/>
              <a:cs typeface="Arimo"/>
              <a:sym typeface="Arimo"/>
            </a:endParaRPr>
          </a:p>
        </p:txBody>
      </p:sp>
      <p:sp>
        <p:nvSpPr>
          <p:cNvPr id="808" name="Google Shape;808;p38"/>
          <p:cNvSpPr txBox="1"/>
          <p:nvPr/>
        </p:nvSpPr>
        <p:spPr>
          <a:xfrm>
            <a:off x="685800" y="76200"/>
            <a:ext cx="77724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C0000"/>
              </a:buClr>
              <a:buSzPts val="4400"/>
              <a:buFont typeface="Arial"/>
              <a:buNone/>
            </a:pPr>
            <a:r>
              <a:rPr lang="en-US" sz="4400" b="1" i="0" u="none">
                <a:solidFill>
                  <a:srgbClr val="CC0000"/>
                </a:solidFill>
                <a:latin typeface="Arial"/>
                <a:ea typeface="Arial"/>
                <a:cs typeface="Arial"/>
                <a:sym typeface="Arial"/>
              </a:rPr>
              <a:t>Fourth Normal Form  (4NF) </a:t>
            </a:r>
            <a:endParaRPr/>
          </a:p>
        </p:txBody>
      </p:sp>
      <p:sp>
        <p:nvSpPr>
          <p:cNvPr id="809" name="Google Shape;809;p38"/>
          <p:cNvSpPr txBox="1"/>
          <p:nvPr/>
        </p:nvSpPr>
        <p:spPr>
          <a:xfrm>
            <a:off x="1587" y="1189037"/>
            <a:ext cx="9144000" cy="6397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 </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grpSp>
        <p:nvGrpSpPr>
          <p:cNvPr id="810" name="Google Shape;810;p38"/>
          <p:cNvGrpSpPr/>
          <p:nvPr/>
        </p:nvGrpSpPr>
        <p:grpSpPr>
          <a:xfrm>
            <a:off x="5562600" y="5010150"/>
            <a:ext cx="3505200" cy="1771650"/>
            <a:chOff x="3408" y="3156"/>
            <a:chExt cx="2208" cy="1116"/>
          </a:xfrm>
        </p:grpSpPr>
        <p:grpSp>
          <p:nvGrpSpPr>
            <p:cNvPr id="811" name="Google Shape;811;p38"/>
            <p:cNvGrpSpPr/>
            <p:nvPr/>
          </p:nvGrpSpPr>
          <p:grpSpPr>
            <a:xfrm>
              <a:off x="3408" y="3156"/>
              <a:ext cx="851" cy="191"/>
              <a:chOff x="0" y="403"/>
              <a:chExt cx="963" cy="403"/>
            </a:xfrm>
          </p:grpSpPr>
          <p:sp>
            <p:nvSpPr>
              <p:cNvPr id="812" name="Google Shape;812;p38"/>
              <p:cNvSpPr txBox="1"/>
              <p:nvPr/>
            </p:nvSpPr>
            <p:spPr>
              <a:xfrm>
                <a:off x="43" y="403"/>
                <a:ext cx="877" cy="4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mo"/>
                  <a:buNone/>
                </a:pPr>
                <a:r>
                  <a:rPr lang="en-US" sz="1200" b="1" i="0" u="none">
                    <a:solidFill>
                      <a:schemeClr val="dk1"/>
                    </a:solidFill>
                    <a:latin typeface="Arimo"/>
                    <a:ea typeface="Arimo"/>
                    <a:cs typeface="Arimo"/>
                    <a:sym typeface="Arimo"/>
                  </a:rPr>
                  <a:t>Movie</a:t>
                </a:r>
                <a:endParaRPr/>
              </a:p>
              <a:p>
                <a:pPr marL="0" marR="0" lvl="0" indent="0" algn="l" rtl="0">
                  <a:lnSpc>
                    <a:spcPct val="100000"/>
                  </a:lnSpc>
                  <a:spcBef>
                    <a:spcPts val="0"/>
                  </a:spcBef>
                  <a:spcAft>
                    <a:spcPts val="0"/>
                  </a:spcAft>
                  <a:buNone/>
                </a:pPr>
                <a:endParaRPr sz="1200" b="1" i="0" u="none">
                  <a:solidFill>
                    <a:schemeClr val="dk1"/>
                  </a:solidFill>
                  <a:latin typeface="Arimo"/>
                  <a:ea typeface="Arimo"/>
                  <a:cs typeface="Arimo"/>
                  <a:sym typeface="Arimo"/>
                </a:endParaRPr>
              </a:p>
            </p:txBody>
          </p:sp>
          <p:sp>
            <p:nvSpPr>
              <p:cNvPr id="813" name="Google Shape;813;p38"/>
              <p:cNvSpPr txBox="1"/>
              <p:nvPr/>
            </p:nvSpPr>
            <p:spPr>
              <a:xfrm>
                <a:off x="0" y="403"/>
                <a:ext cx="963"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814" name="Google Shape;814;p38"/>
            <p:cNvGrpSpPr/>
            <p:nvPr/>
          </p:nvGrpSpPr>
          <p:grpSpPr>
            <a:xfrm>
              <a:off x="4259" y="3156"/>
              <a:ext cx="797" cy="191"/>
              <a:chOff x="963" y="403"/>
              <a:chExt cx="797" cy="403"/>
            </a:xfrm>
          </p:grpSpPr>
          <p:sp>
            <p:nvSpPr>
              <p:cNvPr id="815" name="Google Shape;815;p38"/>
              <p:cNvSpPr txBox="1"/>
              <p:nvPr/>
            </p:nvSpPr>
            <p:spPr>
              <a:xfrm>
                <a:off x="1006" y="403"/>
                <a:ext cx="711" cy="4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mo"/>
                  <a:buNone/>
                </a:pPr>
                <a:r>
                  <a:rPr lang="en-US" sz="1200" b="1" i="0" u="none">
                    <a:solidFill>
                      <a:schemeClr val="dk1"/>
                    </a:solidFill>
                    <a:latin typeface="Arimo"/>
                    <a:ea typeface="Arimo"/>
                    <a:cs typeface="Arimo"/>
                    <a:sym typeface="Arimo"/>
                  </a:rPr>
                  <a:t>ScreeningCity</a:t>
                </a:r>
                <a:endParaRPr/>
              </a:p>
              <a:p>
                <a:pPr marL="0" marR="0" lvl="0" indent="0" algn="l" rtl="0">
                  <a:lnSpc>
                    <a:spcPct val="100000"/>
                  </a:lnSpc>
                  <a:spcBef>
                    <a:spcPts val="0"/>
                  </a:spcBef>
                  <a:spcAft>
                    <a:spcPts val="0"/>
                  </a:spcAft>
                  <a:buNone/>
                </a:pPr>
                <a:endParaRPr sz="1200" b="1" i="0" u="none">
                  <a:solidFill>
                    <a:schemeClr val="dk1"/>
                  </a:solidFill>
                  <a:latin typeface="Arimo"/>
                  <a:ea typeface="Arimo"/>
                  <a:cs typeface="Arimo"/>
                  <a:sym typeface="Arimo"/>
                </a:endParaRPr>
              </a:p>
            </p:txBody>
          </p:sp>
          <p:sp>
            <p:nvSpPr>
              <p:cNvPr id="816" name="Google Shape;816;p38"/>
              <p:cNvSpPr txBox="1"/>
              <p:nvPr/>
            </p:nvSpPr>
            <p:spPr>
              <a:xfrm>
                <a:off x="963" y="403"/>
                <a:ext cx="797"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817" name="Google Shape;817;p38"/>
            <p:cNvGrpSpPr/>
            <p:nvPr/>
          </p:nvGrpSpPr>
          <p:grpSpPr>
            <a:xfrm>
              <a:off x="5056" y="3156"/>
              <a:ext cx="560" cy="191"/>
              <a:chOff x="1760" y="403"/>
              <a:chExt cx="558" cy="403"/>
            </a:xfrm>
          </p:grpSpPr>
          <p:sp>
            <p:nvSpPr>
              <p:cNvPr id="818" name="Google Shape;818;p38"/>
              <p:cNvSpPr txBox="1"/>
              <p:nvPr/>
            </p:nvSpPr>
            <p:spPr>
              <a:xfrm>
                <a:off x="1803" y="403"/>
                <a:ext cx="472" cy="4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mo"/>
                  <a:buNone/>
                </a:pPr>
                <a:r>
                  <a:rPr lang="en-US" sz="1200" b="1" i="0" u="none">
                    <a:solidFill>
                      <a:schemeClr val="dk1"/>
                    </a:solidFill>
                    <a:latin typeface="Arimo"/>
                    <a:ea typeface="Arimo"/>
                    <a:cs typeface="Arimo"/>
                    <a:sym typeface="Arimo"/>
                  </a:rPr>
                  <a:t>Genre</a:t>
                </a:r>
                <a:endParaRPr/>
              </a:p>
              <a:p>
                <a:pPr marL="0" marR="0" lvl="0" indent="0" algn="l" rtl="0">
                  <a:lnSpc>
                    <a:spcPct val="100000"/>
                  </a:lnSpc>
                  <a:spcBef>
                    <a:spcPts val="0"/>
                  </a:spcBef>
                  <a:spcAft>
                    <a:spcPts val="0"/>
                  </a:spcAft>
                  <a:buNone/>
                </a:pPr>
                <a:endParaRPr sz="1200" b="1" i="0" u="none">
                  <a:solidFill>
                    <a:schemeClr val="dk1"/>
                  </a:solidFill>
                  <a:latin typeface="Arimo"/>
                  <a:ea typeface="Arimo"/>
                  <a:cs typeface="Arimo"/>
                  <a:sym typeface="Arimo"/>
                </a:endParaRPr>
              </a:p>
            </p:txBody>
          </p:sp>
          <p:sp>
            <p:nvSpPr>
              <p:cNvPr id="819" name="Google Shape;819;p38"/>
              <p:cNvSpPr txBox="1"/>
              <p:nvPr/>
            </p:nvSpPr>
            <p:spPr>
              <a:xfrm>
                <a:off x="1760" y="403"/>
                <a:ext cx="558"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820" name="Google Shape;820;p38"/>
            <p:cNvGrpSpPr/>
            <p:nvPr/>
          </p:nvGrpSpPr>
          <p:grpSpPr>
            <a:xfrm>
              <a:off x="3408" y="3348"/>
              <a:ext cx="851" cy="162"/>
              <a:chOff x="0" y="806"/>
              <a:chExt cx="963" cy="403"/>
            </a:xfrm>
          </p:grpSpPr>
          <p:sp>
            <p:nvSpPr>
              <p:cNvPr id="821" name="Google Shape;821;p38"/>
              <p:cNvSpPr txBox="1"/>
              <p:nvPr/>
            </p:nvSpPr>
            <p:spPr>
              <a:xfrm>
                <a:off x="43" y="806"/>
                <a:ext cx="877" cy="4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mo"/>
                  <a:buNone/>
                </a:pPr>
                <a:r>
                  <a:rPr lang="en-US" sz="1000" b="0" i="0" u="none">
                    <a:solidFill>
                      <a:schemeClr val="dk1"/>
                    </a:solidFill>
                    <a:latin typeface="Arimo"/>
                    <a:ea typeface="Arimo"/>
                    <a:cs typeface="Arimo"/>
                    <a:sym typeface="Arimo"/>
                  </a:rPr>
                  <a:t>Hard Code</a:t>
                </a:r>
                <a:endParaRPr/>
              </a:p>
              <a:p>
                <a:pPr marL="0" marR="0" lvl="0" indent="0" algn="l" rtl="0">
                  <a:lnSpc>
                    <a:spcPct val="100000"/>
                  </a:lnSpc>
                  <a:spcBef>
                    <a:spcPts val="0"/>
                  </a:spcBef>
                  <a:spcAft>
                    <a:spcPts val="0"/>
                  </a:spcAft>
                  <a:buNone/>
                </a:pPr>
                <a:endParaRPr sz="1000" b="0" i="0" u="none">
                  <a:solidFill>
                    <a:schemeClr val="dk1"/>
                  </a:solidFill>
                  <a:latin typeface="Arimo"/>
                  <a:ea typeface="Arimo"/>
                  <a:cs typeface="Arimo"/>
                  <a:sym typeface="Arimo"/>
                </a:endParaRPr>
              </a:p>
            </p:txBody>
          </p:sp>
          <p:sp>
            <p:nvSpPr>
              <p:cNvPr id="822" name="Google Shape;822;p38"/>
              <p:cNvSpPr txBox="1"/>
              <p:nvPr/>
            </p:nvSpPr>
            <p:spPr>
              <a:xfrm>
                <a:off x="0" y="806"/>
                <a:ext cx="963"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823" name="Google Shape;823;p38"/>
            <p:cNvGrpSpPr/>
            <p:nvPr/>
          </p:nvGrpSpPr>
          <p:grpSpPr>
            <a:xfrm>
              <a:off x="4259" y="3348"/>
              <a:ext cx="797" cy="162"/>
              <a:chOff x="963" y="806"/>
              <a:chExt cx="797" cy="403"/>
            </a:xfrm>
          </p:grpSpPr>
          <p:sp>
            <p:nvSpPr>
              <p:cNvPr id="824" name="Google Shape;824;p38"/>
              <p:cNvSpPr txBox="1"/>
              <p:nvPr/>
            </p:nvSpPr>
            <p:spPr>
              <a:xfrm>
                <a:off x="1006" y="806"/>
                <a:ext cx="711" cy="4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mo"/>
                  <a:buNone/>
                </a:pPr>
                <a:r>
                  <a:rPr lang="en-US" sz="1000" b="0" i="0" u="none">
                    <a:solidFill>
                      <a:schemeClr val="dk1"/>
                    </a:solidFill>
                    <a:latin typeface="Arimo"/>
                    <a:ea typeface="Arimo"/>
                    <a:cs typeface="Arimo"/>
                    <a:sym typeface="Arimo"/>
                  </a:rPr>
                  <a:t>Los Angles</a:t>
                </a:r>
                <a:endParaRPr/>
              </a:p>
              <a:p>
                <a:pPr marL="0" marR="0" lvl="0" indent="0" algn="l" rtl="0">
                  <a:lnSpc>
                    <a:spcPct val="100000"/>
                  </a:lnSpc>
                  <a:spcBef>
                    <a:spcPts val="0"/>
                  </a:spcBef>
                  <a:spcAft>
                    <a:spcPts val="0"/>
                  </a:spcAft>
                  <a:buNone/>
                </a:pPr>
                <a:endParaRPr sz="1000" b="0" i="0" u="none">
                  <a:solidFill>
                    <a:schemeClr val="dk1"/>
                  </a:solidFill>
                  <a:latin typeface="Arimo"/>
                  <a:ea typeface="Arimo"/>
                  <a:cs typeface="Arimo"/>
                  <a:sym typeface="Arimo"/>
                </a:endParaRPr>
              </a:p>
            </p:txBody>
          </p:sp>
          <p:sp>
            <p:nvSpPr>
              <p:cNvPr id="825" name="Google Shape;825;p38"/>
              <p:cNvSpPr txBox="1"/>
              <p:nvPr/>
            </p:nvSpPr>
            <p:spPr>
              <a:xfrm>
                <a:off x="963" y="806"/>
                <a:ext cx="797"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826" name="Google Shape;826;p38"/>
            <p:cNvGrpSpPr/>
            <p:nvPr/>
          </p:nvGrpSpPr>
          <p:grpSpPr>
            <a:xfrm>
              <a:off x="5056" y="3348"/>
              <a:ext cx="560" cy="162"/>
              <a:chOff x="1760" y="806"/>
              <a:chExt cx="558" cy="403"/>
            </a:xfrm>
          </p:grpSpPr>
          <p:sp>
            <p:nvSpPr>
              <p:cNvPr id="827" name="Google Shape;827;p38"/>
              <p:cNvSpPr txBox="1"/>
              <p:nvPr/>
            </p:nvSpPr>
            <p:spPr>
              <a:xfrm>
                <a:off x="1803" y="806"/>
                <a:ext cx="472" cy="4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mo"/>
                  <a:buNone/>
                </a:pPr>
                <a:r>
                  <a:rPr lang="en-US" sz="1000" b="0" i="0" u="none">
                    <a:solidFill>
                      <a:schemeClr val="dk1"/>
                    </a:solidFill>
                    <a:latin typeface="Arimo"/>
                    <a:ea typeface="Arimo"/>
                    <a:cs typeface="Arimo"/>
                    <a:sym typeface="Arimo"/>
                  </a:rPr>
                  <a:t>Comedy</a:t>
                </a:r>
                <a:endParaRPr/>
              </a:p>
              <a:p>
                <a:pPr marL="0" marR="0" lvl="0" indent="0" algn="l" rtl="0">
                  <a:lnSpc>
                    <a:spcPct val="100000"/>
                  </a:lnSpc>
                  <a:spcBef>
                    <a:spcPts val="0"/>
                  </a:spcBef>
                  <a:spcAft>
                    <a:spcPts val="0"/>
                  </a:spcAft>
                  <a:buNone/>
                </a:pPr>
                <a:endParaRPr sz="1000" b="0" i="0" u="none">
                  <a:solidFill>
                    <a:schemeClr val="dk1"/>
                  </a:solidFill>
                  <a:latin typeface="Arimo"/>
                  <a:ea typeface="Arimo"/>
                  <a:cs typeface="Arimo"/>
                  <a:sym typeface="Arimo"/>
                </a:endParaRPr>
              </a:p>
            </p:txBody>
          </p:sp>
          <p:sp>
            <p:nvSpPr>
              <p:cNvPr id="828" name="Google Shape;828;p38"/>
              <p:cNvSpPr txBox="1"/>
              <p:nvPr/>
            </p:nvSpPr>
            <p:spPr>
              <a:xfrm>
                <a:off x="1760" y="806"/>
                <a:ext cx="558"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829" name="Google Shape;829;p38"/>
            <p:cNvGrpSpPr/>
            <p:nvPr/>
          </p:nvGrpSpPr>
          <p:grpSpPr>
            <a:xfrm>
              <a:off x="3408" y="3510"/>
              <a:ext cx="851" cy="181"/>
              <a:chOff x="0" y="1209"/>
              <a:chExt cx="963" cy="403"/>
            </a:xfrm>
          </p:grpSpPr>
          <p:sp>
            <p:nvSpPr>
              <p:cNvPr id="830" name="Google Shape;830;p38"/>
              <p:cNvSpPr txBox="1"/>
              <p:nvPr/>
            </p:nvSpPr>
            <p:spPr>
              <a:xfrm>
                <a:off x="43" y="1209"/>
                <a:ext cx="877" cy="4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mo"/>
                  <a:buNone/>
                </a:pPr>
                <a:r>
                  <a:rPr lang="en-US" sz="1000" b="0" i="0" u="none">
                    <a:solidFill>
                      <a:schemeClr val="dk1"/>
                    </a:solidFill>
                    <a:latin typeface="Arimo"/>
                    <a:ea typeface="Arimo"/>
                    <a:cs typeface="Arimo"/>
                    <a:sym typeface="Arimo"/>
                  </a:rPr>
                  <a:t>Hard Code</a:t>
                </a:r>
                <a:endParaRPr/>
              </a:p>
              <a:p>
                <a:pPr marL="0" marR="0" lvl="0" indent="0" algn="l" rtl="0">
                  <a:lnSpc>
                    <a:spcPct val="100000"/>
                  </a:lnSpc>
                  <a:spcBef>
                    <a:spcPts val="0"/>
                  </a:spcBef>
                  <a:spcAft>
                    <a:spcPts val="0"/>
                  </a:spcAft>
                  <a:buNone/>
                </a:pPr>
                <a:endParaRPr sz="1000" b="0" i="0" u="none">
                  <a:solidFill>
                    <a:schemeClr val="dk1"/>
                  </a:solidFill>
                  <a:latin typeface="Arimo"/>
                  <a:ea typeface="Arimo"/>
                  <a:cs typeface="Arimo"/>
                  <a:sym typeface="Arimo"/>
                </a:endParaRPr>
              </a:p>
            </p:txBody>
          </p:sp>
          <p:sp>
            <p:nvSpPr>
              <p:cNvPr id="831" name="Google Shape;831;p38"/>
              <p:cNvSpPr txBox="1"/>
              <p:nvPr/>
            </p:nvSpPr>
            <p:spPr>
              <a:xfrm>
                <a:off x="0" y="1209"/>
                <a:ext cx="963"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832" name="Google Shape;832;p38"/>
            <p:cNvGrpSpPr/>
            <p:nvPr/>
          </p:nvGrpSpPr>
          <p:grpSpPr>
            <a:xfrm>
              <a:off x="4259" y="3510"/>
              <a:ext cx="797" cy="181"/>
              <a:chOff x="963" y="1209"/>
              <a:chExt cx="797" cy="403"/>
            </a:xfrm>
          </p:grpSpPr>
          <p:sp>
            <p:nvSpPr>
              <p:cNvPr id="833" name="Google Shape;833;p38"/>
              <p:cNvSpPr txBox="1"/>
              <p:nvPr/>
            </p:nvSpPr>
            <p:spPr>
              <a:xfrm>
                <a:off x="1006" y="1209"/>
                <a:ext cx="711" cy="4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mo"/>
                  <a:buNone/>
                </a:pPr>
                <a:r>
                  <a:rPr lang="en-US" sz="1000" b="0" i="0" u="none">
                    <a:solidFill>
                      <a:schemeClr val="dk1"/>
                    </a:solidFill>
                    <a:latin typeface="Arimo"/>
                    <a:ea typeface="Arimo"/>
                    <a:cs typeface="Arimo"/>
                    <a:sym typeface="Arimo"/>
                  </a:rPr>
                  <a:t>New York</a:t>
                </a:r>
                <a:endParaRPr/>
              </a:p>
              <a:p>
                <a:pPr marL="0" marR="0" lvl="0" indent="0" algn="l" rtl="0">
                  <a:lnSpc>
                    <a:spcPct val="100000"/>
                  </a:lnSpc>
                  <a:spcBef>
                    <a:spcPts val="0"/>
                  </a:spcBef>
                  <a:spcAft>
                    <a:spcPts val="0"/>
                  </a:spcAft>
                  <a:buNone/>
                </a:pPr>
                <a:endParaRPr sz="1000" b="0" i="0" u="none">
                  <a:solidFill>
                    <a:schemeClr val="dk1"/>
                  </a:solidFill>
                  <a:latin typeface="Arimo"/>
                  <a:ea typeface="Arimo"/>
                  <a:cs typeface="Arimo"/>
                  <a:sym typeface="Arimo"/>
                </a:endParaRPr>
              </a:p>
            </p:txBody>
          </p:sp>
          <p:sp>
            <p:nvSpPr>
              <p:cNvPr id="834" name="Google Shape;834;p38"/>
              <p:cNvSpPr txBox="1"/>
              <p:nvPr/>
            </p:nvSpPr>
            <p:spPr>
              <a:xfrm>
                <a:off x="963" y="1209"/>
                <a:ext cx="797"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835" name="Google Shape;835;p38"/>
            <p:cNvGrpSpPr/>
            <p:nvPr/>
          </p:nvGrpSpPr>
          <p:grpSpPr>
            <a:xfrm>
              <a:off x="5056" y="3510"/>
              <a:ext cx="560" cy="181"/>
              <a:chOff x="1760" y="1209"/>
              <a:chExt cx="558" cy="403"/>
            </a:xfrm>
          </p:grpSpPr>
          <p:sp>
            <p:nvSpPr>
              <p:cNvPr id="836" name="Google Shape;836;p38"/>
              <p:cNvSpPr txBox="1"/>
              <p:nvPr/>
            </p:nvSpPr>
            <p:spPr>
              <a:xfrm>
                <a:off x="1803" y="1209"/>
                <a:ext cx="472" cy="4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mo"/>
                  <a:buNone/>
                </a:pPr>
                <a:r>
                  <a:rPr lang="en-US" sz="1000" b="0" i="0" u="none">
                    <a:solidFill>
                      <a:schemeClr val="dk1"/>
                    </a:solidFill>
                    <a:latin typeface="Arimo"/>
                    <a:ea typeface="Arimo"/>
                    <a:cs typeface="Arimo"/>
                    <a:sym typeface="Arimo"/>
                  </a:rPr>
                  <a:t>Comedy</a:t>
                </a:r>
                <a:endParaRPr/>
              </a:p>
              <a:p>
                <a:pPr marL="0" marR="0" lvl="0" indent="0" algn="l" rtl="0">
                  <a:lnSpc>
                    <a:spcPct val="100000"/>
                  </a:lnSpc>
                  <a:spcBef>
                    <a:spcPts val="0"/>
                  </a:spcBef>
                  <a:spcAft>
                    <a:spcPts val="0"/>
                  </a:spcAft>
                  <a:buNone/>
                </a:pPr>
                <a:endParaRPr sz="1000" b="0" i="0" u="none">
                  <a:solidFill>
                    <a:schemeClr val="dk1"/>
                  </a:solidFill>
                  <a:latin typeface="Arimo"/>
                  <a:ea typeface="Arimo"/>
                  <a:cs typeface="Arimo"/>
                  <a:sym typeface="Arimo"/>
                </a:endParaRPr>
              </a:p>
            </p:txBody>
          </p:sp>
          <p:sp>
            <p:nvSpPr>
              <p:cNvPr id="837" name="Google Shape;837;p38"/>
              <p:cNvSpPr txBox="1"/>
              <p:nvPr/>
            </p:nvSpPr>
            <p:spPr>
              <a:xfrm>
                <a:off x="1760" y="1209"/>
                <a:ext cx="558"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838" name="Google Shape;838;p38"/>
            <p:cNvGrpSpPr/>
            <p:nvPr/>
          </p:nvGrpSpPr>
          <p:grpSpPr>
            <a:xfrm>
              <a:off x="3408" y="3690"/>
              <a:ext cx="851" cy="200"/>
              <a:chOff x="0" y="1612"/>
              <a:chExt cx="963" cy="403"/>
            </a:xfrm>
          </p:grpSpPr>
          <p:sp>
            <p:nvSpPr>
              <p:cNvPr id="839" name="Google Shape;839;p38"/>
              <p:cNvSpPr txBox="1"/>
              <p:nvPr/>
            </p:nvSpPr>
            <p:spPr>
              <a:xfrm>
                <a:off x="43" y="1612"/>
                <a:ext cx="877" cy="4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mo"/>
                  <a:buNone/>
                </a:pPr>
                <a:r>
                  <a:rPr lang="en-US" sz="1000" b="0" i="0" u="none">
                    <a:solidFill>
                      <a:schemeClr val="dk1"/>
                    </a:solidFill>
                    <a:latin typeface="Arimo"/>
                    <a:ea typeface="Arimo"/>
                    <a:cs typeface="Arimo"/>
                    <a:sym typeface="Arimo"/>
                  </a:rPr>
                  <a:t>Bill Durham</a:t>
                </a:r>
                <a:endParaRPr/>
              </a:p>
              <a:p>
                <a:pPr marL="0" marR="0" lvl="0" indent="0" algn="l" rtl="0">
                  <a:lnSpc>
                    <a:spcPct val="100000"/>
                  </a:lnSpc>
                  <a:spcBef>
                    <a:spcPts val="0"/>
                  </a:spcBef>
                  <a:spcAft>
                    <a:spcPts val="0"/>
                  </a:spcAft>
                  <a:buNone/>
                </a:pPr>
                <a:endParaRPr sz="1000" b="0" i="0" u="none">
                  <a:solidFill>
                    <a:schemeClr val="dk1"/>
                  </a:solidFill>
                  <a:latin typeface="Arimo"/>
                  <a:ea typeface="Arimo"/>
                  <a:cs typeface="Arimo"/>
                  <a:sym typeface="Arimo"/>
                </a:endParaRPr>
              </a:p>
            </p:txBody>
          </p:sp>
          <p:sp>
            <p:nvSpPr>
              <p:cNvPr id="840" name="Google Shape;840;p38"/>
              <p:cNvSpPr txBox="1"/>
              <p:nvPr/>
            </p:nvSpPr>
            <p:spPr>
              <a:xfrm>
                <a:off x="0" y="1612"/>
                <a:ext cx="963"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841" name="Google Shape;841;p38"/>
            <p:cNvGrpSpPr/>
            <p:nvPr/>
          </p:nvGrpSpPr>
          <p:grpSpPr>
            <a:xfrm>
              <a:off x="4259" y="3690"/>
              <a:ext cx="797" cy="200"/>
              <a:chOff x="963" y="1612"/>
              <a:chExt cx="797" cy="403"/>
            </a:xfrm>
          </p:grpSpPr>
          <p:sp>
            <p:nvSpPr>
              <p:cNvPr id="842" name="Google Shape;842;p38"/>
              <p:cNvSpPr txBox="1"/>
              <p:nvPr/>
            </p:nvSpPr>
            <p:spPr>
              <a:xfrm>
                <a:off x="1006" y="1612"/>
                <a:ext cx="711" cy="4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mo"/>
                  <a:buNone/>
                </a:pPr>
                <a:r>
                  <a:rPr lang="en-US" sz="1000" b="0" i="0" u="none">
                    <a:solidFill>
                      <a:schemeClr val="dk1"/>
                    </a:solidFill>
                    <a:latin typeface="Arimo"/>
                    <a:ea typeface="Arimo"/>
                    <a:cs typeface="Arimo"/>
                    <a:sym typeface="Arimo"/>
                  </a:rPr>
                  <a:t>Santa Cruz</a:t>
                </a:r>
                <a:endParaRPr/>
              </a:p>
              <a:p>
                <a:pPr marL="0" marR="0" lvl="0" indent="0" algn="l" rtl="0">
                  <a:lnSpc>
                    <a:spcPct val="100000"/>
                  </a:lnSpc>
                  <a:spcBef>
                    <a:spcPts val="0"/>
                  </a:spcBef>
                  <a:spcAft>
                    <a:spcPts val="0"/>
                  </a:spcAft>
                  <a:buNone/>
                </a:pPr>
                <a:endParaRPr sz="1000" b="0" i="0" u="none">
                  <a:solidFill>
                    <a:schemeClr val="dk1"/>
                  </a:solidFill>
                  <a:latin typeface="Arimo"/>
                  <a:ea typeface="Arimo"/>
                  <a:cs typeface="Arimo"/>
                  <a:sym typeface="Arimo"/>
                </a:endParaRPr>
              </a:p>
            </p:txBody>
          </p:sp>
          <p:sp>
            <p:nvSpPr>
              <p:cNvPr id="843" name="Google Shape;843;p38"/>
              <p:cNvSpPr txBox="1"/>
              <p:nvPr/>
            </p:nvSpPr>
            <p:spPr>
              <a:xfrm>
                <a:off x="963" y="1612"/>
                <a:ext cx="797"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844" name="Google Shape;844;p38"/>
            <p:cNvGrpSpPr/>
            <p:nvPr/>
          </p:nvGrpSpPr>
          <p:grpSpPr>
            <a:xfrm>
              <a:off x="5056" y="3690"/>
              <a:ext cx="560" cy="200"/>
              <a:chOff x="1760" y="1612"/>
              <a:chExt cx="558" cy="403"/>
            </a:xfrm>
          </p:grpSpPr>
          <p:sp>
            <p:nvSpPr>
              <p:cNvPr id="845" name="Google Shape;845;p38"/>
              <p:cNvSpPr txBox="1"/>
              <p:nvPr/>
            </p:nvSpPr>
            <p:spPr>
              <a:xfrm>
                <a:off x="1803" y="1612"/>
                <a:ext cx="472" cy="4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mo"/>
                  <a:buNone/>
                </a:pPr>
                <a:r>
                  <a:rPr lang="en-US" sz="1000" b="0" i="0" u="none">
                    <a:solidFill>
                      <a:schemeClr val="dk1"/>
                    </a:solidFill>
                    <a:latin typeface="Arimo"/>
                    <a:ea typeface="Arimo"/>
                    <a:cs typeface="Arimo"/>
                    <a:sym typeface="Arimo"/>
                  </a:rPr>
                  <a:t>Drama</a:t>
                </a:r>
                <a:endParaRPr/>
              </a:p>
              <a:p>
                <a:pPr marL="0" marR="0" lvl="0" indent="0" algn="l" rtl="0">
                  <a:lnSpc>
                    <a:spcPct val="100000"/>
                  </a:lnSpc>
                  <a:spcBef>
                    <a:spcPts val="0"/>
                  </a:spcBef>
                  <a:spcAft>
                    <a:spcPts val="0"/>
                  </a:spcAft>
                  <a:buNone/>
                </a:pPr>
                <a:endParaRPr sz="1000" b="0" i="0" u="none">
                  <a:solidFill>
                    <a:schemeClr val="dk1"/>
                  </a:solidFill>
                  <a:latin typeface="Arimo"/>
                  <a:ea typeface="Arimo"/>
                  <a:cs typeface="Arimo"/>
                  <a:sym typeface="Arimo"/>
                </a:endParaRPr>
              </a:p>
            </p:txBody>
          </p:sp>
          <p:sp>
            <p:nvSpPr>
              <p:cNvPr id="846" name="Google Shape;846;p38"/>
              <p:cNvSpPr txBox="1"/>
              <p:nvPr/>
            </p:nvSpPr>
            <p:spPr>
              <a:xfrm>
                <a:off x="1760" y="1612"/>
                <a:ext cx="558"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847" name="Google Shape;847;p38"/>
            <p:cNvGrpSpPr/>
            <p:nvPr/>
          </p:nvGrpSpPr>
          <p:grpSpPr>
            <a:xfrm>
              <a:off x="3408" y="3888"/>
              <a:ext cx="851" cy="171"/>
              <a:chOff x="0" y="2015"/>
              <a:chExt cx="963" cy="403"/>
            </a:xfrm>
          </p:grpSpPr>
          <p:sp>
            <p:nvSpPr>
              <p:cNvPr id="848" name="Google Shape;848;p38"/>
              <p:cNvSpPr txBox="1"/>
              <p:nvPr/>
            </p:nvSpPr>
            <p:spPr>
              <a:xfrm>
                <a:off x="43" y="2015"/>
                <a:ext cx="877" cy="4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mo"/>
                  <a:buNone/>
                </a:pPr>
                <a:r>
                  <a:rPr lang="en-US" sz="1000" b="0" i="0" u="none">
                    <a:solidFill>
                      <a:schemeClr val="dk1"/>
                    </a:solidFill>
                    <a:latin typeface="Arimo"/>
                    <a:ea typeface="Arimo"/>
                    <a:cs typeface="Arimo"/>
                    <a:sym typeface="Arimo"/>
                  </a:rPr>
                  <a:t>Bill Durham</a:t>
                </a:r>
                <a:endParaRPr/>
              </a:p>
              <a:p>
                <a:pPr marL="0" marR="0" lvl="0" indent="0" algn="l" rtl="0">
                  <a:lnSpc>
                    <a:spcPct val="100000"/>
                  </a:lnSpc>
                  <a:spcBef>
                    <a:spcPts val="0"/>
                  </a:spcBef>
                  <a:spcAft>
                    <a:spcPts val="0"/>
                  </a:spcAft>
                  <a:buNone/>
                </a:pPr>
                <a:endParaRPr sz="1000" b="0" i="0" u="none">
                  <a:solidFill>
                    <a:schemeClr val="dk1"/>
                  </a:solidFill>
                  <a:latin typeface="Arimo"/>
                  <a:ea typeface="Arimo"/>
                  <a:cs typeface="Arimo"/>
                  <a:sym typeface="Arimo"/>
                </a:endParaRPr>
              </a:p>
            </p:txBody>
          </p:sp>
          <p:sp>
            <p:nvSpPr>
              <p:cNvPr id="849" name="Google Shape;849;p38"/>
              <p:cNvSpPr txBox="1"/>
              <p:nvPr/>
            </p:nvSpPr>
            <p:spPr>
              <a:xfrm>
                <a:off x="0" y="2015"/>
                <a:ext cx="963"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850" name="Google Shape;850;p38"/>
            <p:cNvGrpSpPr/>
            <p:nvPr/>
          </p:nvGrpSpPr>
          <p:grpSpPr>
            <a:xfrm>
              <a:off x="4259" y="3888"/>
              <a:ext cx="797" cy="171"/>
              <a:chOff x="963" y="2015"/>
              <a:chExt cx="797" cy="403"/>
            </a:xfrm>
          </p:grpSpPr>
          <p:sp>
            <p:nvSpPr>
              <p:cNvPr id="851" name="Google Shape;851;p38"/>
              <p:cNvSpPr txBox="1"/>
              <p:nvPr/>
            </p:nvSpPr>
            <p:spPr>
              <a:xfrm>
                <a:off x="1006" y="2015"/>
                <a:ext cx="711" cy="4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mo"/>
                  <a:buNone/>
                </a:pPr>
                <a:r>
                  <a:rPr lang="en-US" sz="1000" b="0" i="0" u="none">
                    <a:solidFill>
                      <a:schemeClr val="dk1"/>
                    </a:solidFill>
                    <a:latin typeface="Arimo"/>
                    <a:ea typeface="Arimo"/>
                    <a:cs typeface="Arimo"/>
                    <a:sym typeface="Arimo"/>
                  </a:rPr>
                  <a:t>Durham</a:t>
                </a:r>
                <a:endParaRPr/>
              </a:p>
              <a:p>
                <a:pPr marL="0" marR="0" lvl="0" indent="0" algn="l" rtl="0">
                  <a:lnSpc>
                    <a:spcPct val="100000"/>
                  </a:lnSpc>
                  <a:spcBef>
                    <a:spcPts val="0"/>
                  </a:spcBef>
                  <a:spcAft>
                    <a:spcPts val="0"/>
                  </a:spcAft>
                  <a:buNone/>
                </a:pPr>
                <a:endParaRPr sz="1000" b="0" i="0" u="none">
                  <a:solidFill>
                    <a:schemeClr val="dk1"/>
                  </a:solidFill>
                  <a:latin typeface="Arimo"/>
                  <a:ea typeface="Arimo"/>
                  <a:cs typeface="Arimo"/>
                  <a:sym typeface="Arimo"/>
                </a:endParaRPr>
              </a:p>
            </p:txBody>
          </p:sp>
          <p:sp>
            <p:nvSpPr>
              <p:cNvPr id="852" name="Google Shape;852;p38"/>
              <p:cNvSpPr txBox="1"/>
              <p:nvPr/>
            </p:nvSpPr>
            <p:spPr>
              <a:xfrm>
                <a:off x="963" y="2015"/>
                <a:ext cx="797"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853" name="Google Shape;853;p38"/>
            <p:cNvGrpSpPr/>
            <p:nvPr/>
          </p:nvGrpSpPr>
          <p:grpSpPr>
            <a:xfrm>
              <a:off x="5056" y="3888"/>
              <a:ext cx="560" cy="171"/>
              <a:chOff x="1760" y="2015"/>
              <a:chExt cx="558" cy="403"/>
            </a:xfrm>
          </p:grpSpPr>
          <p:sp>
            <p:nvSpPr>
              <p:cNvPr id="854" name="Google Shape;854;p38"/>
              <p:cNvSpPr txBox="1"/>
              <p:nvPr/>
            </p:nvSpPr>
            <p:spPr>
              <a:xfrm>
                <a:off x="1803" y="2015"/>
                <a:ext cx="472" cy="4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mo"/>
                  <a:buNone/>
                </a:pPr>
                <a:r>
                  <a:rPr lang="en-US" sz="1000" b="0" i="0" u="none">
                    <a:solidFill>
                      <a:schemeClr val="dk1"/>
                    </a:solidFill>
                    <a:latin typeface="Arimo"/>
                    <a:ea typeface="Arimo"/>
                    <a:cs typeface="Arimo"/>
                    <a:sym typeface="Arimo"/>
                  </a:rPr>
                  <a:t>Drama</a:t>
                </a:r>
                <a:endParaRPr/>
              </a:p>
              <a:p>
                <a:pPr marL="0" marR="0" lvl="0" indent="0" algn="l" rtl="0">
                  <a:lnSpc>
                    <a:spcPct val="100000"/>
                  </a:lnSpc>
                  <a:spcBef>
                    <a:spcPts val="0"/>
                  </a:spcBef>
                  <a:spcAft>
                    <a:spcPts val="0"/>
                  </a:spcAft>
                  <a:buNone/>
                </a:pPr>
                <a:endParaRPr sz="1000" b="0" i="0" u="none">
                  <a:solidFill>
                    <a:schemeClr val="dk1"/>
                  </a:solidFill>
                  <a:latin typeface="Arimo"/>
                  <a:ea typeface="Arimo"/>
                  <a:cs typeface="Arimo"/>
                  <a:sym typeface="Arimo"/>
                </a:endParaRPr>
              </a:p>
            </p:txBody>
          </p:sp>
          <p:sp>
            <p:nvSpPr>
              <p:cNvPr id="855" name="Google Shape;855;p38"/>
              <p:cNvSpPr txBox="1"/>
              <p:nvPr/>
            </p:nvSpPr>
            <p:spPr>
              <a:xfrm>
                <a:off x="1760" y="2015"/>
                <a:ext cx="558"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856" name="Google Shape;856;p38"/>
            <p:cNvGrpSpPr/>
            <p:nvPr/>
          </p:nvGrpSpPr>
          <p:grpSpPr>
            <a:xfrm>
              <a:off x="3408" y="4059"/>
              <a:ext cx="851" cy="213"/>
              <a:chOff x="0" y="2418"/>
              <a:chExt cx="963" cy="403"/>
            </a:xfrm>
          </p:grpSpPr>
          <p:sp>
            <p:nvSpPr>
              <p:cNvPr id="857" name="Google Shape;857;p38"/>
              <p:cNvSpPr txBox="1"/>
              <p:nvPr/>
            </p:nvSpPr>
            <p:spPr>
              <a:xfrm>
                <a:off x="43" y="2418"/>
                <a:ext cx="877" cy="4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mo"/>
                  <a:buNone/>
                </a:pPr>
                <a:r>
                  <a:rPr lang="en-US" sz="1000" b="0" i="0" u="none">
                    <a:solidFill>
                      <a:schemeClr val="dk1"/>
                    </a:solidFill>
                    <a:latin typeface="Arimo"/>
                    <a:ea typeface="Arimo"/>
                    <a:cs typeface="Arimo"/>
                    <a:sym typeface="Arimo"/>
                  </a:rPr>
                  <a:t>The Code Warrier</a:t>
                </a:r>
                <a:endParaRPr/>
              </a:p>
              <a:p>
                <a:pPr marL="0" marR="0" lvl="0" indent="0" algn="l" rtl="0">
                  <a:lnSpc>
                    <a:spcPct val="100000"/>
                  </a:lnSpc>
                  <a:spcBef>
                    <a:spcPts val="0"/>
                  </a:spcBef>
                  <a:spcAft>
                    <a:spcPts val="0"/>
                  </a:spcAft>
                  <a:buNone/>
                </a:pPr>
                <a:endParaRPr sz="1000" b="0" i="0" u="none">
                  <a:solidFill>
                    <a:schemeClr val="dk1"/>
                  </a:solidFill>
                  <a:latin typeface="Arimo"/>
                  <a:ea typeface="Arimo"/>
                  <a:cs typeface="Arimo"/>
                  <a:sym typeface="Arimo"/>
                </a:endParaRPr>
              </a:p>
            </p:txBody>
          </p:sp>
          <p:sp>
            <p:nvSpPr>
              <p:cNvPr id="858" name="Google Shape;858;p38"/>
              <p:cNvSpPr txBox="1"/>
              <p:nvPr/>
            </p:nvSpPr>
            <p:spPr>
              <a:xfrm>
                <a:off x="0" y="2418"/>
                <a:ext cx="963"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859" name="Google Shape;859;p38"/>
            <p:cNvGrpSpPr/>
            <p:nvPr/>
          </p:nvGrpSpPr>
          <p:grpSpPr>
            <a:xfrm>
              <a:off x="4259" y="4059"/>
              <a:ext cx="797" cy="213"/>
              <a:chOff x="963" y="2418"/>
              <a:chExt cx="797" cy="403"/>
            </a:xfrm>
          </p:grpSpPr>
          <p:sp>
            <p:nvSpPr>
              <p:cNvPr id="860" name="Google Shape;860;p38"/>
              <p:cNvSpPr txBox="1"/>
              <p:nvPr/>
            </p:nvSpPr>
            <p:spPr>
              <a:xfrm>
                <a:off x="1006" y="2418"/>
                <a:ext cx="711" cy="4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mo"/>
                  <a:buNone/>
                </a:pPr>
                <a:r>
                  <a:rPr lang="en-US" sz="1000" b="0" i="0" u="none">
                    <a:solidFill>
                      <a:schemeClr val="dk1"/>
                    </a:solidFill>
                    <a:latin typeface="Arimo"/>
                    <a:ea typeface="Arimo"/>
                    <a:cs typeface="Arimo"/>
                    <a:sym typeface="Arimo"/>
                  </a:rPr>
                  <a:t>New York</a:t>
                </a:r>
                <a:endParaRPr/>
              </a:p>
              <a:p>
                <a:pPr marL="0" marR="0" lvl="0" indent="0" algn="l" rtl="0">
                  <a:lnSpc>
                    <a:spcPct val="100000"/>
                  </a:lnSpc>
                  <a:spcBef>
                    <a:spcPts val="0"/>
                  </a:spcBef>
                  <a:spcAft>
                    <a:spcPts val="0"/>
                  </a:spcAft>
                  <a:buNone/>
                </a:pPr>
                <a:endParaRPr sz="1000" b="0" i="0" u="none">
                  <a:solidFill>
                    <a:schemeClr val="dk1"/>
                  </a:solidFill>
                  <a:latin typeface="Arimo"/>
                  <a:ea typeface="Arimo"/>
                  <a:cs typeface="Arimo"/>
                  <a:sym typeface="Arimo"/>
                </a:endParaRPr>
              </a:p>
            </p:txBody>
          </p:sp>
          <p:sp>
            <p:nvSpPr>
              <p:cNvPr id="861" name="Google Shape;861;p38"/>
              <p:cNvSpPr txBox="1"/>
              <p:nvPr/>
            </p:nvSpPr>
            <p:spPr>
              <a:xfrm>
                <a:off x="963" y="2418"/>
                <a:ext cx="797"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862" name="Google Shape;862;p38"/>
            <p:cNvGrpSpPr/>
            <p:nvPr/>
          </p:nvGrpSpPr>
          <p:grpSpPr>
            <a:xfrm>
              <a:off x="5056" y="4059"/>
              <a:ext cx="560" cy="213"/>
              <a:chOff x="1760" y="2418"/>
              <a:chExt cx="558" cy="403"/>
            </a:xfrm>
          </p:grpSpPr>
          <p:sp>
            <p:nvSpPr>
              <p:cNvPr id="863" name="Google Shape;863;p38"/>
              <p:cNvSpPr txBox="1"/>
              <p:nvPr/>
            </p:nvSpPr>
            <p:spPr>
              <a:xfrm>
                <a:off x="1803" y="2418"/>
                <a:ext cx="472" cy="4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mo"/>
                  <a:buNone/>
                </a:pPr>
                <a:r>
                  <a:rPr lang="en-US" sz="1000" b="0" i="0" u="none">
                    <a:solidFill>
                      <a:schemeClr val="dk1"/>
                    </a:solidFill>
                    <a:latin typeface="Arimo"/>
                    <a:ea typeface="Arimo"/>
                    <a:cs typeface="Arimo"/>
                    <a:sym typeface="Arimo"/>
                  </a:rPr>
                  <a:t>Horror</a:t>
                </a:r>
                <a:endParaRPr/>
              </a:p>
              <a:p>
                <a:pPr marL="0" marR="0" lvl="0" indent="0" algn="l" rtl="0">
                  <a:lnSpc>
                    <a:spcPct val="100000"/>
                  </a:lnSpc>
                  <a:spcBef>
                    <a:spcPts val="0"/>
                  </a:spcBef>
                  <a:spcAft>
                    <a:spcPts val="0"/>
                  </a:spcAft>
                  <a:buNone/>
                </a:pPr>
                <a:endParaRPr sz="1000" b="0" i="0" u="none">
                  <a:solidFill>
                    <a:schemeClr val="dk1"/>
                  </a:solidFill>
                  <a:latin typeface="Arimo"/>
                  <a:ea typeface="Arimo"/>
                  <a:cs typeface="Arimo"/>
                  <a:sym typeface="Arimo"/>
                </a:endParaRPr>
              </a:p>
            </p:txBody>
          </p:sp>
          <p:sp>
            <p:nvSpPr>
              <p:cNvPr id="864" name="Google Shape;864;p38"/>
              <p:cNvSpPr txBox="1"/>
              <p:nvPr/>
            </p:nvSpPr>
            <p:spPr>
              <a:xfrm>
                <a:off x="1760" y="2418"/>
                <a:ext cx="558"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spTree>
  </p:cSld>
  <p:clrMapOvr>
    <a:masterClrMapping/>
  </p:clrMapOvr>
  <p:transition spd="slow">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p39"/>
          <p:cNvSpPr txBox="1">
            <a:spLocks noGrp="1"/>
          </p:cNvSpPr>
          <p:nvPr>
            <p:ph type="body" idx="1"/>
          </p:nvPr>
        </p:nvSpPr>
        <p:spPr>
          <a:xfrm>
            <a:off x="304800" y="1143000"/>
            <a:ext cx="8610600" cy="4724400"/>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rgbClr val="CC0000"/>
              </a:buClr>
              <a:buSzPts val="2000"/>
              <a:buFont typeface="Arimo"/>
              <a:buNone/>
            </a:pPr>
            <a:r>
              <a:rPr lang="en-US" sz="2000" b="1" i="0" u="none">
                <a:solidFill>
                  <a:srgbClr val="CC0000"/>
                </a:solidFill>
                <a:latin typeface="Arimo"/>
                <a:ea typeface="Arimo"/>
                <a:cs typeface="Arimo"/>
                <a:sym typeface="Arimo"/>
              </a:rPr>
              <a:t>Example 2 (Not in 4NF) </a:t>
            </a:r>
            <a:endParaRPr/>
          </a:p>
          <a:p>
            <a:pPr marL="609600" lvl="0" indent="-609600" algn="just" rtl="0">
              <a:lnSpc>
                <a:spcPct val="100000"/>
              </a:lnSpc>
              <a:spcBef>
                <a:spcPts val="400"/>
              </a:spcBef>
              <a:spcAft>
                <a:spcPts val="0"/>
              </a:spcAft>
              <a:buClr>
                <a:schemeClr val="dk1"/>
              </a:buClr>
              <a:buSzPts val="2000"/>
              <a:buFont typeface="Arimo"/>
              <a:buNone/>
            </a:pPr>
            <a:r>
              <a:rPr lang="en-US" sz="2000" b="1" i="0" u="none">
                <a:solidFill>
                  <a:schemeClr val="dk1"/>
                </a:solidFill>
                <a:latin typeface="Arimo"/>
                <a:ea typeface="Arimo"/>
                <a:cs typeface="Arimo"/>
                <a:sym typeface="Arimo"/>
              </a:rPr>
              <a:t>Scheme </a:t>
            </a:r>
            <a:r>
              <a:rPr lang="en-US" sz="2000" b="1" i="0" u="none">
                <a:solidFill>
                  <a:schemeClr val="dk1"/>
                </a:solidFill>
                <a:latin typeface="Times New Roman"/>
                <a:ea typeface="Times New Roman"/>
                <a:cs typeface="Times New Roman"/>
                <a:sym typeface="Times New Roman"/>
              </a:rPr>
              <a:t>🡪</a:t>
            </a:r>
            <a:r>
              <a:rPr lang="en-US" sz="2000" b="1" i="0" u="none">
                <a:solidFill>
                  <a:schemeClr val="dk1"/>
                </a:solidFill>
                <a:latin typeface="Arimo"/>
                <a:ea typeface="Arimo"/>
                <a:cs typeface="Arimo"/>
                <a:sym typeface="Arimo"/>
              </a:rPr>
              <a:t> {Manager, Child, Employee} </a:t>
            </a:r>
            <a:endParaRPr/>
          </a:p>
          <a:p>
            <a:pPr marL="1100137" lvl="1" indent="-533399" algn="just" rtl="0">
              <a:lnSpc>
                <a:spcPct val="100000"/>
              </a:lnSpc>
              <a:spcBef>
                <a:spcPts val="320"/>
              </a:spcBef>
              <a:spcAft>
                <a:spcPts val="0"/>
              </a:spcAft>
              <a:buClr>
                <a:schemeClr val="dk1"/>
              </a:buClr>
              <a:buSzPts val="1600"/>
              <a:buFont typeface="Arimo"/>
              <a:buAutoNum type="arabicPeriod"/>
            </a:pPr>
            <a:r>
              <a:rPr lang="en-US" sz="1600" b="1" i="0" u="none">
                <a:solidFill>
                  <a:schemeClr val="dk1"/>
                </a:solidFill>
                <a:latin typeface="Arimo"/>
                <a:ea typeface="Arimo"/>
                <a:cs typeface="Arimo"/>
                <a:sym typeface="Arimo"/>
              </a:rPr>
              <a:t>Primary Key </a:t>
            </a:r>
            <a:r>
              <a:rPr lang="en-US" sz="1600" b="1" i="0" u="none">
                <a:solidFill>
                  <a:schemeClr val="dk1"/>
                </a:solidFill>
                <a:latin typeface="Times New Roman"/>
                <a:ea typeface="Times New Roman"/>
                <a:cs typeface="Times New Roman"/>
                <a:sym typeface="Times New Roman"/>
              </a:rPr>
              <a:t>🡪</a:t>
            </a:r>
            <a:r>
              <a:rPr lang="en-US" sz="1600" b="1" i="0" u="none">
                <a:solidFill>
                  <a:schemeClr val="dk1"/>
                </a:solidFill>
                <a:latin typeface="Arimo"/>
                <a:ea typeface="Arimo"/>
                <a:cs typeface="Arimo"/>
                <a:sym typeface="Arimo"/>
              </a:rPr>
              <a:t> {Manager, Child, Employee}</a:t>
            </a:r>
            <a:endParaRPr/>
          </a:p>
          <a:p>
            <a:pPr marL="1100137" lvl="1" indent="-533399" algn="just" rtl="0">
              <a:lnSpc>
                <a:spcPct val="100000"/>
              </a:lnSpc>
              <a:spcBef>
                <a:spcPts val="320"/>
              </a:spcBef>
              <a:spcAft>
                <a:spcPts val="0"/>
              </a:spcAft>
              <a:buClr>
                <a:schemeClr val="dk1"/>
              </a:buClr>
              <a:buSzPts val="1600"/>
              <a:buFont typeface="Arimo"/>
              <a:buAutoNum type="arabicPeriod"/>
            </a:pPr>
            <a:r>
              <a:rPr lang="en-US" sz="1600" b="1" i="0" u="none">
                <a:solidFill>
                  <a:schemeClr val="dk1"/>
                </a:solidFill>
                <a:latin typeface="Arimo"/>
                <a:ea typeface="Arimo"/>
                <a:cs typeface="Arimo"/>
                <a:sym typeface="Arimo"/>
              </a:rPr>
              <a:t>Each manager can have more than one child </a:t>
            </a:r>
            <a:endParaRPr/>
          </a:p>
          <a:p>
            <a:pPr marL="1100137" lvl="1" indent="-533399" algn="just" rtl="0">
              <a:lnSpc>
                <a:spcPct val="100000"/>
              </a:lnSpc>
              <a:spcBef>
                <a:spcPts val="320"/>
              </a:spcBef>
              <a:spcAft>
                <a:spcPts val="0"/>
              </a:spcAft>
              <a:buClr>
                <a:schemeClr val="dk1"/>
              </a:buClr>
              <a:buSzPts val="1600"/>
              <a:buFont typeface="Arimo"/>
              <a:buAutoNum type="arabicPeriod"/>
            </a:pPr>
            <a:r>
              <a:rPr lang="en-US" sz="1600" b="1" i="0" u="none">
                <a:solidFill>
                  <a:schemeClr val="dk1"/>
                </a:solidFill>
                <a:latin typeface="Arimo"/>
                <a:ea typeface="Arimo"/>
                <a:cs typeface="Arimo"/>
                <a:sym typeface="Arimo"/>
              </a:rPr>
              <a:t>Each manager can supervise more than one employee</a:t>
            </a:r>
            <a:endParaRPr/>
          </a:p>
          <a:p>
            <a:pPr marL="1100137" lvl="1" indent="-533399" algn="just" rtl="0">
              <a:lnSpc>
                <a:spcPct val="100000"/>
              </a:lnSpc>
              <a:spcBef>
                <a:spcPts val="320"/>
              </a:spcBef>
              <a:spcAft>
                <a:spcPts val="0"/>
              </a:spcAft>
              <a:buClr>
                <a:schemeClr val="dk1"/>
              </a:buClr>
              <a:buSzPts val="1600"/>
              <a:buFont typeface="Arimo"/>
              <a:buAutoNum type="arabicPeriod"/>
            </a:pPr>
            <a:r>
              <a:rPr lang="en-US" sz="1600" b="1" i="0" u="none">
                <a:solidFill>
                  <a:schemeClr val="dk1"/>
                </a:solidFill>
                <a:latin typeface="Arimo"/>
                <a:ea typeface="Arimo"/>
                <a:cs typeface="Arimo"/>
                <a:sym typeface="Arimo"/>
              </a:rPr>
              <a:t>4NF Violated</a:t>
            </a:r>
            <a:endParaRPr/>
          </a:p>
          <a:p>
            <a:pPr marL="1100137" lvl="1" indent="-533399" algn="just" rtl="0">
              <a:lnSpc>
                <a:spcPct val="100000"/>
              </a:lnSpc>
              <a:spcBef>
                <a:spcPts val="320"/>
              </a:spcBef>
              <a:spcAft>
                <a:spcPts val="0"/>
              </a:spcAft>
              <a:buClr>
                <a:schemeClr val="dk1"/>
              </a:buClr>
              <a:buSzPts val="1600"/>
              <a:buFont typeface="Times New Roman"/>
              <a:buNone/>
            </a:pPr>
            <a:endParaRPr sz="1600" b="1" i="0" u="none">
              <a:solidFill>
                <a:schemeClr val="dk1"/>
              </a:solidFill>
              <a:latin typeface="Arimo"/>
              <a:ea typeface="Arimo"/>
              <a:cs typeface="Arimo"/>
              <a:sym typeface="Arimo"/>
            </a:endParaRPr>
          </a:p>
          <a:p>
            <a:pPr marL="609600" lvl="0" indent="-609600" algn="just" rtl="0">
              <a:lnSpc>
                <a:spcPct val="100000"/>
              </a:lnSpc>
              <a:spcBef>
                <a:spcPts val="400"/>
              </a:spcBef>
              <a:spcAft>
                <a:spcPts val="0"/>
              </a:spcAft>
              <a:buClr>
                <a:srgbClr val="CC0000"/>
              </a:buClr>
              <a:buSzPts val="2000"/>
              <a:buFont typeface="Arimo"/>
              <a:buNone/>
            </a:pPr>
            <a:r>
              <a:rPr lang="en-US" sz="2000" b="1" i="0" u="none">
                <a:solidFill>
                  <a:srgbClr val="CC0000"/>
                </a:solidFill>
                <a:latin typeface="Arimo"/>
                <a:ea typeface="Arimo"/>
                <a:cs typeface="Arimo"/>
                <a:sym typeface="Arimo"/>
              </a:rPr>
              <a:t>Example 3 (Not in 4NF) </a:t>
            </a:r>
            <a:endParaRPr/>
          </a:p>
          <a:p>
            <a:pPr marL="609600" lvl="0" indent="-609600" algn="just" rtl="0">
              <a:lnSpc>
                <a:spcPct val="100000"/>
              </a:lnSpc>
              <a:spcBef>
                <a:spcPts val="400"/>
              </a:spcBef>
              <a:spcAft>
                <a:spcPts val="0"/>
              </a:spcAft>
              <a:buClr>
                <a:schemeClr val="dk1"/>
              </a:buClr>
              <a:buSzPts val="2000"/>
              <a:buFont typeface="Arimo"/>
              <a:buNone/>
            </a:pPr>
            <a:r>
              <a:rPr lang="en-US" sz="2000" b="1" i="0" u="none">
                <a:solidFill>
                  <a:schemeClr val="dk1"/>
                </a:solidFill>
                <a:latin typeface="Arimo"/>
                <a:ea typeface="Arimo"/>
                <a:cs typeface="Arimo"/>
                <a:sym typeface="Arimo"/>
              </a:rPr>
              <a:t>Scheme </a:t>
            </a:r>
            <a:r>
              <a:rPr lang="en-US" sz="2000" b="1" i="0" u="none">
                <a:solidFill>
                  <a:schemeClr val="dk1"/>
                </a:solidFill>
                <a:latin typeface="Times New Roman"/>
                <a:ea typeface="Times New Roman"/>
                <a:cs typeface="Times New Roman"/>
                <a:sym typeface="Times New Roman"/>
              </a:rPr>
              <a:t>🡪</a:t>
            </a:r>
            <a:r>
              <a:rPr lang="en-US" sz="2000" b="1" i="0" u="none">
                <a:solidFill>
                  <a:schemeClr val="dk1"/>
                </a:solidFill>
                <a:latin typeface="Arimo"/>
                <a:ea typeface="Arimo"/>
                <a:cs typeface="Arimo"/>
                <a:sym typeface="Arimo"/>
              </a:rPr>
              <a:t> {Employee, Skill, ForeignLanguage}</a:t>
            </a:r>
            <a:endParaRPr/>
          </a:p>
          <a:p>
            <a:pPr marL="1100137" lvl="1" indent="-533399" algn="just" rtl="0">
              <a:lnSpc>
                <a:spcPct val="100000"/>
              </a:lnSpc>
              <a:spcBef>
                <a:spcPts val="320"/>
              </a:spcBef>
              <a:spcAft>
                <a:spcPts val="0"/>
              </a:spcAft>
              <a:buClr>
                <a:schemeClr val="dk1"/>
              </a:buClr>
              <a:buSzPts val="1600"/>
              <a:buFont typeface="Arimo"/>
              <a:buAutoNum type="arabicPeriod"/>
            </a:pPr>
            <a:r>
              <a:rPr lang="en-US" sz="1600" b="1" i="0" u="none">
                <a:solidFill>
                  <a:schemeClr val="dk1"/>
                </a:solidFill>
                <a:latin typeface="Arimo"/>
                <a:ea typeface="Arimo"/>
                <a:cs typeface="Arimo"/>
                <a:sym typeface="Arimo"/>
              </a:rPr>
              <a:t>Primary Key </a:t>
            </a:r>
            <a:r>
              <a:rPr lang="en-US" sz="1600" b="1" i="0" u="none">
                <a:solidFill>
                  <a:schemeClr val="dk1"/>
                </a:solidFill>
                <a:latin typeface="Times New Roman"/>
                <a:ea typeface="Times New Roman"/>
                <a:cs typeface="Times New Roman"/>
                <a:sym typeface="Times New Roman"/>
              </a:rPr>
              <a:t>🡪</a:t>
            </a:r>
            <a:r>
              <a:rPr lang="en-US" sz="1600" b="1" i="0" u="none">
                <a:solidFill>
                  <a:schemeClr val="dk1"/>
                </a:solidFill>
                <a:latin typeface="Arimo"/>
                <a:ea typeface="Arimo"/>
                <a:cs typeface="Arimo"/>
                <a:sym typeface="Arimo"/>
              </a:rPr>
              <a:t> {Employee, Skill, Language }</a:t>
            </a:r>
            <a:endParaRPr/>
          </a:p>
          <a:p>
            <a:pPr marL="1100137" lvl="1" indent="-533399" algn="just" rtl="0">
              <a:lnSpc>
                <a:spcPct val="100000"/>
              </a:lnSpc>
              <a:spcBef>
                <a:spcPts val="320"/>
              </a:spcBef>
              <a:spcAft>
                <a:spcPts val="0"/>
              </a:spcAft>
              <a:buClr>
                <a:schemeClr val="dk1"/>
              </a:buClr>
              <a:buSzPts val="1600"/>
              <a:buFont typeface="Arimo"/>
              <a:buAutoNum type="arabicPeriod"/>
            </a:pPr>
            <a:r>
              <a:rPr lang="en-US" sz="1600" b="1" i="0" u="none">
                <a:solidFill>
                  <a:schemeClr val="dk1"/>
                </a:solidFill>
                <a:latin typeface="Arimo"/>
                <a:ea typeface="Arimo"/>
                <a:cs typeface="Arimo"/>
                <a:sym typeface="Arimo"/>
              </a:rPr>
              <a:t>Each employee can speak multiple languages</a:t>
            </a:r>
            <a:endParaRPr/>
          </a:p>
          <a:p>
            <a:pPr marL="1100137" lvl="1" indent="-533399" algn="just" rtl="0">
              <a:lnSpc>
                <a:spcPct val="100000"/>
              </a:lnSpc>
              <a:spcBef>
                <a:spcPts val="320"/>
              </a:spcBef>
              <a:spcAft>
                <a:spcPts val="0"/>
              </a:spcAft>
              <a:buClr>
                <a:schemeClr val="dk1"/>
              </a:buClr>
              <a:buSzPts val="1600"/>
              <a:buFont typeface="Arimo"/>
              <a:buAutoNum type="arabicPeriod"/>
            </a:pPr>
            <a:r>
              <a:rPr lang="en-US" sz="1600" b="1" i="0" u="none">
                <a:solidFill>
                  <a:schemeClr val="dk1"/>
                </a:solidFill>
                <a:latin typeface="Arimo"/>
                <a:ea typeface="Arimo"/>
                <a:cs typeface="Arimo"/>
                <a:sym typeface="Arimo"/>
              </a:rPr>
              <a:t>Each employee can have multiple skills</a:t>
            </a:r>
            <a:endParaRPr/>
          </a:p>
          <a:p>
            <a:pPr marL="1100137" lvl="1" indent="-533399" algn="just" rtl="0">
              <a:lnSpc>
                <a:spcPct val="100000"/>
              </a:lnSpc>
              <a:spcBef>
                <a:spcPts val="320"/>
              </a:spcBef>
              <a:spcAft>
                <a:spcPts val="0"/>
              </a:spcAft>
              <a:buClr>
                <a:schemeClr val="dk1"/>
              </a:buClr>
              <a:buSzPts val="1600"/>
              <a:buFont typeface="Arimo"/>
              <a:buAutoNum type="arabicPeriod"/>
            </a:pPr>
            <a:r>
              <a:rPr lang="en-US" sz="1600" b="1" i="0" u="none">
                <a:solidFill>
                  <a:schemeClr val="dk1"/>
                </a:solidFill>
                <a:latin typeface="Arimo"/>
                <a:ea typeface="Arimo"/>
                <a:cs typeface="Arimo"/>
                <a:sym typeface="Arimo"/>
              </a:rPr>
              <a:t>Thus violates 4NF</a:t>
            </a:r>
            <a:endParaRPr/>
          </a:p>
          <a:p>
            <a:pPr marL="342900" lvl="0" indent="-241300" algn="l" rtl="0">
              <a:spcBef>
                <a:spcPts val="320"/>
              </a:spcBef>
              <a:spcAft>
                <a:spcPts val="0"/>
              </a:spcAft>
              <a:buClr>
                <a:schemeClr val="dk1"/>
              </a:buClr>
              <a:buSzPts val="1600"/>
              <a:buFont typeface="Times New Roman"/>
              <a:buNone/>
            </a:pPr>
            <a:endParaRPr sz="1600" b="1" i="0" u="none">
              <a:solidFill>
                <a:schemeClr val="dk1"/>
              </a:solidFill>
              <a:latin typeface="Arimo"/>
              <a:ea typeface="Arimo"/>
              <a:cs typeface="Arimo"/>
              <a:sym typeface="Arimo"/>
            </a:endParaRPr>
          </a:p>
        </p:txBody>
      </p:sp>
      <p:sp>
        <p:nvSpPr>
          <p:cNvPr id="871" name="Google Shape;871;p39"/>
          <p:cNvSpPr txBox="1"/>
          <p:nvPr/>
        </p:nvSpPr>
        <p:spPr>
          <a:xfrm>
            <a:off x="685800" y="76200"/>
            <a:ext cx="77724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C0000"/>
              </a:buClr>
              <a:buSzPts val="4400"/>
              <a:buFont typeface="Arial"/>
              <a:buNone/>
            </a:pPr>
            <a:r>
              <a:rPr lang="en-US" sz="4400" b="1" i="0" u="none">
                <a:solidFill>
                  <a:srgbClr val="CC0000"/>
                </a:solidFill>
                <a:latin typeface="Arial"/>
                <a:ea typeface="Arial"/>
                <a:cs typeface="Arial"/>
                <a:sym typeface="Arial"/>
              </a:rPr>
              <a:t>Fourth Normal Form  (4NF) </a:t>
            </a:r>
            <a:endParaRPr/>
          </a:p>
        </p:txBody>
      </p:sp>
      <p:grpSp>
        <p:nvGrpSpPr>
          <p:cNvPr id="872" name="Google Shape;872;p39"/>
          <p:cNvGrpSpPr/>
          <p:nvPr/>
        </p:nvGrpSpPr>
        <p:grpSpPr>
          <a:xfrm>
            <a:off x="6400800" y="1219200"/>
            <a:ext cx="2511425" cy="1268412"/>
            <a:chOff x="3936" y="2177"/>
            <a:chExt cx="1582" cy="799"/>
          </a:xfrm>
        </p:grpSpPr>
        <p:grpSp>
          <p:nvGrpSpPr>
            <p:cNvPr id="873" name="Google Shape;873;p39"/>
            <p:cNvGrpSpPr/>
            <p:nvPr/>
          </p:nvGrpSpPr>
          <p:grpSpPr>
            <a:xfrm>
              <a:off x="3936" y="2177"/>
              <a:ext cx="588" cy="193"/>
              <a:chOff x="0" y="0"/>
              <a:chExt cx="150" cy="1311"/>
            </a:xfrm>
          </p:grpSpPr>
          <p:sp>
            <p:nvSpPr>
              <p:cNvPr id="874" name="Google Shape;874;p39"/>
              <p:cNvSpPr txBox="1"/>
              <p:nvPr/>
            </p:nvSpPr>
            <p:spPr>
              <a:xfrm>
                <a:off x="6" y="6"/>
                <a:ext cx="138" cy="12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mo"/>
                  <a:buNone/>
                </a:pPr>
                <a:r>
                  <a:rPr lang="en-US" sz="1200" b="1" i="0" u="none">
                    <a:solidFill>
                      <a:schemeClr val="dk1"/>
                    </a:solidFill>
                    <a:latin typeface="Arimo"/>
                    <a:ea typeface="Arimo"/>
                    <a:cs typeface="Arimo"/>
                    <a:sym typeface="Arimo"/>
                  </a:rPr>
                  <a:t>Manager</a:t>
                </a:r>
                <a:endParaRPr/>
              </a:p>
              <a:p>
                <a:pPr marL="0" marR="0" lvl="0" indent="0" algn="l" rtl="0">
                  <a:lnSpc>
                    <a:spcPct val="100000"/>
                  </a:lnSpc>
                  <a:spcBef>
                    <a:spcPts val="0"/>
                  </a:spcBef>
                  <a:spcAft>
                    <a:spcPts val="0"/>
                  </a:spcAft>
                  <a:buNone/>
                </a:pPr>
                <a:endParaRPr sz="1200" b="1" i="0" u="none">
                  <a:solidFill>
                    <a:schemeClr val="dk1"/>
                  </a:solidFill>
                  <a:latin typeface="Arimo"/>
                  <a:ea typeface="Arimo"/>
                  <a:cs typeface="Arimo"/>
                  <a:sym typeface="Arimo"/>
                </a:endParaRPr>
              </a:p>
            </p:txBody>
          </p:sp>
          <p:sp>
            <p:nvSpPr>
              <p:cNvPr id="875" name="Google Shape;875;p39"/>
              <p:cNvSpPr txBox="1"/>
              <p:nvPr/>
            </p:nvSpPr>
            <p:spPr>
              <a:xfrm>
                <a:off x="0" y="0"/>
                <a:ext cx="150" cy="1311"/>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876" name="Google Shape;876;p39"/>
            <p:cNvGrpSpPr/>
            <p:nvPr/>
          </p:nvGrpSpPr>
          <p:grpSpPr>
            <a:xfrm>
              <a:off x="4525" y="2177"/>
              <a:ext cx="419" cy="193"/>
              <a:chOff x="150" y="0"/>
              <a:chExt cx="150" cy="1311"/>
            </a:xfrm>
          </p:grpSpPr>
          <p:sp>
            <p:nvSpPr>
              <p:cNvPr id="877" name="Google Shape;877;p39"/>
              <p:cNvSpPr txBox="1"/>
              <p:nvPr/>
            </p:nvSpPr>
            <p:spPr>
              <a:xfrm>
                <a:off x="156" y="6"/>
                <a:ext cx="138" cy="12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mo"/>
                  <a:buNone/>
                </a:pPr>
                <a:r>
                  <a:rPr lang="en-US" sz="1200" b="1" i="0" u="none">
                    <a:solidFill>
                      <a:schemeClr val="dk1"/>
                    </a:solidFill>
                    <a:latin typeface="Arimo"/>
                    <a:ea typeface="Arimo"/>
                    <a:cs typeface="Arimo"/>
                    <a:sym typeface="Arimo"/>
                  </a:rPr>
                  <a:t>Child    </a:t>
                </a:r>
                <a:endParaRPr/>
              </a:p>
              <a:p>
                <a:pPr marL="0" marR="0" lvl="0" indent="0" algn="l" rtl="0">
                  <a:lnSpc>
                    <a:spcPct val="100000"/>
                  </a:lnSpc>
                  <a:spcBef>
                    <a:spcPts val="0"/>
                  </a:spcBef>
                  <a:spcAft>
                    <a:spcPts val="0"/>
                  </a:spcAft>
                  <a:buNone/>
                </a:pPr>
                <a:endParaRPr sz="1200" b="1" i="0" u="none">
                  <a:solidFill>
                    <a:schemeClr val="dk1"/>
                  </a:solidFill>
                  <a:latin typeface="Arimo"/>
                  <a:ea typeface="Arimo"/>
                  <a:cs typeface="Arimo"/>
                  <a:sym typeface="Arimo"/>
                </a:endParaRPr>
              </a:p>
            </p:txBody>
          </p:sp>
          <p:sp>
            <p:nvSpPr>
              <p:cNvPr id="878" name="Google Shape;878;p39"/>
              <p:cNvSpPr txBox="1"/>
              <p:nvPr/>
            </p:nvSpPr>
            <p:spPr>
              <a:xfrm>
                <a:off x="150" y="0"/>
                <a:ext cx="150" cy="1311"/>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879" name="Google Shape;879;p39"/>
            <p:cNvGrpSpPr/>
            <p:nvPr/>
          </p:nvGrpSpPr>
          <p:grpSpPr>
            <a:xfrm>
              <a:off x="4944" y="2177"/>
              <a:ext cx="574" cy="193"/>
              <a:chOff x="300" y="0"/>
              <a:chExt cx="1227" cy="1311"/>
            </a:xfrm>
          </p:grpSpPr>
          <p:sp>
            <p:nvSpPr>
              <p:cNvPr id="880" name="Google Shape;880;p39"/>
              <p:cNvSpPr txBox="1"/>
              <p:nvPr/>
            </p:nvSpPr>
            <p:spPr>
              <a:xfrm>
                <a:off x="306" y="6"/>
                <a:ext cx="1215" cy="12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mo"/>
                  <a:buNone/>
                </a:pPr>
                <a:r>
                  <a:rPr lang="en-US" sz="1200" b="1" i="0" u="none">
                    <a:solidFill>
                      <a:schemeClr val="dk1"/>
                    </a:solidFill>
                    <a:latin typeface="Arimo"/>
                    <a:ea typeface="Arimo"/>
                    <a:cs typeface="Arimo"/>
                    <a:sym typeface="Arimo"/>
                  </a:rPr>
                  <a:t>Employee</a:t>
                </a:r>
                <a:endParaRPr/>
              </a:p>
              <a:p>
                <a:pPr marL="0" marR="0" lvl="0" indent="0" algn="l" rtl="0">
                  <a:lnSpc>
                    <a:spcPct val="100000"/>
                  </a:lnSpc>
                  <a:spcBef>
                    <a:spcPts val="0"/>
                  </a:spcBef>
                  <a:spcAft>
                    <a:spcPts val="0"/>
                  </a:spcAft>
                  <a:buNone/>
                </a:pPr>
                <a:endParaRPr sz="1200" b="1" i="0" u="none">
                  <a:solidFill>
                    <a:schemeClr val="dk1"/>
                  </a:solidFill>
                  <a:latin typeface="Arimo"/>
                  <a:ea typeface="Arimo"/>
                  <a:cs typeface="Arimo"/>
                  <a:sym typeface="Arimo"/>
                </a:endParaRPr>
              </a:p>
            </p:txBody>
          </p:sp>
          <p:sp>
            <p:nvSpPr>
              <p:cNvPr id="881" name="Google Shape;881;p39"/>
              <p:cNvSpPr txBox="1"/>
              <p:nvPr/>
            </p:nvSpPr>
            <p:spPr>
              <a:xfrm>
                <a:off x="300" y="0"/>
                <a:ext cx="1227" cy="1311"/>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882" name="Google Shape;882;p39"/>
            <p:cNvGrpSpPr/>
            <p:nvPr/>
          </p:nvGrpSpPr>
          <p:grpSpPr>
            <a:xfrm>
              <a:off x="3936" y="2370"/>
              <a:ext cx="588" cy="214"/>
              <a:chOff x="0" y="1323"/>
              <a:chExt cx="150" cy="736"/>
            </a:xfrm>
          </p:grpSpPr>
          <p:sp>
            <p:nvSpPr>
              <p:cNvPr id="883" name="Google Shape;883;p39"/>
              <p:cNvSpPr txBox="1"/>
              <p:nvPr/>
            </p:nvSpPr>
            <p:spPr>
              <a:xfrm>
                <a:off x="6" y="1329"/>
                <a:ext cx="138" cy="72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Jim</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884" name="Google Shape;884;p39"/>
              <p:cNvSpPr txBox="1"/>
              <p:nvPr/>
            </p:nvSpPr>
            <p:spPr>
              <a:xfrm>
                <a:off x="0" y="1323"/>
                <a:ext cx="150" cy="736"/>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885" name="Google Shape;885;p39"/>
            <p:cNvGrpSpPr/>
            <p:nvPr/>
          </p:nvGrpSpPr>
          <p:grpSpPr>
            <a:xfrm>
              <a:off x="4525" y="2370"/>
              <a:ext cx="419" cy="214"/>
              <a:chOff x="150" y="1323"/>
              <a:chExt cx="150" cy="736"/>
            </a:xfrm>
          </p:grpSpPr>
          <p:sp>
            <p:nvSpPr>
              <p:cNvPr id="886" name="Google Shape;886;p39"/>
              <p:cNvSpPr txBox="1"/>
              <p:nvPr/>
            </p:nvSpPr>
            <p:spPr>
              <a:xfrm>
                <a:off x="156" y="1329"/>
                <a:ext cx="138" cy="72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Beth</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887" name="Google Shape;887;p39"/>
              <p:cNvSpPr txBox="1"/>
              <p:nvPr/>
            </p:nvSpPr>
            <p:spPr>
              <a:xfrm>
                <a:off x="150" y="1323"/>
                <a:ext cx="150" cy="736"/>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888" name="Google Shape;888;p39"/>
            <p:cNvGrpSpPr/>
            <p:nvPr/>
          </p:nvGrpSpPr>
          <p:grpSpPr>
            <a:xfrm>
              <a:off x="4944" y="2370"/>
              <a:ext cx="574" cy="214"/>
              <a:chOff x="300" y="1323"/>
              <a:chExt cx="1227" cy="736"/>
            </a:xfrm>
          </p:grpSpPr>
          <p:sp>
            <p:nvSpPr>
              <p:cNvPr id="889" name="Google Shape;889;p39"/>
              <p:cNvSpPr txBox="1"/>
              <p:nvPr/>
            </p:nvSpPr>
            <p:spPr>
              <a:xfrm>
                <a:off x="306" y="1329"/>
                <a:ext cx="1215" cy="72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Alice</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890" name="Google Shape;890;p39"/>
              <p:cNvSpPr txBox="1"/>
              <p:nvPr/>
            </p:nvSpPr>
            <p:spPr>
              <a:xfrm>
                <a:off x="300" y="1323"/>
                <a:ext cx="1227" cy="736"/>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891" name="Google Shape;891;p39"/>
            <p:cNvGrpSpPr/>
            <p:nvPr/>
          </p:nvGrpSpPr>
          <p:grpSpPr>
            <a:xfrm>
              <a:off x="3936" y="2584"/>
              <a:ext cx="588" cy="186"/>
              <a:chOff x="0" y="2071"/>
              <a:chExt cx="150" cy="736"/>
            </a:xfrm>
          </p:grpSpPr>
          <p:sp>
            <p:nvSpPr>
              <p:cNvPr id="892" name="Google Shape;892;p39"/>
              <p:cNvSpPr txBox="1"/>
              <p:nvPr/>
            </p:nvSpPr>
            <p:spPr>
              <a:xfrm>
                <a:off x="6" y="2077"/>
                <a:ext cx="138" cy="72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Mary</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893" name="Google Shape;893;p39"/>
              <p:cNvSpPr txBox="1"/>
              <p:nvPr/>
            </p:nvSpPr>
            <p:spPr>
              <a:xfrm>
                <a:off x="0" y="2071"/>
                <a:ext cx="150" cy="736"/>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894" name="Google Shape;894;p39"/>
            <p:cNvGrpSpPr/>
            <p:nvPr/>
          </p:nvGrpSpPr>
          <p:grpSpPr>
            <a:xfrm>
              <a:off x="4525" y="2584"/>
              <a:ext cx="419" cy="186"/>
              <a:chOff x="150" y="2071"/>
              <a:chExt cx="150" cy="736"/>
            </a:xfrm>
          </p:grpSpPr>
          <p:sp>
            <p:nvSpPr>
              <p:cNvPr id="895" name="Google Shape;895;p39"/>
              <p:cNvSpPr txBox="1"/>
              <p:nvPr/>
            </p:nvSpPr>
            <p:spPr>
              <a:xfrm>
                <a:off x="156" y="2077"/>
                <a:ext cx="138" cy="72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Bob</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896" name="Google Shape;896;p39"/>
              <p:cNvSpPr txBox="1"/>
              <p:nvPr/>
            </p:nvSpPr>
            <p:spPr>
              <a:xfrm>
                <a:off x="150" y="2071"/>
                <a:ext cx="150" cy="736"/>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897" name="Google Shape;897;p39"/>
            <p:cNvGrpSpPr/>
            <p:nvPr/>
          </p:nvGrpSpPr>
          <p:grpSpPr>
            <a:xfrm>
              <a:off x="4944" y="2584"/>
              <a:ext cx="574" cy="186"/>
              <a:chOff x="300" y="2071"/>
              <a:chExt cx="1227" cy="736"/>
            </a:xfrm>
          </p:grpSpPr>
          <p:sp>
            <p:nvSpPr>
              <p:cNvPr id="898" name="Google Shape;898;p39"/>
              <p:cNvSpPr txBox="1"/>
              <p:nvPr/>
            </p:nvSpPr>
            <p:spPr>
              <a:xfrm>
                <a:off x="306" y="2077"/>
                <a:ext cx="1215" cy="72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Jane</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899" name="Google Shape;899;p39"/>
              <p:cNvSpPr txBox="1"/>
              <p:nvPr/>
            </p:nvSpPr>
            <p:spPr>
              <a:xfrm>
                <a:off x="300" y="2071"/>
                <a:ext cx="1227" cy="736"/>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900" name="Google Shape;900;p39"/>
            <p:cNvGrpSpPr/>
            <p:nvPr/>
          </p:nvGrpSpPr>
          <p:grpSpPr>
            <a:xfrm>
              <a:off x="3936" y="2770"/>
              <a:ext cx="588" cy="206"/>
              <a:chOff x="0" y="2819"/>
              <a:chExt cx="150" cy="736"/>
            </a:xfrm>
          </p:grpSpPr>
          <p:sp>
            <p:nvSpPr>
              <p:cNvPr id="901" name="Google Shape;901;p39"/>
              <p:cNvSpPr txBox="1"/>
              <p:nvPr/>
            </p:nvSpPr>
            <p:spPr>
              <a:xfrm>
                <a:off x="6" y="2825"/>
                <a:ext cx="138" cy="72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Mary</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902" name="Google Shape;902;p39"/>
              <p:cNvSpPr txBox="1"/>
              <p:nvPr/>
            </p:nvSpPr>
            <p:spPr>
              <a:xfrm>
                <a:off x="0" y="2819"/>
                <a:ext cx="150" cy="736"/>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903" name="Google Shape;903;p39"/>
            <p:cNvGrpSpPr/>
            <p:nvPr/>
          </p:nvGrpSpPr>
          <p:grpSpPr>
            <a:xfrm>
              <a:off x="4525" y="2770"/>
              <a:ext cx="419" cy="206"/>
              <a:chOff x="150" y="2819"/>
              <a:chExt cx="150" cy="736"/>
            </a:xfrm>
          </p:grpSpPr>
          <p:sp>
            <p:nvSpPr>
              <p:cNvPr id="904" name="Google Shape;904;p39"/>
              <p:cNvSpPr txBox="1"/>
              <p:nvPr/>
            </p:nvSpPr>
            <p:spPr>
              <a:xfrm>
                <a:off x="156" y="2825"/>
                <a:ext cx="138" cy="72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NULL</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905" name="Google Shape;905;p39"/>
              <p:cNvSpPr txBox="1"/>
              <p:nvPr/>
            </p:nvSpPr>
            <p:spPr>
              <a:xfrm>
                <a:off x="150" y="2819"/>
                <a:ext cx="150" cy="736"/>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906" name="Google Shape;906;p39"/>
            <p:cNvGrpSpPr/>
            <p:nvPr/>
          </p:nvGrpSpPr>
          <p:grpSpPr>
            <a:xfrm>
              <a:off x="4944" y="2770"/>
              <a:ext cx="574" cy="206"/>
              <a:chOff x="300" y="2819"/>
              <a:chExt cx="1227" cy="736"/>
            </a:xfrm>
          </p:grpSpPr>
          <p:sp>
            <p:nvSpPr>
              <p:cNvPr id="907" name="Google Shape;907;p39"/>
              <p:cNvSpPr txBox="1"/>
              <p:nvPr/>
            </p:nvSpPr>
            <p:spPr>
              <a:xfrm>
                <a:off x="306" y="2825"/>
                <a:ext cx="1215" cy="72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Adam</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908" name="Google Shape;908;p39"/>
              <p:cNvSpPr txBox="1"/>
              <p:nvPr/>
            </p:nvSpPr>
            <p:spPr>
              <a:xfrm>
                <a:off x="300" y="2819"/>
                <a:ext cx="1227" cy="736"/>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grpSp>
        <p:nvGrpSpPr>
          <p:cNvPr id="909" name="Google Shape;909;p39"/>
          <p:cNvGrpSpPr/>
          <p:nvPr/>
        </p:nvGrpSpPr>
        <p:grpSpPr>
          <a:xfrm>
            <a:off x="5935662" y="4724400"/>
            <a:ext cx="2976562" cy="1752600"/>
            <a:chOff x="3739" y="1920"/>
            <a:chExt cx="1875" cy="1104"/>
          </a:xfrm>
        </p:grpSpPr>
        <p:grpSp>
          <p:nvGrpSpPr>
            <p:cNvPr id="910" name="Google Shape;910;p39"/>
            <p:cNvGrpSpPr/>
            <p:nvPr/>
          </p:nvGrpSpPr>
          <p:grpSpPr>
            <a:xfrm>
              <a:off x="3739" y="1920"/>
              <a:ext cx="627" cy="191"/>
              <a:chOff x="0" y="0"/>
              <a:chExt cx="627" cy="403"/>
            </a:xfrm>
          </p:grpSpPr>
          <p:sp>
            <p:nvSpPr>
              <p:cNvPr id="911" name="Google Shape;911;p39"/>
              <p:cNvSpPr txBox="1"/>
              <p:nvPr/>
            </p:nvSpPr>
            <p:spPr>
              <a:xfrm>
                <a:off x="43" y="0"/>
                <a:ext cx="541" cy="40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200"/>
                  <a:buFont typeface="Arimo"/>
                  <a:buNone/>
                </a:pPr>
                <a:r>
                  <a:rPr lang="en-US" sz="1200" b="1" i="0" u="none">
                    <a:solidFill>
                      <a:schemeClr val="dk1"/>
                    </a:solidFill>
                    <a:latin typeface="Arimo"/>
                    <a:ea typeface="Arimo"/>
                    <a:cs typeface="Arimo"/>
                    <a:sym typeface="Arimo"/>
                  </a:rPr>
                  <a:t>Employee</a:t>
                </a:r>
                <a:endParaRPr/>
              </a:p>
              <a:p>
                <a:pPr marL="0" marR="0" lvl="0" indent="0" algn="l" rtl="0">
                  <a:lnSpc>
                    <a:spcPct val="100000"/>
                  </a:lnSpc>
                  <a:spcBef>
                    <a:spcPts val="0"/>
                  </a:spcBef>
                  <a:spcAft>
                    <a:spcPts val="0"/>
                  </a:spcAft>
                  <a:buNone/>
                </a:pPr>
                <a:endParaRPr sz="1200" b="1" i="0" u="none">
                  <a:solidFill>
                    <a:schemeClr val="dk1"/>
                  </a:solidFill>
                  <a:latin typeface="Arimo"/>
                  <a:ea typeface="Arimo"/>
                  <a:cs typeface="Arimo"/>
                  <a:sym typeface="Arimo"/>
                </a:endParaRPr>
              </a:p>
            </p:txBody>
          </p:sp>
          <p:sp>
            <p:nvSpPr>
              <p:cNvPr id="912" name="Google Shape;912;p39"/>
              <p:cNvSpPr txBox="1"/>
              <p:nvPr/>
            </p:nvSpPr>
            <p:spPr>
              <a:xfrm>
                <a:off x="0" y="0"/>
                <a:ext cx="627"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913" name="Google Shape;913;p39"/>
            <p:cNvGrpSpPr/>
            <p:nvPr/>
          </p:nvGrpSpPr>
          <p:grpSpPr>
            <a:xfrm>
              <a:off x="4366" y="1920"/>
              <a:ext cx="622" cy="191"/>
              <a:chOff x="627" y="0"/>
              <a:chExt cx="622" cy="403"/>
            </a:xfrm>
          </p:grpSpPr>
          <p:sp>
            <p:nvSpPr>
              <p:cNvPr id="914" name="Google Shape;914;p39"/>
              <p:cNvSpPr txBox="1"/>
              <p:nvPr/>
            </p:nvSpPr>
            <p:spPr>
              <a:xfrm>
                <a:off x="670" y="0"/>
                <a:ext cx="536" cy="40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200"/>
                  <a:buFont typeface="Arimo"/>
                  <a:buNone/>
                </a:pPr>
                <a:r>
                  <a:rPr lang="en-US" sz="1200" b="1" i="0" u="none">
                    <a:solidFill>
                      <a:schemeClr val="dk1"/>
                    </a:solidFill>
                    <a:latin typeface="Arimo"/>
                    <a:ea typeface="Arimo"/>
                    <a:cs typeface="Arimo"/>
                    <a:sym typeface="Arimo"/>
                  </a:rPr>
                  <a:t>Skill</a:t>
                </a:r>
                <a:endParaRPr/>
              </a:p>
              <a:p>
                <a:pPr marL="0" marR="0" lvl="0" indent="0" algn="l" rtl="0">
                  <a:lnSpc>
                    <a:spcPct val="100000"/>
                  </a:lnSpc>
                  <a:spcBef>
                    <a:spcPts val="0"/>
                  </a:spcBef>
                  <a:spcAft>
                    <a:spcPts val="0"/>
                  </a:spcAft>
                  <a:buNone/>
                </a:pPr>
                <a:endParaRPr sz="1200" b="1" i="0" u="none">
                  <a:solidFill>
                    <a:schemeClr val="dk1"/>
                  </a:solidFill>
                  <a:latin typeface="Arimo"/>
                  <a:ea typeface="Arimo"/>
                  <a:cs typeface="Arimo"/>
                  <a:sym typeface="Arimo"/>
                </a:endParaRPr>
              </a:p>
            </p:txBody>
          </p:sp>
          <p:sp>
            <p:nvSpPr>
              <p:cNvPr id="915" name="Google Shape;915;p39"/>
              <p:cNvSpPr txBox="1"/>
              <p:nvPr/>
            </p:nvSpPr>
            <p:spPr>
              <a:xfrm>
                <a:off x="627" y="0"/>
                <a:ext cx="622"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916" name="Google Shape;916;p39"/>
            <p:cNvGrpSpPr/>
            <p:nvPr/>
          </p:nvGrpSpPr>
          <p:grpSpPr>
            <a:xfrm>
              <a:off x="4988" y="1920"/>
              <a:ext cx="626" cy="191"/>
              <a:chOff x="1249" y="0"/>
              <a:chExt cx="626" cy="403"/>
            </a:xfrm>
          </p:grpSpPr>
          <p:sp>
            <p:nvSpPr>
              <p:cNvPr id="917" name="Google Shape;917;p39"/>
              <p:cNvSpPr txBox="1"/>
              <p:nvPr/>
            </p:nvSpPr>
            <p:spPr>
              <a:xfrm>
                <a:off x="1292" y="0"/>
                <a:ext cx="540" cy="40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200"/>
                  <a:buFont typeface="Arimo"/>
                  <a:buNone/>
                </a:pPr>
                <a:r>
                  <a:rPr lang="en-US" sz="1200" b="1" i="0" u="none">
                    <a:solidFill>
                      <a:schemeClr val="dk1"/>
                    </a:solidFill>
                    <a:latin typeface="Arimo"/>
                    <a:ea typeface="Arimo"/>
                    <a:cs typeface="Arimo"/>
                    <a:sym typeface="Arimo"/>
                  </a:rPr>
                  <a:t>Language</a:t>
                </a:r>
                <a:endParaRPr/>
              </a:p>
              <a:p>
                <a:pPr marL="0" marR="0" lvl="0" indent="0" algn="l" rtl="0">
                  <a:lnSpc>
                    <a:spcPct val="100000"/>
                  </a:lnSpc>
                  <a:spcBef>
                    <a:spcPts val="0"/>
                  </a:spcBef>
                  <a:spcAft>
                    <a:spcPts val="0"/>
                  </a:spcAft>
                  <a:buNone/>
                </a:pPr>
                <a:endParaRPr sz="1200" b="1" i="0" u="none">
                  <a:solidFill>
                    <a:schemeClr val="dk1"/>
                  </a:solidFill>
                  <a:latin typeface="Arimo"/>
                  <a:ea typeface="Arimo"/>
                  <a:cs typeface="Arimo"/>
                  <a:sym typeface="Arimo"/>
                </a:endParaRPr>
              </a:p>
            </p:txBody>
          </p:sp>
          <p:sp>
            <p:nvSpPr>
              <p:cNvPr id="918" name="Google Shape;918;p39"/>
              <p:cNvSpPr txBox="1"/>
              <p:nvPr/>
            </p:nvSpPr>
            <p:spPr>
              <a:xfrm>
                <a:off x="1249" y="0"/>
                <a:ext cx="626"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919" name="Google Shape;919;p39"/>
            <p:cNvGrpSpPr/>
            <p:nvPr/>
          </p:nvGrpSpPr>
          <p:grpSpPr>
            <a:xfrm>
              <a:off x="3739" y="2111"/>
              <a:ext cx="627" cy="193"/>
              <a:chOff x="0" y="403"/>
              <a:chExt cx="627" cy="403"/>
            </a:xfrm>
          </p:grpSpPr>
          <p:sp>
            <p:nvSpPr>
              <p:cNvPr id="920" name="Google Shape;920;p39"/>
              <p:cNvSpPr txBox="1"/>
              <p:nvPr/>
            </p:nvSpPr>
            <p:spPr>
              <a:xfrm>
                <a:off x="43" y="403"/>
                <a:ext cx="541" cy="40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1234</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921" name="Google Shape;921;p39"/>
              <p:cNvSpPr txBox="1"/>
              <p:nvPr/>
            </p:nvSpPr>
            <p:spPr>
              <a:xfrm>
                <a:off x="0" y="403"/>
                <a:ext cx="627"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922" name="Google Shape;922;p39"/>
            <p:cNvGrpSpPr/>
            <p:nvPr/>
          </p:nvGrpSpPr>
          <p:grpSpPr>
            <a:xfrm>
              <a:off x="4366" y="2111"/>
              <a:ext cx="622" cy="193"/>
              <a:chOff x="627" y="403"/>
              <a:chExt cx="622" cy="403"/>
            </a:xfrm>
          </p:grpSpPr>
          <p:sp>
            <p:nvSpPr>
              <p:cNvPr id="923" name="Google Shape;923;p39"/>
              <p:cNvSpPr txBox="1"/>
              <p:nvPr/>
            </p:nvSpPr>
            <p:spPr>
              <a:xfrm>
                <a:off x="670" y="403"/>
                <a:ext cx="536" cy="40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Cooking</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924" name="Google Shape;924;p39"/>
              <p:cNvSpPr txBox="1"/>
              <p:nvPr/>
            </p:nvSpPr>
            <p:spPr>
              <a:xfrm>
                <a:off x="627" y="403"/>
                <a:ext cx="622"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925" name="Google Shape;925;p39"/>
            <p:cNvGrpSpPr/>
            <p:nvPr/>
          </p:nvGrpSpPr>
          <p:grpSpPr>
            <a:xfrm>
              <a:off x="4988" y="2111"/>
              <a:ext cx="626" cy="193"/>
              <a:chOff x="1249" y="403"/>
              <a:chExt cx="626" cy="403"/>
            </a:xfrm>
          </p:grpSpPr>
          <p:sp>
            <p:nvSpPr>
              <p:cNvPr id="926" name="Google Shape;926;p39"/>
              <p:cNvSpPr txBox="1"/>
              <p:nvPr/>
            </p:nvSpPr>
            <p:spPr>
              <a:xfrm>
                <a:off x="1292" y="403"/>
                <a:ext cx="540" cy="40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French</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927" name="Google Shape;927;p39"/>
              <p:cNvSpPr txBox="1"/>
              <p:nvPr/>
            </p:nvSpPr>
            <p:spPr>
              <a:xfrm>
                <a:off x="1249" y="403"/>
                <a:ext cx="626"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928" name="Google Shape;928;p39"/>
            <p:cNvGrpSpPr/>
            <p:nvPr/>
          </p:nvGrpSpPr>
          <p:grpSpPr>
            <a:xfrm>
              <a:off x="3739" y="2304"/>
              <a:ext cx="627" cy="181"/>
              <a:chOff x="0" y="806"/>
              <a:chExt cx="627" cy="403"/>
            </a:xfrm>
          </p:grpSpPr>
          <p:sp>
            <p:nvSpPr>
              <p:cNvPr id="929" name="Google Shape;929;p39"/>
              <p:cNvSpPr txBox="1"/>
              <p:nvPr/>
            </p:nvSpPr>
            <p:spPr>
              <a:xfrm>
                <a:off x="43" y="806"/>
                <a:ext cx="541" cy="40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1234</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930" name="Google Shape;930;p39"/>
              <p:cNvSpPr txBox="1"/>
              <p:nvPr/>
            </p:nvSpPr>
            <p:spPr>
              <a:xfrm>
                <a:off x="0" y="806"/>
                <a:ext cx="627"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931" name="Google Shape;931;p39"/>
            <p:cNvGrpSpPr/>
            <p:nvPr/>
          </p:nvGrpSpPr>
          <p:grpSpPr>
            <a:xfrm>
              <a:off x="4366" y="2304"/>
              <a:ext cx="622" cy="181"/>
              <a:chOff x="627" y="806"/>
              <a:chExt cx="622" cy="403"/>
            </a:xfrm>
          </p:grpSpPr>
          <p:sp>
            <p:nvSpPr>
              <p:cNvPr id="932" name="Google Shape;932;p39"/>
              <p:cNvSpPr txBox="1"/>
              <p:nvPr/>
            </p:nvSpPr>
            <p:spPr>
              <a:xfrm>
                <a:off x="670" y="806"/>
                <a:ext cx="536" cy="40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Cooking</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933" name="Google Shape;933;p39"/>
              <p:cNvSpPr txBox="1"/>
              <p:nvPr/>
            </p:nvSpPr>
            <p:spPr>
              <a:xfrm>
                <a:off x="627" y="806"/>
                <a:ext cx="622"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934" name="Google Shape;934;p39"/>
            <p:cNvGrpSpPr/>
            <p:nvPr/>
          </p:nvGrpSpPr>
          <p:grpSpPr>
            <a:xfrm>
              <a:off x="4988" y="2304"/>
              <a:ext cx="626" cy="181"/>
              <a:chOff x="1249" y="806"/>
              <a:chExt cx="626" cy="403"/>
            </a:xfrm>
          </p:grpSpPr>
          <p:sp>
            <p:nvSpPr>
              <p:cNvPr id="935" name="Google Shape;935;p39"/>
              <p:cNvSpPr txBox="1"/>
              <p:nvPr/>
            </p:nvSpPr>
            <p:spPr>
              <a:xfrm>
                <a:off x="1292" y="806"/>
                <a:ext cx="540" cy="40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German</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936" name="Google Shape;936;p39"/>
              <p:cNvSpPr txBox="1"/>
              <p:nvPr/>
            </p:nvSpPr>
            <p:spPr>
              <a:xfrm>
                <a:off x="1249" y="806"/>
                <a:ext cx="626"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937" name="Google Shape;937;p39"/>
            <p:cNvGrpSpPr/>
            <p:nvPr/>
          </p:nvGrpSpPr>
          <p:grpSpPr>
            <a:xfrm>
              <a:off x="3739" y="2485"/>
              <a:ext cx="627" cy="203"/>
              <a:chOff x="0" y="1209"/>
              <a:chExt cx="627" cy="403"/>
            </a:xfrm>
          </p:grpSpPr>
          <p:sp>
            <p:nvSpPr>
              <p:cNvPr id="938" name="Google Shape;938;p39"/>
              <p:cNvSpPr txBox="1"/>
              <p:nvPr/>
            </p:nvSpPr>
            <p:spPr>
              <a:xfrm>
                <a:off x="43" y="1209"/>
                <a:ext cx="541" cy="40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1453</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939" name="Google Shape;939;p39"/>
              <p:cNvSpPr txBox="1"/>
              <p:nvPr/>
            </p:nvSpPr>
            <p:spPr>
              <a:xfrm>
                <a:off x="0" y="1209"/>
                <a:ext cx="627"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940" name="Google Shape;940;p39"/>
            <p:cNvGrpSpPr/>
            <p:nvPr/>
          </p:nvGrpSpPr>
          <p:grpSpPr>
            <a:xfrm>
              <a:off x="4366" y="2485"/>
              <a:ext cx="622" cy="203"/>
              <a:chOff x="627" y="1209"/>
              <a:chExt cx="622" cy="403"/>
            </a:xfrm>
          </p:grpSpPr>
          <p:sp>
            <p:nvSpPr>
              <p:cNvPr id="941" name="Google Shape;941;p39"/>
              <p:cNvSpPr txBox="1"/>
              <p:nvPr/>
            </p:nvSpPr>
            <p:spPr>
              <a:xfrm>
                <a:off x="670" y="1209"/>
                <a:ext cx="536" cy="40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Carpentry</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942" name="Google Shape;942;p39"/>
              <p:cNvSpPr txBox="1"/>
              <p:nvPr/>
            </p:nvSpPr>
            <p:spPr>
              <a:xfrm>
                <a:off x="627" y="1209"/>
                <a:ext cx="622"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943" name="Google Shape;943;p39"/>
            <p:cNvGrpSpPr/>
            <p:nvPr/>
          </p:nvGrpSpPr>
          <p:grpSpPr>
            <a:xfrm>
              <a:off x="4988" y="2485"/>
              <a:ext cx="626" cy="203"/>
              <a:chOff x="1249" y="1209"/>
              <a:chExt cx="626" cy="403"/>
            </a:xfrm>
          </p:grpSpPr>
          <p:sp>
            <p:nvSpPr>
              <p:cNvPr id="944" name="Google Shape;944;p39"/>
              <p:cNvSpPr txBox="1"/>
              <p:nvPr/>
            </p:nvSpPr>
            <p:spPr>
              <a:xfrm>
                <a:off x="1292" y="1209"/>
                <a:ext cx="540" cy="40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Spanish</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945" name="Google Shape;945;p39"/>
              <p:cNvSpPr txBox="1"/>
              <p:nvPr/>
            </p:nvSpPr>
            <p:spPr>
              <a:xfrm>
                <a:off x="1249" y="1209"/>
                <a:ext cx="626"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946" name="Google Shape;946;p39"/>
            <p:cNvGrpSpPr/>
            <p:nvPr/>
          </p:nvGrpSpPr>
          <p:grpSpPr>
            <a:xfrm>
              <a:off x="3739" y="2688"/>
              <a:ext cx="627" cy="171"/>
              <a:chOff x="0" y="1612"/>
              <a:chExt cx="627" cy="403"/>
            </a:xfrm>
          </p:grpSpPr>
          <p:sp>
            <p:nvSpPr>
              <p:cNvPr id="947" name="Google Shape;947;p39"/>
              <p:cNvSpPr txBox="1"/>
              <p:nvPr/>
            </p:nvSpPr>
            <p:spPr>
              <a:xfrm>
                <a:off x="43" y="1612"/>
                <a:ext cx="541" cy="40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1453</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948" name="Google Shape;948;p39"/>
              <p:cNvSpPr txBox="1"/>
              <p:nvPr/>
            </p:nvSpPr>
            <p:spPr>
              <a:xfrm>
                <a:off x="0" y="1612"/>
                <a:ext cx="627"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949" name="Google Shape;949;p39"/>
            <p:cNvGrpSpPr/>
            <p:nvPr/>
          </p:nvGrpSpPr>
          <p:grpSpPr>
            <a:xfrm>
              <a:off x="4366" y="2688"/>
              <a:ext cx="622" cy="171"/>
              <a:chOff x="627" y="1612"/>
              <a:chExt cx="622" cy="403"/>
            </a:xfrm>
          </p:grpSpPr>
          <p:sp>
            <p:nvSpPr>
              <p:cNvPr id="950" name="Google Shape;950;p39"/>
              <p:cNvSpPr txBox="1"/>
              <p:nvPr/>
            </p:nvSpPr>
            <p:spPr>
              <a:xfrm>
                <a:off x="670" y="1612"/>
                <a:ext cx="536" cy="40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Cooking</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951" name="Google Shape;951;p39"/>
              <p:cNvSpPr txBox="1"/>
              <p:nvPr/>
            </p:nvSpPr>
            <p:spPr>
              <a:xfrm>
                <a:off x="627" y="1612"/>
                <a:ext cx="622"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952" name="Google Shape;952;p39"/>
            <p:cNvGrpSpPr/>
            <p:nvPr/>
          </p:nvGrpSpPr>
          <p:grpSpPr>
            <a:xfrm>
              <a:off x="4988" y="2688"/>
              <a:ext cx="626" cy="171"/>
              <a:chOff x="1249" y="1612"/>
              <a:chExt cx="626" cy="403"/>
            </a:xfrm>
          </p:grpSpPr>
          <p:sp>
            <p:nvSpPr>
              <p:cNvPr id="953" name="Google Shape;953;p39"/>
              <p:cNvSpPr txBox="1"/>
              <p:nvPr/>
            </p:nvSpPr>
            <p:spPr>
              <a:xfrm>
                <a:off x="1292" y="1612"/>
                <a:ext cx="540" cy="40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Spanish</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954" name="Google Shape;954;p39"/>
              <p:cNvSpPr txBox="1"/>
              <p:nvPr/>
            </p:nvSpPr>
            <p:spPr>
              <a:xfrm>
                <a:off x="1249" y="1612"/>
                <a:ext cx="626"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955" name="Google Shape;955;p39"/>
            <p:cNvGrpSpPr/>
            <p:nvPr/>
          </p:nvGrpSpPr>
          <p:grpSpPr>
            <a:xfrm>
              <a:off x="3739" y="2859"/>
              <a:ext cx="627" cy="165"/>
              <a:chOff x="0" y="2015"/>
              <a:chExt cx="627" cy="403"/>
            </a:xfrm>
          </p:grpSpPr>
          <p:sp>
            <p:nvSpPr>
              <p:cNvPr id="956" name="Google Shape;956;p39"/>
              <p:cNvSpPr txBox="1"/>
              <p:nvPr/>
            </p:nvSpPr>
            <p:spPr>
              <a:xfrm>
                <a:off x="43" y="2015"/>
                <a:ext cx="541" cy="40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2345</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957" name="Google Shape;957;p39"/>
              <p:cNvSpPr txBox="1"/>
              <p:nvPr/>
            </p:nvSpPr>
            <p:spPr>
              <a:xfrm>
                <a:off x="0" y="2015"/>
                <a:ext cx="627"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958" name="Google Shape;958;p39"/>
            <p:cNvGrpSpPr/>
            <p:nvPr/>
          </p:nvGrpSpPr>
          <p:grpSpPr>
            <a:xfrm>
              <a:off x="4366" y="2859"/>
              <a:ext cx="622" cy="165"/>
              <a:chOff x="627" y="2015"/>
              <a:chExt cx="622" cy="403"/>
            </a:xfrm>
          </p:grpSpPr>
          <p:sp>
            <p:nvSpPr>
              <p:cNvPr id="959" name="Google Shape;959;p39"/>
              <p:cNvSpPr txBox="1"/>
              <p:nvPr/>
            </p:nvSpPr>
            <p:spPr>
              <a:xfrm>
                <a:off x="670" y="2015"/>
                <a:ext cx="536" cy="40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Cooking</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960" name="Google Shape;960;p39"/>
              <p:cNvSpPr txBox="1"/>
              <p:nvPr/>
            </p:nvSpPr>
            <p:spPr>
              <a:xfrm>
                <a:off x="627" y="2015"/>
                <a:ext cx="622"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961" name="Google Shape;961;p39"/>
            <p:cNvGrpSpPr/>
            <p:nvPr/>
          </p:nvGrpSpPr>
          <p:grpSpPr>
            <a:xfrm>
              <a:off x="4988" y="2859"/>
              <a:ext cx="626" cy="165"/>
              <a:chOff x="1249" y="2015"/>
              <a:chExt cx="626" cy="403"/>
            </a:xfrm>
          </p:grpSpPr>
          <p:sp>
            <p:nvSpPr>
              <p:cNvPr id="962" name="Google Shape;962;p39"/>
              <p:cNvSpPr txBox="1"/>
              <p:nvPr/>
            </p:nvSpPr>
            <p:spPr>
              <a:xfrm>
                <a:off x="1292" y="2015"/>
                <a:ext cx="540" cy="40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Spanish</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963" name="Google Shape;963;p39"/>
              <p:cNvSpPr txBox="1"/>
              <p:nvPr/>
            </p:nvSpPr>
            <p:spPr>
              <a:xfrm>
                <a:off x="1249" y="2015"/>
                <a:ext cx="626"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spTree>
  </p:cSld>
  <p:clrMapOvr>
    <a:masterClrMapping/>
  </p:clrMapOvr>
  <p:transition spd="slow">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8"/>
        <p:cNvGrpSpPr/>
        <p:nvPr/>
      </p:nvGrpSpPr>
      <p:grpSpPr>
        <a:xfrm>
          <a:off x="0" y="0"/>
          <a:ext cx="0" cy="0"/>
          <a:chOff x="0" y="0"/>
          <a:chExt cx="0" cy="0"/>
        </a:xfrm>
      </p:grpSpPr>
      <p:sp>
        <p:nvSpPr>
          <p:cNvPr id="969" name="Google Shape;969;p40"/>
          <p:cNvSpPr txBox="1">
            <a:spLocks noGrp="1"/>
          </p:cNvSpPr>
          <p:nvPr>
            <p:ph type="body" idx="1"/>
          </p:nvPr>
        </p:nvSpPr>
        <p:spPr>
          <a:xfrm>
            <a:off x="304800" y="1143000"/>
            <a:ext cx="8001000" cy="5181600"/>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dk1"/>
              </a:buClr>
              <a:buSzPts val="2000"/>
              <a:buFont typeface="Arimo"/>
              <a:buAutoNum type="arabicPeriod"/>
            </a:pPr>
            <a:r>
              <a:rPr lang="en-US" sz="2000" b="0" i="0" u="none">
                <a:solidFill>
                  <a:schemeClr val="dk1"/>
                </a:solidFill>
                <a:latin typeface="Arimo"/>
                <a:ea typeface="Arimo"/>
                <a:cs typeface="Arimo"/>
                <a:sym typeface="Arimo"/>
              </a:rPr>
              <a:t>Move the two multi-valued relations to separate tables</a:t>
            </a:r>
            <a:endParaRPr/>
          </a:p>
          <a:p>
            <a:pPr marL="609600" lvl="0" indent="-609600" algn="just" rtl="0">
              <a:lnSpc>
                <a:spcPct val="100000"/>
              </a:lnSpc>
              <a:spcBef>
                <a:spcPts val="400"/>
              </a:spcBef>
              <a:spcAft>
                <a:spcPts val="0"/>
              </a:spcAft>
              <a:buClr>
                <a:schemeClr val="dk1"/>
              </a:buClr>
              <a:buSzPts val="2000"/>
              <a:buFont typeface="Arimo"/>
              <a:buAutoNum type="arabicPeriod"/>
            </a:pPr>
            <a:r>
              <a:rPr lang="en-US" sz="2000" b="0" i="0" u="none">
                <a:solidFill>
                  <a:schemeClr val="dk1"/>
                </a:solidFill>
                <a:latin typeface="Arimo"/>
                <a:ea typeface="Arimo"/>
                <a:cs typeface="Arimo"/>
                <a:sym typeface="Arimo"/>
              </a:rPr>
              <a:t>Identify a primary key for each of the new entity.</a:t>
            </a:r>
            <a:endParaRPr/>
          </a:p>
          <a:p>
            <a:pPr marL="609600" lvl="0" indent="-482600" algn="just" rtl="0">
              <a:lnSpc>
                <a:spcPct val="100000"/>
              </a:lnSpc>
              <a:spcBef>
                <a:spcPts val="400"/>
              </a:spcBef>
              <a:spcAft>
                <a:spcPts val="0"/>
              </a:spcAft>
              <a:buClr>
                <a:schemeClr val="dk1"/>
              </a:buClr>
              <a:buSzPts val="2000"/>
              <a:buFont typeface="Times New Roman"/>
              <a:buNone/>
            </a:pPr>
            <a:endParaRPr sz="2000" b="0" i="0" u="none">
              <a:solidFill>
                <a:schemeClr val="dk1"/>
              </a:solidFill>
              <a:latin typeface="Arimo"/>
              <a:ea typeface="Arimo"/>
              <a:cs typeface="Arimo"/>
              <a:sym typeface="Arimo"/>
            </a:endParaRPr>
          </a:p>
          <a:p>
            <a:pPr marL="609600" lvl="0" indent="-609600" algn="l" rtl="0">
              <a:lnSpc>
                <a:spcPct val="100000"/>
              </a:lnSpc>
              <a:spcBef>
                <a:spcPts val="1000"/>
              </a:spcBef>
              <a:spcAft>
                <a:spcPts val="0"/>
              </a:spcAft>
              <a:buClr>
                <a:srgbClr val="CC0000"/>
              </a:buClr>
              <a:buSzPts val="2000"/>
              <a:buFont typeface="Arimo"/>
              <a:buNone/>
            </a:pPr>
            <a:r>
              <a:rPr lang="en-US" sz="2000" b="1" i="0" u="none">
                <a:solidFill>
                  <a:srgbClr val="CC0000"/>
                </a:solidFill>
                <a:latin typeface="Arimo"/>
                <a:ea typeface="Arimo"/>
                <a:cs typeface="Arimo"/>
                <a:sym typeface="Arimo"/>
              </a:rPr>
              <a:t>Example 1 (Convert to 4NF) </a:t>
            </a:r>
            <a:endParaRPr/>
          </a:p>
          <a:p>
            <a:pPr marL="1100137" lvl="1" indent="-533399" algn="l" rtl="0">
              <a:lnSpc>
                <a:spcPct val="100000"/>
              </a:lnSpc>
              <a:spcBef>
                <a:spcPts val="900"/>
              </a:spcBef>
              <a:spcAft>
                <a:spcPts val="0"/>
              </a:spcAft>
              <a:buClr>
                <a:schemeClr val="dk1"/>
              </a:buClr>
              <a:buSzPts val="1800"/>
              <a:buFont typeface="Arimo"/>
              <a:buNone/>
            </a:pPr>
            <a:r>
              <a:rPr lang="en-US" sz="1800" b="1" i="0" u="none">
                <a:solidFill>
                  <a:schemeClr val="dk1"/>
                </a:solidFill>
                <a:latin typeface="Arimo"/>
                <a:ea typeface="Arimo"/>
                <a:cs typeface="Arimo"/>
                <a:sym typeface="Arimo"/>
              </a:rPr>
              <a:t>Old Scheme </a:t>
            </a:r>
            <a:r>
              <a:rPr lang="en-US" sz="1800" b="1" i="0" u="none">
                <a:solidFill>
                  <a:schemeClr val="dk1"/>
                </a:solidFill>
                <a:latin typeface="Times New Roman"/>
                <a:ea typeface="Times New Roman"/>
                <a:cs typeface="Times New Roman"/>
                <a:sym typeface="Times New Roman"/>
              </a:rPr>
              <a:t>🡪</a:t>
            </a:r>
            <a:r>
              <a:rPr lang="en-US" sz="1800" b="1" i="0" u="none">
                <a:solidFill>
                  <a:schemeClr val="dk1"/>
                </a:solidFill>
                <a:latin typeface="Arimo"/>
                <a:ea typeface="Arimo"/>
                <a:cs typeface="Arimo"/>
                <a:sym typeface="Arimo"/>
              </a:rPr>
              <a:t> {MovieName, ScreeningCity, Genre}</a:t>
            </a:r>
            <a:endParaRPr/>
          </a:p>
          <a:p>
            <a:pPr marL="1100137" lvl="1" indent="-533399" algn="l" rtl="0">
              <a:lnSpc>
                <a:spcPct val="100000"/>
              </a:lnSpc>
              <a:spcBef>
                <a:spcPts val="900"/>
              </a:spcBef>
              <a:spcAft>
                <a:spcPts val="0"/>
              </a:spcAft>
              <a:buClr>
                <a:schemeClr val="dk1"/>
              </a:buClr>
              <a:buSzPts val="1800"/>
              <a:buFont typeface="Arimo"/>
              <a:buNone/>
            </a:pPr>
            <a:r>
              <a:rPr lang="en-US" sz="1800" b="1" i="0" u="none">
                <a:solidFill>
                  <a:schemeClr val="dk1"/>
                </a:solidFill>
                <a:latin typeface="Arimo"/>
                <a:ea typeface="Arimo"/>
                <a:cs typeface="Arimo"/>
                <a:sym typeface="Arimo"/>
              </a:rPr>
              <a:t>New Scheme </a:t>
            </a:r>
            <a:r>
              <a:rPr lang="en-US" sz="1800" b="1" i="0" u="none">
                <a:solidFill>
                  <a:schemeClr val="dk1"/>
                </a:solidFill>
                <a:latin typeface="Times New Roman"/>
                <a:ea typeface="Times New Roman"/>
                <a:cs typeface="Times New Roman"/>
                <a:sym typeface="Times New Roman"/>
              </a:rPr>
              <a:t>🡪</a:t>
            </a:r>
            <a:r>
              <a:rPr lang="en-US" sz="1800" b="1" i="0" u="none">
                <a:solidFill>
                  <a:schemeClr val="dk1"/>
                </a:solidFill>
                <a:latin typeface="Arimo"/>
                <a:ea typeface="Arimo"/>
                <a:cs typeface="Arimo"/>
                <a:sym typeface="Arimo"/>
              </a:rPr>
              <a:t> {MovieName, ScreeningCity}</a:t>
            </a:r>
            <a:endParaRPr/>
          </a:p>
          <a:p>
            <a:pPr marL="1100137" lvl="1" indent="-533399" algn="l" rtl="0">
              <a:lnSpc>
                <a:spcPct val="100000"/>
              </a:lnSpc>
              <a:spcBef>
                <a:spcPts val="900"/>
              </a:spcBef>
              <a:spcAft>
                <a:spcPts val="0"/>
              </a:spcAft>
              <a:buClr>
                <a:schemeClr val="dk1"/>
              </a:buClr>
              <a:buSzPts val="1800"/>
              <a:buFont typeface="Arimo"/>
              <a:buNone/>
            </a:pPr>
            <a:r>
              <a:rPr lang="en-US" sz="1800" b="1" i="0" u="none">
                <a:solidFill>
                  <a:schemeClr val="dk1"/>
                </a:solidFill>
                <a:latin typeface="Arimo"/>
                <a:ea typeface="Arimo"/>
                <a:cs typeface="Arimo"/>
                <a:sym typeface="Arimo"/>
              </a:rPr>
              <a:t>New Scheme </a:t>
            </a:r>
            <a:r>
              <a:rPr lang="en-US" sz="1800" b="1" i="0" u="none">
                <a:solidFill>
                  <a:schemeClr val="dk1"/>
                </a:solidFill>
                <a:latin typeface="Times New Roman"/>
                <a:ea typeface="Times New Roman"/>
                <a:cs typeface="Times New Roman"/>
                <a:sym typeface="Times New Roman"/>
              </a:rPr>
              <a:t>🡪</a:t>
            </a:r>
            <a:r>
              <a:rPr lang="en-US" sz="1800" b="1" i="0" u="none">
                <a:solidFill>
                  <a:schemeClr val="dk1"/>
                </a:solidFill>
                <a:latin typeface="Arimo"/>
                <a:ea typeface="Arimo"/>
                <a:cs typeface="Arimo"/>
                <a:sym typeface="Arimo"/>
              </a:rPr>
              <a:t> {MovieName, Genre}</a:t>
            </a:r>
            <a:endParaRPr/>
          </a:p>
        </p:txBody>
      </p:sp>
      <p:sp>
        <p:nvSpPr>
          <p:cNvPr id="970" name="Google Shape;970;p40"/>
          <p:cNvSpPr txBox="1"/>
          <p:nvPr/>
        </p:nvSpPr>
        <p:spPr>
          <a:xfrm>
            <a:off x="685800" y="76200"/>
            <a:ext cx="77724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C0000"/>
              </a:buClr>
              <a:buSzPts val="4400"/>
              <a:buFont typeface="Arial"/>
              <a:buNone/>
            </a:pPr>
            <a:r>
              <a:rPr lang="en-US" sz="4400" b="1" i="0" u="none">
                <a:solidFill>
                  <a:srgbClr val="CC0000"/>
                </a:solidFill>
                <a:latin typeface="Arial"/>
                <a:ea typeface="Arial"/>
                <a:cs typeface="Arial"/>
                <a:sym typeface="Arial"/>
              </a:rPr>
              <a:t>4NF - Decomposition</a:t>
            </a:r>
            <a:endParaRPr/>
          </a:p>
        </p:txBody>
      </p:sp>
      <p:grpSp>
        <p:nvGrpSpPr>
          <p:cNvPr id="971" name="Google Shape;971;p40"/>
          <p:cNvGrpSpPr/>
          <p:nvPr/>
        </p:nvGrpSpPr>
        <p:grpSpPr>
          <a:xfrm>
            <a:off x="533400" y="4419600"/>
            <a:ext cx="1350962" cy="303212"/>
            <a:chOff x="0" y="403"/>
            <a:chExt cx="963" cy="403"/>
          </a:xfrm>
        </p:grpSpPr>
        <p:sp>
          <p:nvSpPr>
            <p:cNvPr id="972" name="Google Shape;972;p40"/>
            <p:cNvSpPr txBox="1"/>
            <p:nvPr/>
          </p:nvSpPr>
          <p:spPr>
            <a:xfrm>
              <a:off x="43" y="403"/>
              <a:ext cx="877" cy="4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mo"/>
                <a:buNone/>
              </a:pPr>
              <a:r>
                <a:rPr lang="en-US" sz="1200" b="1" i="0" u="none">
                  <a:solidFill>
                    <a:schemeClr val="dk1"/>
                  </a:solidFill>
                  <a:latin typeface="Arimo"/>
                  <a:ea typeface="Arimo"/>
                  <a:cs typeface="Arimo"/>
                  <a:sym typeface="Arimo"/>
                </a:rPr>
                <a:t>Movie</a:t>
              </a:r>
              <a:endParaRPr/>
            </a:p>
            <a:p>
              <a:pPr marL="0" marR="0" lvl="0" indent="0" algn="l" rtl="0">
                <a:lnSpc>
                  <a:spcPct val="100000"/>
                </a:lnSpc>
                <a:spcBef>
                  <a:spcPts val="0"/>
                </a:spcBef>
                <a:spcAft>
                  <a:spcPts val="0"/>
                </a:spcAft>
                <a:buNone/>
              </a:pPr>
              <a:endParaRPr sz="1200" b="1" i="0" u="none">
                <a:solidFill>
                  <a:schemeClr val="dk1"/>
                </a:solidFill>
                <a:latin typeface="Arimo"/>
                <a:ea typeface="Arimo"/>
                <a:cs typeface="Arimo"/>
                <a:sym typeface="Arimo"/>
              </a:endParaRPr>
            </a:p>
          </p:txBody>
        </p:sp>
        <p:sp>
          <p:nvSpPr>
            <p:cNvPr id="973" name="Google Shape;973;p40"/>
            <p:cNvSpPr txBox="1"/>
            <p:nvPr/>
          </p:nvSpPr>
          <p:spPr>
            <a:xfrm>
              <a:off x="0" y="403"/>
              <a:ext cx="963"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974" name="Google Shape;974;p40"/>
          <p:cNvGrpSpPr/>
          <p:nvPr/>
        </p:nvGrpSpPr>
        <p:grpSpPr>
          <a:xfrm>
            <a:off x="1885950" y="4419600"/>
            <a:ext cx="889000" cy="303212"/>
            <a:chOff x="1760" y="403"/>
            <a:chExt cx="558" cy="403"/>
          </a:xfrm>
        </p:grpSpPr>
        <p:sp>
          <p:nvSpPr>
            <p:cNvPr id="975" name="Google Shape;975;p40"/>
            <p:cNvSpPr txBox="1"/>
            <p:nvPr/>
          </p:nvSpPr>
          <p:spPr>
            <a:xfrm>
              <a:off x="1803" y="403"/>
              <a:ext cx="472" cy="4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mo"/>
                <a:buNone/>
              </a:pPr>
              <a:r>
                <a:rPr lang="en-US" sz="1200" b="1" i="0" u="none">
                  <a:solidFill>
                    <a:schemeClr val="dk1"/>
                  </a:solidFill>
                  <a:latin typeface="Arimo"/>
                  <a:ea typeface="Arimo"/>
                  <a:cs typeface="Arimo"/>
                  <a:sym typeface="Arimo"/>
                </a:rPr>
                <a:t>Genre</a:t>
              </a:r>
              <a:endParaRPr/>
            </a:p>
            <a:p>
              <a:pPr marL="0" marR="0" lvl="0" indent="0" algn="l" rtl="0">
                <a:lnSpc>
                  <a:spcPct val="100000"/>
                </a:lnSpc>
                <a:spcBef>
                  <a:spcPts val="0"/>
                </a:spcBef>
                <a:spcAft>
                  <a:spcPts val="0"/>
                </a:spcAft>
                <a:buNone/>
              </a:pPr>
              <a:endParaRPr sz="1200" b="1" i="0" u="none">
                <a:solidFill>
                  <a:schemeClr val="dk1"/>
                </a:solidFill>
                <a:latin typeface="Arimo"/>
                <a:ea typeface="Arimo"/>
                <a:cs typeface="Arimo"/>
                <a:sym typeface="Arimo"/>
              </a:endParaRPr>
            </a:p>
          </p:txBody>
        </p:sp>
        <p:sp>
          <p:nvSpPr>
            <p:cNvPr id="976" name="Google Shape;976;p40"/>
            <p:cNvSpPr txBox="1"/>
            <p:nvPr/>
          </p:nvSpPr>
          <p:spPr>
            <a:xfrm>
              <a:off x="1760" y="403"/>
              <a:ext cx="558"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977" name="Google Shape;977;p40"/>
          <p:cNvGrpSpPr/>
          <p:nvPr/>
        </p:nvGrpSpPr>
        <p:grpSpPr>
          <a:xfrm>
            <a:off x="533400" y="4724400"/>
            <a:ext cx="1350962" cy="257175"/>
            <a:chOff x="0" y="806"/>
            <a:chExt cx="963" cy="403"/>
          </a:xfrm>
        </p:grpSpPr>
        <p:sp>
          <p:nvSpPr>
            <p:cNvPr id="978" name="Google Shape;978;p40"/>
            <p:cNvSpPr txBox="1"/>
            <p:nvPr/>
          </p:nvSpPr>
          <p:spPr>
            <a:xfrm>
              <a:off x="43" y="806"/>
              <a:ext cx="877" cy="4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mo"/>
                <a:buNone/>
              </a:pPr>
              <a:r>
                <a:rPr lang="en-US" sz="1000" b="0" i="0" u="none">
                  <a:solidFill>
                    <a:schemeClr val="dk1"/>
                  </a:solidFill>
                  <a:latin typeface="Arimo"/>
                  <a:ea typeface="Arimo"/>
                  <a:cs typeface="Arimo"/>
                  <a:sym typeface="Arimo"/>
                </a:rPr>
                <a:t>Hard Code</a:t>
              </a:r>
              <a:endParaRPr/>
            </a:p>
            <a:p>
              <a:pPr marL="0" marR="0" lvl="0" indent="0" algn="l" rtl="0">
                <a:lnSpc>
                  <a:spcPct val="100000"/>
                </a:lnSpc>
                <a:spcBef>
                  <a:spcPts val="0"/>
                </a:spcBef>
                <a:spcAft>
                  <a:spcPts val="0"/>
                </a:spcAft>
                <a:buNone/>
              </a:pPr>
              <a:endParaRPr sz="1000" b="0" i="0" u="none">
                <a:solidFill>
                  <a:schemeClr val="dk1"/>
                </a:solidFill>
                <a:latin typeface="Arimo"/>
                <a:ea typeface="Arimo"/>
                <a:cs typeface="Arimo"/>
                <a:sym typeface="Arimo"/>
              </a:endParaRPr>
            </a:p>
          </p:txBody>
        </p:sp>
        <p:sp>
          <p:nvSpPr>
            <p:cNvPr id="979" name="Google Shape;979;p40"/>
            <p:cNvSpPr txBox="1"/>
            <p:nvPr/>
          </p:nvSpPr>
          <p:spPr>
            <a:xfrm>
              <a:off x="0" y="806"/>
              <a:ext cx="963"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980" name="Google Shape;980;p40"/>
          <p:cNvGrpSpPr/>
          <p:nvPr/>
        </p:nvGrpSpPr>
        <p:grpSpPr>
          <a:xfrm>
            <a:off x="1885950" y="4724400"/>
            <a:ext cx="889000" cy="257175"/>
            <a:chOff x="1760" y="806"/>
            <a:chExt cx="558" cy="403"/>
          </a:xfrm>
        </p:grpSpPr>
        <p:sp>
          <p:nvSpPr>
            <p:cNvPr id="981" name="Google Shape;981;p40"/>
            <p:cNvSpPr txBox="1"/>
            <p:nvPr/>
          </p:nvSpPr>
          <p:spPr>
            <a:xfrm>
              <a:off x="1803" y="806"/>
              <a:ext cx="472" cy="4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mo"/>
                <a:buNone/>
              </a:pPr>
              <a:r>
                <a:rPr lang="en-US" sz="1000" b="0" i="0" u="none">
                  <a:solidFill>
                    <a:schemeClr val="dk1"/>
                  </a:solidFill>
                  <a:latin typeface="Arimo"/>
                  <a:ea typeface="Arimo"/>
                  <a:cs typeface="Arimo"/>
                  <a:sym typeface="Arimo"/>
                </a:rPr>
                <a:t>Comedy</a:t>
              </a:r>
              <a:endParaRPr/>
            </a:p>
            <a:p>
              <a:pPr marL="0" marR="0" lvl="0" indent="0" algn="l" rtl="0">
                <a:lnSpc>
                  <a:spcPct val="100000"/>
                </a:lnSpc>
                <a:spcBef>
                  <a:spcPts val="0"/>
                </a:spcBef>
                <a:spcAft>
                  <a:spcPts val="0"/>
                </a:spcAft>
                <a:buNone/>
              </a:pPr>
              <a:endParaRPr sz="1000" b="0" i="0" u="none">
                <a:solidFill>
                  <a:schemeClr val="dk1"/>
                </a:solidFill>
                <a:latin typeface="Arimo"/>
                <a:ea typeface="Arimo"/>
                <a:cs typeface="Arimo"/>
                <a:sym typeface="Arimo"/>
              </a:endParaRPr>
            </a:p>
          </p:txBody>
        </p:sp>
        <p:sp>
          <p:nvSpPr>
            <p:cNvPr id="982" name="Google Shape;982;p40"/>
            <p:cNvSpPr txBox="1"/>
            <p:nvPr/>
          </p:nvSpPr>
          <p:spPr>
            <a:xfrm>
              <a:off x="1760" y="806"/>
              <a:ext cx="558"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983" name="Google Shape;983;p40"/>
          <p:cNvGrpSpPr/>
          <p:nvPr/>
        </p:nvGrpSpPr>
        <p:grpSpPr>
          <a:xfrm>
            <a:off x="533400" y="4981575"/>
            <a:ext cx="1350962" cy="271462"/>
            <a:chOff x="0" y="2015"/>
            <a:chExt cx="963" cy="403"/>
          </a:xfrm>
        </p:grpSpPr>
        <p:sp>
          <p:nvSpPr>
            <p:cNvPr id="984" name="Google Shape;984;p40"/>
            <p:cNvSpPr txBox="1"/>
            <p:nvPr/>
          </p:nvSpPr>
          <p:spPr>
            <a:xfrm>
              <a:off x="43" y="2015"/>
              <a:ext cx="877" cy="4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mo"/>
                <a:buNone/>
              </a:pPr>
              <a:r>
                <a:rPr lang="en-US" sz="1000" b="0" i="0" u="none">
                  <a:solidFill>
                    <a:schemeClr val="dk1"/>
                  </a:solidFill>
                  <a:latin typeface="Arimo"/>
                  <a:ea typeface="Arimo"/>
                  <a:cs typeface="Arimo"/>
                  <a:sym typeface="Arimo"/>
                </a:rPr>
                <a:t>Bill Durham</a:t>
              </a:r>
              <a:endParaRPr/>
            </a:p>
            <a:p>
              <a:pPr marL="0" marR="0" lvl="0" indent="0" algn="l" rtl="0">
                <a:lnSpc>
                  <a:spcPct val="100000"/>
                </a:lnSpc>
                <a:spcBef>
                  <a:spcPts val="0"/>
                </a:spcBef>
                <a:spcAft>
                  <a:spcPts val="0"/>
                </a:spcAft>
                <a:buNone/>
              </a:pPr>
              <a:endParaRPr sz="1000" b="0" i="0" u="none">
                <a:solidFill>
                  <a:schemeClr val="dk1"/>
                </a:solidFill>
                <a:latin typeface="Arimo"/>
                <a:ea typeface="Arimo"/>
                <a:cs typeface="Arimo"/>
                <a:sym typeface="Arimo"/>
              </a:endParaRPr>
            </a:p>
          </p:txBody>
        </p:sp>
        <p:sp>
          <p:nvSpPr>
            <p:cNvPr id="985" name="Google Shape;985;p40"/>
            <p:cNvSpPr txBox="1"/>
            <p:nvPr/>
          </p:nvSpPr>
          <p:spPr>
            <a:xfrm>
              <a:off x="0" y="2015"/>
              <a:ext cx="963"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986" name="Google Shape;986;p40"/>
          <p:cNvGrpSpPr/>
          <p:nvPr/>
        </p:nvGrpSpPr>
        <p:grpSpPr>
          <a:xfrm>
            <a:off x="1885950" y="4981575"/>
            <a:ext cx="889000" cy="271462"/>
            <a:chOff x="1760" y="2015"/>
            <a:chExt cx="558" cy="403"/>
          </a:xfrm>
        </p:grpSpPr>
        <p:sp>
          <p:nvSpPr>
            <p:cNvPr id="987" name="Google Shape;987;p40"/>
            <p:cNvSpPr txBox="1"/>
            <p:nvPr/>
          </p:nvSpPr>
          <p:spPr>
            <a:xfrm>
              <a:off x="1803" y="2015"/>
              <a:ext cx="472" cy="4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mo"/>
                <a:buNone/>
              </a:pPr>
              <a:r>
                <a:rPr lang="en-US" sz="1000" b="0" i="0" u="none">
                  <a:solidFill>
                    <a:schemeClr val="dk1"/>
                  </a:solidFill>
                  <a:latin typeface="Arimo"/>
                  <a:ea typeface="Arimo"/>
                  <a:cs typeface="Arimo"/>
                  <a:sym typeface="Arimo"/>
                </a:rPr>
                <a:t>Drama</a:t>
              </a:r>
              <a:endParaRPr/>
            </a:p>
            <a:p>
              <a:pPr marL="0" marR="0" lvl="0" indent="0" algn="l" rtl="0">
                <a:lnSpc>
                  <a:spcPct val="100000"/>
                </a:lnSpc>
                <a:spcBef>
                  <a:spcPts val="0"/>
                </a:spcBef>
                <a:spcAft>
                  <a:spcPts val="0"/>
                </a:spcAft>
                <a:buNone/>
              </a:pPr>
              <a:endParaRPr sz="1000" b="0" i="0" u="none">
                <a:solidFill>
                  <a:schemeClr val="dk1"/>
                </a:solidFill>
                <a:latin typeface="Arimo"/>
                <a:ea typeface="Arimo"/>
                <a:cs typeface="Arimo"/>
                <a:sym typeface="Arimo"/>
              </a:endParaRPr>
            </a:p>
          </p:txBody>
        </p:sp>
        <p:sp>
          <p:nvSpPr>
            <p:cNvPr id="988" name="Google Shape;988;p40"/>
            <p:cNvSpPr txBox="1"/>
            <p:nvPr/>
          </p:nvSpPr>
          <p:spPr>
            <a:xfrm>
              <a:off x="1760" y="2015"/>
              <a:ext cx="558"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989" name="Google Shape;989;p40"/>
          <p:cNvGrpSpPr/>
          <p:nvPr/>
        </p:nvGrpSpPr>
        <p:grpSpPr>
          <a:xfrm>
            <a:off x="533400" y="5253037"/>
            <a:ext cx="1350962" cy="338137"/>
            <a:chOff x="0" y="2418"/>
            <a:chExt cx="963" cy="403"/>
          </a:xfrm>
        </p:grpSpPr>
        <p:sp>
          <p:nvSpPr>
            <p:cNvPr id="990" name="Google Shape;990;p40"/>
            <p:cNvSpPr txBox="1"/>
            <p:nvPr/>
          </p:nvSpPr>
          <p:spPr>
            <a:xfrm>
              <a:off x="43" y="2418"/>
              <a:ext cx="877" cy="4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mo"/>
                <a:buNone/>
              </a:pPr>
              <a:r>
                <a:rPr lang="en-US" sz="1000" b="0" i="0" u="none">
                  <a:solidFill>
                    <a:schemeClr val="dk1"/>
                  </a:solidFill>
                  <a:latin typeface="Arimo"/>
                  <a:ea typeface="Arimo"/>
                  <a:cs typeface="Arimo"/>
                  <a:sym typeface="Arimo"/>
                </a:rPr>
                <a:t>The Code Warrier</a:t>
              </a:r>
              <a:endParaRPr/>
            </a:p>
            <a:p>
              <a:pPr marL="0" marR="0" lvl="0" indent="0" algn="l" rtl="0">
                <a:lnSpc>
                  <a:spcPct val="100000"/>
                </a:lnSpc>
                <a:spcBef>
                  <a:spcPts val="0"/>
                </a:spcBef>
                <a:spcAft>
                  <a:spcPts val="0"/>
                </a:spcAft>
                <a:buNone/>
              </a:pPr>
              <a:endParaRPr sz="1000" b="0" i="0" u="none">
                <a:solidFill>
                  <a:schemeClr val="dk1"/>
                </a:solidFill>
                <a:latin typeface="Arimo"/>
                <a:ea typeface="Arimo"/>
                <a:cs typeface="Arimo"/>
                <a:sym typeface="Arimo"/>
              </a:endParaRPr>
            </a:p>
          </p:txBody>
        </p:sp>
        <p:sp>
          <p:nvSpPr>
            <p:cNvPr id="991" name="Google Shape;991;p40"/>
            <p:cNvSpPr txBox="1"/>
            <p:nvPr/>
          </p:nvSpPr>
          <p:spPr>
            <a:xfrm>
              <a:off x="0" y="2418"/>
              <a:ext cx="963"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992" name="Google Shape;992;p40"/>
          <p:cNvGrpSpPr/>
          <p:nvPr/>
        </p:nvGrpSpPr>
        <p:grpSpPr>
          <a:xfrm>
            <a:off x="1885950" y="5253037"/>
            <a:ext cx="889000" cy="338137"/>
            <a:chOff x="1760" y="2418"/>
            <a:chExt cx="558" cy="403"/>
          </a:xfrm>
        </p:grpSpPr>
        <p:sp>
          <p:nvSpPr>
            <p:cNvPr id="993" name="Google Shape;993;p40"/>
            <p:cNvSpPr txBox="1"/>
            <p:nvPr/>
          </p:nvSpPr>
          <p:spPr>
            <a:xfrm>
              <a:off x="1803" y="2418"/>
              <a:ext cx="472" cy="4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mo"/>
                <a:buNone/>
              </a:pPr>
              <a:r>
                <a:rPr lang="en-US" sz="1000" b="0" i="0" u="none">
                  <a:solidFill>
                    <a:schemeClr val="dk1"/>
                  </a:solidFill>
                  <a:latin typeface="Arimo"/>
                  <a:ea typeface="Arimo"/>
                  <a:cs typeface="Arimo"/>
                  <a:sym typeface="Arimo"/>
                </a:rPr>
                <a:t>Horror</a:t>
              </a:r>
              <a:endParaRPr/>
            </a:p>
            <a:p>
              <a:pPr marL="0" marR="0" lvl="0" indent="0" algn="l" rtl="0">
                <a:lnSpc>
                  <a:spcPct val="100000"/>
                </a:lnSpc>
                <a:spcBef>
                  <a:spcPts val="0"/>
                </a:spcBef>
                <a:spcAft>
                  <a:spcPts val="0"/>
                </a:spcAft>
                <a:buNone/>
              </a:pPr>
              <a:endParaRPr sz="1000" b="0" i="0" u="none">
                <a:solidFill>
                  <a:schemeClr val="dk1"/>
                </a:solidFill>
                <a:latin typeface="Arimo"/>
                <a:ea typeface="Arimo"/>
                <a:cs typeface="Arimo"/>
                <a:sym typeface="Arimo"/>
              </a:endParaRPr>
            </a:p>
          </p:txBody>
        </p:sp>
        <p:sp>
          <p:nvSpPr>
            <p:cNvPr id="994" name="Google Shape;994;p40"/>
            <p:cNvSpPr txBox="1"/>
            <p:nvPr/>
          </p:nvSpPr>
          <p:spPr>
            <a:xfrm>
              <a:off x="1760" y="2418"/>
              <a:ext cx="558"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995" name="Google Shape;995;p40"/>
          <p:cNvGrpSpPr/>
          <p:nvPr/>
        </p:nvGrpSpPr>
        <p:grpSpPr>
          <a:xfrm>
            <a:off x="3352800" y="4419600"/>
            <a:ext cx="1350962" cy="303212"/>
            <a:chOff x="0" y="403"/>
            <a:chExt cx="963" cy="403"/>
          </a:xfrm>
        </p:grpSpPr>
        <p:sp>
          <p:nvSpPr>
            <p:cNvPr id="996" name="Google Shape;996;p40"/>
            <p:cNvSpPr txBox="1"/>
            <p:nvPr/>
          </p:nvSpPr>
          <p:spPr>
            <a:xfrm>
              <a:off x="43" y="403"/>
              <a:ext cx="877" cy="4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mo"/>
                <a:buNone/>
              </a:pPr>
              <a:r>
                <a:rPr lang="en-US" sz="1200" b="1" i="0" u="none">
                  <a:solidFill>
                    <a:schemeClr val="dk1"/>
                  </a:solidFill>
                  <a:latin typeface="Arimo"/>
                  <a:ea typeface="Arimo"/>
                  <a:cs typeface="Arimo"/>
                  <a:sym typeface="Arimo"/>
                </a:rPr>
                <a:t>Movie</a:t>
              </a:r>
              <a:endParaRPr/>
            </a:p>
            <a:p>
              <a:pPr marL="0" marR="0" lvl="0" indent="0" algn="l" rtl="0">
                <a:lnSpc>
                  <a:spcPct val="100000"/>
                </a:lnSpc>
                <a:spcBef>
                  <a:spcPts val="0"/>
                </a:spcBef>
                <a:spcAft>
                  <a:spcPts val="0"/>
                </a:spcAft>
                <a:buNone/>
              </a:pPr>
              <a:endParaRPr sz="1200" b="1" i="0" u="none">
                <a:solidFill>
                  <a:schemeClr val="dk1"/>
                </a:solidFill>
                <a:latin typeface="Arimo"/>
                <a:ea typeface="Arimo"/>
                <a:cs typeface="Arimo"/>
                <a:sym typeface="Arimo"/>
              </a:endParaRPr>
            </a:p>
          </p:txBody>
        </p:sp>
        <p:sp>
          <p:nvSpPr>
            <p:cNvPr id="997" name="Google Shape;997;p40"/>
            <p:cNvSpPr txBox="1"/>
            <p:nvPr/>
          </p:nvSpPr>
          <p:spPr>
            <a:xfrm>
              <a:off x="0" y="403"/>
              <a:ext cx="963"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998" name="Google Shape;998;p40"/>
          <p:cNvGrpSpPr/>
          <p:nvPr/>
        </p:nvGrpSpPr>
        <p:grpSpPr>
          <a:xfrm>
            <a:off x="4703762" y="4419600"/>
            <a:ext cx="1265237" cy="303212"/>
            <a:chOff x="963" y="403"/>
            <a:chExt cx="797" cy="403"/>
          </a:xfrm>
        </p:grpSpPr>
        <p:sp>
          <p:nvSpPr>
            <p:cNvPr id="999" name="Google Shape;999;p40"/>
            <p:cNvSpPr txBox="1"/>
            <p:nvPr/>
          </p:nvSpPr>
          <p:spPr>
            <a:xfrm>
              <a:off x="1006" y="403"/>
              <a:ext cx="711" cy="4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mo"/>
                <a:buNone/>
              </a:pPr>
              <a:r>
                <a:rPr lang="en-US" sz="1200" b="1" i="0" u="none">
                  <a:solidFill>
                    <a:schemeClr val="dk1"/>
                  </a:solidFill>
                  <a:latin typeface="Arimo"/>
                  <a:ea typeface="Arimo"/>
                  <a:cs typeface="Arimo"/>
                  <a:sym typeface="Arimo"/>
                </a:rPr>
                <a:t>ScreeningCity</a:t>
              </a:r>
              <a:endParaRPr/>
            </a:p>
            <a:p>
              <a:pPr marL="0" marR="0" lvl="0" indent="0" algn="l" rtl="0">
                <a:lnSpc>
                  <a:spcPct val="100000"/>
                </a:lnSpc>
                <a:spcBef>
                  <a:spcPts val="0"/>
                </a:spcBef>
                <a:spcAft>
                  <a:spcPts val="0"/>
                </a:spcAft>
                <a:buNone/>
              </a:pPr>
              <a:endParaRPr sz="1200" b="1" i="0" u="none">
                <a:solidFill>
                  <a:schemeClr val="dk1"/>
                </a:solidFill>
                <a:latin typeface="Arimo"/>
                <a:ea typeface="Arimo"/>
                <a:cs typeface="Arimo"/>
                <a:sym typeface="Arimo"/>
              </a:endParaRPr>
            </a:p>
          </p:txBody>
        </p:sp>
        <p:sp>
          <p:nvSpPr>
            <p:cNvPr id="1000" name="Google Shape;1000;p40"/>
            <p:cNvSpPr txBox="1"/>
            <p:nvPr/>
          </p:nvSpPr>
          <p:spPr>
            <a:xfrm>
              <a:off x="963" y="403"/>
              <a:ext cx="797"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001" name="Google Shape;1001;p40"/>
          <p:cNvGrpSpPr/>
          <p:nvPr/>
        </p:nvGrpSpPr>
        <p:grpSpPr>
          <a:xfrm>
            <a:off x="3352800" y="4724400"/>
            <a:ext cx="1350962" cy="257175"/>
            <a:chOff x="0" y="806"/>
            <a:chExt cx="963" cy="403"/>
          </a:xfrm>
        </p:grpSpPr>
        <p:sp>
          <p:nvSpPr>
            <p:cNvPr id="1002" name="Google Shape;1002;p40"/>
            <p:cNvSpPr txBox="1"/>
            <p:nvPr/>
          </p:nvSpPr>
          <p:spPr>
            <a:xfrm>
              <a:off x="43" y="806"/>
              <a:ext cx="877" cy="4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mo"/>
                <a:buNone/>
              </a:pPr>
              <a:r>
                <a:rPr lang="en-US" sz="1000" b="0" i="0" u="none">
                  <a:solidFill>
                    <a:schemeClr val="dk1"/>
                  </a:solidFill>
                  <a:latin typeface="Arimo"/>
                  <a:ea typeface="Arimo"/>
                  <a:cs typeface="Arimo"/>
                  <a:sym typeface="Arimo"/>
                </a:rPr>
                <a:t>Hard Code</a:t>
              </a:r>
              <a:endParaRPr/>
            </a:p>
            <a:p>
              <a:pPr marL="0" marR="0" lvl="0" indent="0" algn="l" rtl="0">
                <a:lnSpc>
                  <a:spcPct val="100000"/>
                </a:lnSpc>
                <a:spcBef>
                  <a:spcPts val="0"/>
                </a:spcBef>
                <a:spcAft>
                  <a:spcPts val="0"/>
                </a:spcAft>
                <a:buNone/>
              </a:pPr>
              <a:endParaRPr sz="1000" b="0" i="0" u="none">
                <a:solidFill>
                  <a:schemeClr val="dk1"/>
                </a:solidFill>
                <a:latin typeface="Arimo"/>
                <a:ea typeface="Arimo"/>
                <a:cs typeface="Arimo"/>
                <a:sym typeface="Arimo"/>
              </a:endParaRPr>
            </a:p>
          </p:txBody>
        </p:sp>
        <p:sp>
          <p:nvSpPr>
            <p:cNvPr id="1003" name="Google Shape;1003;p40"/>
            <p:cNvSpPr txBox="1"/>
            <p:nvPr/>
          </p:nvSpPr>
          <p:spPr>
            <a:xfrm>
              <a:off x="0" y="806"/>
              <a:ext cx="963"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004" name="Google Shape;1004;p40"/>
          <p:cNvGrpSpPr/>
          <p:nvPr/>
        </p:nvGrpSpPr>
        <p:grpSpPr>
          <a:xfrm>
            <a:off x="4703762" y="4724400"/>
            <a:ext cx="1265237" cy="257175"/>
            <a:chOff x="963" y="806"/>
            <a:chExt cx="797" cy="403"/>
          </a:xfrm>
        </p:grpSpPr>
        <p:sp>
          <p:nvSpPr>
            <p:cNvPr id="1005" name="Google Shape;1005;p40"/>
            <p:cNvSpPr txBox="1"/>
            <p:nvPr/>
          </p:nvSpPr>
          <p:spPr>
            <a:xfrm>
              <a:off x="1006" y="806"/>
              <a:ext cx="711" cy="4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mo"/>
                <a:buNone/>
              </a:pPr>
              <a:r>
                <a:rPr lang="en-US" sz="1000" b="0" i="0" u="none">
                  <a:solidFill>
                    <a:schemeClr val="dk1"/>
                  </a:solidFill>
                  <a:latin typeface="Arimo"/>
                  <a:ea typeface="Arimo"/>
                  <a:cs typeface="Arimo"/>
                  <a:sym typeface="Arimo"/>
                </a:rPr>
                <a:t>Los Angles</a:t>
              </a:r>
              <a:endParaRPr/>
            </a:p>
            <a:p>
              <a:pPr marL="0" marR="0" lvl="0" indent="0" algn="l" rtl="0">
                <a:lnSpc>
                  <a:spcPct val="100000"/>
                </a:lnSpc>
                <a:spcBef>
                  <a:spcPts val="0"/>
                </a:spcBef>
                <a:spcAft>
                  <a:spcPts val="0"/>
                </a:spcAft>
                <a:buNone/>
              </a:pPr>
              <a:endParaRPr sz="1000" b="0" i="0" u="none">
                <a:solidFill>
                  <a:schemeClr val="dk1"/>
                </a:solidFill>
                <a:latin typeface="Arimo"/>
                <a:ea typeface="Arimo"/>
                <a:cs typeface="Arimo"/>
                <a:sym typeface="Arimo"/>
              </a:endParaRPr>
            </a:p>
          </p:txBody>
        </p:sp>
        <p:sp>
          <p:nvSpPr>
            <p:cNvPr id="1006" name="Google Shape;1006;p40"/>
            <p:cNvSpPr txBox="1"/>
            <p:nvPr/>
          </p:nvSpPr>
          <p:spPr>
            <a:xfrm>
              <a:off x="963" y="806"/>
              <a:ext cx="797"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007" name="Google Shape;1007;p40"/>
          <p:cNvGrpSpPr/>
          <p:nvPr/>
        </p:nvGrpSpPr>
        <p:grpSpPr>
          <a:xfrm>
            <a:off x="3352800" y="4981575"/>
            <a:ext cx="1350962" cy="287337"/>
            <a:chOff x="0" y="1209"/>
            <a:chExt cx="963" cy="403"/>
          </a:xfrm>
        </p:grpSpPr>
        <p:sp>
          <p:nvSpPr>
            <p:cNvPr id="1008" name="Google Shape;1008;p40"/>
            <p:cNvSpPr txBox="1"/>
            <p:nvPr/>
          </p:nvSpPr>
          <p:spPr>
            <a:xfrm>
              <a:off x="43" y="1209"/>
              <a:ext cx="877" cy="4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mo"/>
                <a:buNone/>
              </a:pPr>
              <a:r>
                <a:rPr lang="en-US" sz="1000" b="0" i="0" u="none">
                  <a:solidFill>
                    <a:schemeClr val="dk1"/>
                  </a:solidFill>
                  <a:latin typeface="Arimo"/>
                  <a:ea typeface="Arimo"/>
                  <a:cs typeface="Arimo"/>
                  <a:sym typeface="Arimo"/>
                </a:rPr>
                <a:t>Hard Code</a:t>
              </a:r>
              <a:endParaRPr/>
            </a:p>
            <a:p>
              <a:pPr marL="0" marR="0" lvl="0" indent="0" algn="l" rtl="0">
                <a:lnSpc>
                  <a:spcPct val="100000"/>
                </a:lnSpc>
                <a:spcBef>
                  <a:spcPts val="0"/>
                </a:spcBef>
                <a:spcAft>
                  <a:spcPts val="0"/>
                </a:spcAft>
                <a:buNone/>
              </a:pPr>
              <a:endParaRPr sz="1000" b="0" i="0" u="none">
                <a:solidFill>
                  <a:schemeClr val="dk1"/>
                </a:solidFill>
                <a:latin typeface="Arimo"/>
                <a:ea typeface="Arimo"/>
                <a:cs typeface="Arimo"/>
                <a:sym typeface="Arimo"/>
              </a:endParaRPr>
            </a:p>
          </p:txBody>
        </p:sp>
        <p:sp>
          <p:nvSpPr>
            <p:cNvPr id="1009" name="Google Shape;1009;p40"/>
            <p:cNvSpPr txBox="1"/>
            <p:nvPr/>
          </p:nvSpPr>
          <p:spPr>
            <a:xfrm>
              <a:off x="0" y="1209"/>
              <a:ext cx="963"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010" name="Google Shape;1010;p40"/>
          <p:cNvGrpSpPr/>
          <p:nvPr/>
        </p:nvGrpSpPr>
        <p:grpSpPr>
          <a:xfrm>
            <a:off x="4703762" y="4981575"/>
            <a:ext cx="1265237" cy="287337"/>
            <a:chOff x="963" y="1209"/>
            <a:chExt cx="797" cy="403"/>
          </a:xfrm>
        </p:grpSpPr>
        <p:sp>
          <p:nvSpPr>
            <p:cNvPr id="1011" name="Google Shape;1011;p40"/>
            <p:cNvSpPr txBox="1"/>
            <p:nvPr/>
          </p:nvSpPr>
          <p:spPr>
            <a:xfrm>
              <a:off x="1006" y="1209"/>
              <a:ext cx="711" cy="4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mo"/>
                <a:buNone/>
              </a:pPr>
              <a:r>
                <a:rPr lang="en-US" sz="1000" b="0" i="0" u="none">
                  <a:solidFill>
                    <a:schemeClr val="dk1"/>
                  </a:solidFill>
                  <a:latin typeface="Arimo"/>
                  <a:ea typeface="Arimo"/>
                  <a:cs typeface="Arimo"/>
                  <a:sym typeface="Arimo"/>
                </a:rPr>
                <a:t>New York</a:t>
              </a:r>
              <a:endParaRPr/>
            </a:p>
            <a:p>
              <a:pPr marL="0" marR="0" lvl="0" indent="0" algn="l" rtl="0">
                <a:lnSpc>
                  <a:spcPct val="100000"/>
                </a:lnSpc>
                <a:spcBef>
                  <a:spcPts val="0"/>
                </a:spcBef>
                <a:spcAft>
                  <a:spcPts val="0"/>
                </a:spcAft>
                <a:buNone/>
              </a:pPr>
              <a:endParaRPr sz="1000" b="0" i="0" u="none">
                <a:solidFill>
                  <a:schemeClr val="dk1"/>
                </a:solidFill>
                <a:latin typeface="Arimo"/>
                <a:ea typeface="Arimo"/>
                <a:cs typeface="Arimo"/>
                <a:sym typeface="Arimo"/>
              </a:endParaRPr>
            </a:p>
          </p:txBody>
        </p:sp>
        <p:sp>
          <p:nvSpPr>
            <p:cNvPr id="1012" name="Google Shape;1012;p40"/>
            <p:cNvSpPr txBox="1"/>
            <p:nvPr/>
          </p:nvSpPr>
          <p:spPr>
            <a:xfrm>
              <a:off x="963" y="1209"/>
              <a:ext cx="797"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013" name="Google Shape;1013;p40"/>
          <p:cNvGrpSpPr/>
          <p:nvPr/>
        </p:nvGrpSpPr>
        <p:grpSpPr>
          <a:xfrm>
            <a:off x="3352800" y="5267325"/>
            <a:ext cx="1350962" cy="317500"/>
            <a:chOff x="0" y="1612"/>
            <a:chExt cx="963" cy="403"/>
          </a:xfrm>
        </p:grpSpPr>
        <p:sp>
          <p:nvSpPr>
            <p:cNvPr id="1014" name="Google Shape;1014;p40"/>
            <p:cNvSpPr txBox="1"/>
            <p:nvPr/>
          </p:nvSpPr>
          <p:spPr>
            <a:xfrm>
              <a:off x="43" y="1612"/>
              <a:ext cx="877" cy="4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mo"/>
                <a:buNone/>
              </a:pPr>
              <a:r>
                <a:rPr lang="en-US" sz="1000" b="0" i="0" u="none">
                  <a:solidFill>
                    <a:schemeClr val="dk1"/>
                  </a:solidFill>
                  <a:latin typeface="Arimo"/>
                  <a:ea typeface="Arimo"/>
                  <a:cs typeface="Arimo"/>
                  <a:sym typeface="Arimo"/>
                </a:rPr>
                <a:t>Bill Durham</a:t>
              </a:r>
              <a:endParaRPr/>
            </a:p>
            <a:p>
              <a:pPr marL="0" marR="0" lvl="0" indent="0" algn="l" rtl="0">
                <a:lnSpc>
                  <a:spcPct val="100000"/>
                </a:lnSpc>
                <a:spcBef>
                  <a:spcPts val="0"/>
                </a:spcBef>
                <a:spcAft>
                  <a:spcPts val="0"/>
                </a:spcAft>
                <a:buNone/>
              </a:pPr>
              <a:endParaRPr sz="1000" b="0" i="0" u="none">
                <a:solidFill>
                  <a:schemeClr val="dk1"/>
                </a:solidFill>
                <a:latin typeface="Arimo"/>
                <a:ea typeface="Arimo"/>
                <a:cs typeface="Arimo"/>
                <a:sym typeface="Arimo"/>
              </a:endParaRPr>
            </a:p>
          </p:txBody>
        </p:sp>
        <p:sp>
          <p:nvSpPr>
            <p:cNvPr id="1015" name="Google Shape;1015;p40"/>
            <p:cNvSpPr txBox="1"/>
            <p:nvPr/>
          </p:nvSpPr>
          <p:spPr>
            <a:xfrm>
              <a:off x="0" y="1612"/>
              <a:ext cx="963"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016" name="Google Shape;1016;p40"/>
          <p:cNvGrpSpPr/>
          <p:nvPr/>
        </p:nvGrpSpPr>
        <p:grpSpPr>
          <a:xfrm>
            <a:off x="4703762" y="5267325"/>
            <a:ext cx="1265237" cy="317500"/>
            <a:chOff x="963" y="1612"/>
            <a:chExt cx="797" cy="403"/>
          </a:xfrm>
        </p:grpSpPr>
        <p:sp>
          <p:nvSpPr>
            <p:cNvPr id="1017" name="Google Shape;1017;p40"/>
            <p:cNvSpPr txBox="1"/>
            <p:nvPr/>
          </p:nvSpPr>
          <p:spPr>
            <a:xfrm>
              <a:off x="1006" y="1612"/>
              <a:ext cx="711" cy="4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mo"/>
                <a:buNone/>
              </a:pPr>
              <a:r>
                <a:rPr lang="en-US" sz="1000" b="0" i="0" u="none">
                  <a:solidFill>
                    <a:schemeClr val="dk1"/>
                  </a:solidFill>
                  <a:latin typeface="Arimo"/>
                  <a:ea typeface="Arimo"/>
                  <a:cs typeface="Arimo"/>
                  <a:sym typeface="Arimo"/>
                </a:rPr>
                <a:t>Santa Cruz</a:t>
              </a:r>
              <a:endParaRPr/>
            </a:p>
            <a:p>
              <a:pPr marL="0" marR="0" lvl="0" indent="0" algn="l" rtl="0">
                <a:lnSpc>
                  <a:spcPct val="100000"/>
                </a:lnSpc>
                <a:spcBef>
                  <a:spcPts val="0"/>
                </a:spcBef>
                <a:spcAft>
                  <a:spcPts val="0"/>
                </a:spcAft>
                <a:buNone/>
              </a:pPr>
              <a:endParaRPr sz="1000" b="0" i="0" u="none">
                <a:solidFill>
                  <a:schemeClr val="dk1"/>
                </a:solidFill>
                <a:latin typeface="Arimo"/>
                <a:ea typeface="Arimo"/>
                <a:cs typeface="Arimo"/>
                <a:sym typeface="Arimo"/>
              </a:endParaRPr>
            </a:p>
          </p:txBody>
        </p:sp>
        <p:sp>
          <p:nvSpPr>
            <p:cNvPr id="1018" name="Google Shape;1018;p40"/>
            <p:cNvSpPr txBox="1"/>
            <p:nvPr/>
          </p:nvSpPr>
          <p:spPr>
            <a:xfrm>
              <a:off x="963" y="1612"/>
              <a:ext cx="797"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019" name="Google Shape;1019;p40"/>
          <p:cNvGrpSpPr/>
          <p:nvPr/>
        </p:nvGrpSpPr>
        <p:grpSpPr>
          <a:xfrm>
            <a:off x="3352800" y="5581650"/>
            <a:ext cx="1350962" cy="271462"/>
            <a:chOff x="0" y="2015"/>
            <a:chExt cx="963" cy="403"/>
          </a:xfrm>
        </p:grpSpPr>
        <p:sp>
          <p:nvSpPr>
            <p:cNvPr id="1020" name="Google Shape;1020;p40"/>
            <p:cNvSpPr txBox="1"/>
            <p:nvPr/>
          </p:nvSpPr>
          <p:spPr>
            <a:xfrm>
              <a:off x="43" y="2015"/>
              <a:ext cx="877" cy="4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mo"/>
                <a:buNone/>
              </a:pPr>
              <a:r>
                <a:rPr lang="en-US" sz="1000" b="0" i="0" u="none">
                  <a:solidFill>
                    <a:schemeClr val="dk1"/>
                  </a:solidFill>
                  <a:latin typeface="Arimo"/>
                  <a:ea typeface="Arimo"/>
                  <a:cs typeface="Arimo"/>
                  <a:sym typeface="Arimo"/>
                </a:rPr>
                <a:t>Bill Durham</a:t>
              </a:r>
              <a:endParaRPr/>
            </a:p>
            <a:p>
              <a:pPr marL="0" marR="0" lvl="0" indent="0" algn="l" rtl="0">
                <a:lnSpc>
                  <a:spcPct val="100000"/>
                </a:lnSpc>
                <a:spcBef>
                  <a:spcPts val="0"/>
                </a:spcBef>
                <a:spcAft>
                  <a:spcPts val="0"/>
                </a:spcAft>
                <a:buNone/>
              </a:pPr>
              <a:endParaRPr sz="1000" b="0" i="0" u="none">
                <a:solidFill>
                  <a:schemeClr val="dk1"/>
                </a:solidFill>
                <a:latin typeface="Arimo"/>
                <a:ea typeface="Arimo"/>
                <a:cs typeface="Arimo"/>
                <a:sym typeface="Arimo"/>
              </a:endParaRPr>
            </a:p>
          </p:txBody>
        </p:sp>
        <p:sp>
          <p:nvSpPr>
            <p:cNvPr id="1021" name="Google Shape;1021;p40"/>
            <p:cNvSpPr txBox="1"/>
            <p:nvPr/>
          </p:nvSpPr>
          <p:spPr>
            <a:xfrm>
              <a:off x="0" y="2015"/>
              <a:ext cx="963"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022" name="Google Shape;1022;p40"/>
          <p:cNvGrpSpPr/>
          <p:nvPr/>
        </p:nvGrpSpPr>
        <p:grpSpPr>
          <a:xfrm>
            <a:off x="4703762" y="5581650"/>
            <a:ext cx="1265237" cy="271462"/>
            <a:chOff x="963" y="2015"/>
            <a:chExt cx="797" cy="403"/>
          </a:xfrm>
        </p:grpSpPr>
        <p:sp>
          <p:nvSpPr>
            <p:cNvPr id="1023" name="Google Shape;1023;p40"/>
            <p:cNvSpPr txBox="1"/>
            <p:nvPr/>
          </p:nvSpPr>
          <p:spPr>
            <a:xfrm>
              <a:off x="1006" y="2015"/>
              <a:ext cx="711" cy="4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mo"/>
                <a:buNone/>
              </a:pPr>
              <a:r>
                <a:rPr lang="en-US" sz="1000" b="0" i="0" u="none">
                  <a:solidFill>
                    <a:schemeClr val="dk1"/>
                  </a:solidFill>
                  <a:latin typeface="Arimo"/>
                  <a:ea typeface="Arimo"/>
                  <a:cs typeface="Arimo"/>
                  <a:sym typeface="Arimo"/>
                </a:rPr>
                <a:t>Durham</a:t>
              </a:r>
              <a:endParaRPr/>
            </a:p>
            <a:p>
              <a:pPr marL="0" marR="0" lvl="0" indent="0" algn="l" rtl="0">
                <a:lnSpc>
                  <a:spcPct val="100000"/>
                </a:lnSpc>
                <a:spcBef>
                  <a:spcPts val="0"/>
                </a:spcBef>
                <a:spcAft>
                  <a:spcPts val="0"/>
                </a:spcAft>
                <a:buNone/>
              </a:pPr>
              <a:endParaRPr sz="1000" b="0" i="0" u="none">
                <a:solidFill>
                  <a:schemeClr val="dk1"/>
                </a:solidFill>
                <a:latin typeface="Arimo"/>
                <a:ea typeface="Arimo"/>
                <a:cs typeface="Arimo"/>
                <a:sym typeface="Arimo"/>
              </a:endParaRPr>
            </a:p>
          </p:txBody>
        </p:sp>
        <p:sp>
          <p:nvSpPr>
            <p:cNvPr id="1024" name="Google Shape;1024;p40"/>
            <p:cNvSpPr txBox="1"/>
            <p:nvPr/>
          </p:nvSpPr>
          <p:spPr>
            <a:xfrm>
              <a:off x="963" y="2015"/>
              <a:ext cx="797"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025" name="Google Shape;1025;p40"/>
          <p:cNvGrpSpPr/>
          <p:nvPr/>
        </p:nvGrpSpPr>
        <p:grpSpPr>
          <a:xfrm>
            <a:off x="3352800" y="5853112"/>
            <a:ext cx="1350962" cy="338137"/>
            <a:chOff x="0" y="2418"/>
            <a:chExt cx="963" cy="403"/>
          </a:xfrm>
        </p:grpSpPr>
        <p:sp>
          <p:nvSpPr>
            <p:cNvPr id="1026" name="Google Shape;1026;p40"/>
            <p:cNvSpPr txBox="1"/>
            <p:nvPr/>
          </p:nvSpPr>
          <p:spPr>
            <a:xfrm>
              <a:off x="43" y="2418"/>
              <a:ext cx="877" cy="4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mo"/>
                <a:buNone/>
              </a:pPr>
              <a:r>
                <a:rPr lang="en-US" sz="1000" b="0" i="0" u="none">
                  <a:solidFill>
                    <a:schemeClr val="dk1"/>
                  </a:solidFill>
                  <a:latin typeface="Arimo"/>
                  <a:ea typeface="Arimo"/>
                  <a:cs typeface="Arimo"/>
                  <a:sym typeface="Arimo"/>
                </a:rPr>
                <a:t>The Code Warrier</a:t>
              </a:r>
              <a:endParaRPr/>
            </a:p>
            <a:p>
              <a:pPr marL="0" marR="0" lvl="0" indent="0" algn="l" rtl="0">
                <a:lnSpc>
                  <a:spcPct val="100000"/>
                </a:lnSpc>
                <a:spcBef>
                  <a:spcPts val="0"/>
                </a:spcBef>
                <a:spcAft>
                  <a:spcPts val="0"/>
                </a:spcAft>
                <a:buNone/>
              </a:pPr>
              <a:endParaRPr sz="1000" b="0" i="0" u="none">
                <a:solidFill>
                  <a:schemeClr val="dk1"/>
                </a:solidFill>
                <a:latin typeface="Arimo"/>
                <a:ea typeface="Arimo"/>
                <a:cs typeface="Arimo"/>
                <a:sym typeface="Arimo"/>
              </a:endParaRPr>
            </a:p>
          </p:txBody>
        </p:sp>
        <p:sp>
          <p:nvSpPr>
            <p:cNvPr id="1027" name="Google Shape;1027;p40"/>
            <p:cNvSpPr txBox="1"/>
            <p:nvPr/>
          </p:nvSpPr>
          <p:spPr>
            <a:xfrm>
              <a:off x="0" y="2418"/>
              <a:ext cx="963"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028" name="Google Shape;1028;p40"/>
          <p:cNvGrpSpPr/>
          <p:nvPr/>
        </p:nvGrpSpPr>
        <p:grpSpPr>
          <a:xfrm>
            <a:off x="4703762" y="5853112"/>
            <a:ext cx="1265237" cy="338137"/>
            <a:chOff x="963" y="2418"/>
            <a:chExt cx="797" cy="403"/>
          </a:xfrm>
        </p:grpSpPr>
        <p:sp>
          <p:nvSpPr>
            <p:cNvPr id="1029" name="Google Shape;1029;p40"/>
            <p:cNvSpPr txBox="1"/>
            <p:nvPr/>
          </p:nvSpPr>
          <p:spPr>
            <a:xfrm>
              <a:off x="1006" y="2418"/>
              <a:ext cx="711" cy="4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mo"/>
                <a:buNone/>
              </a:pPr>
              <a:r>
                <a:rPr lang="en-US" sz="1000" b="0" i="0" u="none">
                  <a:solidFill>
                    <a:schemeClr val="dk1"/>
                  </a:solidFill>
                  <a:latin typeface="Arimo"/>
                  <a:ea typeface="Arimo"/>
                  <a:cs typeface="Arimo"/>
                  <a:sym typeface="Arimo"/>
                </a:rPr>
                <a:t>New York</a:t>
              </a:r>
              <a:endParaRPr/>
            </a:p>
            <a:p>
              <a:pPr marL="0" marR="0" lvl="0" indent="0" algn="l" rtl="0">
                <a:lnSpc>
                  <a:spcPct val="100000"/>
                </a:lnSpc>
                <a:spcBef>
                  <a:spcPts val="0"/>
                </a:spcBef>
                <a:spcAft>
                  <a:spcPts val="0"/>
                </a:spcAft>
                <a:buNone/>
              </a:pPr>
              <a:endParaRPr sz="1000" b="0" i="0" u="none">
                <a:solidFill>
                  <a:schemeClr val="dk1"/>
                </a:solidFill>
                <a:latin typeface="Arimo"/>
                <a:ea typeface="Arimo"/>
                <a:cs typeface="Arimo"/>
                <a:sym typeface="Arimo"/>
              </a:endParaRPr>
            </a:p>
          </p:txBody>
        </p:sp>
        <p:sp>
          <p:nvSpPr>
            <p:cNvPr id="1030" name="Google Shape;1030;p40"/>
            <p:cNvSpPr txBox="1"/>
            <p:nvPr/>
          </p:nvSpPr>
          <p:spPr>
            <a:xfrm>
              <a:off x="963" y="2418"/>
              <a:ext cx="797"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spTree>
  </p:cSld>
  <p:clrMapOvr>
    <a:masterClrMapping/>
  </p:clrMapOvr>
  <p:transition spd="slow">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6" name="Google Shape;1036;p41"/>
          <p:cNvSpPr txBox="1">
            <a:spLocks noGrp="1"/>
          </p:cNvSpPr>
          <p:nvPr>
            <p:ph type="body" idx="1"/>
          </p:nvPr>
        </p:nvSpPr>
        <p:spPr>
          <a:xfrm>
            <a:off x="304800" y="1143000"/>
            <a:ext cx="8610600" cy="5181600"/>
          </a:xfrm>
          <a:prstGeom prst="rect">
            <a:avLst/>
          </a:prstGeom>
          <a:noFill/>
          <a:ln>
            <a:noFill/>
          </a:ln>
        </p:spPr>
        <p:txBody>
          <a:bodyPr spcFirstLastPara="1" wrap="square" lIns="91425" tIns="45700" rIns="91425" bIns="45700" anchor="t" anchorCtr="0">
            <a:noAutofit/>
          </a:bodyPr>
          <a:lstStyle/>
          <a:p>
            <a:pPr marL="609600" lvl="0" indent="-609600" algn="l" rtl="0">
              <a:lnSpc>
                <a:spcPct val="100000"/>
              </a:lnSpc>
              <a:spcBef>
                <a:spcPts val="0"/>
              </a:spcBef>
              <a:spcAft>
                <a:spcPts val="0"/>
              </a:spcAft>
              <a:buClr>
                <a:srgbClr val="CC0000"/>
              </a:buClr>
              <a:buSzPts val="2000"/>
              <a:buFont typeface="Arimo"/>
              <a:buNone/>
            </a:pPr>
            <a:r>
              <a:rPr lang="en-US" sz="2000" b="1" i="0" u="none">
                <a:solidFill>
                  <a:srgbClr val="CC0000"/>
                </a:solidFill>
                <a:latin typeface="Arimo"/>
                <a:ea typeface="Arimo"/>
                <a:cs typeface="Arimo"/>
                <a:sym typeface="Arimo"/>
              </a:rPr>
              <a:t>Example 2  (Convert to  4NF) </a:t>
            </a:r>
            <a:endParaRPr/>
          </a:p>
          <a:p>
            <a:pPr marL="1100137" lvl="1" indent="-533399" algn="l" rtl="0">
              <a:lnSpc>
                <a:spcPct val="100000"/>
              </a:lnSpc>
              <a:spcBef>
                <a:spcPts val="800"/>
              </a:spcBef>
              <a:spcAft>
                <a:spcPts val="0"/>
              </a:spcAft>
              <a:buClr>
                <a:schemeClr val="dk1"/>
              </a:buClr>
              <a:buSzPts val="1600"/>
              <a:buFont typeface="Arimo"/>
              <a:buNone/>
            </a:pPr>
            <a:r>
              <a:rPr lang="en-US" sz="1600" b="1" i="0" u="none">
                <a:solidFill>
                  <a:schemeClr val="dk1"/>
                </a:solidFill>
                <a:latin typeface="Arimo"/>
                <a:ea typeface="Arimo"/>
                <a:cs typeface="Arimo"/>
                <a:sym typeface="Arimo"/>
              </a:rPr>
              <a:t>Old Scheme </a:t>
            </a:r>
            <a:r>
              <a:rPr lang="en-US" sz="1600" b="1" i="0" u="none">
                <a:solidFill>
                  <a:schemeClr val="dk1"/>
                </a:solidFill>
                <a:latin typeface="Times New Roman"/>
                <a:ea typeface="Times New Roman"/>
                <a:cs typeface="Times New Roman"/>
                <a:sym typeface="Times New Roman"/>
              </a:rPr>
              <a:t>🡪</a:t>
            </a:r>
            <a:r>
              <a:rPr lang="en-US" sz="1600" b="1" i="0" u="none">
                <a:solidFill>
                  <a:schemeClr val="dk1"/>
                </a:solidFill>
                <a:latin typeface="Arimo"/>
                <a:ea typeface="Arimo"/>
                <a:cs typeface="Arimo"/>
                <a:sym typeface="Arimo"/>
              </a:rPr>
              <a:t> {Manager, Child, Employee}</a:t>
            </a:r>
            <a:endParaRPr/>
          </a:p>
          <a:p>
            <a:pPr marL="1100137" lvl="1" indent="-533399" algn="l" rtl="0">
              <a:lnSpc>
                <a:spcPct val="100000"/>
              </a:lnSpc>
              <a:spcBef>
                <a:spcPts val="800"/>
              </a:spcBef>
              <a:spcAft>
                <a:spcPts val="0"/>
              </a:spcAft>
              <a:buClr>
                <a:schemeClr val="dk1"/>
              </a:buClr>
              <a:buSzPts val="1600"/>
              <a:buFont typeface="Arimo"/>
              <a:buNone/>
            </a:pPr>
            <a:r>
              <a:rPr lang="en-US" sz="1600" b="1" i="0" u="none">
                <a:solidFill>
                  <a:schemeClr val="dk1"/>
                </a:solidFill>
                <a:latin typeface="Arimo"/>
                <a:ea typeface="Arimo"/>
                <a:cs typeface="Arimo"/>
                <a:sym typeface="Arimo"/>
              </a:rPr>
              <a:t>New Scheme </a:t>
            </a:r>
            <a:r>
              <a:rPr lang="en-US" sz="1600" b="1" i="0" u="none">
                <a:solidFill>
                  <a:schemeClr val="dk1"/>
                </a:solidFill>
                <a:latin typeface="Times New Roman"/>
                <a:ea typeface="Times New Roman"/>
                <a:cs typeface="Times New Roman"/>
                <a:sym typeface="Times New Roman"/>
              </a:rPr>
              <a:t>🡪</a:t>
            </a:r>
            <a:r>
              <a:rPr lang="en-US" sz="1600" b="1" i="0" u="none">
                <a:solidFill>
                  <a:schemeClr val="dk1"/>
                </a:solidFill>
                <a:latin typeface="Arimo"/>
                <a:ea typeface="Arimo"/>
                <a:cs typeface="Arimo"/>
                <a:sym typeface="Arimo"/>
              </a:rPr>
              <a:t> {</a:t>
            </a:r>
            <a:r>
              <a:rPr lang="en-US" sz="1600" b="1" i="0" u="sng">
                <a:solidFill>
                  <a:schemeClr val="dk1"/>
                </a:solidFill>
                <a:latin typeface="Arimo"/>
                <a:ea typeface="Arimo"/>
                <a:cs typeface="Arimo"/>
                <a:sym typeface="Arimo"/>
              </a:rPr>
              <a:t>Manager, Child</a:t>
            </a:r>
            <a:r>
              <a:rPr lang="en-US" sz="1600" b="1" i="0" u="none">
                <a:solidFill>
                  <a:schemeClr val="dk1"/>
                </a:solidFill>
                <a:latin typeface="Arimo"/>
                <a:ea typeface="Arimo"/>
                <a:cs typeface="Arimo"/>
                <a:sym typeface="Arimo"/>
              </a:rPr>
              <a:t>}</a:t>
            </a:r>
            <a:endParaRPr/>
          </a:p>
          <a:p>
            <a:pPr marL="1100137" lvl="1" indent="-533399" algn="l" rtl="0">
              <a:lnSpc>
                <a:spcPct val="100000"/>
              </a:lnSpc>
              <a:spcBef>
                <a:spcPts val="800"/>
              </a:spcBef>
              <a:spcAft>
                <a:spcPts val="0"/>
              </a:spcAft>
              <a:buClr>
                <a:schemeClr val="dk1"/>
              </a:buClr>
              <a:buSzPts val="1600"/>
              <a:buFont typeface="Arimo"/>
              <a:buNone/>
            </a:pPr>
            <a:r>
              <a:rPr lang="en-US" sz="1600" b="1" i="0" u="none">
                <a:solidFill>
                  <a:schemeClr val="dk1"/>
                </a:solidFill>
                <a:latin typeface="Arimo"/>
                <a:ea typeface="Arimo"/>
                <a:cs typeface="Arimo"/>
                <a:sym typeface="Arimo"/>
              </a:rPr>
              <a:t>New Scheme </a:t>
            </a:r>
            <a:r>
              <a:rPr lang="en-US" sz="1600" b="1" i="0" u="none">
                <a:solidFill>
                  <a:schemeClr val="dk1"/>
                </a:solidFill>
                <a:latin typeface="Times New Roman"/>
                <a:ea typeface="Times New Roman"/>
                <a:cs typeface="Times New Roman"/>
                <a:sym typeface="Times New Roman"/>
              </a:rPr>
              <a:t>🡪</a:t>
            </a:r>
            <a:r>
              <a:rPr lang="en-US" sz="1600" b="1" i="0" u="none">
                <a:solidFill>
                  <a:schemeClr val="dk1"/>
                </a:solidFill>
                <a:latin typeface="Arimo"/>
                <a:ea typeface="Arimo"/>
                <a:cs typeface="Arimo"/>
                <a:sym typeface="Arimo"/>
              </a:rPr>
              <a:t> {</a:t>
            </a:r>
            <a:r>
              <a:rPr lang="en-US" sz="1600" b="1" i="0" u="sng">
                <a:solidFill>
                  <a:schemeClr val="dk1"/>
                </a:solidFill>
                <a:latin typeface="Arimo"/>
                <a:ea typeface="Arimo"/>
                <a:cs typeface="Arimo"/>
                <a:sym typeface="Arimo"/>
              </a:rPr>
              <a:t>Manager, Employee</a:t>
            </a:r>
            <a:r>
              <a:rPr lang="en-US" sz="1600" b="1" i="0" u="none">
                <a:solidFill>
                  <a:schemeClr val="dk1"/>
                </a:solidFill>
                <a:latin typeface="Arimo"/>
                <a:ea typeface="Arimo"/>
                <a:cs typeface="Arimo"/>
                <a:sym typeface="Arimo"/>
              </a:rPr>
              <a:t>}</a:t>
            </a:r>
            <a:endParaRPr/>
          </a:p>
          <a:p>
            <a:pPr marL="1100137" lvl="1" indent="-533399" algn="l" rtl="0">
              <a:lnSpc>
                <a:spcPct val="100000"/>
              </a:lnSpc>
              <a:spcBef>
                <a:spcPts val="800"/>
              </a:spcBef>
              <a:spcAft>
                <a:spcPts val="0"/>
              </a:spcAft>
              <a:buClr>
                <a:schemeClr val="dk1"/>
              </a:buClr>
              <a:buSzPts val="1600"/>
              <a:buFont typeface="Times New Roman"/>
              <a:buNone/>
            </a:pPr>
            <a:endParaRPr sz="1600" b="1" i="0" u="none">
              <a:solidFill>
                <a:schemeClr val="dk1"/>
              </a:solidFill>
              <a:latin typeface="Arimo"/>
              <a:ea typeface="Arimo"/>
              <a:cs typeface="Arimo"/>
              <a:sym typeface="Arimo"/>
            </a:endParaRPr>
          </a:p>
          <a:p>
            <a:pPr marL="609600" lvl="0" indent="-609600" algn="l" rtl="0">
              <a:lnSpc>
                <a:spcPct val="100000"/>
              </a:lnSpc>
              <a:spcBef>
                <a:spcPts val="1000"/>
              </a:spcBef>
              <a:spcAft>
                <a:spcPts val="0"/>
              </a:spcAft>
              <a:buClr>
                <a:srgbClr val="CC0000"/>
              </a:buClr>
              <a:buSzPts val="2000"/>
              <a:buFont typeface="Arimo"/>
              <a:buNone/>
            </a:pPr>
            <a:r>
              <a:rPr lang="en-US" sz="2000" b="1" i="0" u="none">
                <a:solidFill>
                  <a:srgbClr val="CC0000"/>
                </a:solidFill>
                <a:latin typeface="Arimo"/>
                <a:ea typeface="Arimo"/>
                <a:cs typeface="Arimo"/>
                <a:sym typeface="Arimo"/>
              </a:rPr>
              <a:t>Example 3  (Convert to  4NF)</a:t>
            </a:r>
            <a:endParaRPr/>
          </a:p>
          <a:p>
            <a:pPr marL="1100137" lvl="1" indent="-533399" algn="l" rtl="0">
              <a:lnSpc>
                <a:spcPct val="100000"/>
              </a:lnSpc>
              <a:spcBef>
                <a:spcPts val="900"/>
              </a:spcBef>
              <a:spcAft>
                <a:spcPts val="0"/>
              </a:spcAft>
              <a:buClr>
                <a:schemeClr val="dk1"/>
              </a:buClr>
              <a:buSzPts val="1800"/>
              <a:buFont typeface="Arimo"/>
              <a:buNone/>
            </a:pPr>
            <a:r>
              <a:rPr lang="en-US" sz="1800" b="1" i="0" u="none">
                <a:solidFill>
                  <a:schemeClr val="dk1"/>
                </a:solidFill>
                <a:latin typeface="Arimo"/>
                <a:ea typeface="Arimo"/>
                <a:cs typeface="Arimo"/>
                <a:sym typeface="Arimo"/>
              </a:rPr>
              <a:t>Old Scheme </a:t>
            </a:r>
            <a:r>
              <a:rPr lang="en-US" sz="1800" b="1" i="0" u="none">
                <a:solidFill>
                  <a:schemeClr val="dk1"/>
                </a:solidFill>
                <a:latin typeface="Times New Roman"/>
                <a:ea typeface="Times New Roman"/>
                <a:cs typeface="Times New Roman"/>
                <a:sym typeface="Times New Roman"/>
              </a:rPr>
              <a:t>🡪</a:t>
            </a:r>
            <a:r>
              <a:rPr lang="en-US" sz="1800" b="1" i="0" u="none">
                <a:solidFill>
                  <a:schemeClr val="dk1"/>
                </a:solidFill>
                <a:latin typeface="Arimo"/>
                <a:ea typeface="Arimo"/>
                <a:cs typeface="Arimo"/>
                <a:sym typeface="Arimo"/>
              </a:rPr>
              <a:t> {Employee, Skill, ForeignLanguage}</a:t>
            </a:r>
            <a:endParaRPr/>
          </a:p>
          <a:p>
            <a:pPr marL="1100137" lvl="1" indent="-533399" algn="l" rtl="0">
              <a:lnSpc>
                <a:spcPct val="100000"/>
              </a:lnSpc>
              <a:spcBef>
                <a:spcPts val="900"/>
              </a:spcBef>
              <a:spcAft>
                <a:spcPts val="0"/>
              </a:spcAft>
              <a:buClr>
                <a:schemeClr val="dk1"/>
              </a:buClr>
              <a:buSzPts val="1800"/>
              <a:buFont typeface="Arimo"/>
              <a:buNone/>
            </a:pPr>
            <a:r>
              <a:rPr lang="en-US" sz="1800" b="1" i="0" u="none">
                <a:solidFill>
                  <a:schemeClr val="dk1"/>
                </a:solidFill>
                <a:latin typeface="Arimo"/>
                <a:ea typeface="Arimo"/>
                <a:cs typeface="Arimo"/>
                <a:sym typeface="Arimo"/>
              </a:rPr>
              <a:t>New Scheme </a:t>
            </a:r>
            <a:r>
              <a:rPr lang="en-US" sz="1800" b="1" i="0" u="none">
                <a:solidFill>
                  <a:schemeClr val="dk1"/>
                </a:solidFill>
                <a:latin typeface="Times New Roman"/>
                <a:ea typeface="Times New Roman"/>
                <a:cs typeface="Times New Roman"/>
                <a:sym typeface="Times New Roman"/>
              </a:rPr>
              <a:t>🡪</a:t>
            </a:r>
            <a:r>
              <a:rPr lang="en-US" sz="1800" b="1" i="0" u="none">
                <a:solidFill>
                  <a:schemeClr val="dk1"/>
                </a:solidFill>
                <a:latin typeface="Arimo"/>
                <a:ea typeface="Arimo"/>
                <a:cs typeface="Arimo"/>
                <a:sym typeface="Arimo"/>
              </a:rPr>
              <a:t> {Employee, Skill}</a:t>
            </a:r>
            <a:endParaRPr/>
          </a:p>
          <a:p>
            <a:pPr marL="1100137" lvl="1" indent="-533399" algn="l" rtl="0">
              <a:lnSpc>
                <a:spcPct val="100000"/>
              </a:lnSpc>
              <a:spcBef>
                <a:spcPts val="900"/>
              </a:spcBef>
              <a:spcAft>
                <a:spcPts val="0"/>
              </a:spcAft>
              <a:buClr>
                <a:schemeClr val="dk1"/>
              </a:buClr>
              <a:buSzPts val="1800"/>
              <a:buFont typeface="Arimo"/>
              <a:buNone/>
            </a:pPr>
            <a:r>
              <a:rPr lang="en-US" sz="1800" b="1" i="0" u="none">
                <a:solidFill>
                  <a:schemeClr val="dk1"/>
                </a:solidFill>
                <a:latin typeface="Arimo"/>
                <a:ea typeface="Arimo"/>
                <a:cs typeface="Arimo"/>
                <a:sym typeface="Arimo"/>
              </a:rPr>
              <a:t>New Scheme </a:t>
            </a:r>
            <a:r>
              <a:rPr lang="en-US" sz="1800" b="1" i="0" u="none">
                <a:solidFill>
                  <a:schemeClr val="dk1"/>
                </a:solidFill>
                <a:latin typeface="Times New Roman"/>
                <a:ea typeface="Times New Roman"/>
                <a:cs typeface="Times New Roman"/>
                <a:sym typeface="Times New Roman"/>
              </a:rPr>
              <a:t>🡪</a:t>
            </a:r>
            <a:r>
              <a:rPr lang="en-US" sz="1800" b="1" i="0" u="none">
                <a:solidFill>
                  <a:schemeClr val="dk1"/>
                </a:solidFill>
                <a:latin typeface="Arimo"/>
                <a:ea typeface="Arimo"/>
                <a:cs typeface="Arimo"/>
                <a:sym typeface="Arimo"/>
              </a:rPr>
              <a:t> {Employee, ForeignLanguage}</a:t>
            </a:r>
            <a:endParaRPr sz="1800" b="1" i="0" u="none">
              <a:solidFill>
                <a:schemeClr val="dk1"/>
              </a:solidFill>
              <a:latin typeface="Arimo"/>
              <a:ea typeface="Arimo"/>
              <a:cs typeface="Arimo"/>
              <a:sym typeface="Arimo"/>
            </a:endParaRPr>
          </a:p>
          <a:p>
            <a:pPr marL="342900" lvl="0" indent="-228600" algn="l" rtl="0">
              <a:spcBef>
                <a:spcPts val="360"/>
              </a:spcBef>
              <a:spcAft>
                <a:spcPts val="0"/>
              </a:spcAft>
              <a:buClr>
                <a:schemeClr val="dk1"/>
              </a:buClr>
              <a:buSzPts val="1800"/>
              <a:buFont typeface="Times New Roman"/>
              <a:buNone/>
            </a:pPr>
            <a:endParaRPr sz="1800" b="1" i="0" u="none">
              <a:solidFill>
                <a:schemeClr val="dk1"/>
              </a:solidFill>
              <a:latin typeface="Arimo"/>
              <a:ea typeface="Arimo"/>
              <a:cs typeface="Arimo"/>
              <a:sym typeface="Arimo"/>
            </a:endParaRPr>
          </a:p>
        </p:txBody>
      </p:sp>
      <p:sp>
        <p:nvSpPr>
          <p:cNvPr id="1037" name="Google Shape;1037;p41"/>
          <p:cNvSpPr txBox="1"/>
          <p:nvPr/>
        </p:nvSpPr>
        <p:spPr>
          <a:xfrm>
            <a:off x="685800" y="76200"/>
            <a:ext cx="77724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C0000"/>
              </a:buClr>
              <a:buSzPts val="4400"/>
              <a:buFont typeface="Arial"/>
              <a:buNone/>
            </a:pPr>
            <a:r>
              <a:rPr lang="en-US" sz="4400" b="1" i="0" u="none">
                <a:solidFill>
                  <a:srgbClr val="CC0000"/>
                </a:solidFill>
                <a:latin typeface="Arial"/>
                <a:ea typeface="Arial"/>
                <a:cs typeface="Arial"/>
                <a:sym typeface="Arial"/>
              </a:rPr>
              <a:t>4NF - Decomposition</a:t>
            </a:r>
            <a:endParaRPr/>
          </a:p>
        </p:txBody>
      </p:sp>
      <p:grpSp>
        <p:nvGrpSpPr>
          <p:cNvPr id="1038" name="Google Shape;1038;p41"/>
          <p:cNvGrpSpPr/>
          <p:nvPr/>
        </p:nvGrpSpPr>
        <p:grpSpPr>
          <a:xfrm>
            <a:off x="5257800" y="1344612"/>
            <a:ext cx="1600200" cy="941387"/>
            <a:chOff x="4032" y="768"/>
            <a:chExt cx="1008" cy="593"/>
          </a:xfrm>
        </p:grpSpPr>
        <p:grpSp>
          <p:nvGrpSpPr>
            <p:cNvPr id="1039" name="Google Shape;1039;p41"/>
            <p:cNvGrpSpPr/>
            <p:nvPr/>
          </p:nvGrpSpPr>
          <p:grpSpPr>
            <a:xfrm>
              <a:off x="4032" y="768"/>
              <a:ext cx="588" cy="193"/>
              <a:chOff x="0" y="0"/>
              <a:chExt cx="150" cy="1311"/>
            </a:xfrm>
          </p:grpSpPr>
          <p:sp>
            <p:nvSpPr>
              <p:cNvPr id="1040" name="Google Shape;1040;p41"/>
              <p:cNvSpPr txBox="1"/>
              <p:nvPr/>
            </p:nvSpPr>
            <p:spPr>
              <a:xfrm>
                <a:off x="6" y="6"/>
                <a:ext cx="138" cy="12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mo"/>
                  <a:buNone/>
                </a:pPr>
                <a:r>
                  <a:rPr lang="en-US" sz="1200" b="1" i="0" u="none">
                    <a:solidFill>
                      <a:schemeClr val="dk1"/>
                    </a:solidFill>
                    <a:latin typeface="Arimo"/>
                    <a:ea typeface="Arimo"/>
                    <a:cs typeface="Arimo"/>
                    <a:sym typeface="Arimo"/>
                  </a:rPr>
                  <a:t>Manager</a:t>
                </a:r>
                <a:endParaRPr/>
              </a:p>
              <a:p>
                <a:pPr marL="0" marR="0" lvl="0" indent="0" algn="l" rtl="0">
                  <a:lnSpc>
                    <a:spcPct val="100000"/>
                  </a:lnSpc>
                  <a:spcBef>
                    <a:spcPts val="0"/>
                  </a:spcBef>
                  <a:spcAft>
                    <a:spcPts val="0"/>
                  </a:spcAft>
                  <a:buNone/>
                </a:pPr>
                <a:endParaRPr sz="1200" b="1" i="0" u="none">
                  <a:solidFill>
                    <a:schemeClr val="dk1"/>
                  </a:solidFill>
                  <a:latin typeface="Arimo"/>
                  <a:ea typeface="Arimo"/>
                  <a:cs typeface="Arimo"/>
                  <a:sym typeface="Arimo"/>
                </a:endParaRPr>
              </a:p>
            </p:txBody>
          </p:sp>
          <p:sp>
            <p:nvSpPr>
              <p:cNvPr id="1041" name="Google Shape;1041;p41"/>
              <p:cNvSpPr txBox="1"/>
              <p:nvPr/>
            </p:nvSpPr>
            <p:spPr>
              <a:xfrm>
                <a:off x="0" y="0"/>
                <a:ext cx="150" cy="1311"/>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042" name="Google Shape;1042;p41"/>
            <p:cNvGrpSpPr/>
            <p:nvPr/>
          </p:nvGrpSpPr>
          <p:grpSpPr>
            <a:xfrm>
              <a:off x="4621" y="768"/>
              <a:ext cx="419" cy="193"/>
              <a:chOff x="150" y="0"/>
              <a:chExt cx="150" cy="1311"/>
            </a:xfrm>
          </p:grpSpPr>
          <p:sp>
            <p:nvSpPr>
              <p:cNvPr id="1043" name="Google Shape;1043;p41"/>
              <p:cNvSpPr txBox="1"/>
              <p:nvPr/>
            </p:nvSpPr>
            <p:spPr>
              <a:xfrm>
                <a:off x="156" y="6"/>
                <a:ext cx="138" cy="12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mo"/>
                  <a:buNone/>
                </a:pPr>
                <a:r>
                  <a:rPr lang="en-US" sz="1200" b="1" i="0" u="none">
                    <a:solidFill>
                      <a:schemeClr val="dk1"/>
                    </a:solidFill>
                    <a:latin typeface="Arimo"/>
                    <a:ea typeface="Arimo"/>
                    <a:cs typeface="Arimo"/>
                    <a:sym typeface="Arimo"/>
                  </a:rPr>
                  <a:t>Child    </a:t>
                </a:r>
                <a:endParaRPr/>
              </a:p>
              <a:p>
                <a:pPr marL="0" marR="0" lvl="0" indent="0" algn="l" rtl="0">
                  <a:lnSpc>
                    <a:spcPct val="100000"/>
                  </a:lnSpc>
                  <a:spcBef>
                    <a:spcPts val="0"/>
                  </a:spcBef>
                  <a:spcAft>
                    <a:spcPts val="0"/>
                  </a:spcAft>
                  <a:buNone/>
                </a:pPr>
                <a:endParaRPr sz="1200" b="1" i="0" u="none">
                  <a:solidFill>
                    <a:schemeClr val="dk1"/>
                  </a:solidFill>
                  <a:latin typeface="Arimo"/>
                  <a:ea typeface="Arimo"/>
                  <a:cs typeface="Arimo"/>
                  <a:sym typeface="Arimo"/>
                </a:endParaRPr>
              </a:p>
            </p:txBody>
          </p:sp>
          <p:sp>
            <p:nvSpPr>
              <p:cNvPr id="1044" name="Google Shape;1044;p41"/>
              <p:cNvSpPr txBox="1"/>
              <p:nvPr/>
            </p:nvSpPr>
            <p:spPr>
              <a:xfrm>
                <a:off x="150" y="0"/>
                <a:ext cx="150" cy="1311"/>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045" name="Google Shape;1045;p41"/>
            <p:cNvGrpSpPr/>
            <p:nvPr/>
          </p:nvGrpSpPr>
          <p:grpSpPr>
            <a:xfrm>
              <a:off x="4032" y="961"/>
              <a:ext cx="588" cy="214"/>
              <a:chOff x="0" y="1323"/>
              <a:chExt cx="150" cy="736"/>
            </a:xfrm>
          </p:grpSpPr>
          <p:sp>
            <p:nvSpPr>
              <p:cNvPr id="1046" name="Google Shape;1046;p41"/>
              <p:cNvSpPr txBox="1"/>
              <p:nvPr/>
            </p:nvSpPr>
            <p:spPr>
              <a:xfrm>
                <a:off x="6" y="1329"/>
                <a:ext cx="138" cy="72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Jim</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1047" name="Google Shape;1047;p41"/>
              <p:cNvSpPr txBox="1"/>
              <p:nvPr/>
            </p:nvSpPr>
            <p:spPr>
              <a:xfrm>
                <a:off x="0" y="1323"/>
                <a:ext cx="150" cy="736"/>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048" name="Google Shape;1048;p41"/>
            <p:cNvGrpSpPr/>
            <p:nvPr/>
          </p:nvGrpSpPr>
          <p:grpSpPr>
            <a:xfrm>
              <a:off x="4621" y="961"/>
              <a:ext cx="419" cy="214"/>
              <a:chOff x="150" y="1323"/>
              <a:chExt cx="150" cy="736"/>
            </a:xfrm>
          </p:grpSpPr>
          <p:sp>
            <p:nvSpPr>
              <p:cNvPr id="1049" name="Google Shape;1049;p41"/>
              <p:cNvSpPr txBox="1"/>
              <p:nvPr/>
            </p:nvSpPr>
            <p:spPr>
              <a:xfrm>
                <a:off x="156" y="1329"/>
                <a:ext cx="138" cy="72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Beth</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1050" name="Google Shape;1050;p41"/>
              <p:cNvSpPr txBox="1"/>
              <p:nvPr/>
            </p:nvSpPr>
            <p:spPr>
              <a:xfrm>
                <a:off x="150" y="1323"/>
                <a:ext cx="150" cy="736"/>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051" name="Google Shape;1051;p41"/>
            <p:cNvGrpSpPr/>
            <p:nvPr/>
          </p:nvGrpSpPr>
          <p:grpSpPr>
            <a:xfrm>
              <a:off x="4032" y="1175"/>
              <a:ext cx="588" cy="186"/>
              <a:chOff x="0" y="2071"/>
              <a:chExt cx="150" cy="736"/>
            </a:xfrm>
          </p:grpSpPr>
          <p:sp>
            <p:nvSpPr>
              <p:cNvPr id="1052" name="Google Shape;1052;p41"/>
              <p:cNvSpPr txBox="1"/>
              <p:nvPr/>
            </p:nvSpPr>
            <p:spPr>
              <a:xfrm>
                <a:off x="6" y="2077"/>
                <a:ext cx="138" cy="72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Mary</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1053" name="Google Shape;1053;p41"/>
              <p:cNvSpPr txBox="1"/>
              <p:nvPr/>
            </p:nvSpPr>
            <p:spPr>
              <a:xfrm>
                <a:off x="0" y="2071"/>
                <a:ext cx="150" cy="736"/>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054" name="Google Shape;1054;p41"/>
            <p:cNvGrpSpPr/>
            <p:nvPr/>
          </p:nvGrpSpPr>
          <p:grpSpPr>
            <a:xfrm>
              <a:off x="4621" y="1175"/>
              <a:ext cx="419" cy="186"/>
              <a:chOff x="150" y="2071"/>
              <a:chExt cx="150" cy="736"/>
            </a:xfrm>
          </p:grpSpPr>
          <p:sp>
            <p:nvSpPr>
              <p:cNvPr id="1055" name="Google Shape;1055;p41"/>
              <p:cNvSpPr txBox="1"/>
              <p:nvPr/>
            </p:nvSpPr>
            <p:spPr>
              <a:xfrm>
                <a:off x="156" y="2077"/>
                <a:ext cx="138" cy="72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Bob</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1056" name="Google Shape;1056;p41"/>
              <p:cNvSpPr txBox="1"/>
              <p:nvPr/>
            </p:nvSpPr>
            <p:spPr>
              <a:xfrm>
                <a:off x="150" y="2071"/>
                <a:ext cx="150" cy="736"/>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grpSp>
        <p:nvGrpSpPr>
          <p:cNvPr id="1057" name="Google Shape;1057;p41"/>
          <p:cNvGrpSpPr/>
          <p:nvPr/>
        </p:nvGrpSpPr>
        <p:grpSpPr>
          <a:xfrm>
            <a:off x="7070725" y="1322387"/>
            <a:ext cx="1844675" cy="1268412"/>
            <a:chOff x="4032" y="1488"/>
            <a:chExt cx="1162" cy="799"/>
          </a:xfrm>
        </p:grpSpPr>
        <p:grpSp>
          <p:nvGrpSpPr>
            <p:cNvPr id="1058" name="Google Shape;1058;p41"/>
            <p:cNvGrpSpPr/>
            <p:nvPr/>
          </p:nvGrpSpPr>
          <p:grpSpPr>
            <a:xfrm>
              <a:off x="4032" y="1488"/>
              <a:ext cx="588" cy="193"/>
              <a:chOff x="0" y="0"/>
              <a:chExt cx="150" cy="1311"/>
            </a:xfrm>
          </p:grpSpPr>
          <p:sp>
            <p:nvSpPr>
              <p:cNvPr id="1059" name="Google Shape;1059;p41"/>
              <p:cNvSpPr txBox="1"/>
              <p:nvPr/>
            </p:nvSpPr>
            <p:spPr>
              <a:xfrm>
                <a:off x="6" y="6"/>
                <a:ext cx="138" cy="12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mo"/>
                  <a:buNone/>
                </a:pPr>
                <a:r>
                  <a:rPr lang="en-US" sz="1200" b="1" i="0" u="none">
                    <a:solidFill>
                      <a:schemeClr val="dk1"/>
                    </a:solidFill>
                    <a:latin typeface="Arimo"/>
                    <a:ea typeface="Arimo"/>
                    <a:cs typeface="Arimo"/>
                    <a:sym typeface="Arimo"/>
                  </a:rPr>
                  <a:t>Manager</a:t>
                </a:r>
                <a:endParaRPr/>
              </a:p>
              <a:p>
                <a:pPr marL="0" marR="0" lvl="0" indent="0" algn="l" rtl="0">
                  <a:lnSpc>
                    <a:spcPct val="100000"/>
                  </a:lnSpc>
                  <a:spcBef>
                    <a:spcPts val="0"/>
                  </a:spcBef>
                  <a:spcAft>
                    <a:spcPts val="0"/>
                  </a:spcAft>
                  <a:buNone/>
                </a:pPr>
                <a:endParaRPr sz="1200" b="1" i="0" u="none">
                  <a:solidFill>
                    <a:schemeClr val="dk1"/>
                  </a:solidFill>
                  <a:latin typeface="Arimo"/>
                  <a:ea typeface="Arimo"/>
                  <a:cs typeface="Arimo"/>
                  <a:sym typeface="Arimo"/>
                </a:endParaRPr>
              </a:p>
            </p:txBody>
          </p:sp>
          <p:sp>
            <p:nvSpPr>
              <p:cNvPr id="1060" name="Google Shape;1060;p41"/>
              <p:cNvSpPr txBox="1"/>
              <p:nvPr/>
            </p:nvSpPr>
            <p:spPr>
              <a:xfrm>
                <a:off x="0" y="0"/>
                <a:ext cx="150" cy="1311"/>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061" name="Google Shape;1061;p41"/>
            <p:cNvGrpSpPr/>
            <p:nvPr/>
          </p:nvGrpSpPr>
          <p:grpSpPr>
            <a:xfrm>
              <a:off x="4620" y="1488"/>
              <a:ext cx="574" cy="193"/>
              <a:chOff x="300" y="0"/>
              <a:chExt cx="1227" cy="1311"/>
            </a:xfrm>
          </p:grpSpPr>
          <p:sp>
            <p:nvSpPr>
              <p:cNvPr id="1062" name="Google Shape;1062;p41"/>
              <p:cNvSpPr txBox="1"/>
              <p:nvPr/>
            </p:nvSpPr>
            <p:spPr>
              <a:xfrm>
                <a:off x="306" y="6"/>
                <a:ext cx="1215" cy="12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mo"/>
                  <a:buNone/>
                </a:pPr>
                <a:r>
                  <a:rPr lang="en-US" sz="1200" b="1" i="0" u="none">
                    <a:solidFill>
                      <a:schemeClr val="dk1"/>
                    </a:solidFill>
                    <a:latin typeface="Arimo"/>
                    <a:ea typeface="Arimo"/>
                    <a:cs typeface="Arimo"/>
                    <a:sym typeface="Arimo"/>
                  </a:rPr>
                  <a:t>Employee</a:t>
                </a:r>
                <a:endParaRPr/>
              </a:p>
              <a:p>
                <a:pPr marL="0" marR="0" lvl="0" indent="0" algn="l" rtl="0">
                  <a:lnSpc>
                    <a:spcPct val="100000"/>
                  </a:lnSpc>
                  <a:spcBef>
                    <a:spcPts val="0"/>
                  </a:spcBef>
                  <a:spcAft>
                    <a:spcPts val="0"/>
                  </a:spcAft>
                  <a:buNone/>
                </a:pPr>
                <a:endParaRPr sz="1200" b="1" i="0" u="none">
                  <a:solidFill>
                    <a:schemeClr val="dk1"/>
                  </a:solidFill>
                  <a:latin typeface="Arimo"/>
                  <a:ea typeface="Arimo"/>
                  <a:cs typeface="Arimo"/>
                  <a:sym typeface="Arimo"/>
                </a:endParaRPr>
              </a:p>
            </p:txBody>
          </p:sp>
          <p:sp>
            <p:nvSpPr>
              <p:cNvPr id="1063" name="Google Shape;1063;p41"/>
              <p:cNvSpPr txBox="1"/>
              <p:nvPr/>
            </p:nvSpPr>
            <p:spPr>
              <a:xfrm>
                <a:off x="300" y="0"/>
                <a:ext cx="1227" cy="1311"/>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064" name="Google Shape;1064;p41"/>
            <p:cNvGrpSpPr/>
            <p:nvPr/>
          </p:nvGrpSpPr>
          <p:grpSpPr>
            <a:xfrm>
              <a:off x="4032" y="1681"/>
              <a:ext cx="588" cy="214"/>
              <a:chOff x="0" y="1323"/>
              <a:chExt cx="150" cy="736"/>
            </a:xfrm>
          </p:grpSpPr>
          <p:sp>
            <p:nvSpPr>
              <p:cNvPr id="1065" name="Google Shape;1065;p41"/>
              <p:cNvSpPr txBox="1"/>
              <p:nvPr/>
            </p:nvSpPr>
            <p:spPr>
              <a:xfrm>
                <a:off x="6" y="1329"/>
                <a:ext cx="138" cy="72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Jim</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1066" name="Google Shape;1066;p41"/>
              <p:cNvSpPr txBox="1"/>
              <p:nvPr/>
            </p:nvSpPr>
            <p:spPr>
              <a:xfrm>
                <a:off x="0" y="1323"/>
                <a:ext cx="150" cy="736"/>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067" name="Google Shape;1067;p41"/>
            <p:cNvGrpSpPr/>
            <p:nvPr/>
          </p:nvGrpSpPr>
          <p:grpSpPr>
            <a:xfrm>
              <a:off x="4620" y="1681"/>
              <a:ext cx="574" cy="214"/>
              <a:chOff x="300" y="1323"/>
              <a:chExt cx="1227" cy="736"/>
            </a:xfrm>
          </p:grpSpPr>
          <p:sp>
            <p:nvSpPr>
              <p:cNvPr id="1068" name="Google Shape;1068;p41"/>
              <p:cNvSpPr txBox="1"/>
              <p:nvPr/>
            </p:nvSpPr>
            <p:spPr>
              <a:xfrm>
                <a:off x="306" y="1329"/>
                <a:ext cx="1215" cy="72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Alice</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1069" name="Google Shape;1069;p41"/>
              <p:cNvSpPr txBox="1"/>
              <p:nvPr/>
            </p:nvSpPr>
            <p:spPr>
              <a:xfrm>
                <a:off x="300" y="1323"/>
                <a:ext cx="1227" cy="736"/>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070" name="Google Shape;1070;p41"/>
            <p:cNvGrpSpPr/>
            <p:nvPr/>
          </p:nvGrpSpPr>
          <p:grpSpPr>
            <a:xfrm>
              <a:off x="4032" y="1895"/>
              <a:ext cx="588" cy="186"/>
              <a:chOff x="0" y="2071"/>
              <a:chExt cx="150" cy="736"/>
            </a:xfrm>
          </p:grpSpPr>
          <p:sp>
            <p:nvSpPr>
              <p:cNvPr id="1071" name="Google Shape;1071;p41"/>
              <p:cNvSpPr txBox="1"/>
              <p:nvPr/>
            </p:nvSpPr>
            <p:spPr>
              <a:xfrm>
                <a:off x="6" y="2077"/>
                <a:ext cx="138" cy="72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Mary</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1072" name="Google Shape;1072;p41"/>
              <p:cNvSpPr txBox="1"/>
              <p:nvPr/>
            </p:nvSpPr>
            <p:spPr>
              <a:xfrm>
                <a:off x="0" y="2071"/>
                <a:ext cx="150" cy="736"/>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073" name="Google Shape;1073;p41"/>
            <p:cNvGrpSpPr/>
            <p:nvPr/>
          </p:nvGrpSpPr>
          <p:grpSpPr>
            <a:xfrm>
              <a:off x="4620" y="1895"/>
              <a:ext cx="574" cy="186"/>
              <a:chOff x="300" y="2071"/>
              <a:chExt cx="1227" cy="736"/>
            </a:xfrm>
          </p:grpSpPr>
          <p:sp>
            <p:nvSpPr>
              <p:cNvPr id="1074" name="Google Shape;1074;p41"/>
              <p:cNvSpPr txBox="1"/>
              <p:nvPr/>
            </p:nvSpPr>
            <p:spPr>
              <a:xfrm>
                <a:off x="306" y="2077"/>
                <a:ext cx="1215" cy="72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Jane</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1075" name="Google Shape;1075;p41"/>
              <p:cNvSpPr txBox="1"/>
              <p:nvPr/>
            </p:nvSpPr>
            <p:spPr>
              <a:xfrm>
                <a:off x="300" y="2071"/>
                <a:ext cx="1227" cy="736"/>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076" name="Google Shape;1076;p41"/>
            <p:cNvGrpSpPr/>
            <p:nvPr/>
          </p:nvGrpSpPr>
          <p:grpSpPr>
            <a:xfrm>
              <a:off x="4032" y="2081"/>
              <a:ext cx="588" cy="206"/>
              <a:chOff x="0" y="2819"/>
              <a:chExt cx="150" cy="736"/>
            </a:xfrm>
          </p:grpSpPr>
          <p:sp>
            <p:nvSpPr>
              <p:cNvPr id="1077" name="Google Shape;1077;p41"/>
              <p:cNvSpPr txBox="1"/>
              <p:nvPr/>
            </p:nvSpPr>
            <p:spPr>
              <a:xfrm>
                <a:off x="6" y="2825"/>
                <a:ext cx="138" cy="72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Mary</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1078" name="Google Shape;1078;p41"/>
              <p:cNvSpPr txBox="1"/>
              <p:nvPr/>
            </p:nvSpPr>
            <p:spPr>
              <a:xfrm>
                <a:off x="0" y="2819"/>
                <a:ext cx="150" cy="736"/>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079" name="Google Shape;1079;p41"/>
            <p:cNvGrpSpPr/>
            <p:nvPr/>
          </p:nvGrpSpPr>
          <p:grpSpPr>
            <a:xfrm>
              <a:off x="4620" y="2081"/>
              <a:ext cx="574" cy="206"/>
              <a:chOff x="300" y="2819"/>
              <a:chExt cx="1227" cy="736"/>
            </a:xfrm>
          </p:grpSpPr>
          <p:sp>
            <p:nvSpPr>
              <p:cNvPr id="1080" name="Google Shape;1080;p41"/>
              <p:cNvSpPr txBox="1"/>
              <p:nvPr/>
            </p:nvSpPr>
            <p:spPr>
              <a:xfrm>
                <a:off x="306" y="2825"/>
                <a:ext cx="1215" cy="72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Adam</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1081" name="Google Shape;1081;p41"/>
              <p:cNvSpPr txBox="1"/>
              <p:nvPr/>
            </p:nvSpPr>
            <p:spPr>
              <a:xfrm>
                <a:off x="300" y="2819"/>
                <a:ext cx="1227" cy="736"/>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grpSp>
        <p:nvGrpSpPr>
          <p:cNvPr id="1082" name="Google Shape;1082;p41"/>
          <p:cNvGrpSpPr/>
          <p:nvPr/>
        </p:nvGrpSpPr>
        <p:grpSpPr>
          <a:xfrm>
            <a:off x="3886200" y="4876800"/>
            <a:ext cx="1993900" cy="1481137"/>
            <a:chOff x="3264" y="3072"/>
            <a:chExt cx="1256" cy="933"/>
          </a:xfrm>
        </p:grpSpPr>
        <p:grpSp>
          <p:nvGrpSpPr>
            <p:cNvPr id="1083" name="Google Shape;1083;p41"/>
            <p:cNvGrpSpPr/>
            <p:nvPr/>
          </p:nvGrpSpPr>
          <p:grpSpPr>
            <a:xfrm>
              <a:off x="3264" y="3072"/>
              <a:ext cx="627" cy="191"/>
              <a:chOff x="0" y="0"/>
              <a:chExt cx="627" cy="403"/>
            </a:xfrm>
          </p:grpSpPr>
          <p:sp>
            <p:nvSpPr>
              <p:cNvPr id="1084" name="Google Shape;1084;p41"/>
              <p:cNvSpPr txBox="1"/>
              <p:nvPr/>
            </p:nvSpPr>
            <p:spPr>
              <a:xfrm>
                <a:off x="43" y="0"/>
                <a:ext cx="541" cy="40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200"/>
                  <a:buFont typeface="Arimo"/>
                  <a:buNone/>
                </a:pPr>
                <a:r>
                  <a:rPr lang="en-US" sz="1200" b="1" i="0" u="none">
                    <a:solidFill>
                      <a:schemeClr val="dk1"/>
                    </a:solidFill>
                    <a:latin typeface="Arimo"/>
                    <a:ea typeface="Arimo"/>
                    <a:cs typeface="Arimo"/>
                    <a:sym typeface="Arimo"/>
                  </a:rPr>
                  <a:t>Employee</a:t>
                </a:r>
                <a:endParaRPr/>
              </a:p>
              <a:p>
                <a:pPr marL="0" marR="0" lvl="0" indent="0" algn="l" rtl="0">
                  <a:lnSpc>
                    <a:spcPct val="100000"/>
                  </a:lnSpc>
                  <a:spcBef>
                    <a:spcPts val="0"/>
                  </a:spcBef>
                  <a:spcAft>
                    <a:spcPts val="0"/>
                  </a:spcAft>
                  <a:buNone/>
                </a:pPr>
                <a:endParaRPr sz="1200" b="1" i="0" u="none">
                  <a:solidFill>
                    <a:schemeClr val="dk1"/>
                  </a:solidFill>
                  <a:latin typeface="Arimo"/>
                  <a:ea typeface="Arimo"/>
                  <a:cs typeface="Arimo"/>
                  <a:sym typeface="Arimo"/>
                </a:endParaRPr>
              </a:p>
            </p:txBody>
          </p:sp>
          <p:sp>
            <p:nvSpPr>
              <p:cNvPr id="1085" name="Google Shape;1085;p41"/>
              <p:cNvSpPr txBox="1"/>
              <p:nvPr/>
            </p:nvSpPr>
            <p:spPr>
              <a:xfrm>
                <a:off x="0" y="0"/>
                <a:ext cx="627"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086" name="Google Shape;1086;p41"/>
            <p:cNvGrpSpPr/>
            <p:nvPr/>
          </p:nvGrpSpPr>
          <p:grpSpPr>
            <a:xfrm>
              <a:off x="3894" y="3072"/>
              <a:ext cx="626" cy="191"/>
              <a:chOff x="1249" y="0"/>
              <a:chExt cx="626" cy="403"/>
            </a:xfrm>
          </p:grpSpPr>
          <p:sp>
            <p:nvSpPr>
              <p:cNvPr id="1087" name="Google Shape;1087;p41"/>
              <p:cNvSpPr txBox="1"/>
              <p:nvPr/>
            </p:nvSpPr>
            <p:spPr>
              <a:xfrm>
                <a:off x="1292" y="0"/>
                <a:ext cx="540" cy="40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200"/>
                  <a:buFont typeface="Arimo"/>
                  <a:buNone/>
                </a:pPr>
                <a:r>
                  <a:rPr lang="en-US" sz="1200" b="1" i="0" u="none">
                    <a:solidFill>
                      <a:schemeClr val="dk1"/>
                    </a:solidFill>
                    <a:latin typeface="Arimo"/>
                    <a:ea typeface="Arimo"/>
                    <a:cs typeface="Arimo"/>
                    <a:sym typeface="Arimo"/>
                  </a:rPr>
                  <a:t>Language</a:t>
                </a:r>
                <a:endParaRPr/>
              </a:p>
              <a:p>
                <a:pPr marL="0" marR="0" lvl="0" indent="0" algn="l" rtl="0">
                  <a:lnSpc>
                    <a:spcPct val="100000"/>
                  </a:lnSpc>
                  <a:spcBef>
                    <a:spcPts val="0"/>
                  </a:spcBef>
                  <a:spcAft>
                    <a:spcPts val="0"/>
                  </a:spcAft>
                  <a:buNone/>
                </a:pPr>
                <a:endParaRPr sz="1200" b="1" i="0" u="none">
                  <a:solidFill>
                    <a:schemeClr val="dk1"/>
                  </a:solidFill>
                  <a:latin typeface="Arimo"/>
                  <a:ea typeface="Arimo"/>
                  <a:cs typeface="Arimo"/>
                  <a:sym typeface="Arimo"/>
                </a:endParaRPr>
              </a:p>
            </p:txBody>
          </p:sp>
          <p:sp>
            <p:nvSpPr>
              <p:cNvPr id="1088" name="Google Shape;1088;p41"/>
              <p:cNvSpPr txBox="1"/>
              <p:nvPr/>
            </p:nvSpPr>
            <p:spPr>
              <a:xfrm>
                <a:off x="1249" y="0"/>
                <a:ext cx="626"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089" name="Google Shape;1089;p41"/>
            <p:cNvGrpSpPr/>
            <p:nvPr/>
          </p:nvGrpSpPr>
          <p:grpSpPr>
            <a:xfrm>
              <a:off x="3264" y="3263"/>
              <a:ext cx="627" cy="193"/>
              <a:chOff x="0" y="403"/>
              <a:chExt cx="627" cy="403"/>
            </a:xfrm>
          </p:grpSpPr>
          <p:sp>
            <p:nvSpPr>
              <p:cNvPr id="1090" name="Google Shape;1090;p41"/>
              <p:cNvSpPr txBox="1"/>
              <p:nvPr/>
            </p:nvSpPr>
            <p:spPr>
              <a:xfrm>
                <a:off x="43" y="403"/>
                <a:ext cx="541" cy="40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1234</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1091" name="Google Shape;1091;p41"/>
              <p:cNvSpPr txBox="1"/>
              <p:nvPr/>
            </p:nvSpPr>
            <p:spPr>
              <a:xfrm>
                <a:off x="0" y="403"/>
                <a:ext cx="627"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092" name="Google Shape;1092;p41"/>
            <p:cNvGrpSpPr/>
            <p:nvPr/>
          </p:nvGrpSpPr>
          <p:grpSpPr>
            <a:xfrm>
              <a:off x="3894" y="3263"/>
              <a:ext cx="626" cy="193"/>
              <a:chOff x="1249" y="403"/>
              <a:chExt cx="626" cy="403"/>
            </a:xfrm>
          </p:grpSpPr>
          <p:sp>
            <p:nvSpPr>
              <p:cNvPr id="1093" name="Google Shape;1093;p41"/>
              <p:cNvSpPr txBox="1"/>
              <p:nvPr/>
            </p:nvSpPr>
            <p:spPr>
              <a:xfrm>
                <a:off x="1292" y="403"/>
                <a:ext cx="540" cy="40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French</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1094" name="Google Shape;1094;p41"/>
              <p:cNvSpPr txBox="1"/>
              <p:nvPr/>
            </p:nvSpPr>
            <p:spPr>
              <a:xfrm>
                <a:off x="1249" y="403"/>
                <a:ext cx="626"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095" name="Google Shape;1095;p41"/>
            <p:cNvGrpSpPr/>
            <p:nvPr/>
          </p:nvGrpSpPr>
          <p:grpSpPr>
            <a:xfrm>
              <a:off x="3264" y="3456"/>
              <a:ext cx="627" cy="181"/>
              <a:chOff x="0" y="806"/>
              <a:chExt cx="627" cy="403"/>
            </a:xfrm>
          </p:grpSpPr>
          <p:sp>
            <p:nvSpPr>
              <p:cNvPr id="1096" name="Google Shape;1096;p41"/>
              <p:cNvSpPr txBox="1"/>
              <p:nvPr/>
            </p:nvSpPr>
            <p:spPr>
              <a:xfrm>
                <a:off x="43" y="806"/>
                <a:ext cx="541" cy="40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1234</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1097" name="Google Shape;1097;p41"/>
              <p:cNvSpPr txBox="1"/>
              <p:nvPr/>
            </p:nvSpPr>
            <p:spPr>
              <a:xfrm>
                <a:off x="0" y="806"/>
                <a:ext cx="627"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098" name="Google Shape;1098;p41"/>
            <p:cNvGrpSpPr/>
            <p:nvPr/>
          </p:nvGrpSpPr>
          <p:grpSpPr>
            <a:xfrm>
              <a:off x="3894" y="3456"/>
              <a:ext cx="626" cy="181"/>
              <a:chOff x="1249" y="806"/>
              <a:chExt cx="626" cy="403"/>
            </a:xfrm>
          </p:grpSpPr>
          <p:sp>
            <p:nvSpPr>
              <p:cNvPr id="1099" name="Google Shape;1099;p41"/>
              <p:cNvSpPr txBox="1"/>
              <p:nvPr/>
            </p:nvSpPr>
            <p:spPr>
              <a:xfrm>
                <a:off x="1292" y="806"/>
                <a:ext cx="540" cy="40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German</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1100" name="Google Shape;1100;p41"/>
              <p:cNvSpPr txBox="1"/>
              <p:nvPr/>
            </p:nvSpPr>
            <p:spPr>
              <a:xfrm>
                <a:off x="1249" y="806"/>
                <a:ext cx="626"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101" name="Google Shape;1101;p41"/>
            <p:cNvGrpSpPr/>
            <p:nvPr/>
          </p:nvGrpSpPr>
          <p:grpSpPr>
            <a:xfrm>
              <a:off x="3264" y="3637"/>
              <a:ext cx="627" cy="203"/>
              <a:chOff x="0" y="1209"/>
              <a:chExt cx="627" cy="403"/>
            </a:xfrm>
          </p:grpSpPr>
          <p:sp>
            <p:nvSpPr>
              <p:cNvPr id="1102" name="Google Shape;1102;p41"/>
              <p:cNvSpPr txBox="1"/>
              <p:nvPr/>
            </p:nvSpPr>
            <p:spPr>
              <a:xfrm>
                <a:off x="43" y="1209"/>
                <a:ext cx="541" cy="40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1453</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1103" name="Google Shape;1103;p41"/>
              <p:cNvSpPr txBox="1"/>
              <p:nvPr/>
            </p:nvSpPr>
            <p:spPr>
              <a:xfrm>
                <a:off x="0" y="1209"/>
                <a:ext cx="627"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104" name="Google Shape;1104;p41"/>
            <p:cNvGrpSpPr/>
            <p:nvPr/>
          </p:nvGrpSpPr>
          <p:grpSpPr>
            <a:xfrm>
              <a:off x="3894" y="3637"/>
              <a:ext cx="626" cy="203"/>
              <a:chOff x="1249" y="1209"/>
              <a:chExt cx="626" cy="403"/>
            </a:xfrm>
          </p:grpSpPr>
          <p:sp>
            <p:nvSpPr>
              <p:cNvPr id="1105" name="Google Shape;1105;p41"/>
              <p:cNvSpPr txBox="1"/>
              <p:nvPr/>
            </p:nvSpPr>
            <p:spPr>
              <a:xfrm>
                <a:off x="1292" y="1209"/>
                <a:ext cx="540" cy="40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Spanish</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1106" name="Google Shape;1106;p41"/>
              <p:cNvSpPr txBox="1"/>
              <p:nvPr/>
            </p:nvSpPr>
            <p:spPr>
              <a:xfrm>
                <a:off x="1249" y="1209"/>
                <a:ext cx="626"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107" name="Google Shape;1107;p41"/>
            <p:cNvGrpSpPr/>
            <p:nvPr/>
          </p:nvGrpSpPr>
          <p:grpSpPr>
            <a:xfrm>
              <a:off x="3264" y="3840"/>
              <a:ext cx="627" cy="165"/>
              <a:chOff x="0" y="2015"/>
              <a:chExt cx="627" cy="403"/>
            </a:xfrm>
          </p:grpSpPr>
          <p:sp>
            <p:nvSpPr>
              <p:cNvPr id="1108" name="Google Shape;1108;p41"/>
              <p:cNvSpPr txBox="1"/>
              <p:nvPr/>
            </p:nvSpPr>
            <p:spPr>
              <a:xfrm>
                <a:off x="43" y="2015"/>
                <a:ext cx="541" cy="40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2345</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1109" name="Google Shape;1109;p41"/>
              <p:cNvSpPr txBox="1"/>
              <p:nvPr/>
            </p:nvSpPr>
            <p:spPr>
              <a:xfrm>
                <a:off x="0" y="2015"/>
                <a:ext cx="627"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110" name="Google Shape;1110;p41"/>
            <p:cNvGrpSpPr/>
            <p:nvPr/>
          </p:nvGrpSpPr>
          <p:grpSpPr>
            <a:xfrm>
              <a:off x="3894" y="3840"/>
              <a:ext cx="626" cy="165"/>
              <a:chOff x="1249" y="2015"/>
              <a:chExt cx="626" cy="403"/>
            </a:xfrm>
          </p:grpSpPr>
          <p:sp>
            <p:nvSpPr>
              <p:cNvPr id="1111" name="Google Shape;1111;p41"/>
              <p:cNvSpPr txBox="1"/>
              <p:nvPr/>
            </p:nvSpPr>
            <p:spPr>
              <a:xfrm>
                <a:off x="1292" y="2015"/>
                <a:ext cx="540" cy="40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Spanish</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1112" name="Google Shape;1112;p41"/>
              <p:cNvSpPr txBox="1"/>
              <p:nvPr/>
            </p:nvSpPr>
            <p:spPr>
              <a:xfrm>
                <a:off x="1249" y="2015"/>
                <a:ext cx="626"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grpSp>
        <p:nvGrpSpPr>
          <p:cNvPr id="1113" name="Google Shape;1113;p41"/>
          <p:cNvGrpSpPr/>
          <p:nvPr/>
        </p:nvGrpSpPr>
        <p:grpSpPr>
          <a:xfrm>
            <a:off x="1524000" y="4876800"/>
            <a:ext cx="1982787" cy="1465262"/>
            <a:chOff x="960" y="3072"/>
            <a:chExt cx="1249" cy="923"/>
          </a:xfrm>
        </p:grpSpPr>
        <p:grpSp>
          <p:nvGrpSpPr>
            <p:cNvPr id="1114" name="Google Shape;1114;p41"/>
            <p:cNvGrpSpPr/>
            <p:nvPr/>
          </p:nvGrpSpPr>
          <p:grpSpPr>
            <a:xfrm>
              <a:off x="960" y="3072"/>
              <a:ext cx="627" cy="191"/>
              <a:chOff x="0" y="0"/>
              <a:chExt cx="627" cy="403"/>
            </a:xfrm>
          </p:grpSpPr>
          <p:sp>
            <p:nvSpPr>
              <p:cNvPr id="1115" name="Google Shape;1115;p41"/>
              <p:cNvSpPr txBox="1"/>
              <p:nvPr/>
            </p:nvSpPr>
            <p:spPr>
              <a:xfrm>
                <a:off x="43" y="0"/>
                <a:ext cx="541" cy="40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200"/>
                  <a:buFont typeface="Arimo"/>
                  <a:buNone/>
                </a:pPr>
                <a:r>
                  <a:rPr lang="en-US" sz="1200" b="1" i="0" u="none">
                    <a:solidFill>
                      <a:schemeClr val="dk1"/>
                    </a:solidFill>
                    <a:latin typeface="Arimo"/>
                    <a:ea typeface="Arimo"/>
                    <a:cs typeface="Arimo"/>
                    <a:sym typeface="Arimo"/>
                  </a:rPr>
                  <a:t>Employee</a:t>
                </a:r>
                <a:endParaRPr/>
              </a:p>
              <a:p>
                <a:pPr marL="0" marR="0" lvl="0" indent="0" algn="l" rtl="0">
                  <a:lnSpc>
                    <a:spcPct val="100000"/>
                  </a:lnSpc>
                  <a:spcBef>
                    <a:spcPts val="0"/>
                  </a:spcBef>
                  <a:spcAft>
                    <a:spcPts val="0"/>
                  </a:spcAft>
                  <a:buNone/>
                </a:pPr>
                <a:endParaRPr sz="1200" b="1" i="0" u="none">
                  <a:solidFill>
                    <a:schemeClr val="dk1"/>
                  </a:solidFill>
                  <a:latin typeface="Arimo"/>
                  <a:ea typeface="Arimo"/>
                  <a:cs typeface="Arimo"/>
                  <a:sym typeface="Arimo"/>
                </a:endParaRPr>
              </a:p>
            </p:txBody>
          </p:sp>
          <p:sp>
            <p:nvSpPr>
              <p:cNvPr id="1116" name="Google Shape;1116;p41"/>
              <p:cNvSpPr txBox="1"/>
              <p:nvPr/>
            </p:nvSpPr>
            <p:spPr>
              <a:xfrm>
                <a:off x="0" y="0"/>
                <a:ext cx="627"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117" name="Google Shape;1117;p41"/>
            <p:cNvGrpSpPr/>
            <p:nvPr/>
          </p:nvGrpSpPr>
          <p:grpSpPr>
            <a:xfrm>
              <a:off x="1587" y="3072"/>
              <a:ext cx="622" cy="191"/>
              <a:chOff x="627" y="0"/>
              <a:chExt cx="622" cy="403"/>
            </a:xfrm>
          </p:grpSpPr>
          <p:sp>
            <p:nvSpPr>
              <p:cNvPr id="1118" name="Google Shape;1118;p41"/>
              <p:cNvSpPr txBox="1"/>
              <p:nvPr/>
            </p:nvSpPr>
            <p:spPr>
              <a:xfrm>
                <a:off x="670" y="0"/>
                <a:ext cx="536" cy="40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200"/>
                  <a:buFont typeface="Arimo"/>
                  <a:buNone/>
                </a:pPr>
                <a:r>
                  <a:rPr lang="en-US" sz="1200" b="1" i="0" u="none">
                    <a:solidFill>
                      <a:schemeClr val="dk1"/>
                    </a:solidFill>
                    <a:latin typeface="Arimo"/>
                    <a:ea typeface="Arimo"/>
                    <a:cs typeface="Arimo"/>
                    <a:sym typeface="Arimo"/>
                  </a:rPr>
                  <a:t>Skill</a:t>
                </a:r>
                <a:endParaRPr/>
              </a:p>
              <a:p>
                <a:pPr marL="0" marR="0" lvl="0" indent="0" algn="l" rtl="0">
                  <a:lnSpc>
                    <a:spcPct val="100000"/>
                  </a:lnSpc>
                  <a:spcBef>
                    <a:spcPts val="0"/>
                  </a:spcBef>
                  <a:spcAft>
                    <a:spcPts val="0"/>
                  </a:spcAft>
                  <a:buNone/>
                </a:pPr>
                <a:endParaRPr sz="1200" b="1" i="0" u="none">
                  <a:solidFill>
                    <a:schemeClr val="dk1"/>
                  </a:solidFill>
                  <a:latin typeface="Arimo"/>
                  <a:ea typeface="Arimo"/>
                  <a:cs typeface="Arimo"/>
                  <a:sym typeface="Arimo"/>
                </a:endParaRPr>
              </a:p>
            </p:txBody>
          </p:sp>
          <p:sp>
            <p:nvSpPr>
              <p:cNvPr id="1119" name="Google Shape;1119;p41"/>
              <p:cNvSpPr txBox="1"/>
              <p:nvPr/>
            </p:nvSpPr>
            <p:spPr>
              <a:xfrm>
                <a:off x="627" y="0"/>
                <a:ext cx="622"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120" name="Google Shape;1120;p41"/>
            <p:cNvGrpSpPr/>
            <p:nvPr/>
          </p:nvGrpSpPr>
          <p:grpSpPr>
            <a:xfrm>
              <a:off x="960" y="3263"/>
              <a:ext cx="627" cy="193"/>
              <a:chOff x="0" y="403"/>
              <a:chExt cx="627" cy="403"/>
            </a:xfrm>
          </p:grpSpPr>
          <p:sp>
            <p:nvSpPr>
              <p:cNvPr id="1121" name="Google Shape;1121;p41"/>
              <p:cNvSpPr txBox="1"/>
              <p:nvPr/>
            </p:nvSpPr>
            <p:spPr>
              <a:xfrm>
                <a:off x="43" y="403"/>
                <a:ext cx="541" cy="40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1234</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1122" name="Google Shape;1122;p41"/>
              <p:cNvSpPr txBox="1"/>
              <p:nvPr/>
            </p:nvSpPr>
            <p:spPr>
              <a:xfrm>
                <a:off x="0" y="403"/>
                <a:ext cx="627"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123" name="Google Shape;1123;p41"/>
            <p:cNvGrpSpPr/>
            <p:nvPr/>
          </p:nvGrpSpPr>
          <p:grpSpPr>
            <a:xfrm>
              <a:off x="1587" y="3263"/>
              <a:ext cx="622" cy="193"/>
              <a:chOff x="627" y="403"/>
              <a:chExt cx="622" cy="403"/>
            </a:xfrm>
          </p:grpSpPr>
          <p:sp>
            <p:nvSpPr>
              <p:cNvPr id="1124" name="Google Shape;1124;p41"/>
              <p:cNvSpPr txBox="1"/>
              <p:nvPr/>
            </p:nvSpPr>
            <p:spPr>
              <a:xfrm>
                <a:off x="670" y="403"/>
                <a:ext cx="536" cy="40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Cooking</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1125" name="Google Shape;1125;p41"/>
              <p:cNvSpPr txBox="1"/>
              <p:nvPr/>
            </p:nvSpPr>
            <p:spPr>
              <a:xfrm>
                <a:off x="627" y="403"/>
                <a:ext cx="622"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126" name="Google Shape;1126;p41"/>
            <p:cNvGrpSpPr/>
            <p:nvPr/>
          </p:nvGrpSpPr>
          <p:grpSpPr>
            <a:xfrm>
              <a:off x="960" y="3456"/>
              <a:ext cx="627" cy="203"/>
              <a:chOff x="0" y="1209"/>
              <a:chExt cx="627" cy="403"/>
            </a:xfrm>
          </p:grpSpPr>
          <p:sp>
            <p:nvSpPr>
              <p:cNvPr id="1127" name="Google Shape;1127;p41"/>
              <p:cNvSpPr txBox="1"/>
              <p:nvPr/>
            </p:nvSpPr>
            <p:spPr>
              <a:xfrm>
                <a:off x="43" y="1209"/>
                <a:ext cx="541" cy="40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1453</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1128" name="Google Shape;1128;p41"/>
              <p:cNvSpPr txBox="1"/>
              <p:nvPr/>
            </p:nvSpPr>
            <p:spPr>
              <a:xfrm>
                <a:off x="0" y="1209"/>
                <a:ext cx="627"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129" name="Google Shape;1129;p41"/>
            <p:cNvGrpSpPr/>
            <p:nvPr/>
          </p:nvGrpSpPr>
          <p:grpSpPr>
            <a:xfrm>
              <a:off x="1587" y="3456"/>
              <a:ext cx="622" cy="203"/>
              <a:chOff x="627" y="1209"/>
              <a:chExt cx="622" cy="403"/>
            </a:xfrm>
          </p:grpSpPr>
          <p:sp>
            <p:nvSpPr>
              <p:cNvPr id="1130" name="Google Shape;1130;p41"/>
              <p:cNvSpPr txBox="1"/>
              <p:nvPr/>
            </p:nvSpPr>
            <p:spPr>
              <a:xfrm>
                <a:off x="670" y="1209"/>
                <a:ext cx="536" cy="40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Carpentry</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1131" name="Google Shape;1131;p41"/>
              <p:cNvSpPr txBox="1"/>
              <p:nvPr/>
            </p:nvSpPr>
            <p:spPr>
              <a:xfrm>
                <a:off x="627" y="1209"/>
                <a:ext cx="622"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132" name="Google Shape;1132;p41"/>
            <p:cNvGrpSpPr/>
            <p:nvPr/>
          </p:nvGrpSpPr>
          <p:grpSpPr>
            <a:xfrm>
              <a:off x="960" y="3659"/>
              <a:ext cx="627" cy="171"/>
              <a:chOff x="0" y="1612"/>
              <a:chExt cx="627" cy="403"/>
            </a:xfrm>
          </p:grpSpPr>
          <p:sp>
            <p:nvSpPr>
              <p:cNvPr id="1133" name="Google Shape;1133;p41"/>
              <p:cNvSpPr txBox="1"/>
              <p:nvPr/>
            </p:nvSpPr>
            <p:spPr>
              <a:xfrm>
                <a:off x="43" y="1612"/>
                <a:ext cx="541" cy="40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1453</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1134" name="Google Shape;1134;p41"/>
              <p:cNvSpPr txBox="1"/>
              <p:nvPr/>
            </p:nvSpPr>
            <p:spPr>
              <a:xfrm>
                <a:off x="0" y="1612"/>
                <a:ext cx="627"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135" name="Google Shape;1135;p41"/>
            <p:cNvGrpSpPr/>
            <p:nvPr/>
          </p:nvGrpSpPr>
          <p:grpSpPr>
            <a:xfrm>
              <a:off x="1587" y="3659"/>
              <a:ext cx="622" cy="171"/>
              <a:chOff x="627" y="1612"/>
              <a:chExt cx="622" cy="403"/>
            </a:xfrm>
          </p:grpSpPr>
          <p:sp>
            <p:nvSpPr>
              <p:cNvPr id="1136" name="Google Shape;1136;p41"/>
              <p:cNvSpPr txBox="1"/>
              <p:nvPr/>
            </p:nvSpPr>
            <p:spPr>
              <a:xfrm>
                <a:off x="670" y="1612"/>
                <a:ext cx="536" cy="40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Cooking</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1137" name="Google Shape;1137;p41"/>
              <p:cNvSpPr txBox="1"/>
              <p:nvPr/>
            </p:nvSpPr>
            <p:spPr>
              <a:xfrm>
                <a:off x="627" y="1612"/>
                <a:ext cx="622"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138" name="Google Shape;1138;p41"/>
            <p:cNvGrpSpPr/>
            <p:nvPr/>
          </p:nvGrpSpPr>
          <p:grpSpPr>
            <a:xfrm>
              <a:off x="960" y="3830"/>
              <a:ext cx="627" cy="165"/>
              <a:chOff x="0" y="2015"/>
              <a:chExt cx="627" cy="403"/>
            </a:xfrm>
          </p:grpSpPr>
          <p:sp>
            <p:nvSpPr>
              <p:cNvPr id="1139" name="Google Shape;1139;p41"/>
              <p:cNvSpPr txBox="1"/>
              <p:nvPr/>
            </p:nvSpPr>
            <p:spPr>
              <a:xfrm>
                <a:off x="43" y="2015"/>
                <a:ext cx="541" cy="40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2345</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1140" name="Google Shape;1140;p41"/>
              <p:cNvSpPr txBox="1"/>
              <p:nvPr/>
            </p:nvSpPr>
            <p:spPr>
              <a:xfrm>
                <a:off x="0" y="2015"/>
                <a:ext cx="627"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141" name="Google Shape;1141;p41"/>
            <p:cNvGrpSpPr/>
            <p:nvPr/>
          </p:nvGrpSpPr>
          <p:grpSpPr>
            <a:xfrm>
              <a:off x="1587" y="3830"/>
              <a:ext cx="622" cy="165"/>
              <a:chOff x="627" y="2015"/>
              <a:chExt cx="622" cy="403"/>
            </a:xfrm>
          </p:grpSpPr>
          <p:sp>
            <p:nvSpPr>
              <p:cNvPr id="1142" name="Google Shape;1142;p41"/>
              <p:cNvSpPr txBox="1"/>
              <p:nvPr/>
            </p:nvSpPr>
            <p:spPr>
              <a:xfrm>
                <a:off x="670" y="2015"/>
                <a:ext cx="536" cy="40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Cooking</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
            <p:nvSpPr>
              <p:cNvPr id="1143" name="Google Shape;1143;p41"/>
              <p:cNvSpPr txBox="1"/>
              <p:nvPr/>
            </p:nvSpPr>
            <p:spPr>
              <a:xfrm>
                <a:off x="627" y="2015"/>
                <a:ext cx="622"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body" idx="1"/>
          </p:nvPr>
        </p:nvSpPr>
        <p:spPr>
          <a:xfrm>
            <a:off x="304800" y="1143000"/>
            <a:ext cx="8839200" cy="5334000"/>
          </a:xfrm>
          <a:prstGeom prst="rect">
            <a:avLst/>
          </a:prstGeom>
          <a:noFill/>
          <a:ln>
            <a:noFill/>
          </a:ln>
        </p:spPr>
        <p:txBody>
          <a:bodyPr spcFirstLastPara="1" wrap="square" lIns="91425" tIns="45700" rIns="91425" bIns="45700" anchor="t" anchorCtr="0">
            <a:noAutofit/>
          </a:bodyPr>
          <a:lstStyle/>
          <a:p>
            <a:pPr marL="533400" lvl="0" indent="-533400" algn="just" rtl="0">
              <a:lnSpc>
                <a:spcPct val="100000"/>
              </a:lnSpc>
              <a:spcBef>
                <a:spcPts val="0"/>
              </a:spcBef>
              <a:spcAft>
                <a:spcPts val="0"/>
              </a:spcAft>
              <a:buClr>
                <a:schemeClr val="dk1"/>
              </a:buClr>
              <a:buSzPts val="2800"/>
              <a:buFont typeface="Arimo"/>
              <a:buChar char="•"/>
            </a:pPr>
            <a:r>
              <a:rPr lang="en-US" sz="2800" b="0" i="0" u="none" dirty="0">
                <a:solidFill>
                  <a:schemeClr val="dk1"/>
                </a:solidFill>
                <a:latin typeface="Arimo"/>
                <a:ea typeface="Arimo"/>
                <a:cs typeface="Arimo"/>
                <a:sym typeface="Arimo"/>
              </a:rPr>
              <a:t>Levels of normalization based on the amount of redundancy in the database.</a:t>
            </a:r>
            <a:endParaRPr/>
          </a:p>
          <a:p>
            <a:pPr marL="533400" lvl="0" indent="-533400" algn="just" rtl="0">
              <a:lnSpc>
                <a:spcPct val="100000"/>
              </a:lnSpc>
              <a:spcBef>
                <a:spcPts val="560"/>
              </a:spcBef>
              <a:spcAft>
                <a:spcPts val="0"/>
              </a:spcAft>
              <a:buClr>
                <a:schemeClr val="dk1"/>
              </a:buClr>
              <a:buSzPts val="2800"/>
              <a:buFont typeface="Arimo"/>
              <a:buChar char="•"/>
            </a:pPr>
            <a:r>
              <a:rPr lang="en-US" sz="2800" b="0" i="0" u="none" dirty="0">
                <a:solidFill>
                  <a:schemeClr val="dk1"/>
                </a:solidFill>
                <a:latin typeface="Arimo"/>
                <a:ea typeface="Arimo"/>
                <a:cs typeface="Arimo"/>
                <a:sym typeface="Arimo"/>
              </a:rPr>
              <a:t>Various levels of normalization are:</a:t>
            </a:r>
            <a:endParaRPr/>
          </a:p>
          <a:p>
            <a:pPr marL="1023937" lvl="1" indent="-457199" algn="just" rtl="0">
              <a:lnSpc>
                <a:spcPct val="100000"/>
              </a:lnSpc>
              <a:spcBef>
                <a:spcPts val="400"/>
              </a:spcBef>
              <a:spcAft>
                <a:spcPts val="0"/>
              </a:spcAft>
              <a:buClr>
                <a:schemeClr val="dk1"/>
              </a:buClr>
              <a:buSzPts val="2000"/>
              <a:buFont typeface="Times New Roman"/>
              <a:buChar char="–"/>
            </a:pPr>
            <a:r>
              <a:rPr lang="en-US" sz="2000" b="0" i="0" u="none" dirty="0">
                <a:solidFill>
                  <a:schemeClr val="dk1"/>
                </a:solidFill>
                <a:latin typeface="Times New Roman"/>
                <a:ea typeface="Times New Roman"/>
                <a:cs typeface="Times New Roman"/>
                <a:sym typeface="Times New Roman"/>
              </a:rPr>
              <a:t>First Normal Form (1NF)</a:t>
            </a:r>
            <a:endParaRPr/>
          </a:p>
          <a:p>
            <a:pPr marL="1023937" lvl="1" indent="-457199" algn="just" rtl="0">
              <a:lnSpc>
                <a:spcPct val="100000"/>
              </a:lnSpc>
              <a:spcBef>
                <a:spcPts val="400"/>
              </a:spcBef>
              <a:spcAft>
                <a:spcPts val="0"/>
              </a:spcAft>
              <a:buClr>
                <a:schemeClr val="dk1"/>
              </a:buClr>
              <a:buSzPts val="2000"/>
              <a:buFont typeface="Times New Roman"/>
              <a:buChar char="–"/>
            </a:pPr>
            <a:r>
              <a:rPr lang="en-US" sz="2000" b="0" i="0" u="none" dirty="0">
                <a:solidFill>
                  <a:schemeClr val="dk1"/>
                </a:solidFill>
                <a:latin typeface="Times New Roman"/>
                <a:ea typeface="Times New Roman"/>
                <a:cs typeface="Times New Roman"/>
                <a:sym typeface="Times New Roman"/>
              </a:rPr>
              <a:t>Second Normal Form (2NF)</a:t>
            </a:r>
            <a:endParaRPr/>
          </a:p>
          <a:p>
            <a:pPr marL="1023937" lvl="1" indent="-457199" algn="just" rtl="0">
              <a:lnSpc>
                <a:spcPct val="100000"/>
              </a:lnSpc>
              <a:spcBef>
                <a:spcPts val="400"/>
              </a:spcBef>
              <a:spcAft>
                <a:spcPts val="0"/>
              </a:spcAft>
              <a:buClr>
                <a:schemeClr val="dk1"/>
              </a:buClr>
              <a:buSzPts val="2000"/>
              <a:buFont typeface="Times New Roman"/>
              <a:buChar char="–"/>
            </a:pPr>
            <a:r>
              <a:rPr lang="en-US" sz="2000" b="0" i="0" u="none" dirty="0">
                <a:solidFill>
                  <a:schemeClr val="dk1"/>
                </a:solidFill>
                <a:latin typeface="Times New Roman"/>
                <a:ea typeface="Times New Roman"/>
                <a:cs typeface="Times New Roman"/>
                <a:sym typeface="Times New Roman"/>
              </a:rPr>
              <a:t>Third Normal Form (3NF)</a:t>
            </a:r>
            <a:endParaRPr/>
          </a:p>
          <a:p>
            <a:pPr marL="1023937" lvl="1" indent="-457199" algn="just" rtl="0">
              <a:lnSpc>
                <a:spcPct val="100000"/>
              </a:lnSpc>
              <a:spcBef>
                <a:spcPts val="400"/>
              </a:spcBef>
              <a:spcAft>
                <a:spcPts val="0"/>
              </a:spcAft>
              <a:buClr>
                <a:schemeClr val="dk1"/>
              </a:buClr>
              <a:buSzPts val="2000"/>
              <a:buFont typeface="Times New Roman"/>
              <a:buChar char="–"/>
            </a:pPr>
            <a:r>
              <a:rPr lang="en-US" sz="2000" b="0" i="0" u="none" dirty="0">
                <a:solidFill>
                  <a:schemeClr val="dk1"/>
                </a:solidFill>
                <a:latin typeface="Times New Roman"/>
                <a:ea typeface="Times New Roman"/>
                <a:cs typeface="Times New Roman"/>
                <a:sym typeface="Times New Roman"/>
              </a:rPr>
              <a:t>Boyce-</a:t>
            </a:r>
            <a:r>
              <a:rPr lang="en-US" sz="2000" b="0" i="0" u="none" dirty="0" err="1">
                <a:solidFill>
                  <a:schemeClr val="dk1"/>
                </a:solidFill>
                <a:latin typeface="Times New Roman"/>
                <a:ea typeface="Times New Roman"/>
                <a:cs typeface="Times New Roman"/>
                <a:sym typeface="Times New Roman"/>
              </a:rPr>
              <a:t>Codd</a:t>
            </a:r>
            <a:r>
              <a:rPr lang="en-US" sz="2000" b="0" i="0" u="none" dirty="0">
                <a:solidFill>
                  <a:schemeClr val="dk1"/>
                </a:solidFill>
                <a:latin typeface="Times New Roman"/>
                <a:ea typeface="Times New Roman"/>
                <a:cs typeface="Times New Roman"/>
                <a:sym typeface="Times New Roman"/>
              </a:rPr>
              <a:t> Normal Form (BCNF)</a:t>
            </a:r>
            <a:endParaRPr/>
          </a:p>
          <a:p>
            <a:pPr marL="1023937" lvl="1" indent="-457199" algn="just" rtl="0">
              <a:lnSpc>
                <a:spcPct val="100000"/>
              </a:lnSpc>
              <a:spcBef>
                <a:spcPts val="400"/>
              </a:spcBef>
              <a:spcAft>
                <a:spcPts val="0"/>
              </a:spcAft>
              <a:buClr>
                <a:schemeClr val="dk1"/>
              </a:buClr>
              <a:buSzPts val="2000"/>
              <a:buFont typeface="Times New Roman"/>
              <a:buChar char="–"/>
            </a:pPr>
            <a:r>
              <a:rPr lang="en-US" sz="2000" b="0" i="0" u="none" dirty="0">
                <a:solidFill>
                  <a:schemeClr val="dk1"/>
                </a:solidFill>
                <a:latin typeface="Times New Roman"/>
                <a:ea typeface="Times New Roman"/>
                <a:cs typeface="Times New Roman"/>
                <a:sym typeface="Times New Roman"/>
              </a:rPr>
              <a:t>Fourth Normal Form (4NF)</a:t>
            </a:r>
            <a:endParaRPr/>
          </a:p>
          <a:p>
            <a:pPr marL="1023937" lvl="1" indent="-457199" algn="just" rtl="0">
              <a:lnSpc>
                <a:spcPct val="100000"/>
              </a:lnSpc>
              <a:spcBef>
                <a:spcPts val="400"/>
              </a:spcBef>
              <a:spcAft>
                <a:spcPts val="0"/>
              </a:spcAft>
              <a:buClr>
                <a:schemeClr val="dk1"/>
              </a:buClr>
              <a:buSzPts val="2000"/>
              <a:buFont typeface="Times New Roman"/>
              <a:buChar char="–"/>
            </a:pPr>
            <a:r>
              <a:rPr lang="en-US" sz="2000" b="0" i="0" u="none" dirty="0">
                <a:solidFill>
                  <a:schemeClr val="dk1"/>
                </a:solidFill>
                <a:latin typeface="Times New Roman"/>
                <a:ea typeface="Times New Roman"/>
                <a:cs typeface="Times New Roman"/>
                <a:sym typeface="Times New Roman"/>
              </a:rPr>
              <a:t>Fifth Normal Form (5NF)</a:t>
            </a:r>
            <a:endParaRPr/>
          </a:p>
          <a:p>
            <a:pPr marL="1023937" lvl="1" indent="-457199" algn="just" rtl="0">
              <a:lnSpc>
                <a:spcPct val="100000"/>
              </a:lnSpc>
              <a:spcBef>
                <a:spcPts val="400"/>
              </a:spcBef>
              <a:spcAft>
                <a:spcPts val="0"/>
              </a:spcAft>
              <a:buClr>
                <a:schemeClr val="dk1"/>
              </a:buClr>
              <a:buSzPts val="2000"/>
              <a:buFont typeface="Times New Roman"/>
              <a:buChar char="–"/>
            </a:pPr>
            <a:r>
              <a:rPr lang="en-US" sz="2000" b="0" i="0" u="none" dirty="0">
                <a:solidFill>
                  <a:schemeClr val="dk1"/>
                </a:solidFill>
                <a:latin typeface="Times New Roman"/>
                <a:ea typeface="Times New Roman"/>
                <a:cs typeface="Times New Roman"/>
                <a:sym typeface="Times New Roman"/>
              </a:rPr>
              <a:t>Domain Key Normal Form (DKNF) </a:t>
            </a:r>
            <a:endParaRPr/>
          </a:p>
        </p:txBody>
      </p:sp>
      <p:sp>
        <p:nvSpPr>
          <p:cNvPr id="104" name="Google Shape;104;p15"/>
          <p:cNvSpPr txBox="1"/>
          <p:nvPr/>
        </p:nvSpPr>
        <p:spPr>
          <a:xfrm>
            <a:off x="685800" y="76200"/>
            <a:ext cx="77724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C0000"/>
              </a:buClr>
              <a:buSzPts val="4400"/>
              <a:buFont typeface="Arial"/>
              <a:buNone/>
            </a:pPr>
            <a:r>
              <a:rPr lang="en-US" sz="4400" b="1" i="0" u="none" strike="noStrike" cap="none">
                <a:solidFill>
                  <a:srgbClr val="CC0000"/>
                </a:solidFill>
                <a:latin typeface="Arial"/>
                <a:ea typeface="Arial"/>
                <a:cs typeface="Arial"/>
                <a:sym typeface="Arial"/>
              </a:rPr>
              <a:t>Levels of Normalization </a:t>
            </a:r>
            <a:endParaRPr/>
          </a:p>
        </p:txBody>
      </p:sp>
      <p:sp>
        <p:nvSpPr>
          <p:cNvPr id="105" name="Google Shape;105;p15"/>
          <p:cNvSpPr/>
          <p:nvPr/>
        </p:nvSpPr>
        <p:spPr>
          <a:xfrm>
            <a:off x="5867400" y="2667000"/>
            <a:ext cx="457200" cy="2667000"/>
          </a:xfrm>
          <a:prstGeom prst="downArrow">
            <a:avLst>
              <a:gd name="adj1" fmla="val 17126"/>
              <a:gd name="adj2" fmla="val 5490"/>
            </a:avLst>
          </a:prstGeom>
          <a:solidFill>
            <a:srgbClr val="CC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txBox="1"/>
          <p:nvPr/>
        </p:nvSpPr>
        <p:spPr>
          <a:xfrm rot="5400000">
            <a:off x="4764649" y="3959201"/>
            <a:ext cx="2662701" cy="78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r>
              <a:rPr lang="en-US" sz="1800" b="1" i="0" u="none" strike="noStrike" dirty="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Arial"/>
                <a:ea typeface="Arial"/>
                <a:cs typeface="Arial"/>
                <a:sym typeface="Arial"/>
              </a:rPr>
              <a:t>Redundancy</a:t>
            </a:r>
            <a:endParaRPr b="1">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p:txBody>
      </p:sp>
      <p:sp>
        <p:nvSpPr>
          <p:cNvPr id="107" name="Google Shape;107;p15"/>
          <p:cNvSpPr/>
          <p:nvPr/>
        </p:nvSpPr>
        <p:spPr>
          <a:xfrm rot="10800000" flipH="1">
            <a:off x="6553200" y="2667000"/>
            <a:ext cx="457200" cy="2667000"/>
          </a:xfrm>
          <a:prstGeom prst="downArrow">
            <a:avLst>
              <a:gd name="adj1" fmla="val 17126"/>
              <a:gd name="adj2" fmla="val 5490"/>
            </a:avLst>
          </a:prstGeom>
          <a:solidFill>
            <a:srgbClr val="CC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txBox="1"/>
          <p:nvPr/>
        </p:nvSpPr>
        <p:spPr>
          <a:xfrm rot="-5400000" flipH="1">
            <a:off x="5450449" y="3963499"/>
            <a:ext cx="2662701" cy="78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r>
              <a:rPr lang="en-US" sz="1800" b="1" i="0" u="none" strike="noStrike" dirty="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Arial"/>
                <a:ea typeface="Arial"/>
                <a:cs typeface="Arial"/>
                <a:sym typeface="Arial"/>
              </a:rPr>
              <a:t>Number of Tables</a:t>
            </a:r>
            <a:endParaRPr b="1">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p:txBody>
      </p:sp>
      <p:sp>
        <p:nvSpPr>
          <p:cNvPr id="109" name="Google Shape;109;p15"/>
          <p:cNvSpPr txBox="1"/>
          <p:nvPr/>
        </p:nvSpPr>
        <p:spPr>
          <a:xfrm>
            <a:off x="609600" y="5654675"/>
            <a:ext cx="8001000" cy="822325"/>
          </a:xfrm>
          <a:prstGeom prst="rect">
            <a:avLst/>
          </a:prstGeom>
          <a:solidFill>
            <a:srgbClr val="FFFF99"/>
          </a:solidFill>
          <a:ln>
            <a:noFill/>
          </a:ln>
          <a:effectLst>
            <a:outerShdw blurRad="63500" dist="107763" dir="2700000">
              <a:schemeClr val="lt2"/>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66"/>
              </a:buClr>
              <a:buSzPts val="2400"/>
              <a:buFont typeface="Times New Roman"/>
              <a:buNone/>
            </a:pPr>
            <a:r>
              <a:rPr lang="en-US" sz="2400" b="1" i="0" u="none" strike="noStrike" cap="none">
                <a:solidFill>
                  <a:srgbClr val="000066"/>
                </a:solidFill>
                <a:latin typeface="Times New Roman"/>
                <a:ea typeface="Times New Roman"/>
                <a:cs typeface="Times New Roman"/>
                <a:sym typeface="Times New Roman"/>
              </a:rPr>
              <a:t>Most databases should be 3NF or BCNF in order to avoid the database anomalies. </a:t>
            </a:r>
            <a:endParaRPr/>
          </a:p>
        </p:txBody>
      </p:sp>
      <p:sp>
        <p:nvSpPr>
          <p:cNvPr id="110" name="Google Shape;110;p15"/>
          <p:cNvSpPr/>
          <p:nvPr/>
        </p:nvSpPr>
        <p:spPr>
          <a:xfrm rot="10800000" flipH="1">
            <a:off x="7315200" y="2667000"/>
            <a:ext cx="457200" cy="2667000"/>
          </a:xfrm>
          <a:prstGeom prst="downArrow">
            <a:avLst>
              <a:gd name="adj1" fmla="val 17126"/>
              <a:gd name="adj2" fmla="val 5490"/>
            </a:avLst>
          </a:prstGeom>
          <a:solidFill>
            <a:srgbClr val="CC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txBox="1"/>
          <p:nvPr/>
        </p:nvSpPr>
        <p:spPr>
          <a:xfrm rot="-5400000" flipH="1">
            <a:off x="6212449" y="3963499"/>
            <a:ext cx="2662701" cy="78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r>
              <a:rPr lang="en-US" sz="1800" b="1" i="0" u="none" strike="noStrike" dirty="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Arial"/>
                <a:ea typeface="Arial"/>
                <a:cs typeface="Arial"/>
                <a:sym typeface="Arial"/>
              </a:rPr>
              <a:t>Complexity</a:t>
            </a:r>
            <a:endParaRPr b="1">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p:txBody>
      </p:sp>
    </p:spTree>
  </p:cSld>
  <p:clrMapOvr>
    <a:masterClrMapping/>
  </p:clrMapOvr>
  <p:transition spd="slow">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49" name="Google Shape;1149;p42"/>
          <p:cNvSpPr txBox="1">
            <a:spLocks noGrp="1"/>
          </p:cNvSpPr>
          <p:nvPr>
            <p:ph type="body" idx="1"/>
          </p:nvPr>
        </p:nvSpPr>
        <p:spPr>
          <a:xfrm>
            <a:off x="304800" y="1143000"/>
            <a:ext cx="8610600" cy="5562600"/>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dk1"/>
              </a:buClr>
              <a:buSzPts val="2400"/>
              <a:buFont typeface="Arimo"/>
              <a:buChar char="•"/>
            </a:pPr>
            <a:r>
              <a:rPr lang="en-US" sz="2400" b="1" i="0" u="none">
                <a:solidFill>
                  <a:schemeClr val="dk1"/>
                </a:solidFill>
                <a:latin typeface="Arimo"/>
                <a:ea typeface="Arimo"/>
                <a:cs typeface="Arimo"/>
                <a:sym typeface="Arimo"/>
              </a:rPr>
              <a:t>Fifth normal form is satisfied when all tables are broken into as many tables as possible in order to avoid redundancy. Once it is in fifth normal form it cannot be broken into smaller relations without changing the facts or the meaning.</a:t>
            </a:r>
            <a:r>
              <a:rPr lang="en-US" sz="2800" b="1" i="0" u="none">
                <a:solidFill>
                  <a:schemeClr val="dk1"/>
                </a:solidFill>
                <a:latin typeface="Arimo"/>
                <a:ea typeface="Arimo"/>
                <a:cs typeface="Arimo"/>
                <a:sym typeface="Arimo"/>
              </a:rPr>
              <a:t> </a:t>
            </a:r>
            <a:endParaRPr/>
          </a:p>
          <a:p>
            <a:pPr marL="342900" lvl="0" indent="-165100" algn="l" rtl="0">
              <a:spcBef>
                <a:spcPts val="560"/>
              </a:spcBef>
              <a:spcAft>
                <a:spcPts val="0"/>
              </a:spcAft>
              <a:buClr>
                <a:schemeClr val="dk1"/>
              </a:buClr>
              <a:buSzPts val="2800"/>
              <a:buFont typeface="Times New Roman"/>
              <a:buNone/>
            </a:pPr>
            <a:endParaRPr sz="2800" b="1" i="0" u="none">
              <a:solidFill>
                <a:schemeClr val="dk1"/>
              </a:solidFill>
              <a:latin typeface="Arimo"/>
              <a:ea typeface="Arimo"/>
              <a:cs typeface="Arimo"/>
              <a:sym typeface="Arimo"/>
            </a:endParaRPr>
          </a:p>
        </p:txBody>
      </p:sp>
      <p:sp>
        <p:nvSpPr>
          <p:cNvPr id="1150" name="Google Shape;1150;p42"/>
          <p:cNvSpPr txBox="1"/>
          <p:nvPr/>
        </p:nvSpPr>
        <p:spPr>
          <a:xfrm>
            <a:off x="685800" y="76200"/>
            <a:ext cx="77724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C0000"/>
              </a:buClr>
              <a:buSzPts val="4400"/>
              <a:buFont typeface="Arial"/>
              <a:buNone/>
            </a:pPr>
            <a:r>
              <a:rPr lang="en-US" sz="4400" b="1" i="0" u="none">
                <a:solidFill>
                  <a:srgbClr val="CC0000"/>
                </a:solidFill>
                <a:latin typeface="Arial"/>
                <a:ea typeface="Arial"/>
                <a:cs typeface="Arial"/>
                <a:sym typeface="Arial"/>
              </a:rPr>
              <a:t>Fifth Normal Form  (5NF) </a:t>
            </a:r>
            <a:endParaRPr/>
          </a:p>
        </p:txBody>
      </p:sp>
      <p:sp>
        <p:nvSpPr>
          <p:cNvPr id="1151" name="Google Shape;1151;p42"/>
          <p:cNvSpPr txBox="1"/>
          <p:nvPr/>
        </p:nvSpPr>
        <p:spPr>
          <a:xfrm>
            <a:off x="1587" y="1189037"/>
            <a:ext cx="9144000" cy="6397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 </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Tree>
  </p:cSld>
  <p:clrMapOvr>
    <a:masterClrMapping/>
  </p:clrMapOvr>
  <p:transition spd="slow">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sp>
        <p:nvSpPr>
          <p:cNvPr id="1157" name="Google Shape;1157;p43"/>
          <p:cNvSpPr txBox="1">
            <a:spLocks noGrp="1"/>
          </p:cNvSpPr>
          <p:nvPr>
            <p:ph type="body" idx="1"/>
          </p:nvPr>
        </p:nvSpPr>
        <p:spPr>
          <a:xfrm>
            <a:off x="304800" y="1143000"/>
            <a:ext cx="8610600" cy="5562600"/>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dk1"/>
              </a:buClr>
              <a:buSzPts val="2400"/>
              <a:buFont typeface="Arimo"/>
              <a:buChar char="•"/>
            </a:pPr>
            <a:r>
              <a:rPr lang="en-US" sz="2400" b="1" i="0" u="none">
                <a:solidFill>
                  <a:schemeClr val="dk1"/>
                </a:solidFill>
                <a:latin typeface="Arimo"/>
                <a:ea typeface="Arimo"/>
                <a:cs typeface="Arimo"/>
                <a:sym typeface="Arimo"/>
              </a:rPr>
              <a:t>The relation is in DKNF when there can be no insertion or deletion anomalies in the database.</a:t>
            </a:r>
            <a:endParaRPr sz="2800" b="1" i="0" u="none">
              <a:solidFill>
                <a:schemeClr val="dk1"/>
              </a:solidFill>
              <a:latin typeface="Arimo"/>
              <a:ea typeface="Arimo"/>
              <a:cs typeface="Arimo"/>
              <a:sym typeface="Arimo"/>
            </a:endParaRPr>
          </a:p>
          <a:p>
            <a:pPr marL="342900" lvl="0" indent="-165100" algn="l" rtl="0">
              <a:spcBef>
                <a:spcPts val="560"/>
              </a:spcBef>
              <a:spcAft>
                <a:spcPts val="0"/>
              </a:spcAft>
              <a:buClr>
                <a:schemeClr val="dk1"/>
              </a:buClr>
              <a:buSzPts val="2800"/>
              <a:buFont typeface="Times New Roman"/>
              <a:buNone/>
            </a:pPr>
            <a:endParaRPr sz="2800" b="1" i="0" u="none">
              <a:solidFill>
                <a:schemeClr val="dk1"/>
              </a:solidFill>
              <a:latin typeface="Arimo"/>
              <a:ea typeface="Arimo"/>
              <a:cs typeface="Arimo"/>
              <a:sym typeface="Arimo"/>
            </a:endParaRPr>
          </a:p>
        </p:txBody>
      </p:sp>
      <p:sp>
        <p:nvSpPr>
          <p:cNvPr id="1158" name="Google Shape;1158;p43"/>
          <p:cNvSpPr txBox="1"/>
          <p:nvPr/>
        </p:nvSpPr>
        <p:spPr>
          <a:xfrm>
            <a:off x="685800" y="76200"/>
            <a:ext cx="77724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C0000"/>
              </a:buClr>
              <a:buSzPts val="3600"/>
              <a:buFont typeface="Arial"/>
              <a:buNone/>
            </a:pPr>
            <a:r>
              <a:rPr lang="en-US" sz="3600" b="1" i="0" u="none">
                <a:solidFill>
                  <a:srgbClr val="CC0000"/>
                </a:solidFill>
                <a:latin typeface="Arial"/>
                <a:ea typeface="Arial"/>
                <a:cs typeface="Arial"/>
                <a:sym typeface="Arial"/>
              </a:rPr>
              <a:t>Domain Key Normal Form  (DKNF)</a:t>
            </a:r>
            <a:r>
              <a:rPr lang="en-US" sz="4400" b="1" i="0" u="none">
                <a:solidFill>
                  <a:srgbClr val="CC0000"/>
                </a:solidFill>
                <a:latin typeface="Arial"/>
                <a:ea typeface="Arial"/>
                <a:cs typeface="Arial"/>
                <a:sym typeface="Arial"/>
              </a:rPr>
              <a:t> </a:t>
            </a:r>
            <a:endParaRPr/>
          </a:p>
        </p:txBody>
      </p:sp>
      <p:sp>
        <p:nvSpPr>
          <p:cNvPr id="1159" name="Google Shape;1159;p43"/>
          <p:cNvSpPr txBox="1"/>
          <p:nvPr/>
        </p:nvSpPr>
        <p:spPr>
          <a:xfrm>
            <a:off x="1587" y="1189037"/>
            <a:ext cx="9144000" cy="6397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Arimo"/>
              <a:buNone/>
            </a:pPr>
            <a:r>
              <a:rPr lang="en-US" sz="1200" b="0" i="0" u="none">
                <a:solidFill>
                  <a:schemeClr val="dk1"/>
                </a:solidFill>
                <a:latin typeface="Arimo"/>
                <a:ea typeface="Arimo"/>
                <a:cs typeface="Arimo"/>
                <a:sym typeface="Arimo"/>
              </a:rPr>
              <a:t> </a:t>
            </a:r>
            <a:endParaRPr/>
          </a:p>
          <a:p>
            <a:pPr marL="0" marR="0" lvl="0" indent="0" algn="l" rtl="0">
              <a:lnSpc>
                <a:spcPct val="100000"/>
              </a:lnSpc>
              <a:spcBef>
                <a:spcPts val="0"/>
              </a:spcBef>
              <a:spcAft>
                <a:spcPts val="0"/>
              </a:spcAft>
              <a:buNone/>
            </a:pPr>
            <a:endParaRPr sz="1200" b="0" i="0" u="none">
              <a:solidFill>
                <a:schemeClr val="dk1"/>
              </a:solidFill>
              <a:latin typeface="Arimo"/>
              <a:ea typeface="Arimo"/>
              <a:cs typeface="Arimo"/>
              <a:sym typeface="Arimo"/>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6"/>
          <p:cNvSpPr txBox="1"/>
          <p:nvPr/>
        </p:nvSpPr>
        <p:spPr>
          <a:xfrm>
            <a:off x="685800" y="76200"/>
            <a:ext cx="77724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C0000"/>
              </a:buClr>
              <a:buSzPts val="4400"/>
              <a:buFont typeface="Arial"/>
              <a:buNone/>
            </a:pPr>
            <a:r>
              <a:rPr lang="en-US" sz="4400" b="1" i="0" u="none" strike="noStrike" cap="none">
                <a:solidFill>
                  <a:srgbClr val="CC0000"/>
                </a:solidFill>
                <a:latin typeface="Arial"/>
                <a:ea typeface="Arial"/>
                <a:cs typeface="Arial"/>
                <a:sym typeface="Arial"/>
              </a:rPr>
              <a:t>Levels of Normalization </a:t>
            </a:r>
            <a:endParaRPr/>
          </a:p>
        </p:txBody>
      </p:sp>
      <p:sp>
        <p:nvSpPr>
          <p:cNvPr id="118" name="Google Shape;118;p16"/>
          <p:cNvSpPr txBox="1"/>
          <p:nvPr/>
        </p:nvSpPr>
        <p:spPr>
          <a:xfrm>
            <a:off x="609600" y="5654675"/>
            <a:ext cx="8001000" cy="457200"/>
          </a:xfrm>
          <a:prstGeom prst="rect">
            <a:avLst/>
          </a:prstGeom>
          <a:solidFill>
            <a:srgbClr val="FFFF99"/>
          </a:solidFill>
          <a:ln>
            <a:noFill/>
          </a:ln>
          <a:effectLst>
            <a:outerShdw blurRad="63500" dist="107763" dir="2700000">
              <a:schemeClr val="lt2"/>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66"/>
              </a:buClr>
              <a:buSzPts val="2400"/>
              <a:buFont typeface="Times New Roman"/>
              <a:buNone/>
            </a:pPr>
            <a:r>
              <a:rPr lang="en-US" sz="2400" b="1" i="0" u="none" strike="noStrike" cap="none">
                <a:solidFill>
                  <a:srgbClr val="000066"/>
                </a:solidFill>
                <a:latin typeface="Times New Roman"/>
                <a:ea typeface="Times New Roman"/>
                <a:cs typeface="Times New Roman"/>
                <a:sym typeface="Times New Roman"/>
              </a:rPr>
              <a:t>Each higher level is a subset of the lower level </a:t>
            </a:r>
            <a:endParaRPr/>
          </a:p>
        </p:txBody>
      </p:sp>
      <p:grpSp>
        <p:nvGrpSpPr>
          <p:cNvPr id="119" name="Google Shape;119;p16"/>
          <p:cNvGrpSpPr/>
          <p:nvPr/>
        </p:nvGrpSpPr>
        <p:grpSpPr>
          <a:xfrm>
            <a:off x="2879725" y="1016000"/>
            <a:ext cx="4343400" cy="4114800"/>
            <a:chOff x="1440" y="912"/>
            <a:chExt cx="2736" cy="2592"/>
          </a:xfrm>
        </p:grpSpPr>
        <p:grpSp>
          <p:nvGrpSpPr>
            <p:cNvPr id="120" name="Google Shape;120;p16"/>
            <p:cNvGrpSpPr/>
            <p:nvPr/>
          </p:nvGrpSpPr>
          <p:grpSpPr>
            <a:xfrm>
              <a:off x="1440" y="912"/>
              <a:ext cx="2736" cy="2592"/>
              <a:chOff x="1632" y="1056"/>
              <a:chExt cx="2496" cy="2304"/>
            </a:xfrm>
          </p:grpSpPr>
          <p:sp>
            <p:nvSpPr>
              <p:cNvPr id="121" name="Google Shape;121;p16"/>
              <p:cNvSpPr/>
              <p:nvPr/>
            </p:nvSpPr>
            <p:spPr>
              <a:xfrm>
                <a:off x="2736" y="2112"/>
                <a:ext cx="336" cy="24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2"/>
                  </a:buClr>
                  <a:buSzPts val="1800"/>
                  <a:buFont typeface="Times New Roman"/>
                  <a:buNone/>
                </a:pPr>
                <a:r>
                  <a:rPr lang="en-US" sz="1800" b="1" i="0" u="none" strike="noStrike" cap="none">
                    <a:solidFill>
                      <a:schemeClr val="accent2"/>
                    </a:solidFill>
                    <a:latin typeface="Times New Roman"/>
                    <a:ea typeface="Times New Roman"/>
                    <a:cs typeface="Times New Roman"/>
                    <a:sym typeface="Times New Roman"/>
                  </a:rPr>
                  <a:t>DKNF</a:t>
                </a:r>
                <a:endParaRPr/>
              </a:p>
            </p:txBody>
          </p:sp>
          <p:sp>
            <p:nvSpPr>
              <p:cNvPr id="122" name="Google Shape;122;p16"/>
              <p:cNvSpPr/>
              <p:nvPr/>
            </p:nvSpPr>
            <p:spPr>
              <a:xfrm>
                <a:off x="2544" y="1920"/>
                <a:ext cx="720" cy="624"/>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sp>
            <p:nvSpPr>
              <p:cNvPr id="123" name="Google Shape;123;p16"/>
              <p:cNvSpPr/>
              <p:nvPr/>
            </p:nvSpPr>
            <p:spPr>
              <a:xfrm>
                <a:off x="2304" y="1680"/>
                <a:ext cx="1200" cy="1104"/>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FF"/>
                  </a:buClr>
                  <a:buSzPts val="1800"/>
                  <a:buFont typeface="Arial"/>
                  <a:buNone/>
                </a:pPr>
                <a:endParaRPr sz="18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124" name="Google Shape;124;p16"/>
              <p:cNvSpPr/>
              <p:nvPr/>
            </p:nvSpPr>
            <p:spPr>
              <a:xfrm>
                <a:off x="2064" y="1488"/>
                <a:ext cx="1680" cy="1488"/>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FF"/>
                  </a:buClr>
                  <a:buSzPts val="1800"/>
                  <a:buFont typeface="Arial"/>
                  <a:buNone/>
                </a:pPr>
                <a:endParaRPr sz="1800" b="0" i="0" u="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FF"/>
                  </a:buClr>
                  <a:buSzPts val="1800"/>
                  <a:buFont typeface="Arial"/>
                  <a:buNone/>
                </a:pPr>
                <a:endParaRPr sz="18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125" name="Google Shape;125;p16"/>
              <p:cNvSpPr/>
              <p:nvPr/>
            </p:nvSpPr>
            <p:spPr>
              <a:xfrm>
                <a:off x="1824" y="1296"/>
                <a:ext cx="2112" cy="1872"/>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sp>
            <p:nvSpPr>
              <p:cNvPr id="126" name="Google Shape;126;p16"/>
              <p:cNvSpPr/>
              <p:nvPr/>
            </p:nvSpPr>
            <p:spPr>
              <a:xfrm>
                <a:off x="1632" y="1056"/>
                <a:ext cx="2496" cy="2304"/>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b" anchorCtr="1">
                <a:noAutofit/>
              </a:bodyPr>
              <a:lstStyle/>
              <a:p>
                <a:pPr marL="0" marR="0" lvl="0" indent="0" algn="ctr" rtl="0">
                  <a:lnSpc>
                    <a:spcPct val="100000"/>
                  </a:lnSpc>
                  <a:spcBef>
                    <a:spcPts val="0"/>
                  </a:spcBef>
                  <a:spcAft>
                    <a:spcPts val="0"/>
                  </a:spcAft>
                  <a:buClr>
                    <a:srgbClr val="0000FF"/>
                  </a:buClr>
                  <a:buSzPts val="1800"/>
                  <a:buFont typeface="Arial"/>
                  <a:buNone/>
                </a:pPr>
                <a:endParaRPr sz="1800" b="0" i="0" u="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FF"/>
                  </a:buClr>
                  <a:buSzPts val="1800"/>
                  <a:buFont typeface="Arial"/>
                  <a:buNone/>
                </a:pPr>
                <a:endParaRPr sz="1800" b="0" i="0" u="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FF"/>
                  </a:buClr>
                  <a:buSzPts val="1800"/>
                  <a:buFont typeface="Arial"/>
                  <a:buNone/>
                </a:pPr>
                <a:endParaRPr sz="18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sp>
          <p:nvSpPr>
            <p:cNvPr id="127" name="Google Shape;127;p16"/>
            <p:cNvSpPr txBox="1"/>
            <p:nvPr/>
          </p:nvSpPr>
          <p:spPr>
            <a:xfrm>
              <a:off x="2585" y="928"/>
              <a:ext cx="479" cy="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FF"/>
                </a:buClr>
                <a:buSzPts val="2400"/>
                <a:buFont typeface="Arial"/>
                <a:buNone/>
              </a:pPr>
              <a:r>
                <a:rPr lang="en-US" sz="2400" b="1" i="0" u="none">
                  <a:solidFill>
                    <a:srgbClr val="0000FF"/>
                  </a:solidFill>
                  <a:latin typeface="Arial"/>
                  <a:ea typeface="Arial"/>
                  <a:cs typeface="Arial"/>
                  <a:sym typeface="Arial"/>
                </a:rPr>
                <a:t>1NF</a:t>
              </a:r>
              <a:endParaRPr/>
            </a:p>
          </p:txBody>
        </p:sp>
        <p:sp>
          <p:nvSpPr>
            <p:cNvPr id="128" name="Google Shape;128;p16"/>
            <p:cNvSpPr txBox="1"/>
            <p:nvPr/>
          </p:nvSpPr>
          <p:spPr>
            <a:xfrm>
              <a:off x="2585" y="1160"/>
              <a:ext cx="479" cy="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FF"/>
                </a:buClr>
                <a:buSzPts val="2400"/>
                <a:buFont typeface="Arial"/>
                <a:buNone/>
              </a:pPr>
              <a:r>
                <a:rPr lang="en-US" sz="2400" b="1" i="0" u="none">
                  <a:solidFill>
                    <a:srgbClr val="0000FF"/>
                  </a:solidFill>
                  <a:latin typeface="Arial"/>
                  <a:ea typeface="Arial"/>
                  <a:cs typeface="Arial"/>
                  <a:sym typeface="Arial"/>
                </a:rPr>
                <a:t>2NF</a:t>
              </a:r>
              <a:endParaRPr/>
            </a:p>
          </p:txBody>
        </p:sp>
        <p:sp>
          <p:nvSpPr>
            <p:cNvPr id="129" name="Google Shape;129;p16"/>
            <p:cNvSpPr txBox="1"/>
            <p:nvPr/>
          </p:nvSpPr>
          <p:spPr>
            <a:xfrm>
              <a:off x="2585" y="1376"/>
              <a:ext cx="479" cy="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FF"/>
                </a:buClr>
                <a:buSzPts val="2400"/>
                <a:buFont typeface="Arial"/>
                <a:buNone/>
              </a:pPr>
              <a:r>
                <a:rPr lang="en-US" sz="2400" b="1" i="0" u="none">
                  <a:solidFill>
                    <a:srgbClr val="0000FF"/>
                  </a:solidFill>
                  <a:latin typeface="Arial"/>
                  <a:ea typeface="Arial"/>
                  <a:cs typeface="Arial"/>
                  <a:sym typeface="Arial"/>
                </a:rPr>
                <a:t>3NF</a:t>
              </a:r>
              <a:endParaRPr/>
            </a:p>
          </p:txBody>
        </p:sp>
        <p:sp>
          <p:nvSpPr>
            <p:cNvPr id="130" name="Google Shape;130;p16"/>
            <p:cNvSpPr txBox="1"/>
            <p:nvPr/>
          </p:nvSpPr>
          <p:spPr>
            <a:xfrm>
              <a:off x="2585" y="1640"/>
              <a:ext cx="479" cy="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FF"/>
                </a:buClr>
                <a:buSzPts val="2400"/>
                <a:buFont typeface="Arial"/>
                <a:buNone/>
              </a:pPr>
              <a:r>
                <a:rPr lang="en-US" sz="2400" b="1" i="0" u="none">
                  <a:solidFill>
                    <a:srgbClr val="0000FF"/>
                  </a:solidFill>
                  <a:latin typeface="Arial"/>
                  <a:ea typeface="Arial"/>
                  <a:cs typeface="Arial"/>
                  <a:sym typeface="Arial"/>
                </a:rPr>
                <a:t>4NF</a:t>
              </a:r>
              <a:endParaRPr/>
            </a:p>
          </p:txBody>
        </p:sp>
        <p:sp>
          <p:nvSpPr>
            <p:cNvPr id="131" name="Google Shape;131;p16"/>
            <p:cNvSpPr txBox="1"/>
            <p:nvPr/>
          </p:nvSpPr>
          <p:spPr>
            <a:xfrm>
              <a:off x="2593" y="1872"/>
              <a:ext cx="479" cy="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FF"/>
                </a:buClr>
                <a:buSzPts val="2400"/>
                <a:buFont typeface="Arial"/>
                <a:buNone/>
              </a:pPr>
              <a:r>
                <a:rPr lang="en-US" sz="2400" b="1" i="0" u="none">
                  <a:solidFill>
                    <a:srgbClr val="0000FF"/>
                  </a:solidFill>
                  <a:latin typeface="Arial"/>
                  <a:ea typeface="Arial"/>
                  <a:cs typeface="Arial"/>
                  <a:sym typeface="Arial"/>
                </a:rPr>
                <a:t>5NF</a:t>
              </a:r>
              <a:endParaRPr/>
            </a:p>
          </p:txBody>
        </p:sp>
      </p:gr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7"/>
          <p:cNvSpPr txBox="1">
            <a:spLocks noGrp="1"/>
          </p:cNvSpPr>
          <p:nvPr>
            <p:ph type="body" idx="1"/>
          </p:nvPr>
        </p:nvSpPr>
        <p:spPr>
          <a:xfrm>
            <a:off x="304800" y="1143000"/>
            <a:ext cx="8001000" cy="4267200"/>
          </a:xfrm>
          <a:prstGeom prst="rect">
            <a:avLst/>
          </a:prstGeom>
          <a:noFill/>
          <a:ln>
            <a:noFill/>
          </a:ln>
        </p:spPr>
        <p:txBody>
          <a:bodyPr spcFirstLastPara="1" wrap="square" lIns="91425" tIns="45700" rIns="91425" bIns="45700" anchor="t" anchorCtr="0">
            <a:noAutofit/>
          </a:bodyPr>
          <a:lstStyle/>
          <a:p>
            <a:pPr marL="533400" lvl="0" indent="-533400" algn="just" rtl="0">
              <a:lnSpc>
                <a:spcPct val="100000"/>
              </a:lnSpc>
              <a:spcBef>
                <a:spcPts val="0"/>
              </a:spcBef>
              <a:spcAft>
                <a:spcPts val="0"/>
              </a:spcAft>
              <a:buClr>
                <a:schemeClr val="dk1"/>
              </a:buClr>
              <a:buSzPts val="2400"/>
              <a:buFont typeface="Arimo"/>
              <a:buNone/>
            </a:pPr>
            <a:r>
              <a:rPr lang="en-US" sz="2400" b="0" i="0" u="none">
                <a:solidFill>
                  <a:schemeClr val="dk1"/>
                </a:solidFill>
                <a:latin typeface="Arimo"/>
                <a:ea typeface="Arimo"/>
                <a:cs typeface="Arimo"/>
                <a:sym typeface="Arimo"/>
              </a:rPr>
              <a:t>A table is considered to be in 1NF if all the fields contain</a:t>
            </a:r>
            <a:endParaRPr/>
          </a:p>
          <a:p>
            <a:pPr marL="533400" lvl="0" indent="-533400" algn="just" rtl="0">
              <a:lnSpc>
                <a:spcPct val="100000"/>
              </a:lnSpc>
              <a:spcBef>
                <a:spcPts val="560"/>
              </a:spcBef>
              <a:spcAft>
                <a:spcPts val="0"/>
              </a:spcAft>
              <a:buClr>
                <a:schemeClr val="dk1"/>
              </a:buClr>
              <a:buSzPts val="2400"/>
              <a:buFont typeface="Arimo"/>
              <a:buNone/>
            </a:pPr>
            <a:r>
              <a:rPr lang="en-US" sz="2400" b="0" i="0" u="none">
                <a:solidFill>
                  <a:schemeClr val="dk1"/>
                </a:solidFill>
                <a:latin typeface="Arimo"/>
                <a:ea typeface="Arimo"/>
                <a:cs typeface="Arimo"/>
                <a:sym typeface="Arimo"/>
              </a:rPr>
              <a:t>only scalar values (as opposed to list of values).</a:t>
            </a:r>
            <a:r>
              <a:rPr lang="en-US" sz="2800" b="0" i="0" u="none">
                <a:solidFill>
                  <a:schemeClr val="dk1"/>
                </a:solidFill>
                <a:latin typeface="Arimo"/>
                <a:ea typeface="Arimo"/>
                <a:cs typeface="Arimo"/>
                <a:sym typeface="Arimo"/>
              </a:rPr>
              <a:t> </a:t>
            </a:r>
            <a:endParaRPr/>
          </a:p>
          <a:p>
            <a:pPr marL="533400" lvl="0" indent="-533400" algn="just" rtl="0">
              <a:lnSpc>
                <a:spcPct val="100000"/>
              </a:lnSpc>
              <a:spcBef>
                <a:spcPts val="480"/>
              </a:spcBef>
              <a:spcAft>
                <a:spcPts val="0"/>
              </a:spcAft>
              <a:buClr>
                <a:srgbClr val="CC0000"/>
              </a:buClr>
              <a:buSzPts val="2400"/>
              <a:buFont typeface="Arimo"/>
              <a:buNone/>
            </a:pPr>
            <a:r>
              <a:rPr lang="en-US" sz="2400" b="1" i="0" u="none">
                <a:solidFill>
                  <a:srgbClr val="CC0000"/>
                </a:solidFill>
                <a:latin typeface="Arimo"/>
                <a:ea typeface="Arimo"/>
                <a:cs typeface="Arimo"/>
                <a:sym typeface="Arimo"/>
              </a:rPr>
              <a:t>Example (Not 1NF)</a:t>
            </a:r>
            <a:endParaRPr/>
          </a:p>
        </p:txBody>
      </p:sp>
      <p:sp>
        <p:nvSpPr>
          <p:cNvPr id="138" name="Google Shape;138;p17"/>
          <p:cNvSpPr txBox="1"/>
          <p:nvPr/>
        </p:nvSpPr>
        <p:spPr>
          <a:xfrm>
            <a:off x="685800" y="76200"/>
            <a:ext cx="77724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C0000"/>
              </a:buClr>
              <a:buSzPts val="4400"/>
              <a:buFont typeface="Arial"/>
              <a:buNone/>
            </a:pPr>
            <a:r>
              <a:rPr lang="en-US" sz="4400" b="1" i="0" u="none">
                <a:solidFill>
                  <a:srgbClr val="CC0000"/>
                </a:solidFill>
                <a:latin typeface="Arial"/>
                <a:ea typeface="Arial"/>
                <a:cs typeface="Arial"/>
                <a:sym typeface="Arial"/>
              </a:rPr>
              <a:t>First Normal Form  (1NF) </a:t>
            </a:r>
            <a:endParaRPr/>
          </a:p>
        </p:txBody>
      </p:sp>
      <p:sp>
        <p:nvSpPr>
          <p:cNvPr id="139" name="Google Shape;139;p17"/>
          <p:cNvSpPr txBox="1"/>
          <p:nvPr/>
        </p:nvSpPr>
        <p:spPr>
          <a:xfrm>
            <a:off x="609600" y="5638800"/>
            <a:ext cx="8001000" cy="457200"/>
          </a:xfrm>
          <a:prstGeom prst="rect">
            <a:avLst/>
          </a:prstGeom>
          <a:solidFill>
            <a:srgbClr val="FFFF99"/>
          </a:solidFill>
          <a:ln>
            <a:noFill/>
          </a:ln>
          <a:effectLst>
            <a:outerShdw blurRad="63500" dist="107763" dir="2700000">
              <a:schemeClr val="lt2"/>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66"/>
              </a:buClr>
              <a:buSzPts val="2400"/>
              <a:buFont typeface="Times New Roman"/>
              <a:buNone/>
            </a:pPr>
            <a:r>
              <a:rPr lang="en-US" sz="2400" b="1" i="0" u="none">
                <a:solidFill>
                  <a:srgbClr val="000066"/>
                </a:solidFill>
                <a:latin typeface="Times New Roman"/>
                <a:ea typeface="Times New Roman"/>
                <a:cs typeface="Times New Roman"/>
                <a:sym typeface="Times New Roman"/>
              </a:rPr>
              <a:t>Author and AuPhone columns are not scalar</a:t>
            </a:r>
            <a:endParaRPr/>
          </a:p>
        </p:txBody>
      </p:sp>
      <p:grpSp>
        <p:nvGrpSpPr>
          <p:cNvPr id="140" name="Google Shape;140;p17"/>
          <p:cNvGrpSpPr/>
          <p:nvPr/>
        </p:nvGrpSpPr>
        <p:grpSpPr>
          <a:xfrm>
            <a:off x="568325" y="3355975"/>
            <a:ext cx="1063625" cy="606425"/>
            <a:chOff x="0" y="0"/>
            <a:chExt cx="627" cy="480"/>
          </a:xfrm>
        </p:grpSpPr>
        <p:sp>
          <p:nvSpPr>
            <p:cNvPr id="141" name="Google Shape;141;p17"/>
            <p:cNvSpPr txBox="1"/>
            <p:nvPr/>
          </p:nvSpPr>
          <p:spPr>
            <a:xfrm>
              <a:off x="29" y="0"/>
              <a:ext cx="569"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0-321-32132-1</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142" name="Google Shape;142;p17"/>
            <p:cNvSpPr txBox="1"/>
            <p:nvPr/>
          </p:nvSpPr>
          <p:spPr>
            <a:xfrm>
              <a:off x="0" y="0"/>
              <a:ext cx="627"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43" name="Google Shape;143;p17"/>
          <p:cNvGrpSpPr/>
          <p:nvPr/>
        </p:nvGrpSpPr>
        <p:grpSpPr>
          <a:xfrm>
            <a:off x="1631950" y="3355975"/>
            <a:ext cx="881062" cy="606425"/>
            <a:chOff x="627" y="0"/>
            <a:chExt cx="598" cy="480"/>
          </a:xfrm>
        </p:grpSpPr>
        <p:sp>
          <p:nvSpPr>
            <p:cNvPr id="144" name="Google Shape;144;p17"/>
            <p:cNvSpPr txBox="1"/>
            <p:nvPr/>
          </p:nvSpPr>
          <p:spPr>
            <a:xfrm>
              <a:off x="656" y="0"/>
              <a:ext cx="54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Balloon</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145" name="Google Shape;145;p17"/>
            <p:cNvSpPr txBox="1"/>
            <p:nvPr/>
          </p:nvSpPr>
          <p:spPr>
            <a:xfrm>
              <a:off x="627" y="0"/>
              <a:ext cx="59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46" name="Google Shape;146;p17"/>
          <p:cNvGrpSpPr/>
          <p:nvPr/>
        </p:nvGrpSpPr>
        <p:grpSpPr>
          <a:xfrm>
            <a:off x="2517775" y="3355975"/>
            <a:ext cx="911225" cy="606425"/>
            <a:chOff x="1549" y="0"/>
            <a:chExt cx="548" cy="480"/>
          </a:xfrm>
        </p:grpSpPr>
        <p:sp>
          <p:nvSpPr>
            <p:cNvPr id="147" name="Google Shape;147;p17"/>
            <p:cNvSpPr txBox="1"/>
            <p:nvPr/>
          </p:nvSpPr>
          <p:spPr>
            <a:xfrm>
              <a:off x="1578" y="0"/>
              <a:ext cx="49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Sleepy, Snoopy, Grumpy</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148" name="Google Shape;148;p17"/>
            <p:cNvSpPr txBox="1"/>
            <p:nvPr/>
          </p:nvSpPr>
          <p:spPr>
            <a:xfrm>
              <a:off x="1549" y="0"/>
              <a:ext cx="54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49" name="Google Shape;149;p17"/>
          <p:cNvGrpSpPr/>
          <p:nvPr/>
        </p:nvGrpSpPr>
        <p:grpSpPr>
          <a:xfrm>
            <a:off x="3429000" y="3355975"/>
            <a:ext cx="1087437" cy="606425"/>
            <a:chOff x="2097" y="0"/>
            <a:chExt cx="598" cy="480"/>
          </a:xfrm>
        </p:grpSpPr>
        <p:sp>
          <p:nvSpPr>
            <p:cNvPr id="150" name="Google Shape;150;p17"/>
            <p:cNvSpPr txBox="1"/>
            <p:nvPr/>
          </p:nvSpPr>
          <p:spPr>
            <a:xfrm>
              <a:off x="2126" y="0"/>
              <a:ext cx="54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321-321-1111, 232-234-1234, 665-235-6532</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151" name="Google Shape;151;p17"/>
            <p:cNvSpPr txBox="1"/>
            <p:nvPr/>
          </p:nvSpPr>
          <p:spPr>
            <a:xfrm>
              <a:off x="2097" y="0"/>
              <a:ext cx="59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52" name="Google Shape;152;p17"/>
          <p:cNvGrpSpPr/>
          <p:nvPr/>
        </p:nvGrpSpPr>
        <p:grpSpPr>
          <a:xfrm>
            <a:off x="4516437" y="3355975"/>
            <a:ext cx="998537" cy="606425"/>
            <a:chOff x="3077" y="0"/>
            <a:chExt cx="670" cy="480"/>
          </a:xfrm>
        </p:grpSpPr>
        <p:sp>
          <p:nvSpPr>
            <p:cNvPr id="153" name="Google Shape;153;p17"/>
            <p:cNvSpPr txBox="1"/>
            <p:nvPr/>
          </p:nvSpPr>
          <p:spPr>
            <a:xfrm>
              <a:off x="3106" y="0"/>
              <a:ext cx="612"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Small House</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154" name="Google Shape;154;p17"/>
            <p:cNvSpPr txBox="1"/>
            <p:nvPr/>
          </p:nvSpPr>
          <p:spPr>
            <a:xfrm>
              <a:off x="3077" y="0"/>
              <a:ext cx="670"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55" name="Google Shape;155;p17"/>
          <p:cNvGrpSpPr/>
          <p:nvPr/>
        </p:nvGrpSpPr>
        <p:grpSpPr>
          <a:xfrm>
            <a:off x="5514975" y="3355975"/>
            <a:ext cx="1058862" cy="606425"/>
            <a:chOff x="3747" y="0"/>
            <a:chExt cx="634" cy="480"/>
          </a:xfrm>
        </p:grpSpPr>
        <p:sp>
          <p:nvSpPr>
            <p:cNvPr id="156" name="Google Shape;156;p17"/>
            <p:cNvSpPr txBox="1"/>
            <p:nvPr/>
          </p:nvSpPr>
          <p:spPr>
            <a:xfrm>
              <a:off x="3776" y="0"/>
              <a:ext cx="576"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714-000-0000</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157" name="Google Shape;157;p17"/>
            <p:cNvSpPr txBox="1"/>
            <p:nvPr/>
          </p:nvSpPr>
          <p:spPr>
            <a:xfrm>
              <a:off x="3747" y="0"/>
              <a:ext cx="634"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58" name="Google Shape;158;p17"/>
          <p:cNvGrpSpPr/>
          <p:nvPr/>
        </p:nvGrpSpPr>
        <p:grpSpPr>
          <a:xfrm>
            <a:off x="6573837" y="3355975"/>
            <a:ext cx="706437" cy="606425"/>
            <a:chOff x="4381" y="0"/>
            <a:chExt cx="382" cy="480"/>
          </a:xfrm>
        </p:grpSpPr>
        <p:sp>
          <p:nvSpPr>
            <p:cNvPr id="159" name="Google Shape;159;p17"/>
            <p:cNvSpPr txBox="1"/>
            <p:nvPr/>
          </p:nvSpPr>
          <p:spPr>
            <a:xfrm>
              <a:off x="4410" y="0"/>
              <a:ext cx="324"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$34.00</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160" name="Google Shape;160;p17"/>
            <p:cNvSpPr txBox="1"/>
            <p:nvPr/>
          </p:nvSpPr>
          <p:spPr>
            <a:xfrm>
              <a:off x="4381" y="0"/>
              <a:ext cx="382"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61" name="Google Shape;161;p17"/>
          <p:cNvGrpSpPr/>
          <p:nvPr/>
        </p:nvGrpSpPr>
        <p:grpSpPr>
          <a:xfrm>
            <a:off x="568325" y="3962400"/>
            <a:ext cx="1063625" cy="381000"/>
            <a:chOff x="0" y="1440"/>
            <a:chExt cx="627" cy="480"/>
          </a:xfrm>
        </p:grpSpPr>
        <p:sp>
          <p:nvSpPr>
            <p:cNvPr id="162" name="Google Shape;162;p17"/>
            <p:cNvSpPr txBox="1"/>
            <p:nvPr/>
          </p:nvSpPr>
          <p:spPr>
            <a:xfrm>
              <a:off x="29" y="1440"/>
              <a:ext cx="569"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0-55-123456-9</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163" name="Google Shape;163;p17"/>
            <p:cNvSpPr txBox="1"/>
            <p:nvPr/>
          </p:nvSpPr>
          <p:spPr>
            <a:xfrm>
              <a:off x="0" y="1440"/>
              <a:ext cx="627"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64" name="Google Shape;164;p17"/>
          <p:cNvGrpSpPr/>
          <p:nvPr/>
        </p:nvGrpSpPr>
        <p:grpSpPr>
          <a:xfrm>
            <a:off x="1631950" y="3962400"/>
            <a:ext cx="881062" cy="381000"/>
            <a:chOff x="627" y="1440"/>
            <a:chExt cx="598" cy="480"/>
          </a:xfrm>
        </p:grpSpPr>
        <p:sp>
          <p:nvSpPr>
            <p:cNvPr id="165" name="Google Shape;165;p17"/>
            <p:cNvSpPr txBox="1"/>
            <p:nvPr/>
          </p:nvSpPr>
          <p:spPr>
            <a:xfrm>
              <a:off x="656" y="1440"/>
              <a:ext cx="54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Main Street</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166" name="Google Shape;166;p17"/>
            <p:cNvSpPr txBox="1"/>
            <p:nvPr/>
          </p:nvSpPr>
          <p:spPr>
            <a:xfrm>
              <a:off x="627" y="1440"/>
              <a:ext cx="59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67" name="Google Shape;167;p17"/>
          <p:cNvGrpSpPr/>
          <p:nvPr/>
        </p:nvGrpSpPr>
        <p:grpSpPr>
          <a:xfrm>
            <a:off x="2517775" y="3962400"/>
            <a:ext cx="911225" cy="381000"/>
            <a:chOff x="1549" y="1440"/>
            <a:chExt cx="548" cy="480"/>
          </a:xfrm>
        </p:grpSpPr>
        <p:sp>
          <p:nvSpPr>
            <p:cNvPr id="168" name="Google Shape;168;p17"/>
            <p:cNvSpPr txBox="1"/>
            <p:nvPr/>
          </p:nvSpPr>
          <p:spPr>
            <a:xfrm>
              <a:off x="1578" y="1440"/>
              <a:ext cx="49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Jones, Smith</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169" name="Google Shape;169;p17"/>
            <p:cNvSpPr txBox="1"/>
            <p:nvPr/>
          </p:nvSpPr>
          <p:spPr>
            <a:xfrm>
              <a:off x="1549" y="1440"/>
              <a:ext cx="54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70" name="Google Shape;170;p17"/>
          <p:cNvGrpSpPr/>
          <p:nvPr/>
        </p:nvGrpSpPr>
        <p:grpSpPr>
          <a:xfrm>
            <a:off x="3429000" y="3962400"/>
            <a:ext cx="1087437" cy="381000"/>
            <a:chOff x="2097" y="1440"/>
            <a:chExt cx="598" cy="480"/>
          </a:xfrm>
        </p:grpSpPr>
        <p:sp>
          <p:nvSpPr>
            <p:cNvPr id="171" name="Google Shape;171;p17"/>
            <p:cNvSpPr txBox="1"/>
            <p:nvPr/>
          </p:nvSpPr>
          <p:spPr>
            <a:xfrm>
              <a:off x="2126" y="1440"/>
              <a:ext cx="54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123-333-3333, 654-223-3455</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172" name="Google Shape;172;p17"/>
            <p:cNvSpPr txBox="1"/>
            <p:nvPr/>
          </p:nvSpPr>
          <p:spPr>
            <a:xfrm>
              <a:off x="2097" y="1440"/>
              <a:ext cx="59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73" name="Google Shape;173;p17"/>
          <p:cNvGrpSpPr/>
          <p:nvPr/>
        </p:nvGrpSpPr>
        <p:grpSpPr>
          <a:xfrm>
            <a:off x="4516437" y="3962400"/>
            <a:ext cx="998537" cy="381000"/>
            <a:chOff x="3077" y="1440"/>
            <a:chExt cx="670" cy="480"/>
          </a:xfrm>
        </p:grpSpPr>
        <p:sp>
          <p:nvSpPr>
            <p:cNvPr id="174" name="Google Shape;174;p17"/>
            <p:cNvSpPr txBox="1"/>
            <p:nvPr/>
          </p:nvSpPr>
          <p:spPr>
            <a:xfrm>
              <a:off x="3106" y="1440"/>
              <a:ext cx="612"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Small House</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175" name="Google Shape;175;p17"/>
            <p:cNvSpPr txBox="1"/>
            <p:nvPr/>
          </p:nvSpPr>
          <p:spPr>
            <a:xfrm>
              <a:off x="3077" y="1440"/>
              <a:ext cx="670"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76" name="Google Shape;176;p17"/>
          <p:cNvGrpSpPr/>
          <p:nvPr/>
        </p:nvGrpSpPr>
        <p:grpSpPr>
          <a:xfrm>
            <a:off x="5514975" y="3962400"/>
            <a:ext cx="1058862" cy="381000"/>
            <a:chOff x="3747" y="1440"/>
            <a:chExt cx="634" cy="480"/>
          </a:xfrm>
        </p:grpSpPr>
        <p:sp>
          <p:nvSpPr>
            <p:cNvPr id="177" name="Google Shape;177;p17"/>
            <p:cNvSpPr txBox="1"/>
            <p:nvPr/>
          </p:nvSpPr>
          <p:spPr>
            <a:xfrm>
              <a:off x="3776" y="1440"/>
              <a:ext cx="576"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714-000-0000</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178" name="Google Shape;178;p17"/>
            <p:cNvSpPr txBox="1"/>
            <p:nvPr/>
          </p:nvSpPr>
          <p:spPr>
            <a:xfrm>
              <a:off x="3747" y="1440"/>
              <a:ext cx="634"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79" name="Google Shape;179;p17"/>
          <p:cNvGrpSpPr/>
          <p:nvPr/>
        </p:nvGrpSpPr>
        <p:grpSpPr>
          <a:xfrm>
            <a:off x="6573837" y="3962400"/>
            <a:ext cx="706437" cy="381000"/>
            <a:chOff x="4381" y="1440"/>
            <a:chExt cx="382" cy="480"/>
          </a:xfrm>
        </p:grpSpPr>
        <p:sp>
          <p:nvSpPr>
            <p:cNvPr id="180" name="Google Shape;180;p17"/>
            <p:cNvSpPr txBox="1"/>
            <p:nvPr/>
          </p:nvSpPr>
          <p:spPr>
            <a:xfrm>
              <a:off x="4410" y="1440"/>
              <a:ext cx="324"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$22.95</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181" name="Google Shape;181;p17"/>
            <p:cNvSpPr txBox="1"/>
            <p:nvPr/>
          </p:nvSpPr>
          <p:spPr>
            <a:xfrm>
              <a:off x="4381" y="1440"/>
              <a:ext cx="382"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82" name="Google Shape;182;p17"/>
          <p:cNvGrpSpPr/>
          <p:nvPr/>
        </p:nvGrpSpPr>
        <p:grpSpPr>
          <a:xfrm>
            <a:off x="568325" y="4343400"/>
            <a:ext cx="1063625" cy="381000"/>
            <a:chOff x="0" y="2400"/>
            <a:chExt cx="627" cy="480"/>
          </a:xfrm>
        </p:grpSpPr>
        <p:sp>
          <p:nvSpPr>
            <p:cNvPr id="183" name="Google Shape;183;p17"/>
            <p:cNvSpPr txBox="1"/>
            <p:nvPr/>
          </p:nvSpPr>
          <p:spPr>
            <a:xfrm>
              <a:off x="29" y="2400"/>
              <a:ext cx="569"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0-123-45678-0</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184" name="Google Shape;184;p17"/>
            <p:cNvSpPr txBox="1"/>
            <p:nvPr/>
          </p:nvSpPr>
          <p:spPr>
            <a:xfrm>
              <a:off x="0" y="2400"/>
              <a:ext cx="627"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85" name="Google Shape;185;p17"/>
          <p:cNvGrpSpPr/>
          <p:nvPr/>
        </p:nvGrpSpPr>
        <p:grpSpPr>
          <a:xfrm>
            <a:off x="1631950" y="4343400"/>
            <a:ext cx="881062" cy="381000"/>
            <a:chOff x="627" y="2400"/>
            <a:chExt cx="598" cy="480"/>
          </a:xfrm>
        </p:grpSpPr>
        <p:sp>
          <p:nvSpPr>
            <p:cNvPr id="186" name="Google Shape;186;p17"/>
            <p:cNvSpPr txBox="1"/>
            <p:nvPr/>
          </p:nvSpPr>
          <p:spPr>
            <a:xfrm>
              <a:off x="656" y="2400"/>
              <a:ext cx="54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Ulysses</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187" name="Google Shape;187;p17"/>
            <p:cNvSpPr txBox="1"/>
            <p:nvPr/>
          </p:nvSpPr>
          <p:spPr>
            <a:xfrm>
              <a:off x="627" y="2400"/>
              <a:ext cx="59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88" name="Google Shape;188;p17"/>
          <p:cNvGrpSpPr/>
          <p:nvPr/>
        </p:nvGrpSpPr>
        <p:grpSpPr>
          <a:xfrm>
            <a:off x="2517775" y="4343400"/>
            <a:ext cx="911225" cy="381000"/>
            <a:chOff x="1549" y="2400"/>
            <a:chExt cx="548" cy="480"/>
          </a:xfrm>
        </p:grpSpPr>
        <p:sp>
          <p:nvSpPr>
            <p:cNvPr id="189" name="Google Shape;189;p17"/>
            <p:cNvSpPr txBox="1"/>
            <p:nvPr/>
          </p:nvSpPr>
          <p:spPr>
            <a:xfrm>
              <a:off x="1578" y="2400"/>
              <a:ext cx="49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Joyce</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190" name="Google Shape;190;p17"/>
            <p:cNvSpPr txBox="1"/>
            <p:nvPr/>
          </p:nvSpPr>
          <p:spPr>
            <a:xfrm>
              <a:off x="1549" y="2400"/>
              <a:ext cx="54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91" name="Google Shape;191;p17"/>
          <p:cNvGrpSpPr/>
          <p:nvPr/>
        </p:nvGrpSpPr>
        <p:grpSpPr>
          <a:xfrm>
            <a:off x="3429000" y="4343400"/>
            <a:ext cx="1087437" cy="381000"/>
            <a:chOff x="2097" y="2400"/>
            <a:chExt cx="598" cy="480"/>
          </a:xfrm>
        </p:grpSpPr>
        <p:sp>
          <p:nvSpPr>
            <p:cNvPr id="192" name="Google Shape;192;p17"/>
            <p:cNvSpPr txBox="1"/>
            <p:nvPr/>
          </p:nvSpPr>
          <p:spPr>
            <a:xfrm>
              <a:off x="2126" y="2400"/>
              <a:ext cx="54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666-666-6666</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193" name="Google Shape;193;p17"/>
            <p:cNvSpPr txBox="1"/>
            <p:nvPr/>
          </p:nvSpPr>
          <p:spPr>
            <a:xfrm>
              <a:off x="2097" y="2400"/>
              <a:ext cx="59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94" name="Google Shape;194;p17"/>
          <p:cNvGrpSpPr/>
          <p:nvPr/>
        </p:nvGrpSpPr>
        <p:grpSpPr>
          <a:xfrm>
            <a:off x="4516437" y="4343400"/>
            <a:ext cx="998537" cy="381000"/>
            <a:chOff x="3077" y="2400"/>
            <a:chExt cx="670" cy="480"/>
          </a:xfrm>
        </p:grpSpPr>
        <p:sp>
          <p:nvSpPr>
            <p:cNvPr id="195" name="Google Shape;195;p17"/>
            <p:cNvSpPr txBox="1"/>
            <p:nvPr/>
          </p:nvSpPr>
          <p:spPr>
            <a:xfrm>
              <a:off x="3106" y="2400"/>
              <a:ext cx="612"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Alpha Press</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196" name="Google Shape;196;p17"/>
            <p:cNvSpPr txBox="1"/>
            <p:nvPr/>
          </p:nvSpPr>
          <p:spPr>
            <a:xfrm>
              <a:off x="3077" y="2400"/>
              <a:ext cx="670"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197" name="Google Shape;197;p17"/>
          <p:cNvGrpSpPr/>
          <p:nvPr/>
        </p:nvGrpSpPr>
        <p:grpSpPr>
          <a:xfrm>
            <a:off x="5514975" y="4343400"/>
            <a:ext cx="1058862" cy="381000"/>
            <a:chOff x="3747" y="2400"/>
            <a:chExt cx="634" cy="480"/>
          </a:xfrm>
        </p:grpSpPr>
        <p:sp>
          <p:nvSpPr>
            <p:cNvPr id="198" name="Google Shape;198;p17"/>
            <p:cNvSpPr txBox="1"/>
            <p:nvPr/>
          </p:nvSpPr>
          <p:spPr>
            <a:xfrm>
              <a:off x="3776" y="2400"/>
              <a:ext cx="576"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999-999-9999</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199" name="Google Shape;199;p17"/>
            <p:cNvSpPr txBox="1"/>
            <p:nvPr/>
          </p:nvSpPr>
          <p:spPr>
            <a:xfrm>
              <a:off x="3747" y="2400"/>
              <a:ext cx="634"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200" name="Google Shape;200;p17"/>
          <p:cNvGrpSpPr/>
          <p:nvPr/>
        </p:nvGrpSpPr>
        <p:grpSpPr>
          <a:xfrm>
            <a:off x="6573837" y="4343400"/>
            <a:ext cx="706437" cy="381000"/>
            <a:chOff x="4381" y="2400"/>
            <a:chExt cx="382" cy="480"/>
          </a:xfrm>
        </p:grpSpPr>
        <p:sp>
          <p:nvSpPr>
            <p:cNvPr id="201" name="Google Shape;201;p17"/>
            <p:cNvSpPr txBox="1"/>
            <p:nvPr/>
          </p:nvSpPr>
          <p:spPr>
            <a:xfrm>
              <a:off x="4410" y="2400"/>
              <a:ext cx="324"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$34.00</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202" name="Google Shape;202;p17"/>
            <p:cNvSpPr txBox="1"/>
            <p:nvPr/>
          </p:nvSpPr>
          <p:spPr>
            <a:xfrm>
              <a:off x="4381" y="2400"/>
              <a:ext cx="382"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203" name="Google Shape;203;p17"/>
          <p:cNvGrpSpPr/>
          <p:nvPr/>
        </p:nvGrpSpPr>
        <p:grpSpPr>
          <a:xfrm>
            <a:off x="568325" y="4724400"/>
            <a:ext cx="1063625" cy="381000"/>
            <a:chOff x="0" y="2880"/>
            <a:chExt cx="627" cy="480"/>
          </a:xfrm>
        </p:grpSpPr>
        <p:sp>
          <p:nvSpPr>
            <p:cNvPr id="204" name="Google Shape;204;p17"/>
            <p:cNvSpPr txBox="1"/>
            <p:nvPr/>
          </p:nvSpPr>
          <p:spPr>
            <a:xfrm>
              <a:off x="29" y="2880"/>
              <a:ext cx="569"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1-22-233700-0</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205" name="Google Shape;205;p17"/>
            <p:cNvSpPr txBox="1"/>
            <p:nvPr/>
          </p:nvSpPr>
          <p:spPr>
            <a:xfrm>
              <a:off x="0" y="2880"/>
              <a:ext cx="627"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206" name="Google Shape;206;p17"/>
          <p:cNvGrpSpPr/>
          <p:nvPr/>
        </p:nvGrpSpPr>
        <p:grpSpPr>
          <a:xfrm>
            <a:off x="1631950" y="4724400"/>
            <a:ext cx="881062" cy="381000"/>
            <a:chOff x="627" y="2880"/>
            <a:chExt cx="598" cy="480"/>
          </a:xfrm>
        </p:grpSpPr>
        <p:sp>
          <p:nvSpPr>
            <p:cNvPr id="207" name="Google Shape;207;p17"/>
            <p:cNvSpPr txBox="1"/>
            <p:nvPr/>
          </p:nvSpPr>
          <p:spPr>
            <a:xfrm>
              <a:off x="656" y="2880"/>
              <a:ext cx="54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Visual Basic</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208" name="Google Shape;208;p17"/>
            <p:cNvSpPr txBox="1"/>
            <p:nvPr/>
          </p:nvSpPr>
          <p:spPr>
            <a:xfrm>
              <a:off x="627" y="2880"/>
              <a:ext cx="59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209" name="Google Shape;209;p17"/>
          <p:cNvGrpSpPr/>
          <p:nvPr/>
        </p:nvGrpSpPr>
        <p:grpSpPr>
          <a:xfrm>
            <a:off x="2517775" y="4724400"/>
            <a:ext cx="911225" cy="381000"/>
            <a:chOff x="1549" y="2880"/>
            <a:chExt cx="548" cy="480"/>
          </a:xfrm>
        </p:grpSpPr>
        <p:sp>
          <p:nvSpPr>
            <p:cNvPr id="210" name="Google Shape;210;p17"/>
            <p:cNvSpPr txBox="1"/>
            <p:nvPr/>
          </p:nvSpPr>
          <p:spPr>
            <a:xfrm>
              <a:off x="1578" y="2880"/>
              <a:ext cx="49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Roman</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211" name="Google Shape;211;p17"/>
            <p:cNvSpPr txBox="1"/>
            <p:nvPr/>
          </p:nvSpPr>
          <p:spPr>
            <a:xfrm>
              <a:off x="1549" y="2880"/>
              <a:ext cx="54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212" name="Google Shape;212;p17"/>
          <p:cNvGrpSpPr/>
          <p:nvPr/>
        </p:nvGrpSpPr>
        <p:grpSpPr>
          <a:xfrm>
            <a:off x="3429000" y="4724400"/>
            <a:ext cx="1087437" cy="381000"/>
            <a:chOff x="2097" y="2880"/>
            <a:chExt cx="598" cy="480"/>
          </a:xfrm>
        </p:grpSpPr>
        <p:sp>
          <p:nvSpPr>
            <p:cNvPr id="213" name="Google Shape;213;p17"/>
            <p:cNvSpPr txBox="1"/>
            <p:nvPr/>
          </p:nvSpPr>
          <p:spPr>
            <a:xfrm>
              <a:off x="2126" y="2880"/>
              <a:ext cx="54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444-444-4444</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214" name="Google Shape;214;p17"/>
            <p:cNvSpPr txBox="1"/>
            <p:nvPr/>
          </p:nvSpPr>
          <p:spPr>
            <a:xfrm>
              <a:off x="2097" y="2880"/>
              <a:ext cx="59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215" name="Google Shape;215;p17"/>
          <p:cNvGrpSpPr/>
          <p:nvPr/>
        </p:nvGrpSpPr>
        <p:grpSpPr>
          <a:xfrm>
            <a:off x="4516437" y="4724400"/>
            <a:ext cx="998537" cy="381000"/>
            <a:chOff x="3077" y="2880"/>
            <a:chExt cx="670" cy="480"/>
          </a:xfrm>
        </p:grpSpPr>
        <p:sp>
          <p:nvSpPr>
            <p:cNvPr id="216" name="Google Shape;216;p17"/>
            <p:cNvSpPr txBox="1"/>
            <p:nvPr/>
          </p:nvSpPr>
          <p:spPr>
            <a:xfrm>
              <a:off x="3106" y="2880"/>
              <a:ext cx="612"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Big House</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217" name="Google Shape;217;p17"/>
            <p:cNvSpPr txBox="1"/>
            <p:nvPr/>
          </p:nvSpPr>
          <p:spPr>
            <a:xfrm>
              <a:off x="3077" y="2880"/>
              <a:ext cx="670"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218" name="Google Shape;218;p17"/>
          <p:cNvGrpSpPr/>
          <p:nvPr/>
        </p:nvGrpSpPr>
        <p:grpSpPr>
          <a:xfrm>
            <a:off x="5514975" y="4724400"/>
            <a:ext cx="1058862" cy="381000"/>
            <a:chOff x="3747" y="2880"/>
            <a:chExt cx="634" cy="480"/>
          </a:xfrm>
        </p:grpSpPr>
        <p:sp>
          <p:nvSpPr>
            <p:cNvPr id="219" name="Google Shape;219;p17"/>
            <p:cNvSpPr txBox="1"/>
            <p:nvPr/>
          </p:nvSpPr>
          <p:spPr>
            <a:xfrm>
              <a:off x="3776" y="2880"/>
              <a:ext cx="576"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123-456-7890</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220" name="Google Shape;220;p17"/>
            <p:cNvSpPr txBox="1"/>
            <p:nvPr/>
          </p:nvSpPr>
          <p:spPr>
            <a:xfrm>
              <a:off x="3747" y="2880"/>
              <a:ext cx="634"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221" name="Google Shape;221;p17"/>
          <p:cNvGrpSpPr/>
          <p:nvPr/>
        </p:nvGrpSpPr>
        <p:grpSpPr>
          <a:xfrm>
            <a:off x="6573837" y="4724400"/>
            <a:ext cx="706437" cy="381000"/>
            <a:chOff x="4381" y="2880"/>
            <a:chExt cx="382" cy="480"/>
          </a:xfrm>
        </p:grpSpPr>
        <p:sp>
          <p:nvSpPr>
            <p:cNvPr id="222" name="Google Shape;222;p17"/>
            <p:cNvSpPr txBox="1"/>
            <p:nvPr/>
          </p:nvSpPr>
          <p:spPr>
            <a:xfrm>
              <a:off x="4410" y="2880"/>
              <a:ext cx="324"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$25.00</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223" name="Google Shape;223;p17"/>
            <p:cNvSpPr txBox="1"/>
            <p:nvPr/>
          </p:nvSpPr>
          <p:spPr>
            <a:xfrm>
              <a:off x="4381" y="2880"/>
              <a:ext cx="382"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224" name="Google Shape;224;p17"/>
          <p:cNvGrpSpPr/>
          <p:nvPr/>
        </p:nvGrpSpPr>
        <p:grpSpPr>
          <a:xfrm>
            <a:off x="565150" y="2971800"/>
            <a:ext cx="1063625" cy="381000"/>
            <a:chOff x="0" y="2880"/>
            <a:chExt cx="627" cy="480"/>
          </a:xfrm>
        </p:grpSpPr>
        <p:sp>
          <p:nvSpPr>
            <p:cNvPr id="225" name="Google Shape;225;p17"/>
            <p:cNvSpPr txBox="1"/>
            <p:nvPr/>
          </p:nvSpPr>
          <p:spPr>
            <a:xfrm>
              <a:off x="29" y="2880"/>
              <a:ext cx="569"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1" i="0" u="none">
                  <a:solidFill>
                    <a:schemeClr val="dk1"/>
                  </a:solidFill>
                  <a:latin typeface="Times New Roman"/>
                  <a:ea typeface="Times New Roman"/>
                  <a:cs typeface="Times New Roman"/>
                  <a:sym typeface="Times New Roman"/>
                </a:rPr>
                <a:t>ISBN</a:t>
              </a:r>
              <a:endParaRPr/>
            </a:p>
            <a:p>
              <a:pPr marL="0" marR="0" lvl="0" indent="0" algn="l" rtl="0">
                <a:lnSpc>
                  <a:spcPct val="100000"/>
                </a:lnSpc>
                <a:spcBef>
                  <a:spcPts val="0"/>
                </a:spcBef>
                <a:spcAft>
                  <a:spcPts val="0"/>
                </a:spcAft>
                <a:buNone/>
              </a:pPr>
              <a:endParaRPr sz="1200" b="1" i="0" u="none">
                <a:solidFill>
                  <a:schemeClr val="dk1"/>
                </a:solidFill>
                <a:latin typeface="Times New Roman"/>
                <a:ea typeface="Times New Roman"/>
                <a:cs typeface="Times New Roman"/>
                <a:sym typeface="Times New Roman"/>
              </a:endParaRPr>
            </a:p>
          </p:txBody>
        </p:sp>
        <p:sp>
          <p:nvSpPr>
            <p:cNvPr id="226" name="Google Shape;226;p17"/>
            <p:cNvSpPr txBox="1"/>
            <p:nvPr/>
          </p:nvSpPr>
          <p:spPr>
            <a:xfrm>
              <a:off x="0" y="2880"/>
              <a:ext cx="627"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227" name="Google Shape;227;p17"/>
          <p:cNvGrpSpPr/>
          <p:nvPr/>
        </p:nvGrpSpPr>
        <p:grpSpPr>
          <a:xfrm>
            <a:off x="1628775" y="2971800"/>
            <a:ext cx="881062" cy="381000"/>
            <a:chOff x="627" y="2880"/>
            <a:chExt cx="598" cy="480"/>
          </a:xfrm>
        </p:grpSpPr>
        <p:sp>
          <p:nvSpPr>
            <p:cNvPr id="228" name="Google Shape;228;p17"/>
            <p:cNvSpPr txBox="1"/>
            <p:nvPr/>
          </p:nvSpPr>
          <p:spPr>
            <a:xfrm>
              <a:off x="656" y="2880"/>
              <a:ext cx="54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1" i="0" u="none">
                  <a:solidFill>
                    <a:schemeClr val="dk1"/>
                  </a:solidFill>
                  <a:latin typeface="Times New Roman"/>
                  <a:ea typeface="Times New Roman"/>
                  <a:cs typeface="Times New Roman"/>
                  <a:sym typeface="Times New Roman"/>
                </a:rPr>
                <a:t>Title</a:t>
              </a:r>
              <a:endParaRPr/>
            </a:p>
            <a:p>
              <a:pPr marL="0" marR="0" lvl="0" indent="0" algn="l" rtl="0">
                <a:lnSpc>
                  <a:spcPct val="100000"/>
                </a:lnSpc>
                <a:spcBef>
                  <a:spcPts val="0"/>
                </a:spcBef>
                <a:spcAft>
                  <a:spcPts val="0"/>
                </a:spcAft>
                <a:buNone/>
              </a:pPr>
              <a:endParaRPr sz="1200" b="1" i="0" u="none">
                <a:solidFill>
                  <a:schemeClr val="dk1"/>
                </a:solidFill>
                <a:latin typeface="Times New Roman"/>
                <a:ea typeface="Times New Roman"/>
                <a:cs typeface="Times New Roman"/>
                <a:sym typeface="Times New Roman"/>
              </a:endParaRPr>
            </a:p>
          </p:txBody>
        </p:sp>
        <p:sp>
          <p:nvSpPr>
            <p:cNvPr id="229" name="Google Shape;229;p17"/>
            <p:cNvSpPr txBox="1"/>
            <p:nvPr/>
          </p:nvSpPr>
          <p:spPr>
            <a:xfrm>
              <a:off x="627" y="2880"/>
              <a:ext cx="59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230" name="Google Shape;230;p17"/>
          <p:cNvGrpSpPr/>
          <p:nvPr/>
        </p:nvGrpSpPr>
        <p:grpSpPr>
          <a:xfrm>
            <a:off x="2513012" y="2971800"/>
            <a:ext cx="911225" cy="381000"/>
            <a:chOff x="1549" y="2880"/>
            <a:chExt cx="548" cy="480"/>
          </a:xfrm>
        </p:grpSpPr>
        <p:sp>
          <p:nvSpPr>
            <p:cNvPr id="231" name="Google Shape;231;p17"/>
            <p:cNvSpPr txBox="1"/>
            <p:nvPr/>
          </p:nvSpPr>
          <p:spPr>
            <a:xfrm>
              <a:off x="1578" y="2880"/>
              <a:ext cx="49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1" i="0" u="none">
                  <a:solidFill>
                    <a:schemeClr val="dk1"/>
                  </a:solidFill>
                  <a:latin typeface="Times New Roman"/>
                  <a:ea typeface="Times New Roman"/>
                  <a:cs typeface="Times New Roman"/>
                  <a:sym typeface="Times New Roman"/>
                </a:rPr>
                <a:t>AuName</a:t>
              </a:r>
              <a:endParaRPr/>
            </a:p>
            <a:p>
              <a:pPr marL="0" marR="0" lvl="0" indent="0" algn="l" rtl="0">
                <a:lnSpc>
                  <a:spcPct val="100000"/>
                </a:lnSpc>
                <a:spcBef>
                  <a:spcPts val="0"/>
                </a:spcBef>
                <a:spcAft>
                  <a:spcPts val="0"/>
                </a:spcAft>
                <a:buNone/>
              </a:pPr>
              <a:endParaRPr sz="1200" b="1" i="0" u="none">
                <a:solidFill>
                  <a:schemeClr val="dk1"/>
                </a:solidFill>
                <a:latin typeface="Times New Roman"/>
                <a:ea typeface="Times New Roman"/>
                <a:cs typeface="Times New Roman"/>
                <a:sym typeface="Times New Roman"/>
              </a:endParaRPr>
            </a:p>
          </p:txBody>
        </p:sp>
        <p:sp>
          <p:nvSpPr>
            <p:cNvPr id="232" name="Google Shape;232;p17"/>
            <p:cNvSpPr txBox="1"/>
            <p:nvPr/>
          </p:nvSpPr>
          <p:spPr>
            <a:xfrm>
              <a:off x="1549" y="2880"/>
              <a:ext cx="54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233" name="Google Shape;233;p17"/>
          <p:cNvGrpSpPr/>
          <p:nvPr/>
        </p:nvGrpSpPr>
        <p:grpSpPr>
          <a:xfrm>
            <a:off x="3427412" y="2971800"/>
            <a:ext cx="1087437" cy="381000"/>
            <a:chOff x="2097" y="2880"/>
            <a:chExt cx="598" cy="480"/>
          </a:xfrm>
        </p:grpSpPr>
        <p:sp>
          <p:nvSpPr>
            <p:cNvPr id="234" name="Google Shape;234;p17"/>
            <p:cNvSpPr txBox="1"/>
            <p:nvPr/>
          </p:nvSpPr>
          <p:spPr>
            <a:xfrm>
              <a:off x="2126" y="2880"/>
              <a:ext cx="54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1" i="0" u="none">
                  <a:solidFill>
                    <a:schemeClr val="dk1"/>
                  </a:solidFill>
                  <a:latin typeface="Times New Roman"/>
                  <a:ea typeface="Times New Roman"/>
                  <a:cs typeface="Times New Roman"/>
                  <a:sym typeface="Times New Roman"/>
                </a:rPr>
                <a:t>AuPhone</a:t>
              </a:r>
              <a:endParaRPr/>
            </a:p>
            <a:p>
              <a:pPr marL="0" marR="0" lvl="0" indent="0" algn="l" rtl="0">
                <a:lnSpc>
                  <a:spcPct val="100000"/>
                </a:lnSpc>
                <a:spcBef>
                  <a:spcPts val="0"/>
                </a:spcBef>
                <a:spcAft>
                  <a:spcPts val="0"/>
                </a:spcAft>
                <a:buNone/>
              </a:pPr>
              <a:endParaRPr sz="1200" b="1" i="0" u="none">
                <a:solidFill>
                  <a:schemeClr val="dk1"/>
                </a:solidFill>
                <a:latin typeface="Times New Roman"/>
                <a:ea typeface="Times New Roman"/>
                <a:cs typeface="Times New Roman"/>
                <a:sym typeface="Times New Roman"/>
              </a:endParaRPr>
            </a:p>
          </p:txBody>
        </p:sp>
        <p:sp>
          <p:nvSpPr>
            <p:cNvPr id="235" name="Google Shape;235;p17"/>
            <p:cNvSpPr txBox="1"/>
            <p:nvPr/>
          </p:nvSpPr>
          <p:spPr>
            <a:xfrm>
              <a:off x="2097" y="2880"/>
              <a:ext cx="59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236" name="Google Shape;236;p17"/>
          <p:cNvGrpSpPr/>
          <p:nvPr/>
        </p:nvGrpSpPr>
        <p:grpSpPr>
          <a:xfrm>
            <a:off x="4514850" y="2971800"/>
            <a:ext cx="998537" cy="381000"/>
            <a:chOff x="3077" y="2880"/>
            <a:chExt cx="670" cy="480"/>
          </a:xfrm>
        </p:grpSpPr>
        <p:sp>
          <p:nvSpPr>
            <p:cNvPr id="237" name="Google Shape;237;p17"/>
            <p:cNvSpPr txBox="1"/>
            <p:nvPr/>
          </p:nvSpPr>
          <p:spPr>
            <a:xfrm>
              <a:off x="3106" y="2880"/>
              <a:ext cx="612"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1" i="0" u="none">
                  <a:solidFill>
                    <a:schemeClr val="dk1"/>
                  </a:solidFill>
                  <a:latin typeface="Times New Roman"/>
                  <a:ea typeface="Times New Roman"/>
                  <a:cs typeface="Times New Roman"/>
                  <a:sym typeface="Times New Roman"/>
                </a:rPr>
                <a:t>PubName</a:t>
              </a:r>
              <a:endParaRPr/>
            </a:p>
            <a:p>
              <a:pPr marL="0" marR="0" lvl="0" indent="0" algn="l" rtl="0">
                <a:lnSpc>
                  <a:spcPct val="100000"/>
                </a:lnSpc>
                <a:spcBef>
                  <a:spcPts val="0"/>
                </a:spcBef>
                <a:spcAft>
                  <a:spcPts val="0"/>
                </a:spcAft>
                <a:buNone/>
              </a:pPr>
              <a:endParaRPr sz="1200" b="1" i="0" u="none">
                <a:solidFill>
                  <a:schemeClr val="dk1"/>
                </a:solidFill>
                <a:latin typeface="Times New Roman"/>
                <a:ea typeface="Times New Roman"/>
                <a:cs typeface="Times New Roman"/>
                <a:sym typeface="Times New Roman"/>
              </a:endParaRPr>
            </a:p>
          </p:txBody>
        </p:sp>
        <p:sp>
          <p:nvSpPr>
            <p:cNvPr id="238" name="Google Shape;238;p17"/>
            <p:cNvSpPr txBox="1"/>
            <p:nvPr/>
          </p:nvSpPr>
          <p:spPr>
            <a:xfrm>
              <a:off x="3077" y="2880"/>
              <a:ext cx="670"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239" name="Google Shape;239;p17"/>
          <p:cNvGrpSpPr/>
          <p:nvPr/>
        </p:nvGrpSpPr>
        <p:grpSpPr>
          <a:xfrm>
            <a:off x="5513387" y="2971800"/>
            <a:ext cx="1058862" cy="381000"/>
            <a:chOff x="3747" y="2880"/>
            <a:chExt cx="634" cy="480"/>
          </a:xfrm>
        </p:grpSpPr>
        <p:sp>
          <p:nvSpPr>
            <p:cNvPr id="240" name="Google Shape;240;p17"/>
            <p:cNvSpPr txBox="1"/>
            <p:nvPr/>
          </p:nvSpPr>
          <p:spPr>
            <a:xfrm>
              <a:off x="3776" y="2880"/>
              <a:ext cx="576"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1" i="0" u="none">
                  <a:solidFill>
                    <a:schemeClr val="dk1"/>
                  </a:solidFill>
                  <a:latin typeface="Times New Roman"/>
                  <a:ea typeface="Times New Roman"/>
                  <a:cs typeface="Times New Roman"/>
                  <a:sym typeface="Times New Roman"/>
                </a:rPr>
                <a:t>PubPhone</a:t>
              </a:r>
              <a:endParaRPr/>
            </a:p>
            <a:p>
              <a:pPr marL="0" marR="0" lvl="0" indent="0" algn="l" rtl="0">
                <a:lnSpc>
                  <a:spcPct val="100000"/>
                </a:lnSpc>
                <a:spcBef>
                  <a:spcPts val="0"/>
                </a:spcBef>
                <a:spcAft>
                  <a:spcPts val="0"/>
                </a:spcAft>
                <a:buNone/>
              </a:pPr>
              <a:endParaRPr sz="1200" b="1" i="0" u="none">
                <a:solidFill>
                  <a:schemeClr val="dk1"/>
                </a:solidFill>
                <a:latin typeface="Times New Roman"/>
                <a:ea typeface="Times New Roman"/>
                <a:cs typeface="Times New Roman"/>
                <a:sym typeface="Times New Roman"/>
              </a:endParaRPr>
            </a:p>
          </p:txBody>
        </p:sp>
        <p:sp>
          <p:nvSpPr>
            <p:cNvPr id="241" name="Google Shape;241;p17"/>
            <p:cNvSpPr txBox="1"/>
            <p:nvPr/>
          </p:nvSpPr>
          <p:spPr>
            <a:xfrm>
              <a:off x="3747" y="2880"/>
              <a:ext cx="634"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242" name="Google Shape;242;p17"/>
          <p:cNvGrpSpPr/>
          <p:nvPr/>
        </p:nvGrpSpPr>
        <p:grpSpPr>
          <a:xfrm>
            <a:off x="6572250" y="2971800"/>
            <a:ext cx="706437" cy="381000"/>
            <a:chOff x="4381" y="2880"/>
            <a:chExt cx="382" cy="480"/>
          </a:xfrm>
        </p:grpSpPr>
        <p:sp>
          <p:nvSpPr>
            <p:cNvPr id="243" name="Google Shape;243;p17"/>
            <p:cNvSpPr txBox="1"/>
            <p:nvPr/>
          </p:nvSpPr>
          <p:spPr>
            <a:xfrm>
              <a:off x="4410" y="2880"/>
              <a:ext cx="324"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1" i="0" u="none">
                  <a:solidFill>
                    <a:schemeClr val="dk1"/>
                  </a:solidFill>
                  <a:latin typeface="Times New Roman"/>
                  <a:ea typeface="Times New Roman"/>
                  <a:cs typeface="Times New Roman"/>
                  <a:sym typeface="Times New Roman"/>
                </a:rPr>
                <a:t>Price</a:t>
              </a:r>
              <a:endParaRPr/>
            </a:p>
            <a:p>
              <a:pPr marL="0" marR="0" lvl="0" indent="0" algn="l" rtl="0">
                <a:lnSpc>
                  <a:spcPct val="100000"/>
                </a:lnSpc>
                <a:spcBef>
                  <a:spcPts val="0"/>
                </a:spcBef>
                <a:spcAft>
                  <a:spcPts val="0"/>
                </a:spcAft>
                <a:buNone/>
              </a:pPr>
              <a:endParaRPr sz="1200" b="1" i="0" u="none">
                <a:solidFill>
                  <a:schemeClr val="dk1"/>
                </a:solidFill>
                <a:latin typeface="Times New Roman"/>
                <a:ea typeface="Times New Roman"/>
                <a:cs typeface="Times New Roman"/>
                <a:sym typeface="Times New Roman"/>
              </a:endParaRPr>
            </a:p>
          </p:txBody>
        </p:sp>
        <p:sp>
          <p:nvSpPr>
            <p:cNvPr id="244" name="Google Shape;244;p17"/>
            <p:cNvSpPr txBox="1"/>
            <p:nvPr/>
          </p:nvSpPr>
          <p:spPr>
            <a:xfrm>
              <a:off x="4381" y="2880"/>
              <a:ext cx="382"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8"/>
          <p:cNvSpPr txBox="1">
            <a:spLocks noGrp="1"/>
          </p:cNvSpPr>
          <p:nvPr>
            <p:ph type="body" idx="1"/>
          </p:nvPr>
        </p:nvSpPr>
        <p:spPr>
          <a:xfrm>
            <a:off x="304800" y="1143000"/>
            <a:ext cx="8001000" cy="5181600"/>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dk1"/>
              </a:buClr>
              <a:buSzPts val="2200"/>
              <a:buFont typeface="Arimo"/>
              <a:buAutoNum type="arabicPeriod"/>
            </a:pPr>
            <a:r>
              <a:rPr lang="en-US" sz="2200" b="0" i="0" u="none">
                <a:solidFill>
                  <a:schemeClr val="dk1"/>
                </a:solidFill>
                <a:latin typeface="Arimo"/>
                <a:ea typeface="Arimo"/>
                <a:cs typeface="Arimo"/>
                <a:sym typeface="Arimo"/>
              </a:rPr>
              <a:t>Place all items that appear in the repeating group in a new table</a:t>
            </a:r>
            <a:endParaRPr/>
          </a:p>
          <a:p>
            <a:pPr marL="609600" lvl="0" indent="-609600" algn="just" rtl="0">
              <a:lnSpc>
                <a:spcPct val="100000"/>
              </a:lnSpc>
              <a:spcBef>
                <a:spcPts val="440"/>
              </a:spcBef>
              <a:spcAft>
                <a:spcPts val="0"/>
              </a:spcAft>
              <a:buClr>
                <a:schemeClr val="dk1"/>
              </a:buClr>
              <a:buSzPts val="2200"/>
              <a:buFont typeface="Arimo"/>
              <a:buAutoNum type="arabicPeriod"/>
            </a:pPr>
            <a:r>
              <a:rPr lang="en-US" sz="2200" b="0" i="0" u="none">
                <a:solidFill>
                  <a:schemeClr val="dk1"/>
                </a:solidFill>
                <a:latin typeface="Arimo"/>
                <a:ea typeface="Arimo"/>
                <a:cs typeface="Arimo"/>
                <a:sym typeface="Arimo"/>
              </a:rPr>
              <a:t>Designate a primary key for each new table produced. </a:t>
            </a:r>
            <a:endParaRPr/>
          </a:p>
          <a:p>
            <a:pPr marL="609600" lvl="0" indent="-609600" algn="just" rtl="0">
              <a:lnSpc>
                <a:spcPct val="100000"/>
              </a:lnSpc>
              <a:spcBef>
                <a:spcPts val="440"/>
              </a:spcBef>
              <a:spcAft>
                <a:spcPts val="0"/>
              </a:spcAft>
              <a:buClr>
                <a:schemeClr val="dk1"/>
              </a:buClr>
              <a:buSzPts val="2200"/>
              <a:buFont typeface="Arimo"/>
              <a:buAutoNum type="arabicPeriod"/>
            </a:pPr>
            <a:r>
              <a:rPr lang="en-US" sz="2200" b="0" i="0" u="none">
                <a:solidFill>
                  <a:schemeClr val="dk1"/>
                </a:solidFill>
                <a:latin typeface="Arimo"/>
                <a:ea typeface="Arimo"/>
                <a:cs typeface="Arimo"/>
                <a:sym typeface="Arimo"/>
              </a:rPr>
              <a:t>Duplicate in the new table the primary key of the table from which the repeating group was extracted or vice versa. </a:t>
            </a:r>
            <a:endParaRPr sz="2200" b="0" i="0" u="none">
              <a:solidFill>
                <a:srgbClr val="CC0000"/>
              </a:solidFill>
              <a:latin typeface="Arimo"/>
              <a:ea typeface="Arimo"/>
              <a:cs typeface="Arimo"/>
              <a:sym typeface="Arimo"/>
            </a:endParaRPr>
          </a:p>
          <a:p>
            <a:pPr marL="609600" lvl="0" indent="-609600" algn="just" rtl="0">
              <a:lnSpc>
                <a:spcPct val="100000"/>
              </a:lnSpc>
              <a:spcBef>
                <a:spcPts val="480"/>
              </a:spcBef>
              <a:spcAft>
                <a:spcPts val="0"/>
              </a:spcAft>
              <a:buClr>
                <a:srgbClr val="CC0000"/>
              </a:buClr>
              <a:buSzPts val="2400"/>
              <a:buFont typeface="Arimo"/>
              <a:buNone/>
            </a:pPr>
            <a:r>
              <a:rPr lang="en-US" sz="2400" b="1" i="0" u="none">
                <a:solidFill>
                  <a:srgbClr val="CC0000"/>
                </a:solidFill>
                <a:latin typeface="Arimo"/>
                <a:ea typeface="Arimo"/>
                <a:cs typeface="Arimo"/>
                <a:sym typeface="Arimo"/>
              </a:rPr>
              <a:t>Example (1NF)</a:t>
            </a:r>
            <a:endParaRPr/>
          </a:p>
        </p:txBody>
      </p:sp>
      <p:sp>
        <p:nvSpPr>
          <p:cNvPr id="251" name="Google Shape;251;p18"/>
          <p:cNvSpPr txBox="1"/>
          <p:nvPr/>
        </p:nvSpPr>
        <p:spPr>
          <a:xfrm>
            <a:off x="685800" y="76200"/>
            <a:ext cx="77724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C0000"/>
              </a:buClr>
              <a:buSzPts val="4400"/>
              <a:buFont typeface="Arial"/>
              <a:buNone/>
            </a:pPr>
            <a:r>
              <a:rPr lang="en-US" sz="4400" b="1" i="0" u="none">
                <a:solidFill>
                  <a:srgbClr val="CC0000"/>
                </a:solidFill>
                <a:latin typeface="Arial"/>
                <a:ea typeface="Arial"/>
                <a:cs typeface="Arial"/>
                <a:sym typeface="Arial"/>
              </a:rPr>
              <a:t>1NF - Decomposition</a:t>
            </a:r>
            <a:endParaRPr/>
          </a:p>
        </p:txBody>
      </p:sp>
      <p:grpSp>
        <p:nvGrpSpPr>
          <p:cNvPr id="252" name="Google Shape;252;p18"/>
          <p:cNvGrpSpPr/>
          <p:nvPr/>
        </p:nvGrpSpPr>
        <p:grpSpPr>
          <a:xfrm>
            <a:off x="569912" y="4724400"/>
            <a:ext cx="1063625" cy="381000"/>
            <a:chOff x="0" y="0"/>
            <a:chExt cx="627" cy="480"/>
          </a:xfrm>
        </p:grpSpPr>
        <p:sp>
          <p:nvSpPr>
            <p:cNvPr id="253" name="Google Shape;253;p18"/>
            <p:cNvSpPr txBox="1"/>
            <p:nvPr/>
          </p:nvSpPr>
          <p:spPr>
            <a:xfrm>
              <a:off x="29" y="0"/>
              <a:ext cx="569"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0-321-32132-1</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254" name="Google Shape;254;p18"/>
            <p:cNvSpPr txBox="1"/>
            <p:nvPr/>
          </p:nvSpPr>
          <p:spPr>
            <a:xfrm>
              <a:off x="0" y="0"/>
              <a:ext cx="627"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255" name="Google Shape;255;p18"/>
          <p:cNvGrpSpPr/>
          <p:nvPr/>
        </p:nvGrpSpPr>
        <p:grpSpPr>
          <a:xfrm>
            <a:off x="1633537" y="4724400"/>
            <a:ext cx="881062" cy="381000"/>
            <a:chOff x="627" y="0"/>
            <a:chExt cx="598" cy="480"/>
          </a:xfrm>
        </p:grpSpPr>
        <p:sp>
          <p:nvSpPr>
            <p:cNvPr id="256" name="Google Shape;256;p18"/>
            <p:cNvSpPr txBox="1"/>
            <p:nvPr/>
          </p:nvSpPr>
          <p:spPr>
            <a:xfrm>
              <a:off x="656" y="0"/>
              <a:ext cx="54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Balloon</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257" name="Google Shape;257;p18"/>
            <p:cNvSpPr txBox="1"/>
            <p:nvPr/>
          </p:nvSpPr>
          <p:spPr>
            <a:xfrm>
              <a:off x="627" y="0"/>
              <a:ext cx="59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258" name="Google Shape;258;p18"/>
          <p:cNvGrpSpPr/>
          <p:nvPr/>
        </p:nvGrpSpPr>
        <p:grpSpPr>
          <a:xfrm>
            <a:off x="2516187" y="4724400"/>
            <a:ext cx="998537" cy="381000"/>
            <a:chOff x="3077" y="0"/>
            <a:chExt cx="670" cy="480"/>
          </a:xfrm>
        </p:grpSpPr>
        <p:sp>
          <p:nvSpPr>
            <p:cNvPr id="259" name="Google Shape;259;p18"/>
            <p:cNvSpPr txBox="1"/>
            <p:nvPr/>
          </p:nvSpPr>
          <p:spPr>
            <a:xfrm>
              <a:off x="3106" y="0"/>
              <a:ext cx="612"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Small House</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260" name="Google Shape;260;p18"/>
            <p:cNvSpPr txBox="1"/>
            <p:nvPr/>
          </p:nvSpPr>
          <p:spPr>
            <a:xfrm>
              <a:off x="3077" y="0"/>
              <a:ext cx="670"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261" name="Google Shape;261;p18"/>
          <p:cNvGrpSpPr/>
          <p:nvPr/>
        </p:nvGrpSpPr>
        <p:grpSpPr>
          <a:xfrm>
            <a:off x="3514725" y="4724400"/>
            <a:ext cx="1058862" cy="381000"/>
            <a:chOff x="3747" y="0"/>
            <a:chExt cx="634" cy="480"/>
          </a:xfrm>
        </p:grpSpPr>
        <p:sp>
          <p:nvSpPr>
            <p:cNvPr id="262" name="Google Shape;262;p18"/>
            <p:cNvSpPr txBox="1"/>
            <p:nvPr/>
          </p:nvSpPr>
          <p:spPr>
            <a:xfrm>
              <a:off x="3776" y="0"/>
              <a:ext cx="576"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714-000-0000</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263" name="Google Shape;263;p18"/>
            <p:cNvSpPr txBox="1"/>
            <p:nvPr/>
          </p:nvSpPr>
          <p:spPr>
            <a:xfrm>
              <a:off x="3747" y="0"/>
              <a:ext cx="634"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264" name="Google Shape;264;p18"/>
          <p:cNvGrpSpPr/>
          <p:nvPr/>
        </p:nvGrpSpPr>
        <p:grpSpPr>
          <a:xfrm>
            <a:off x="4573587" y="4724400"/>
            <a:ext cx="706437" cy="381000"/>
            <a:chOff x="4381" y="0"/>
            <a:chExt cx="382" cy="480"/>
          </a:xfrm>
        </p:grpSpPr>
        <p:sp>
          <p:nvSpPr>
            <p:cNvPr id="265" name="Google Shape;265;p18"/>
            <p:cNvSpPr txBox="1"/>
            <p:nvPr/>
          </p:nvSpPr>
          <p:spPr>
            <a:xfrm>
              <a:off x="4410" y="0"/>
              <a:ext cx="324"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$34.00</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266" name="Google Shape;266;p18"/>
            <p:cNvSpPr txBox="1"/>
            <p:nvPr/>
          </p:nvSpPr>
          <p:spPr>
            <a:xfrm>
              <a:off x="4381" y="0"/>
              <a:ext cx="382"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267" name="Google Shape;267;p18"/>
          <p:cNvGrpSpPr/>
          <p:nvPr/>
        </p:nvGrpSpPr>
        <p:grpSpPr>
          <a:xfrm>
            <a:off x="569912" y="5105400"/>
            <a:ext cx="1063625" cy="381000"/>
            <a:chOff x="0" y="1440"/>
            <a:chExt cx="627" cy="480"/>
          </a:xfrm>
        </p:grpSpPr>
        <p:sp>
          <p:nvSpPr>
            <p:cNvPr id="268" name="Google Shape;268;p18"/>
            <p:cNvSpPr txBox="1"/>
            <p:nvPr/>
          </p:nvSpPr>
          <p:spPr>
            <a:xfrm>
              <a:off x="29" y="1440"/>
              <a:ext cx="569"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0-55-123456-9</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269" name="Google Shape;269;p18"/>
            <p:cNvSpPr txBox="1"/>
            <p:nvPr/>
          </p:nvSpPr>
          <p:spPr>
            <a:xfrm>
              <a:off x="0" y="1440"/>
              <a:ext cx="627"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270" name="Google Shape;270;p18"/>
          <p:cNvGrpSpPr/>
          <p:nvPr/>
        </p:nvGrpSpPr>
        <p:grpSpPr>
          <a:xfrm>
            <a:off x="1633537" y="5105400"/>
            <a:ext cx="881062" cy="381000"/>
            <a:chOff x="627" y="1440"/>
            <a:chExt cx="598" cy="480"/>
          </a:xfrm>
        </p:grpSpPr>
        <p:sp>
          <p:nvSpPr>
            <p:cNvPr id="271" name="Google Shape;271;p18"/>
            <p:cNvSpPr txBox="1"/>
            <p:nvPr/>
          </p:nvSpPr>
          <p:spPr>
            <a:xfrm>
              <a:off x="656" y="1440"/>
              <a:ext cx="54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Main Street</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272" name="Google Shape;272;p18"/>
            <p:cNvSpPr txBox="1"/>
            <p:nvPr/>
          </p:nvSpPr>
          <p:spPr>
            <a:xfrm>
              <a:off x="627" y="1440"/>
              <a:ext cx="59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273" name="Google Shape;273;p18"/>
          <p:cNvGrpSpPr/>
          <p:nvPr/>
        </p:nvGrpSpPr>
        <p:grpSpPr>
          <a:xfrm>
            <a:off x="2516187" y="5105400"/>
            <a:ext cx="998537" cy="381000"/>
            <a:chOff x="3077" y="1440"/>
            <a:chExt cx="670" cy="480"/>
          </a:xfrm>
        </p:grpSpPr>
        <p:sp>
          <p:nvSpPr>
            <p:cNvPr id="274" name="Google Shape;274;p18"/>
            <p:cNvSpPr txBox="1"/>
            <p:nvPr/>
          </p:nvSpPr>
          <p:spPr>
            <a:xfrm>
              <a:off x="3106" y="1440"/>
              <a:ext cx="612"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Small House</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275" name="Google Shape;275;p18"/>
            <p:cNvSpPr txBox="1"/>
            <p:nvPr/>
          </p:nvSpPr>
          <p:spPr>
            <a:xfrm>
              <a:off x="3077" y="1440"/>
              <a:ext cx="670"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276" name="Google Shape;276;p18"/>
          <p:cNvGrpSpPr/>
          <p:nvPr/>
        </p:nvGrpSpPr>
        <p:grpSpPr>
          <a:xfrm>
            <a:off x="3514725" y="5105400"/>
            <a:ext cx="1058862" cy="381000"/>
            <a:chOff x="3747" y="1440"/>
            <a:chExt cx="634" cy="480"/>
          </a:xfrm>
        </p:grpSpPr>
        <p:sp>
          <p:nvSpPr>
            <p:cNvPr id="277" name="Google Shape;277;p18"/>
            <p:cNvSpPr txBox="1"/>
            <p:nvPr/>
          </p:nvSpPr>
          <p:spPr>
            <a:xfrm>
              <a:off x="3776" y="1440"/>
              <a:ext cx="576"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714-000-0000</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278" name="Google Shape;278;p18"/>
            <p:cNvSpPr txBox="1"/>
            <p:nvPr/>
          </p:nvSpPr>
          <p:spPr>
            <a:xfrm>
              <a:off x="3747" y="1440"/>
              <a:ext cx="634"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279" name="Google Shape;279;p18"/>
          <p:cNvGrpSpPr/>
          <p:nvPr/>
        </p:nvGrpSpPr>
        <p:grpSpPr>
          <a:xfrm>
            <a:off x="4573587" y="5105400"/>
            <a:ext cx="706437" cy="381000"/>
            <a:chOff x="4381" y="1440"/>
            <a:chExt cx="382" cy="480"/>
          </a:xfrm>
        </p:grpSpPr>
        <p:sp>
          <p:nvSpPr>
            <p:cNvPr id="280" name="Google Shape;280;p18"/>
            <p:cNvSpPr txBox="1"/>
            <p:nvPr/>
          </p:nvSpPr>
          <p:spPr>
            <a:xfrm>
              <a:off x="4410" y="1440"/>
              <a:ext cx="324"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$22.95</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281" name="Google Shape;281;p18"/>
            <p:cNvSpPr txBox="1"/>
            <p:nvPr/>
          </p:nvSpPr>
          <p:spPr>
            <a:xfrm>
              <a:off x="4381" y="1440"/>
              <a:ext cx="382"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282" name="Google Shape;282;p18"/>
          <p:cNvGrpSpPr/>
          <p:nvPr/>
        </p:nvGrpSpPr>
        <p:grpSpPr>
          <a:xfrm>
            <a:off x="569912" y="5486400"/>
            <a:ext cx="1063625" cy="381000"/>
            <a:chOff x="0" y="2400"/>
            <a:chExt cx="627" cy="480"/>
          </a:xfrm>
        </p:grpSpPr>
        <p:sp>
          <p:nvSpPr>
            <p:cNvPr id="283" name="Google Shape;283;p18"/>
            <p:cNvSpPr txBox="1"/>
            <p:nvPr/>
          </p:nvSpPr>
          <p:spPr>
            <a:xfrm>
              <a:off x="29" y="2400"/>
              <a:ext cx="569"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0-123-45678-0</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284" name="Google Shape;284;p18"/>
            <p:cNvSpPr txBox="1"/>
            <p:nvPr/>
          </p:nvSpPr>
          <p:spPr>
            <a:xfrm>
              <a:off x="0" y="2400"/>
              <a:ext cx="627"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285" name="Google Shape;285;p18"/>
          <p:cNvGrpSpPr/>
          <p:nvPr/>
        </p:nvGrpSpPr>
        <p:grpSpPr>
          <a:xfrm>
            <a:off x="1633537" y="5486400"/>
            <a:ext cx="881062" cy="381000"/>
            <a:chOff x="627" y="2400"/>
            <a:chExt cx="598" cy="480"/>
          </a:xfrm>
        </p:grpSpPr>
        <p:sp>
          <p:nvSpPr>
            <p:cNvPr id="286" name="Google Shape;286;p18"/>
            <p:cNvSpPr txBox="1"/>
            <p:nvPr/>
          </p:nvSpPr>
          <p:spPr>
            <a:xfrm>
              <a:off x="656" y="2400"/>
              <a:ext cx="54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Ulysses</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287" name="Google Shape;287;p18"/>
            <p:cNvSpPr txBox="1"/>
            <p:nvPr/>
          </p:nvSpPr>
          <p:spPr>
            <a:xfrm>
              <a:off x="627" y="2400"/>
              <a:ext cx="59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288" name="Google Shape;288;p18"/>
          <p:cNvGrpSpPr/>
          <p:nvPr/>
        </p:nvGrpSpPr>
        <p:grpSpPr>
          <a:xfrm>
            <a:off x="2516187" y="5486400"/>
            <a:ext cx="998537" cy="381000"/>
            <a:chOff x="3077" y="2400"/>
            <a:chExt cx="670" cy="480"/>
          </a:xfrm>
        </p:grpSpPr>
        <p:sp>
          <p:nvSpPr>
            <p:cNvPr id="289" name="Google Shape;289;p18"/>
            <p:cNvSpPr txBox="1"/>
            <p:nvPr/>
          </p:nvSpPr>
          <p:spPr>
            <a:xfrm>
              <a:off x="3106" y="2400"/>
              <a:ext cx="612"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Alpha Press</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290" name="Google Shape;290;p18"/>
            <p:cNvSpPr txBox="1"/>
            <p:nvPr/>
          </p:nvSpPr>
          <p:spPr>
            <a:xfrm>
              <a:off x="3077" y="2400"/>
              <a:ext cx="670"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291" name="Google Shape;291;p18"/>
          <p:cNvGrpSpPr/>
          <p:nvPr/>
        </p:nvGrpSpPr>
        <p:grpSpPr>
          <a:xfrm>
            <a:off x="3514725" y="5486400"/>
            <a:ext cx="1058862" cy="381000"/>
            <a:chOff x="3747" y="2400"/>
            <a:chExt cx="634" cy="480"/>
          </a:xfrm>
        </p:grpSpPr>
        <p:sp>
          <p:nvSpPr>
            <p:cNvPr id="292" name="Google Shape;292;p18"/>
            <p:cNvSpPr txBox="1"/>
            <p:nvPr/>
          </p:nvSpPr>
          <p:spPr>
            <a:xfrm>
              <a:off x="3776" y="2400"/>
              <a:ext cx="576"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999-999-9999</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293" name="Google Shape;293;p18"/>
            <p:cNvSpPr txBox="1"/>
            <p:nvPr/>
          </p:nvSpPr>
          <p:spPr>
            <a:xfrm>
              <a:off x="3747" y="2400"/>
              <a:ext cx="634"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294" name="Google Shape;294;p18"/>
          <p:cNvGrpSpPr/>
          <p:nvPr/>
        </p:nvGrpSpPr>
        <p:grpSpPr>
          <a:xfrm>
            <a:off x="4573587" y="5486400"/>
            <a:ext cx="706437" cy="381000"/>
            <a:chOff x="4381" y="2400"/>
            <a:chExt cx="382" cy="480"/>
          </a:xfrm>
        </p:grpSpPr>
        <p:sp>
          <p:nvSpPr>
            <p:cNvPr id="295" name="Google Shape;295;p18"/>
            <p:cNvSpPr txBox="1"/>
            <p:nvPr/>
          </p:nvSpPr>
          <p:spPr>
            <a:xfrm>
              <a:off x="4410" y="2400"/>
              <a:ext cx="324"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$34.00</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296" name="Google Shape;296;p18"/>
            <p:cNvSpPr txBox="1"/>
            <p:nvPr/>
          </p:nvSpPr>
          <p:spPr>
            <a:xfrm>
              <a:off x="4381" y="2400"/>
              <a:ext cx="382"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297" name="Google Shape;297;p18"/>
          <p:cNvGrpSpPr/>
          <p:nvPr/>
        </p:nvGrpSpPr>
        <p:grpSpPr>
          <a:xfrm>
            <a:off x="569912" y="5867400"/>
            <a:ext cx="1063625" cy="381000"/>
            <a:chOff x="0" y="2880"/>
            <a:chExt cx="627" cy="480"/>
          </a:xfrm>
        </p:grpSpPr>
        <p:sp>
          <p:nvSpPr>
            <p:cNvPr id="298" name="Google Shape;298;p18"/>
            <p:cNvSpPr txBox="1"/>
            <p:nvPr/>
          </p:nvSpPr>
          <p:spPr>
            <a:xfrm>
              <a:off x="29" y="2880"/>
              <a:ext cx="569"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1-22-233700-0</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299" name="Google Shape;299;p18"/>
            <p:cNvSpPr txBox="1"/>
            <p:nvPr/>
          </p:nvSpPr>
          <p:spPr>
            <a:xfrm>
              <a:off x="0" y="2880"/>
              <a:ext cx="627"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300" name="Google Shape;300;p18"/>
          <p:cNvGrpSpPr/>
          <p:nvPr/>
        </p:nvGrpSpPr>
        <p:grpSpPr>
          <a:xfrm>
            <a:off x="1633537" y="5867400"/>
            <a:ext cx="881062" cy="381000"/>
            <a:chOff x="627" y="2880"/>
            <a:chExt cx="598" cy="480"/>
          </a:xfrm>
        </p:grpSpPr>
        <p:sp>
          <p:nvSpPr>
            <p:cNvPr id="301" name="Google Shape;301;p18"/>
            <p:cNvSpPr txBox="1"/>
            <p:nvPr/>
          </p:nvSpPr>
          <p:spPr>
            <a:xfrm>
              <a:off x="656" y="2880"/>
              <a:ext cx="54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Visual Basic</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302" name="Google Shape;302;p18"/>
            <p:cNvSpPr txBox="1"/>
            <p:nvPr/>
          </p:nvSpPr>
          <p:spPr>
            <a:xfrm>
              <a:off x="627" y="2880"/>
              <a:ext cx="59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303" name="Google Shape;303;p18"/>
          <p:cNvGrpSpPr/>
          <p:nvPr/>
        </p:nvGrpSpPr>
        <p:grpSpPr>
          <a:xfrm>
            <a:off x="2516187" y="5867400"/>
            <a:ext cx="998537" cy="381000"/>
            <a:chOff x="3077" y="2880"/>
            <a:chExt cx="670" cy="480"/>
          </a:xfrm>
        </p:grpSpPr>
        <p:sp>
          <p:nvSpPr>
            <p:cNvPr id="304" name="Google Shape;304;p18"/>
            <p:cNvSpPr txBox="1"/>
            <p:nvPr/>
          </p:nvSpPr>
          <p:spPr>
            <a:xfrm>
              <a:off x="3106" y="2880"/>
              <a:ext cx="612"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Big House</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305" name="Google Shape;305;p18"/>
            <p:cNvSpPr txBox="1"/>
            <p:nvPr/>
          </p:nvSpPr>
          <p:spPr>
            <a:xfrm>
              <a:off x="3077" y="2880"/>
              <a:ext cx="670"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306" name="Google Shape;306;p18"/>
          <p:cNvGrpSpPr/>
          <p:nvPr/>
        </p:nvGrpSpPr>
        <p:grpSpPr>
          <a:xfrm>
            <a:off x="3514725" y="5867400"/>
            <a:ext cx="1058862" cy="381000"/>
            <a:chOff x="3747" y="2880"/>
            <a:chExt cx="634" cy="480"/>
          </a:xfrm>
        </p:grpSpPr>
        <p:sp>
          <p:nvSpPr>
            <p:cNvPr id="307" name="Google Shape;307;p18"/>
            <p:cNvSpPr txBox="1"/>
            <p:nvPr/>
          </p:nvSpPr>
          <p:spPr>
            <a:xfrm>
              <a:off x="3776" y="2880"/>
              <a:ext cx="576"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123-456-7890</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308" name="Google Shape;308;p18"/>
            <p:cNvSpPr txBox="1"/>
            <p:nvPr/>
          </p:nvSpPr>
          <p:spPr>
            <a:xfrm>
              <a:off x="3747" y="2880"/>
              <a:ext cx="634"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309" name="Google Shape;309;p18"/>
          <p:cNvGrpSpPr/>
          <p:nvPr/>
        </p:nvGrpSpPr>
        <p:grpSpPr>
          <a:xfrm>
            <a:off x="4573587" y="5867400"/>
            <a:ext cx="706437" cy="381000"/>
            <a:chOff x="4381" y="2880"/>
            <a:chExt cx="382" cy="480"/>
          </a:xfrm>
        </p:grpSpPr>
        <p:sp>
          <p:nvSpPr>
            <p:cNvPr id="310" name="Google Shape;310;p18"/>
            <p:cNvSpPr txBox="1"/>
            <p:nvPr/>
          </p:nvSpPr>
          <p:spPr>
            <a:xfrm>
              <a:off x="4410" y="2880"/>
              <a:ext cx="324"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$25.00</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311" name="Google Shape;311;p18"/>
            <p:cNvSpPr txBox="1"/>
            <p:nvPr/>
          </p:nvSpPr>
          <p:spPr>
            <a:xfrm>
              <a:off x="4381" y="2880"/>
              <a:ext cx="382"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312" name="Google Shape;312;p18"/>
          <p:cNvGrpSpPr/>
          <p:nvPr/>
        </p:nvGrpSpPr>
        <p:grpSpPr>
          <a:xfrm>
            <a:off x="566737" y="4343400"/>
            <a:ext cx="1063625" cy="381000"/>
            <a:chOff x="0" y="2880"/>
            <a:chExt cx="627" cy="480"/>
          </a:xfrm>
        </p:grpSpPr>
        <p:sp>
          <p:nvSpPr>
            <p:cNvPr id="313" name="Google Shape;313;p18"/>
            <p:cNvSpPr txBox="1"/>
            <p:nvPr/>
          </p:nvSpPr>
          <p:spPr>
            <a:xfrm>
              <a:off x="29" y="2880"/>
              <a:ext cx="569"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1" i="0" u="none">
                  <a:solidFill>
                    <a:schemeClr val="dk1"/>
                  </a:solidFill>
                  <a:latin typeface="Times New Roman"/>
                  <a:ea typeface="Times New Roman"/>
                  <a:cs typeface="Times New Roman"/>
                  <a:sym typeface="Times New Roman"/>
                </a:rPr>
                <a:t>ISBN</a:t>
              </a:r>
              <a:endParaRPr/>
            </a:p>
            <a:p>
              <a:pPr marL="0" marR="0" lvl="0" indent="0" algn="l" rtl="0">
                <a:lnSpc>
                  <a:spcPct val="100000"/>
                </a:lnSpc>
                <a:spcBef>
                  <a:spcPts val="0"/>
                </a:spcBef>
                <a:spcAft>
                  <a:spcPts val="0"/>
                </a:spcAft>
                <a:buNone/>
              </a:pPr>
              <a:endParaRPr sz="1200" b="1" i="0" u="none">
                <a:solidFill>
                  <a:schemeClr val="dk1"/>
                </a:solidFill>
                <a:latin typeface="Times New Roman"/>
                <a:ea typeface="Times New Roman"/>
                <a:cs typeface="Times New Roman"/>
                <a:sym typeface="Times New Roman"/>
              </a:endParaRPr>
            </a:p>
          </p:txBody>
        </p:sp>
        <p:sp>
          <p:nvSpPr>
            <p:cNvPr id="314" name="Google Shape;314;p18"/>
            <p:cNvSpPr txBox="1"/>
            <p:nvPr/>
          </p:nvSpPr>
          <p:spPr>
            <a:xfrm>
              <a:off x="0" y="2880"/>
              <a:ext cx="627"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315" name="Google Shape;315;p18"/>
          <p:cNvGrpSpPr/>
          <p:nvPr/>
        </p:nvGrpSpPr>
        <p:grpSpPr>
          <a:xfrm>
            <a:off x="1630362" y="4343400"/>
            <a:ext cx="881062" cy="381000"/>
            <a:chOff x="627" y="2880"/>
            <a:chExt cx="598" cy="480"/>
          </a:xfrm>
        </p:grpSpPr>
        <p:sp>
          <p:nvSpPr>
            <p:cNvPr id="316" name="Google Shape;316;p18"/>
            <p:cNvSpPr txBox="1"/>
            <p:nvPr/>
          </p:nvSpPr>
          <p:spPr>
            <a:xfrm>
              <a:off x="656" y="2880"/>
              <a:ext cx="54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1" i="0" u="none">
                  <a:solidFill>
                    <a:schemeClr val="dk1"/>
                  </a:solidFill>
                  <a:latin typeface="Times New Roman"/>
                  <a:ea typeface="Times New Roman"/>
                  <a:cs typeface="Times New Roman"/>
                  <a:sym typeface="Times New Roman"/>
                </a:rPr>
                <a:t>Title</a:t>
              </a:r>
              <a:endParaRPr/>
            </a:p>
            <a:p>
              <a:pPr marL="0" marR="0" lvl="0" indent="0" algn="l" rtl="0">
                <a:lnSpc>
                  <a:spcPct val="100000"/>
                </a:lnSpc>
                <a:spcBef>
                  <a:spcPts val="0"/>
                </a:spcBef>
                <a:spcAft>
                  <a:spcPts val="0"/>
                </a:spcAft>
                <a:buNone/>
              </a:pPr>
              <a:endParaRPr sz="1200" b="1" i="0" u="none">
                <a:solidFill>
                  <a:schemeClr val="dk1"/>
                </a:solidFill>
                <a:latin typeface="Times New Roman"/>
                <a:ea typeface="Times New Roman"/>
                <a:cs typeface="Times New Roman"/>
                <a:sym typeface="Times New Roman"/>
              </a:endParaRPr>
            </a:p>
          </p:txBody>
        </p:sp>
        <p:sp>
          <p:nvSpPr>
            <p:cNvPr id="317" name="Google Shape;317;p18"/>
            <p:cNvSpPr txBox="1"/>
            <p:nvPr/>
          </p:nvSpPr>
          <p:spPr>
            <a:xfrm>
              <a:off x="627" y="2880"/>
              <a:ext cx="59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318" name="Google Shape;318;p18"/>
          <p:cNvGrpSpPr/>
          <p:nvPr/>
        </p:nvGrpSpPr>
        <p:grpSpPr>
          <a:xfrm>
            <a:off x="2514600" y="4343400"/>
            <a:ext cx="998537" cy="381000"/>
            <a:chOff x="3077" y="2880"/>
            <a:chExt cx="670" cy="480"/>
          </a:xfrm>
        </p:grpSpPr>
        <p:sp>
          <p:nvSpPr>
            <p:cNvPr id="319" name="Google Shape;319;p18"/>
            <p:cNvSpPr txBox="1"/>
            <p:nvPr/>
          </p:nvSpPr>
          <p:spPr>
            <a:xfrm>
              <a:off x="3106" y="2880"/>
              <a:ext cx="612"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1" i="0" u="none">
                  <a:solidFill>
                    <a:schemeClr val="dk1"/>
                  </a:solidFill>
                  <a:latin typeface="Times New Roman"/>
                  <a:ea typeface="Times New Roman"/>
                  <a:cs typeface="Times New Roman"/>
                  <a:sym typeface="Times New Roman"/>
                </a:rPr>
                <a:t>PubName</a:t>
              </a:r>
              <a:endParaRPr/>
            </a:p>
            <a:p>
              <a:pPr marL="0" marR="0" lvl="0" indent="0" algn="l" rtl="0">
                <a:lnSpc>
                  <a:spcPct val="100000"/>
                </a:lnSpc>
                <a:spcBef>
                  <a:spcPts val="0"/>
                </a:spcBef>
                <a:spcAft>
                  <a:spcPts val="0"/>
                </a:spcAft>
                <a:buNone/>
              </a:pPr>
              <a:endParaRPr sz="1200" b="1" i="0" u="none">
                <a:solidFill>
                  <a:schemeClr val="dk1"/>
                </a:solidFill>
                <a:latin typeface="Times New Roman"/>
                <a:ea typeface="Times New Roman"/>
                <a:cs typeface="Times New Roman"/>
                <a:sym typeface="Times New Roman"/>
              </a:endParaRPr>
            </a:p>
          </p:txBody>
        </p:sp>
        <p:sp>
          <p:nvSpPr>
            <p:cNvPr id="320" name="Google Shape;320;p18"/>
            <p:cNvSpPr txBox="1"/>
            <p:nvPr/>
          </p:nvSpPr>
          <p:spPr>
            <a:xfrm>
              <a:off x="3077" y="2880"/>
              <a:ext cx="670"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321" name="Google Shape;321;p18"/>
          <p:cNvGrpSpPr/>
          <p:nvPr/>
        </p:nvGrpSpPr>
        <p:grpSpPr>
          <a:xfrm>
            <a:off x="3513137" y="4343400"/>
            <a:ext cx="1058862" cy="381000"/>
            <a:chOff x="3747" y="2880"/>
            <a:chExt cx="634" cy="480"/>
          </a:xfrm>
        </p:grpSpPr>
        <p:sp>
          <p:nvSpPr>
            <p:cNvPr id="322" name="Google Shape;322;p18"/>
            <p:cNvSpPr txBox="1"/>
            <p:nvPr/>
          </p:nvSpPr>
          <p:spPr>
            <a:xfrm>
              <a:off x="3776" y="2880"/>
              <a:ext cx="576"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1" i="0" u="none">
                  <a:solidFill>
                    <a:schemeClr val="dk1"/>
                  </a:solidFill>
                  <a:latin typeface="Times New Roman"/>
                  <a:ea typeface="Times New Roman"/>
                  <a:cs typeface="Times New Roman"/>
                  <a:sym typeface="Times New Roman"/>
                </a:rPr>
                <a:t>PubPhone</a:t>
              </a:r>
              <a:endParaRPr/>
            </a:p>
            <a:p>
              <a:pPr marL="0" marR="0" lvl="0" indent="0" algn="l" rtl="0">
                <a:lnSpc>
                  <a:spcPct val="100000"/>
                </a:lnSpc>
                <a:spcBef>
                  <a:spcPts val="0"/>
                </a:spcBef>
                <a:spcAft>
                  <a:spcPts val="0"/>
                </a:spcAft>
                <a:buNone/>
              </a:pPr>
              <a:endParaRPr sz="1200" b="1" i="0" u="none">
                <a:solidFill>
                  <a:schemeClr val="dk1"/>
                </a:solidFill>
                <a:latin typeface="Times New Roman"/>
                <a:ea typeface="Times New Roman"/>
                <a:cs typeface="Times New Roman"/>
                <a:sym typeface="Times New Roman"/>
              </a:endParaRPr>
            </a:p>
          </p:txBody>
        </p:sp>
        <p:sp>
          <p:nvSpPr>
            <p:cNvPr id="323" name="Google Shape;323;p18"/>
            <p:cNvSpPr txBox="1"/>
            <p:nvPr/>
          </p:nvSpPr>
          <p:spPr>
            <a:xfrm>
              <a:off x="3747" y="2880"/>
              <a:ext cx="634"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324" name="Google Shape;324;p18"/>
          <p:cNvGrpSpPr/>
          <p:nvPr/>
        </p:nvGrpSpPr>
        <p:grpSpPr>
          <a:xfrm>
            <a:off x="4572000" y="4343400"/>
            <a:ext cx="706437" cy="381000"/>
            <a:chOff x="4381" y="2880"/>
            <a:chExt cx="382" cy="480"/>
          </a:xfrm>
        </p:grpSpPr>
        <p:sp>
          <p:nvSpPr>
            <p:cNvPr id="325" name="Google Shape;325;p18"/>
            <p:cNvSpPr txBox="1"/>
            <p:nvPr/>
          </p:nvSpPr>
          <p:spPr>
            <a:xfrm>
              <a:off x="4410" y="2880"/>
              <a:ext cx="324"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1" i="0" u="none">
                  <a:solidFill>
                    <a:schemeClr val="dk1"/>
                  </a:solidFill>
                  <a:latin typeface="Times New Roman"/>
                  <a:ea typeface="Times New Roman"/>
                  <a:cs typeface="Times New Roman"/>
                  <a:sym typeface="Times New Roman"/>
                </a:rPr>
                <a:t>Price</a:t>
              </a:r>
              <a:endParaRPr/>
            </a:p>
            <a:p>
              <a:pPr marL="0" marR="0" lvl="0" indent="0" algn="l" rtl="0">
                <a:lnSpc>
                  <a:spcPct val="100000"/>
                </a:lnSpc>
                <a:spcBef>
                  <a:spcPts val="0"/>
                </a:spcBef>
                <a:spcAft>
                  <a:spcPts val="0"/>
                </a:spcAft>
                <a:buNone/>
              </a:pPr>
              <a:endParaRPr sz="1200" b="1" i="0" u="none">
                <a:solidFill>
                  <a:schemeClr val="dk1"/>
                </a:solidFill>
                <a:latin typeface="Times New Roman"/>
                <a:ea typeface="Times New Roman"/>
                <a:cs typeface="Times New Roman"/>
                <a:sym typeface="Times New Roman"/>
              </a:endParaRPr>
            </a:p>
          </p:txBody>
        </p:sp>
        <p:sp>
          <p:nvSpPr>
            <p:cNvPr id="326" name="Google Shape;326;p18"/>
            <p:cNvSpPr txBox="1"/>
            <p:nvPr/>
          </p:nvSpPr>
          <p:spPr>
            <a:xfrm>
              <a:off x="4381" y="2880"/>
              <a:ext cx="382"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327" name="Google Shape;327;p18"/>
          <p:cNvGrpSpPr/>
          <p:nvPr/>
        </p:nvGrpSpPr>
        <p:grpSpPr>
          <a:xfrm>
            <a:off x="5716587" y="3581400"/>
            <a:ext cx="1063625" cy="381000"/>
            <a:chOff x="0" y="2880"/>
            <a:chExt cx="627" cy="480"/>
          </a:xfrm>
        </p:grpSpPr>
        <p:sp>
          <p:nvSpPr>
            <p:cNvPr id="328" name="Google Shape;328;p18"/>
            <p:cNvSpPr txBox="1"/>
            <p:nvPr/>
          </p:nvSpPr>
          <p:spPr>
            <a:xfrm>
              <a:off x="29" y="2880"/>
              <a:ext cx="569"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1" i="0" u="none">
                  <a:solidFill>
                    <a:schemeClr val="dk1"/>
                  </a:solidFill>
                  <a:latin typeface="Times New Roman"/>
                  <a:ea typeface="Times New Roman"/>
                  <a:cs typeface="Times New Roman"/>
                  <a:sym typeface="Times New Roman"/>
                </a:rPr>
                <a:t>ISBN</a:t>
              </a:r>
              <a:endParaRPr/>
            </a:p>
            <a:p>
              <a:pPr marL="0" marR="0" lvl="0" indent="0" algn="l" rtl="0">
                <a:lnSpc>
                  <a:spcPct val="100000"/>
                </a:lnSpc>
                <a:spcBef>
                  <a:spcPts val="0"/>
                </a:spcBef>
                <a:spcAft>
                  <a:spcPts val="0"/>
                </a:spcAft>
                <a:buNone/>
              </a:pPr>
              <a:endParaRPr sz="1200" b="1" i="0" u="none">
                <a:solidFill>
                  <a:schemeClr val="dk1"/>
                </a:solidFill>
                <a:latin typeface="Times New Roman"/>
                <a:ea typeface="Times New Roman"/>
                <a:cs typeface="Times New Roman"/>
                <a:sym typeface="Times New Roman"/>
              </a:endParaRPr>
            </a:p>
          </p:txBody>
        </p:sp>
        <p:sp>
          <p:nvSpPr>
            <p:cNvPr id="329" name="Google Shape;329;p18"/>
            <p:cNvSpPr txBox="1"/>
            <p:nvPr/>
          </p:nvSpPr>
          <p:spPr>
            <a:xfrm>
              <a:off x="0" y="2880"/>
              <a:ext cx="627"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330" name="Google Shape;330;p18"/>
          <p:cNvGrpSpPr/>
          <p:nvPr/>
        </p:nvGrpSpPr>
        <p:grpSpPr>
          <a:xfrm>
            <a:off x="6781800" y="3581400"/>
            <a:ext cx="911225" cy="381000"/>
            <a:chOff x="1549" y="2880"/>
            <a:chExt cx="548" cy="480"/>
          </a:xfrm>
        </p:grpSpPr>
        <p:sp>
          <p:nvSpPr>
            <p:cNvPr id="331" name="Google Shape;331;p18"/>
            <p:cNvSpPr txBox="1"/>
            <p:nvPr/>
          </p:nvSpPr>
          <p:spPr>
            <a:xfrm>
              <a:off x="1578" y="2880"/>
              <a:ext cx="49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1" i="0" u="none">
                  <a:solidFill>
                    <a:schemeClr val="dk1"/>
                  </a:solidFill>
                  <a:latin typeface="Times New Roman"/>
                  <a:ea typeface="Times New Roman"/>
                  <a:cs typeface="Times New Roman"/>
                  <a:sym typeface="Times New Roman"/>
                </a:rPr>
                <a:t>AuName</a:t>
              </a:r>
              <a:endParaRPr/>
            </a:p>
            <a:p>
              <a:pPr marL="0" marR="0" lvl="0" indent="0" algn="l" rtl="0">
                <a:lnSpc>
                  <a:spcPct val="100000"/>
                </a:lnSpc>
                <a:spcBef>
                  <a:spcPts val="0"/>
                </a:spcBef>
                <a:spcAft>
                  <a:spcPts val="0"/>
                </a:spcAft>
                <a:buNone/>
              </a:pPr>
              <a:endParaRPr sz="1200" b="1" i="0" u="none">
                <a:solidFill>
                  <a:schemeClr val="dk1"/>
                </a:solidFill>
                <a:latin typeface="Times New Roman"/>
                <a:ea typeface="Times New Roman"/>
                <a:cs typeface="Times New Roman"/>
                <a:sym typeface="Times New Roman"/>
              </a:endParaRPr>
            </a:p>
          </p:txBody>
        </p:sp>
        <p:sp>
          <p:nvSpPr>
            <p:cNvPr id="332" name="Google Shape;332;p18"/>
            <p:cNvSpPr txBox="1"/>
            <p:nvPr/>
          </p:nvSpPr>
          <p:spPr>
            <a:xfrm>
              <a:off x="1549" y="2880"/>
              <a:ext cx="54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333" name="Google Shape;333;p18"/>
          <p:cNvGrpSpPr/>
          <p:nvPr/>
        </p:nvGrpSpPr>
        <p:grpSpPr>
          <a:xfrm>
            <a:off x="7696200" y="3581400"/>
            <a:ext cx="1087437" cy="381000"/>
            <a:chOff x="2097" y="2880"/>
            <a:chExt cx="598" cy="480"/>
          </a:xfrm>
        </p:grpSpPr>
        <p:sp>
          <p:nvSpPr>
            <p:cNvPr id="334" name="Google Shape;334;p18"/>
            <p:cNvSpPr txBox="1"/>
            <p:nvPr/>
          </p:nvSpPr>
          <p:spPr>
            <a:xfrm>
              <a:off x="2126" y="2880"/>
              <a:ext cx="54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1" i="0" u="none">
                  <a:solidFill>
                    <a:schemeClr val="dk1"/>
                  </a:solidFill>
                  <a:latin typeface="Times New Roman"/>
                  <a:ea typeface="Times New Roman"/>
                  <a:cs typeface="Times New Roman"/>
                  <a:sym typeface="Times New Roman"/>
                </a:rPr>
                <a:t>AuPhone</a:t>
              </a:r>
              <a:endParaRPr/>
            </a:p>
            <a:p>
              <a:pPr marL="0" marR="0" lvl="0" indent="0" algn="l" rtl="0">
                <a:lnSpc>
                  <a:spcPct val="100000"/>
                </a:lnSpc>
                <a:spcBef>
                  <a:spcPts val="0"/>
                </a:spcBef>
                <a:spcAft>
                  <a:spcPts val="0"/>
                </a:spcAft>
                <a:buNone/>
              </a:pPr>
              <a:endParaRPr sz="1200" b="1" i="0" u="none">
                <a:solidFill>
                  <a:schemeClr val="dk1"/>
                </a:solidFill>
                <a:latin typeface="Times New Roman"/>
                <a:ea typeface="Times New Roman"/>
                <a:cs typeface="Times New Roman"/>
                <a:sym typeface="Times New Roman"/>
              </a:endParaRPr>
            </a:p>
          </p:txBody>
        </p:sp>
        <p:sp>
          <p:nvSpPr>
            <p:cNvPr id="335" name="Google Shape;335;p18"/>
            <p:cNvSpPr txBox="1"/>
            <p:nvPr/>
          </p:nvSpPr>
          <p:spPr>
            <a:xfrm>
              <a:off x="2097" y="2880"/>
              <a:ext cx="59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336" name="Google Shape;336;p18"/>
          <p:cNvGrpSpPr/>
          <p:nvPr/>
        </p:nvGrpSpPr>
        <p:grpSpPr>
          <a:xfrm>
            <a:off x="5716587" y="5867400"/>
            <a:ext cx="1063625" cy="381000"/>
            <a:chOff x="0" y="2400"/>
            <a:chExt cx="627" cy="480"/>
          </a:xfrm>
        </p:grpSpPr>
        <p:sp>
          <p:nvSpPr>
            <p:cNvPr id="337" name="Google Shape;337;p18"/>
            <p:cNvSpPr txBox="1"/>
            <p:nvPr/>
          </p:nvSpPr>
          <p:spPr>
            <a:xfrm>
              <a:off x="29" y="2400"/>
              <a:ext cx="569"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0-123-45678-0</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338" name="Google Shape;338;p18"/>
            <p:cNvSpPr txBox="1"/>
            <p:nvPr/>
          </p:nvSpPr>
          <p:spPr>
            <a:xfrm>
              <a:off x="0" y="2400"/>
              <a:ext cx="627"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339" name="Google Shape;339;p18"/>
          <p:cNvGrpSpPr/>
          <p:nvPr/>
        </p:nvGrpSpPr>
        <p:grpSpPr>
          <a:xfrm>
            <a:off x="6783387" y="5867400"/>
            <a:ext cx="911225" cy="381000"/>
            <a:chOff x="1549" y="2400"/>
            <a:chExt cx="548" cy="480"/>
          </a:xfrm>
        </p:grpSpPr>
        <p:sp>
          <p:nvSpPr>
            <p:cNvPr id="340" name="Google Shape;340;p18"/>
            <p:cNvSpPr txBox="1"/>
            <p:nvPr/>
          </p:nvSpPr>
          <p:spPr>
            <a:xfrm>
              <a:off x="1578" y="2400"/>
              <a:ext cx="49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Joyce</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341" name="Google Shape;341;p18"/>
            <p:cNvSpPr txBox="1"/>
            <p:nvPr/>
          </p:nvSpPr>
          <p:spPr>
            <a:xfrm>
              <a:off x="1549" y="2400"/>
              <a:ext cx="54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342" name="Google Shape;342;p18"/>
          <p:cNvGrpSpPr/>
          <p:nvPr/>
        </p:nvGrpSpPr>
        <p:grpSpPr>
          <a:xfrm>
            <a:off x="7694612" y="5867400"/>
            <a:ext cx="1087437" cy="381000"/>
            <a:chOff x="2097" y="2400"/>
            <a:chExt cx="598" cy="480"/>
          </a:xfrm>
        </p:grpSpPr>
        <p:sp>
          <p:nvSpPr>
            <p:cNvPr id="343" name="Google Shape;343;p18"/>
            <p:cNvSpPr txBox="1"/>
            <p:nvPr/>
          </p:nvSpPr>
          <p:spPr>
            <a:xfrm>
              <a:off x="2126" y="2400"/>
              <a:ext cx="54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666-666-6666</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344" name="Google Shape;344;p18"/>
            <p:cNvSpPr txBox="1"/>
            <p:nvPr/>
          </p:nvSpPr>
          <p:spPr>
            <a:xfrm>
              <a:off x="2097" y="2400"/>
              <a:ext cx="59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345" name="Google Shape;345;p18"/>
          <p:cNvGrpSpPr/>
          <p:nvPr/>
        </p:nvGrpSpPr>
        <p:grpSpPr>
          <a:xfrm>
            <a:off x="5716587" y="6248400"/>
            <a:ext cx="1063625" cy="381000"/>
            <a:chOff x="0" y="2880"/>
            <a:chExt cx="627" cy="480"/>
          </a:xfrm>
        </p:grpSpPr>
        <p:sp>
          <p:nvSpPr>
            <p:cNvPr id="346" name="Google Shape;346;p18"/>
            <p:cNvSpPr txBox="1"/>
            <p:nvPr/>
          </p:nvSpPr>
          <p:spPr>
            <a:xfrm>
              <a:off x="29" y="2880"/>
              <a:ext cx="569"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1-22-233700-0</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347" name="Google Shape;347;p18"/>
            <p:cNvSpPr txBox="1"/>
            <p:nvPr/>
          </p:nvSpPr>
          <p:spPr>
            <a:xfrm>
              <a:off x="0" y="2880"/>
              <a:ext cx="627"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348" name="Google Shape;348;p18"/>
          <p:cNvGrpSpPr/>
          <p:nvPr/>
        </p:nvGrpSpPr>
        <p:grpSpPr>
          <a:xfrm>
            <a:off x="6783387" y="6248400"/>
            <a:ext cx="911225" cy="381000"/>
            <a:chOff x="1549" y="2880"/>
            <a:chExt cx="548" cy="480"/>
          </a:xfrm>
        </p:grpSpPr>
        <p:sp>
          <p:nvSpPr>
            <p:cNvPr id="349" name="Google Shape;349;p18"/>
            <p:cNvSpPr txBox="1"/>
            <p:nvPr/>
          </p:nvSpPr>
          <p:spPr>
            <a:xfrm>
              <a:off x="1578" y="2880"/>
              <a:ext cx="49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Roman</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350" name="Google Shape;350;p18"/>
            <p:cNvSpPr txBox="1"/>
            <p:nvPr/>
          </p:nvSpPr>
          <p:spPr>
            <a:xfrm>
              <a:off x="1549" y="2880"/>
              <a:ext cx="54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351" name="Google Shape;351;p18"/>
          <p:cNvGrpSpPr/>
          <p:nvPr/>
        </p:nvGrpSpPr>
        <p:grpSpPr>
          <a:xfrm>
            <a:off x="7694612" y="6248400"/>
            <a:ext cx="1087437" cy="381000"/>
            <a:chOff x="2097" y="2880"/>
            <a:chExt cx="598" cy="480"/>
          </a:xfrm>
        </p:grpSpPr>
        <p:sp>
          <p:nvSpPr>
            <p:cNvPr id="352" name="Google Shape;352;p18"/>
            <p:cNvSpPr txBox="1"/>
            <p:nvPr/>
          </p:nvSpPr>
          <p:spPr>
            <a:xfrm>
              <a:off x="2126" y="2880"/>
              <a:ext cx="54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444-444-4444</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353" name="Google Shape;353;p18"/>
            <p:cNvSpPr txBox="1"/>
            <p:nvPr/>
          </p:nvSpPr>
          <p:spPr>
            <a:xfrm>
              <a:off x="2097" y="2880"/>
              <a:ext cx="59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354" name="Google Shape;354;p18"/>
          <p:cNvGrpSpPr/>
          <p:nvPr/>
        </p:nvGrpSpPr>
        <p:grpSpPr>
          <a:xfrm>
            <a:off x="5716587" y="5486400"/>
            <a:ext cx="1063625" cy="381000"/>
            <a:chOff x="0" y="1440"/>
            <a:chExt cx="627" cy="480"/>
          </a:xfrm>
        </p:grpSpPr>
        <p:sp>
          <p:nvSpPr>
            <p:cNvPr id="355" name="Google Shape;355;p18"/>
            <p:cNvSpPr txBox="1"/>
            <p:nvPr/>
          </p:nvSpPr>
          <p:spPr>
            <a:xfrm>
              <a:off x="29" y="1440"/>
              <a:ext cx="569"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0-55-123456-9</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356" name="Google Shape;356;p18"/>
            <p:cNvSpPr txBox="1"/>
            <p:nvPr/>
          </p:nvSpPr>
          <p:spPr>
            <a:xfrm>
              <a:off x="0" y="1440"/>
              <a:ext cx="627"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357" name="Google Shape;357;p18"/>
          <p:cNvGrpSpPr/>
          <p:nvPr/>
        </p:nvGrpSpPr>
        <p:grpSpPr>
          <a:xfrm>
            <a:off x="6783387" y="5486400"/>
            <a:ext cx="911225" cy="381000"/>
            <a:chOff x="1549" y="1440"/>
            <a:chExt cx="548" cy="480"/>
          </a:xfrm>
        </p:grpSpPr>
        <p:sp>
          <p:nvSpPr>
            <p:cNvPr id="358" name="Google Shape;358;p18"/>
            <p:cNvSpPr txBox="1"/>
            <p:nvPr/>
          </p:nvSpPr>
          <p:spPr>
            <a:xfrm>
              <a:off x="1578" y="1440"/>
              <a:ext cx="49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Smith</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359" name="Google Shape;359;p18"/>
            <p:cNvSpPr txBox="1"/>
            <p:nvPr/>
          </p:nvSpPr>
          <p:spPr>
            <a:xfrm>
              <a:off x="1549" y="1440"/>
              <a:ext cx="54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360" name="Google Shape;360;p18"/>
          <p:cNvGrpSpPr/>
          <p:nvPr/>
        </p:nvGrpSpPr>
        <p:grpSpPr>
          <a:xfrm>
            <a:off x="7694612" y="5486400"/>
            <a:ext cx="1087437" cy="381000"/>
            <a:chOff x="2097" y="1440"/>
            <a:chExt cx="598" cy="480"/>
          </a:xfrm>
        </p:grpSpPr>
        <p:sp>
          <p:nvSpPr>
            <p:cNvPr id="361" name="Google Shape;361;p18"/>
            <p:cNvSpPr txBox="1"/>
            <p:nvPr/>
          </p:nvSpPr>
          <p:spPr>
            <a:xfrm>
              <a:off x="2126" y="1440"/>
              <a:ext cx="54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654-223-3455</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362" name="Google Shape;362;p18"/>
            <p:cNvSpPr txBox="1"/>
            <p:nvPr/>
          </p:nvSpPr>
          <p:spPr>
            <a:xfrm>
              <a:off x="2097" y="1440"/>
              <a:ext cx="59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363" name="Google Shape;363;p18"/>
          <p:cNvGrpSpPr/>
          <p:nvPr/>
        </p:nvGrpSpPr>
        <p:grpSpPr>
          <a:xfrm>
            <a:off x="5715000" y="5105400"/>
            <a:ext cx="1063625" cy="381000"/>
            <a:chOff x="0" y="1440"/>
            <a:chExt cx="627" cy="480"/>
          </a:xfrm>
        </p:grpSpPr>
        <p:sp>
          <p:nvSpPr>
            <p:cNvPr id="364" name="Google Shape;364;p18"/>
            <p:cNvSpPr txBox="1"/>
            <p:nvPr/>
          </p:nvSpPr>
          <p:spPr>
            <a:xfrm>
              <a:off x="29" y="1440"/>
              <a:ext cx="569"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0-55-123456-9</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365" name="Google Shape;365;p18"/>
            <p:cNvSpPr txBox="1"/>
            <p:nvPr/>
          </p:nvSpPr>
          <p:spPr>
            <a:xfrm>
              <a:off x="0" y="1440"/>
              <a:ext cx="627"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366" name="Google Shape;366;p18"/>
          <p:cNvGrpSpPr/>
          <p:nvPr/>
        </p:nvGrpSpPr>
        <p:grpSpPr>
          <a:xfrm>
            <a:off x="6781800" y="5105400"/>
            <a:ext cx="911225" cy="381000"/>
            <a:chOff x="1549" y="1440"/>
            <a:chExt cx="548" cy="480"/>
          </a:xfrm>
        </p:grpSpPr>
        <p:sp>
          <p:nvSpPr>
            <p:cNvPr id="367" name="Google Shape;367;p18"/>
            <p:cNvSpPr txBox="1"/>
            <p:nvPr/>
          </p:nvSpPr>
          <p:spPr>
            <a:xfrm>
              <a:off x="1578" y="1440"/>
              <a:ext cx="49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Jones</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368" name="Google Shape;368;p18"/>
            <p:cNvSpPr txBox="1"/>
            <p:nvPr/>
          </p:nvSpPr>
          <p:spPr>
            <a:xfrm>
              <a:off x="1549" y="1440"/>
              <a:ext cx="54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369" name="Google Shape;369;p18"/>
          <p:cNvGrpSpPr/>
          <p:nvPr/>
        </p:nvGrpSpPr>
        <p:grpSpPr>
          <a:xfrm>
            <a:off x="7693025" y="5105400"/>
            <a:ext cx="1087437" cy="381000"/>
            <a:chOff x="2097" y="1440"/>
            <a:chExt cx="598" cy="480"/>
          </a:xfrm>
        </p:grpSpPr>
        <p:sp>
          <p:nvSpPr>
            <p:cNvPr id="370" name="Google Shape;370;p18"/>
            <p:cNvSpPr txBox="1"/>
            <p:nvPr/>
          </p:nvSpPr>
          <p:spPr>
            <a:xfrm>
              <a:off x="2126" y="1440"/>
              <a:ext cx="54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123-333-3333</a:t>
              </a:r>
              <a:endParaRPr/>
            </a:p>
          </p:txBody>
        </p:sp>
        <p:sp>
          <p:nvSpPr>
            <p:cNvPr id="371" name="Google Shape;371;p18"/>
            <p:cNvSpPr txBox="1"/>
            <p:nvPr/>
          </p:nvSpPr>
          <p:spPr>
            <a:xfrm>
              <a:off x="2097" y="1440"/>
              <a:ext cx="59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372" name="Google Shape;372;p18"/>
          <p:cNvGrpSpPr/>
          <p:nvPr/>
        </p:nvGrpSpPr>
        <p:grpSpPr>
          <a:xfrm>
            <a:off x="5716587" y="4724400"/>
            <a:ext cx="1063625" cy="381000"/>
            <a:chOff x="0" y="0"/>
            <a:chExt cx="627" cy="480"/>
          </a:xfrm>
        </p:grpSpPr>
        <p:sp>
          <p:nvSpPr>
            <p:cNvPr id="373" name="Google Shape;373;p18"/>
            <p:cNvSpPr txBox="1"/>
            <p:nvPr/>
          </p:nvSpPr>
          <p:spPr>
            <a:xfrm>
              <a:off x="29" y="0"/>
              <a:ext cx="569"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0-321-32132-1</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374" name="Google Shape;374;p18"/>
            <p:cNvSpPr txBox="1"/>
            <p:nvPr/>
          </p:nvSpPr>
          <p:spPr>
            <a:xfrm>
              <a:off x="0" y="0"/>
              <a:ext cx="627"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375" name="Google Shape;375;p18"/>
          <p:cNvGrpSpPr/>
          <p:nvPr/>
        </p:nvGrpSpPr>
        <p:grpSpPr>
          <a:xfrm>
            <a:off x="6783387" y="4724400"/>
            <a:ext cx="911225" cy="381000"/>
            <a:chOff x="1549" y="0"/>
            <a:chExt cx="548" cy="480"/>
          </a:xfrm>
        </p:grpSpPr>
        <p:sp>
          <p:nvSpPr>
            <p:cNvPr id="376" name="Google Shape;376;p18"/>
            <p:cNvSpPr txBox="1"/>
            <p:nvPr/>
          </p:nvSpPr>
          <p:spPr>
            <a:xfrm>
              <a:off x="1578" y="0"/>
              <a:ext cx="49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Grumpy</a:t>
              </a:r>
              <a:endParaRPr/>
            </a:p>
          </p:txBody>
        </p:sp>
        <p:sp>
          <p:nvSpPr>
            <p:cNvPr id="377" name="Google Shape;377;p18"/>
            <p:cNvSpPr txBox="1"/>
            <p:nvPr/>
          </p:nvSpPr>
          <p:spPr>
            <a:xfrm>
              <a:off x="1549" y="0"/>
              <a:ext cx="54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378" name="Google Shape;378;p18"/>
          <p:cNvGrpSpPr/>
          <p:nvPr/>
        </p:nvGrpSpPr>
        <p:grpSpPr>
          <a:xfrm>
            <a:off x="7694612" y="4724400"/>
            <a:ext cx="1087437" cy="381000"/>
            <a:chOff x="2097" y="0"/>
            <a:chExt cx="598" cy="480"/>
          </a:xfrm>
        </p:grpSpPr>
        <p:sp>
          <p:nvSpPr>
            <p:cNvPr id="379" name="Google Shape;379;p18"/>
            <p:cNvSpPr txBox="1"/>
            <p:nvPr/>
          </p:nvSpPr>
          <p:spPr>
            <a:xfrm>
              <a:off x="2126" y="0"/>
              <a:ext cx="54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665-235-6532</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380" name="Google Shape;380;p18"/>
            <p:cNvSpPr txBox="1"/>
            <p:nvPr/>
          </p:nvSpPr>
          <p:spPr>
            <a:xfrm>
              <a:off x="2097" y="0"/>
              <a:ext cx="59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381" name="Google Shape;381;p18"/>
          <p:cNvGrpSpPr/>
          <p:nvPr/>
        </p:nvGrpSpPr>
        <p:grpSpPr>
          <a:xfrm>
            <a:off x="5716587" y="4343400"/>
            <a:ext cx="1063625" cy="381000"/>
            <a:chOff x="0" y="0"/>
            <a:chExt cx="627" cy="480"/>
          </a:xfrm>
        </p:grpSpPr>
        <p:sp>
          <p:nvSpPr>
            <p:cNvPr id="382" name="Google Shape;382;p18"/>
            <p:cNvSpPr txBox="1"/>
            <p:nvPr/>
          </p:nvSpPr>
          <p:spPr>
            <a:xfrm>
              <a:off x="29" y="0"/>
              <a:ext cx="569"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0-321-32132-1</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383" name="Google Shape;383;p18"/>
            <p:cNvSpPr txBox="1"/>
            <p:nvPr/>
          </p:nvSpPr>
          <p:spPr>
            <a:xfrm>
              <a:off x="0" y="0"/>
              <a:ext cx="627"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384" name="Google Shape;384;p18"/>
          <p:cNvGrpSpPr/>
          <p:nvPr/>
        </p:nvGrpSpPr>
        <p:grpSpPr>
          <a:xfrm>
            <a:off x="6783387" y="4343400"/>
            <a:ext cx="911225" cy="381000"/>
            <a:chOff x="1549" y="0"/>
            <a:chExt cx="548" cy="480"/>
          </a:xfrm>
        </p:grpSpPr>
        <p:sp>
          <p:nvSpPr>
            <p:cNvPr id="385" name="Google Shape;385;p18"/>
            <p:cNvSpPr txBox="1"/>
            <p:nvPr/>
          </p:nvSpPr>
          <p:spPr>
            <a:xfrm>
              <a:off x="1578" y="0"/>
              <a:ext cx="49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Snoopy</a:t>
              </a:r>
              <a:endParaRPr/>
            </a:p>
          </p:txBody>
        </p:sp>
        <p:sp>
          <p:nvSpPr>
            <p:cNvPr id="386" name="Google Shape;386;p18"/>
            <p:cNvSpPr txBox="1"/>
            <p:nvPr/>
          </p:nvSpPr>
          <p:spPr>
            <a:xfrm>
              <a:off x="1549" y="0"/>
              <a:ext cx="54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387" name="Google Shape;387;p18"/>
          <p:cNvGrpSpPr/>
          <p:nvPr/>
        </p:nvGrpSpPr>
        <p:grpSpPr>
          <a:xfrm>
            <a:off x="7694612" y="4343400"/>
            <a:ext cx="1087437" cy="381000"/>
            <a:chOff x="2097" y="0"/>
            <a:chExt cx="598" cy="480"/>
          </a:xfrm>
        </p:grpSpPr>
        <p:sp>
          <p:nvSpPr>
            <p:cNvPr id="388" name="Google Shape;388;p18"/>
            <p:cNvSpPr txBox="1"/>
            <p:nvPr/>
          </p:nvSpPr>
          <p:spPr>
            <a:xfrm>
              <a:off x="2126" y="0"/>
              <a:ext cx="54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232-234-1234</a:t>
              </a:r>
              <a:endParaRPr/>
            </a:p>
          </p:txBody>
        </p:sp>
        <p:sp>
          <p:nvSpPr>
            <p:cNvPr id="389" name="Google Shape;389;p18"/>
            <p:cNvSpPr txBox="1"/>
            <p:nvPr/>
          </p:nvSpPr>
          <p:spPr>
            <a:xfrm>
              <a:off x="2097" y="0"/>
              <a:ext cx="59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390" name="Google Shape;390;p18"/>
          <p:cNvGrpSpPr/>
          <p:nvPr/>
        </p:nvGrpSpPr>
        <p:grpSpPr>
          <a:xfrm>
            <a:off x="5715000" y="3962400"/>
            <a:ext cx="1063625" cy="381000"/>
            <a:chOff x="0" y="0"/>
            <a:chExt cx="627" cy="480"/>
          </a:xfrm>
        </p:grpSpPr>
        <p:sp>
          <p:nvSpPr>
            <p:cNvPr id="391" name="Google Shape;391;p18"/>
            <p:cNvSpPr txBox="1"/>
            <p:nvPr/>
          </p:nvSpPr>
          <p:spPr>
            <a:xfrm>
              <a:off x="29" y="0"/>
              <a:ext cx="569"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0-321-32132-1</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392" name="Google Shape;392;p18"/>
            <p:cNvSpPr txBox="1"/>
            <p:nvPr/>
          </p:nvSpPr>
          <p:spPr>
            <a:xfrm>
              <a:off x="0" y="0"/>
              <a:ext cx="627"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393" name="Google Shape;393;p18"/>
          <p:cNvGrpSpPr/>
          <p:nvPr/>
        </p:nvGrpSpPr>
        <p:grpSpPr>
          <a:xfrm>
            <a:off x="6781800" y="3962400"/>
            <a:ext cx="911225" cy="381000"/>
            <a:chOff x="1549" y="0"/>
            <a:chExt cx="548" cy="480"/>
          </a:xfrm>
        </p:grpSpPr>
        <p:sp>
          <p:nvSpPr>
            <p:cNvPr id="394" name="Google Shape;394;p18"/>
            <p:cNvSpPr txBox="1"/>
            <p:nvPr/>
          </p:nvSpPr>
          <p:spPr>
            <a:xfrm>
              <a:off x="1578" y="0"/>
              <a:ext cx="49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Sleepy</a:t>
              </a:r>
              <a:endParaRPr/>
            </a:p>
          </p:txBody>
        </p:sp>
        <p:sp>
          <p:nvSpPr>
            <p:cNvPr id="395" name="Google Shape;395;p18"/>
            <p:cNvSpPr txBox="1"/>
            <p:nvPr/>
          </p:nvSpPr>
          <p:spPr>
            <a:xfrm>
              <a:off x="1549" y="0"/>
              <a:ext cx="54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396" name="Google Shape;396;p18"/>
          <p:cNvGrpSpPr/>
          <p:nvPr/>
        </p:nvGrpSpPr>
        <p:grpSpPr>
          <a:xfrm>
            <a:off x="7693025" y="3962400"/>
            <a:ext cx="1087437" cy="381000"/>
            <a:chOff x="2097" y="0"/>
            <a:chExt cx="598" cy="480"/>
          </a:xfrm>
        </p:grpSpPr>
        <p:sp>
          <p:nvSpPr>
            <p:cNvPr id="397" name="Google Shape;397;p18"/>
            <p:cNvSpPr txBox="1"/>
            <p:nvPr/>
          </p:nvSpPr>
          <p:spPr>
            <a:xfrm>
              <a:off x="2126" y="0"/>
              <a:ext cx="54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321-321-1111</a:t>
              </a:r>
              <a:endParaRPr/>
            </a:p>
          </p:txBody>
        </p:sp>
        <p:sp>
          <p:nvSpPr>
            <p:cNvPr id="398" name="Google Shape;398;p18"/>
            <p:cNvSpPr txBox="1"/>
            <p:nvPr/>
          </p:nvSpPr>
          <p:spPr>
            <a:xfrm>
              <a:off x="2097" y="0"/>
              <a:ext cx="59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19"/>
          <p:cNvSpPr txBox="1">
            <a:spLocks noGrp="1"/>
          </p:cNvSpPr>
          <p:nvPr>
            <p:ph type="body" idx="1"/>
          </p:nvPr>
        </p:nvSpPr>
        <p:spPr>
          <a:xfrm>
            <a:off x="304800" y="1143000"/>
            <a:ext cx="8001000" cy="2667000"/>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dk1"/>
              </a:buClr>
              <a:buSzPts val="2400"/>
              <a:buFont typeface="Arimo"/>
              <a:buAutoNum type="arabicPeriod"/>
            </a:pPr>
            <a:r>
              <a:rPr lang="en-US" sz="2400" b="0" i="0" u="none">
                <a:solidFill>
                  <a:schemeClr val="dk1"/>
                </a:solidFill>
                <a:latin typeface="Arimo"/>
                <a:ea typeface="Arimo"/>
                <a:cs typeface="Arimo"/>
                <a:sym typeface="Arimo"/>
              </a:rPr>
              <a:t>If one set of attributes in a table determines another set of attributes in the table, then the second set of attributes is said to be functionally dependent on the first set of attributes.</a:t>
            </a:r>
            <a:endParaRPr/>
          </a:p>
          <a:p>
            <a:pPr marL="609600" lvl="0" indent="-609600" algn="just" rtl="0">
              <a:lnSpc>
                <a:spcPct val="100000"/>
              </a:lnSpc>
              <a:spcBef>
                <a:spcPts val="480"/>
              </a:spcBef>
              <a:spcAft>
                <a:spcPts val="0"/>
              </a:spcAft>
              <a:buClr>
                <a:schemeClr val="dk1"/>
              </a:buClr>
              <a:buSzPts val="2400"/>
              <a:buFont typeface="Times New Roman"/>
              <a:buNone/>
            </a:pPr>
            <a:endParaRPr sz="2400" b="0" i="0" u="none">
              <a:solidFill>
                <a:srgbClr val="CC0000"/>
              </a:solidFill>
              <a:latin typeface="Arimo"/>
              <a:ea typeface="Arimo"/>
              <a:cs typeface="Arimo"/>
              <a:sym typeface="Arimo"/>
            </a:endParaRPr>
          </a:p>
          <a:p>
            <a:pPr marL="609600" lvl="0" indent="-609600" algn="just" rtl="0">
              <a:lnSpc>
                <a:spcPct val="100000"/>
              </a:lnSpc>
              <a:spcBef>
                <a:spcPts val="480"/>
              </a:spcBef>
              <a:spcAft>
                <a:spcPts val="0"/>
              </a:spcAft>
              <a:buClr>
                <a:srgbClr val="CC0000"/>
              </a:buClr>
              <a:buSzPts val="2400"/>
              <a:buFont typeface="Arimo"/>
              <a:buNone/>
            </a:pPr>
            <a:r>
              <a:rPr lang="en-US" sz="2400" b="1" i="0" u="none">
                <a:solidFill>
                  <a:srgbClr val="CC0000"/>
                </a:solidFill>
                <a:latin typeface="Arimo"/>
                <a:ea typeface="Arimo"/>
                <a:cs typeface="Arimo"/>
                <a:sym typeface="Arimo"/>
              </a:rPr>
              <a:t>Example 1</a:t>
            </a:r>
            <a:endParaRPr/>
          </a:p>
        </p:txBody>
      </p:sp>
      <p:sp>
        <p:nvSpPr>
          <p:cNvPr id="405" name="Google Shape;405;p19"/>
          <p:cNvSpPr txBox="1"/>
          <p:nvPr/>
        </p:nvSpPr>
        <p:spPr>
          <a:xfrm>
            <a:off x="685800" y="76200"/>
            <a:ext cx="77724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C0000"/>
              </a:buClr>
              <a:buSzPts val="4400"/>
              <a:buFont typeface="Arial"/>
              <a:buNone/>
            </a:pPr>
            <a:r>
              <a:rPr lang="en-US" sz="4400" b="1" i="0" u="none">
                <a:solidFill>
                  <a:srgbClr val="CC0000"/>
                </a:solidFill>
                <a:latin typeface="Arial"/>
                <a:ea typeface="Arial"/>
                <a:cs typeface="Arial"/>
                <a:sym typeface="Arial"/>
              </a:rPr>
              <a:t>Functional Dependencies</a:t>
            </a:r>
            <a:endParaRPr/>
          </a:p>
        </p:txBody>
      </p:sp>
      <p:grpSp>
        <p:nvGrpSpPr>
          <p:cNvPr id="406" name="Google Shape;406;p19"/>
          <p:cNvGrpSpPr/>
          <p:nvPr/>
        </p:nvGrpSpPr>
        <p:grpSpPr>
          <a:xfrm>
            <a:off x="542925" y="4267200"/>
            <a:ext cx="1063625" cy="381000"/>
            <a:chOff x="0" y="0"/>
            <a:chExt cx="627" cy="480"/>
          </a:xfrm>
        </p:grpSpPr>
        <p:sp>
          <p:nvSpPr>
            <p:cNvPr id="407" name="Google Shape;407;p19"/>
            <p:cNvSpPr txBox="1"/>
            <p:nvPr/>
          </p:nvSpPr>
          <p:spPr>
            <a:xfrm>
              <a:off x="29" y="0"/>
              <a:ext cx="569"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0-321-32132-1</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408" name="Google Shape;408;p19"/>
            <p:cNvSpPr txBox="1"/>
            <p:nvPr/>
          </p:nvSpPr>
          <p:spPr>
            <a:xfrm>
              <a:off x="0" y="0"/>
              <a:ext cx="627"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409" name="Google Shape;409;p19"/>
          <p:cNvGrpSpPr/>
          <p:nvPr/>
        </p:nvGrpSpPr>
        <p:grpSpPr>
          <a:xfrm>
            <a:off x="1606550" y="4267200"/>
            <a:ext cx="881062" cy="381000"/>
            <a:chOff x="627" y="0"/>
            <a:chExt cx="598" cy="480"/>
          </a:xfrm>
        </p:grpSpPr>
        <p:sp>
          <p:nvSpPr>
            <p:cNvPr id="410" name="Google Shape;410;p19"/>
            <p:cNvSpPr txBox="1"/>
            <p:nvPr/>
          </p:nvSpPr>
          <p:spPr>
            <a:xfrm>
              <a:off x="656" y="0"/>
              <a:ext cx="54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Balloon</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411" name="Google Shape;411;p19"/>
            <p:cNvSpPr txBox="1"/>
            <p:nvPr/>
          </p:nvSpPr>
          <p:spPr>
            <a:xfrm>
              <a:off x="627" y="0"/>
              <a:ext cx="59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412" name="Google Shape;412;p19"/>
          <p:cNvGrpSpPr/>
          <p:nvPr/>
        </p:nvGrpSpPr>
        <p:grpSpPr>
          <a:xfrm>
            <a:off x="2484437" y="4267200"/>
            <a:ext cx="706437" cy="381000"/>
            <a:chOff x="4381" y="0"/>
            <a:chExt cx="382" cy="480"/>
          </a:xfrm>
        </p:grpSpPr>
        <p:sp>
          <p:nvSpPr>
            <p:cNvPr id="413" name="Google Shape;413;p19"/>
            <p:cNvSpPr txBox="1"/>
            <p:nvPr/>
          </p:nvSpPr>
          <p:spPr>
            <a:xfrm>
              <a:off x="4410" y="0"/>
              <a:ext cx="324"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$34.00</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414" name="Google Shape;414;p19"/>
            <p:cNvSpPr txBox="1"/>
            <p:nvPr/>
          </p:nvSpPr>
          <p:spPr>
            <a:xfrm>
              <a:off x="4381" y="0"/>
              <a:ext cx="382"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415" name="Google Shape;415;p19"/>
          <p:cNvGrpSpPr/>
          <p:nvPr/>
        </p:nvGrpSpPr>
        <p:grpSpPr>
          <a:xfrm>
            <a:off x="542925" y="4648200"/>
            <a:ext cx="1063625" cy="381000"/>
            <a:chOff x="0" y="1440"/>
            <a:chExt cx="627" cy="480"/>
          </a:xfrm>
        </p:grpSpPr>
        <p:sp>
          <p:nvSpPr>
            <p:cNvPr id="416" name="Google Shape;416;p19"/>
            <p:cNvSpPr txBox="1"/>
            <p:nvPr/>
          </p:nvSpPr>
          <p:spPr>
            <a:xfrm>
              <a:off x="29" y="1440"/>
              <a:ext cx="569"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0-55-123456-9</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417" name="Google Shape;417;p19"/>
            <p:cNvSpPr txBox="1"/>
            <p:nvPr/>
          </p:nvSpPr>
          <p:spPr>
            <a:xfrm>
              <a:off x="0" y="1440"/>
              <a:ext cx="627"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418" name="Google Shape;418;p19"/>
          <p:cNvGrpSpPr/>
          <p:nvPr/>
        </p:nvGrpSpPr>
        <p:grpSpPr>
          <a:xfrm>
            <a:off x="1606550" y="4648200"/>
            <a:ext cx="881062" cy="381000"/>
            <a:chOff x="627" y="1440"/>
            <a:chExt cx="598" cy="480"/>
          </a:xfrm>
        </p:grpSpPr>
        <p:sp>
          <p:nvSpPr>
            <p:cNvPr id="419" name="Google Shape;419;p19"/>
            <p:cNvSpPr txBox="1"/>
            <p:nvPr/>
          </p:nvSpPr>
          <p:spPr>
            <a:xfrm>
              <a:off x="656" y="1440"/>
              <a:ext cx="54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Main Street</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420" name="Google Shape;420;p19"/>
            <p:cNvSpPr txBox="1"/>
            <p:nvPr/>
          </p:nvSpPr>
          <p:spPr>
            <a:xfrm>
              <a:off x="627" y="1440"/>
              <a:ext cx="59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421" name="Google Shape;421;p19"/>
          <p:cNvGrpSpPr/>
          <p:nvPr/>
        </p:nvGrpSpPr>
        <p:grpSpPr>
          <a:xfrm>
            <a:off x="2484437" y="4648200"/>
            <a:ext cx="706437" cy="381000"/>
            <a:chOff x="4381" y="1440"/>
            <a:chExt cx="382" cy="480"/>
          </a:xfrm>
        </p:grpSpPr>
        <p:sp>
          <p:nvSpPr>
            <p:cNvPr id="422" name="Google Shape;422;p19"/>
            <p:cNvSpPr txBox="1"/>
            <p:nvPr/>
          </p:nvSpPr>
          <p:spPr>
            <a:xfrm>
              <a:off x="4410" y="1440"/>
              <a:ext cx="324"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$22.95</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423" name="Google Shape;423;p19"/>
            <p:cNvSpPr txBox="1"/>
            <p:nvPr/>
          </p:nvSpPr>
          <p:spPr>
            <a:xfrm>
              <a:off x="4381" y="1440"/>
              <a:ext cx="382"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424" name="Google Shape;424;p19"/>
          <p:cNvGrpSpPr/>
          <p:nvPr/>
        </p:nvGrpSpPr>
        <p:grpSpPr>
          <a:xfrm>
            <a:off x="542925" y="5029200"/>
            <a:ext cx="1063625" cy="381000"/>
            <a:chOff x="0" y="2400"/>
            <a:chExt cx="627" cy="480"/>
          </a:xfrm>
        </p:grpSpPr>
        <p:sp>
          <p:nvSpPr>
            <p:cNvPr id="425" name="Google Shape;425;p19"/>
            <p:cNvSpPr txBox="1"/>
            <p:nvPr/>
          </p:nvSpPr>
          <p:spPr>
            <a:xfrm>
              <a:off x="29" y="2400"/>
              <a:ext cx="569"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0-123-45678-0</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426" name="Google Shape;426;p19"/>
            <p:cNvSpPr txBox="1"/>
            <p:nvPr/>
          </p:nvSpPr>
          <p:spPr>
            <a:xfrm>
              <a:off x="0" y="2400"/>
              <a:ext cx="627"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427" name="Google Shape;427;p19"/>
          <p:cNvGrpSpPr/>
          <p:nvPr/>
        </p:nvGrpSpPr>
        <p:grpSpPr>
          <a:xfrm>
            <a:off x="1606550" y="5029200"/>
            <a:ext cx="881062" cy="381000"/>
            <a:chOff x="627" y="2400"/>
            <a:chExt cx="598" cy="480"/>
          </a:xfrm>
        </p:grpSpPr>
        <p:sp>
          <p:nvSpPr>
            <p:cNvPr id="428" name="Google Shape;428;p19"/>
            <p:cNvSpPr txBox="1"/>
            <p:nvPr/>
          </p:nvSpPr>
          <p:spPr>
            <a:xfrm>
              <a:off x="656" y="2400"/>
              <a:ext cx="54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Ulysses</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429" name="Google Shape;429;p19"/>
            <p:cNvSpPr txBox="1"/>
            <p:nvPr/>
          </p:nvSpPr>
          <p:spPr>
            <a:xfrm>
              <a:off x="627" y="2400"/>
              <a:ext cx="59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430" name="Google Shape;430;p19"/>
          <p:cNvGrpSpPr/>
          <p:nvPr/>
        </p:nvGrpSpPr>
        <p:grpSpPr>
          <a:xfrm>
            <a:off x="2484437" y="5029200"/>
            <a:ext cx="706437" cy="381000"/>
            <a:chOff x="4381" y="2400"/>
            <a:chExt cx="382" cy="480"/>
          </a:xfrm>
        </p:grpSpPr>
        <p:sp>
          <p:nvSpPr>
            <p:cNvPr id="431" name="Google Shape;431;p19"/>
            <p:cNvSpPr txBox="1"/>
            <p:nvPr/>
          </p:nvSpPr>
          <p:spPr>
            <a:xfrm>
              <a:off x="4410" y="2400"/>
              <a:ext cx="324"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$34.00</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432" name="Google Shape;432;p19"/>
            <p:cNvSpPr txBox="1"/>
            <p:nvPr/>
          </p:nvSpPr>
          <p:spPr>
            <a:xfrm>
              <a:off x="4381" y="2400"/>
              <a:ext cx="382"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433" name="Google Shape;433;p19"/>
          <p:cNvGrpSpPr/>
          <p:nvPr/>
        </p:nvGrpSpPr>
        <p:grpSpPr>
          <a:xfrm>
            <a:off x="542925" y="5410200"/>
            <a:ext cx="1063625" cy="381000"/>
            <a:chOff x="0" y="2880"/>
            <a:chExt cx="627" cy="480"/>
          </a:xfrm>
        </p:grpSpPr>
        <p:sp>
          <p:nvSpPr>
            <p:cNvPr id="434" name="Google Shape;434;p19"/>
            <p:cNvSpPr txBox="1"/>
            <p:nvPr/>
          </p:nvSpPr>
          <p:spPr>
            <a:xfrm>
              <a:off x="29" y="2880"/>
              <a:ext cx="569"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1-22-233700-0</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435" name="Google Shape;435;p19"/>
            <p:cNvSpPr txBox="1"/>
            <p:nvPr/>
          </p:nvSpPr>
          <p:spPr>
            <a:xfrm>
              <a:off x="0" y="2880"/>
              <a:ext cx="627"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436" name="Google Shape;436;p19"/>
          <p:cNvGrpSpPr/>
          <p:nvPr/>
        </p:nvGrpSpPr>
        <p:grpSpPr>
          <a:xfrm>
            <a:off x="1606550" y="5410200"/>
            <a:ext cx="881062" cy="381000"/>
            <a:chOff x="627" y="2880"/>
            <a:chExt cx="598" cy="480"/>
          </a:xfrm>
        </p:grpSpPr>
        <p:sp>
          <p:nvSpPr>
            <p:cNvPr id="437" name="Google Shape;437;p19"/>
            <p:cNvSpPr txBox="1"/>
            <p:nvPr/>
          </p:nvSpPr>
          <p:spPr>
            <a:xfrm>
              <a:off x="656" y="2880"/>
              <a:ext cx="54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Visual Basic</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438" name="Google Shape;438;p19"/>
            <p:cNvSpPr txBox="1"/>
            <p:nvPr/>
          </p:nvSpPr>
          <p:spPr>
            <a:xfrm>
              <a:off x="627" y="2880"/>
              <a:ext cx="59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439" name="Google Shape;439;p19"/>
          <p:cNvGrpSpPr/>
          <p:nvPr/>
        </p:nvGrpSpPr>
        <p:grpSpPr>
          <a:xfrm>
            <a:off x="2484437" y="5410200"/>
            <a:ext cx="706437" cy="381000"/>
            <a:chOff x="4381" y="2880"/>
            <a:chExt cx="382" cy="480"/>
          </a:xfrm>
        </p:grpSpPr>
        <p:sp>
          <p:nvSpPr>
            <p:cNvPr id="440" name="Google Shape;440;p19"/>
            <p:cNvSpPr txBox="1"/>
            <p:nvPr/>
          </p:nvSpPr>
          <p:spPr>
            <a:xfrm>
              <a:off x="4410" y="2880"/>
              <a:ext cx="324"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$25.00</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441" name="Google Shape;441;p19"/>
            <p:cNvSpPr txBox="1"/>
            <p:nvPr/>
          </p:nvSpPr>
          <p:spPr>
            <a:xfrm>
              <a:off x="4381" y="2880"/>
              <a:ext cx="382"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442" name="Google Shape;442;p19"/>
          <p:cNvGrpSpPr/>
          <p:nvPr/>
        </p:nvGrpSpPr>
        <p:grpSpPr>
          <a:xfrm>
            <a:off x="539750" y="3886200"/>
            <a:ext cx="1063625" cy="381000"/>
            <a:chOff x="0" y="2880"/>
            <a:chExt cx="627" cy="480"/>
          </a:xfrm>
        </p:grpSpPr>
        <p:sp>
          <p:nvSpPr>
            <p:cNvPr id="443" name="Google Shape;443;p19"/>
            <p:cNvSpPr txBox="1"/>
            <p:nvPr/>
          </p:nvSpPr>
          <p:spPr>
            <a:xfrm>
              <a:off x="29" y="2880"/>
              <a:ext cx="569"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1" i="0" u="none">
                  <a:solidFill>
                    <a:schemeClr val="dk1"/>
                  </a:solidFill>
                  <a:latin typeface="Times New Roman"/>
                  <a:ea typeface="Times New Roman"/>
                  <a:cs typeface="Times New Roman"/>
                  <a:sym typeface="Times New Roman"/>
                </a:rPr>
                <a:t>ISBN</a:t>
              </a:r>
              <a:endParaRPr/>
            </a:p>
            <a:p>
              <a:pPr marL="0" marR="0" lvl="0" indent="0" algn="l" rtl="0">
                <a:lnSpc>
                  <a:spcPct val="100000"/>
                </a:lnSpc>
                <a:spcBef>
                  <a:spcPts val="0"/>
                </a:spcBef>
                <a:spcAft>
                  <a:spcPts val="0"/>
                </a:spcAft>
                <a:buNone/>
              </a:pPr>
              <a:endParaRPr sz="1200" b="1" i="0" u="none">
                <a:solidFill>
                  <a:schemeClr val="dk1"/>
                </a:solidFill>
                <a:latin typeface="Times New Roman"/>
                <a:ea typeface="Times New Roman"/>
                <a:cs typeface="Times New Roman"/>
                <a:sym typeface="Times New Roman"/>
              </a:endParaRPr>
            </a:p>
          </p:txBody>
        </p:sp>
        <p:sp>
          <p:nvSpPr>
            <p:cNvPr id="444" name="Google Shape;444;p19"/>
            <p:cNvSpPr txBox="1"/>
            <p:nvPr/>
          </p:nvSpPr>
          <p:spPr>
            <a:xfrm>
              <a:off x="0" y="2880"/>
              <a:ext cx="627"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445" name="Google Shape;445;p19"/>
          <p:cNvGrpSpPr/>
          <p:nvPr/>
        </p:nvGrpSpPr>
        <p:grpSpPr>
          <a:xfrm>
            <a:off x="1603375" y="3886200"/>
            <a:ext cx="881062" cy="381000"/>
            <a:chOff x="627" y="2880"/>
            <a:chExt cx="598" cy="480"/>
          </a:xfrm>
        </p:grpSpPr>
        <p:sp>
          <p:nvSpPr>
            <p:cNvPr id="446" name="Google Shape;446;p19"/>
            <p:cNvSpPr txBox="1"/>
            <p:nvPr/>
          </p:nvSpPr>
          <p:spPr>
            <a:xfrm>
              <a:off x="656" y="2880"/>
              <a:ext cx="54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1" i="0" u="none">
                  <a:solidFill>
                    <a:schemeClr val="dk1"/>
                  </a:solidFill>
                  <a:latin typeface="Times New Roman"/>
                  <a:ea typeface="Times New Roman"/>
                  <a:cs typeface="Times New Roman"/>
                  <a:sym typeface="Times New Roman"/>
                </a:rPr>
                <a:t>Title</a:t>
              </a:r>
              <a:endParaRPr/>
            </a:p>
            <a:p>
              <a:pPr marL="0" marR="0" lvl="0" indent="0" algn="l" rtl="0">
                <a:lnSpc>
                  <a:spcPct val="100000"/>
                </a:lnSpc>
                <a:spcBef>
                  <a:spcPts val="0"/>
                </a:spcBef>
                <a:spcAft>
                  <a:spcPts val="0"/>
                </a:spcAft>
                <a:buNone/>
              </a:pPr>
              <a:endParaRPr sz="1200" b="1" i="0" u="none">
                <a:solidFill>
                  <a:schemeClr val="dk1"/>
                </a:solidFill>
                <a:latin typeface="Times New Roman"/>
                <a:ea typeface="Times New Roman"/>
                <a:cs typeface="Times New Roman"/>
                <a:sym typeface="Times New Roman"/>
              </a:endParaRPr>
            </a:p>
          </p:txBody>
        </p:sp>
        <p:sp>
          <p:nvSpPr>
            <p:cNvPr id="447" name="Google Shape;447;p19"/>
            <p:cNvSpPr txBox="1"/>
            <p:nvPr/>
          </p:nvSpPr>
          <p:spPr>
            <a:xfrm>
              <a:off x="627" y="2880"/>
              <a:ext cx="59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448" name="Google Shape;448;p19"/>
          <p:cNvGrpSpPr/>
          <p:nvPr/>
        </p:nvGrpSpPr>
        <p:grpSpPr>
          <a:xfrm>
            <a:off x="2482850" y="3886200"/>
            <a:ext cx="706437" cy="381000"/>
            <a:chOff x="4381" y="2880"/>
            <a:chExt cx="382" cy="480"/>
          </a:xfrm>
        </p:grpSpPr>
        <p:sp>
          <p:nvSpPr>
            <p:cNvPr id="449" name="Google Shape;449;p19"/>
            <p:cNvSpPr txBox="1"/>
            <p:nvPr/>
          </p:nvSpPr>
          <p:spPr>
            <a:xfrm>
              <a:off x="4410" y="2880"/>
              <a:ext cx="324"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1" i="0" u="none">
                  <a:solidFill>
                    <a:schemeClr val="dk1"/>
                  </a:solidFill>
                  <a:latin typeface="Times New Roman"/>
                  <a:ea typeface="Times New Roman"/>
                  <a:cs typeface="Times New Roman"/>
                  <a:sym typeface="Times New Roman"/>
                </a:rPr>
                <a:t>Price</a:t>
              </a:r>
              <a:endParaRPr/>
            </a:p>
            <a:p>
              <a:pPr marL="0" marR="0" lvl="0" indent="0" algn="l" rtl="0">
                <a:lnSpc>
                  <a:spcPct val="100000"/>
                </a:lnSpc>
                <a:spcBef>
                  <a:spcPts val="0"/>
                </a:spcBef>
                <a:spcAft>
                  <a:spcPts val="0"/>
                </a:spcAft>
                <a:buNone/>
              </a:pPr>
              <a:endParaRPr sz="1200" b="1" i="0" u="none">
                <a:solidFill>
                  <a:schemeClr val="dk1"/>
                </a:solidFill>
                <a:latin typeface="Times New Roman"/>
                <a:ea typeface="Times New Roman"/>
                <a:cs typeface="Times New Roman"/>
                <a:sym typeface="Times New Roman"/>
              </a:endParaRPr>
            </a:p>
          </p:txBody>
        </p:sp>
        <p:sp>
          <p:nvSpPr>
            <p:cNvPr id="450" name="Google Shape;450;p19"/>
            <p:cNvSpPr txBox="1"/>
            <p:nvPr/>
          </p:nvSpPr>
          <p:spPr>
            <a:xfrm>
              <a:off x="4381" y="2880"/>
              <a:ext cx="382"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sp>
        <p:nvSpPr>
          <p:cNvPr id="451" name="Google Shape;451;p19"/>
          <p:cNvSpPr txBox="1"/>
          <p:nvPr/>
        </p:nvSpPr>
        <p:spPr>
          <a:xfrm>
            <a:off x="3429000" y="3810000"/>
            <a:ext cx="5334000" cy="2133600"/>
          </a:xfrm>
          <a:prstGeom prst="rect">
            <a:avLst/>
          </a:prstGeom>
          <a:noFill/>
          <a:ln>
            <a:noFill/>
          </a:ln>
        </p:spPr>
        <p:txBody>
          <a:bodyPr spcFirstLastPara="1" wrap="square" lIns="91425" tIns="45700" rIns="91425" bIns="45700" anchor="t" anchorCtr="0">
            <a:noAutofit/>
          </a:bodyPr>
          <a:lstStyle/>
          <a:p>
            <a:pPr marL="609600" marR="0" lvl="0" indent="-609600" algn="just" rtl="0">
              <a:lnSpc>
                <a:spcPct val="100000"/>
              </a:lnSpc>
              <a:spcBef>
                <a:spcPts val="0"/>
              </a:spcBef>
              <a:spcAft>
                <a:spcPts val="0"/>
              </a:spcAft>
              <a:buClr>
                <a:schemeClr val="dk1"/>
              </a:buClr>
              <a:buSzPts val="2000"/>
              <a:buFont typeface="Arimo"/>
              <a:buNone/>
            </a:pPr>
            <a:r>
              <a:rPr lang="en-US" sz="2000" b="1" i="0" u="none">
                <a:solidFill>
                  <a:schemeClr val="dk1"/>
                </a:solidFill>
                <a:latin typeface="Arimo"/>
                <a:ea typeface="Arimo"/>
                <a:cs typeface="Arimo"/>
                <a:sym typeface="Arimo"/>
              </a:rPr>
              <a:t>Table Scheme: {ISBN, Title, Price}</a:t>
            </a:r>
            <a:endParaRPr/>
          </a:p>
          <a:p>
            <a:pPr marL="609600" marR="0" lvl="0" indent="-609600" algn="just" rtl="0">
              <a:lnSpc>
                <a:spcPct val="100000"/>
              </a:lnSpc>
              <a:spcBef>
                <a:spcPts val="400"/>
              </a:spcBef>
              <a:spcAft>
                <a:spcPts val="0"/>
              </a:spcAft>
              <a:buClr>
                <a:schemeClr val="dk1"/>
              </a:buClr>
              <a:buSzPts val="2000"/>
              <a:buFont typeface="Arimo"/>
              <a:buNone/>
            </a:pPr>
            <a:r>
              <a:rPr lang="en-US" sz="2000" b="1" i="0" u="none">
                <a:solidFill>
                  <a:schemeClr val="dk1"/>
                </a:solidFill>
                <a:latin typeface="Arimo"/>
                <a:ea typeface="Arimo"/>
                <a:cs typeface="Arimo"/>
                <a:sym typeface="Arimo"/>
              </a:rPr>
              <a:t>Functional Dependencies: {ISBN} 🡪 {Title}</a:t>
            </a:r>
            <a:endParaRPr/>
          </a:p>
          <a:p>
            <a:pPr marL="609600" marR="0" lvl="0" indent="-609600" algn="just" rtl="0">
              <a:lnSpc>
                <a:spcPct val="100000"/>
              </a:lnSpc>
              <a:spcBef>
                <a:spcPts val="400"/>
              </a:spcBef>
              <a:spcAft>
                <a:spcPts val="0"/>
              </a:spcAft>
              <a:buClr>
                <a:schemeClr val="dk1"/>
              </a:buClr>
              <a:buSzPts val="2000"/>
              <a:buFont typeface="Arimo"/>
              <a:buNone/>
            </a:pPr>
            <a:r>
              <a:rPr lang="en-US" sz="2000" b="1" i="0" u="none">
                <a:solidFill>
                  <a:schemeClr val="dk1"/>
                </a:solidFill>
                <a:latin typeface="Arimo"/>
                <a:ea typeface="Arimo"/>
                <a:cs typeface="Arimo"/>
                <a:sym typeface="Arimo"/>
              </a:rPr>
              <a:t>				    {ISBN} 🡪 {Price}</a:t>
            </a:r>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20"/>
          <p:cNvSpPr txBox="1">
            <a:spLocks noGrp="1"/>
          </p:cNvSpPr>
          <p:nvPr>
            <p:ph type="body" idx="1"/>
          </p:nvPr>
        </p:nvSpPr>
        <p:spPr>
          <a:xfrm>
            <a:off x="304800" y="1143000"/>
            <a:ext cx="8001000" cy="457200"/>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rgbClr val="CC0000"/>
              </a:buClr>
              <a:buSzPts val="2400"/>
              <a:buFont typeface="Arimo"/>
              <a:buNone/>
            </a:pPr>
            <a:r>
              <a:rPr lang="en-US" sz="2400" b="1" i="0" u="none">
                <a:solidFill>
                  <a:srgbClr val="CC0000"/>
                </a:solidFill>
                <a:latin typeface="Arimo"/>
                <a:ea typeface="Arimo"/>
                <a:cs typeface="Arimo"/>
                <a:sym typeface="Arimo"/>
              </a:rPr>
              <a:t>Example 2</a:t>
            </a:r>
            <a:endParaRPr/>
          </a:p>
        </p:txBody>
      </p:sp>
      <p:sp>
        <p:nvSpPr>
          <p:cNvPr id="458" name="Google Shape;458;p20"/>
          <p:cNvSpPr txBox="1"/>
          <p:nvPr/>
        </p:nvSpPr>
        <p:spPr>
          <a:xfrm>
            <a:off x="685800" y="76200"/>
            <a:ext cx="77724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C0000"/>
              </a:buClr>
              <a:buSzPts val="4400"/>
              <a:buFont typeface="Arial"/>
              <a:buNone/>
            </a:pPr>
            <a:r>
              <a:rPr lang="en-US" sz="4400" b="1" i="0" u="none">
                <a:solidFill>
                  <a:srgbClr val="CC0000"/>
                </a:solidFill>
                <a:latin typeface="Arial"/>
                <a:ea typeface="Arial"/>
                <a:cs typeface="Arial"/>
                <a:sym typeface="Arial"/>
              </a:rPr>
              <a:t>Functional Dependencies</a:t>
            </a:r>
            <a:endParaRPr/>
          </a:p>
        </p:txBody>
      </p:sp>
      <p:grpSp>
        <p:nvGrpSpPr>
          <p:cNvPr id="459" name="Google Shape;459;p20"/>
          <p:cNvGrpSpPr/>
          <p:nvPr/>
        </p:nvGrpSpPr>
        <p:grpSpPr>
          <a:xfrm>
            <a:off x="228600" y="1981200"/>
            <a:ext cx="679450" cy="304800"/>
            <a:chOff x="0" y="0"/>
            <a:chExt cx="627" cy="480"/>
          </a:xfrm>
        </p:grpSpPr>
        <p:sp>
          <p:nvSpPr>
            <p:cNvPr id="460" name="Google Shape;460;p20"/>
            <p:cNvSpPr txBox="1"/>
            <p:nvPr/>
          </p:nvSpPr>
          <p:spPr>
            <a:xfrm>
              <a:off x="29" y="0"/>
              <a:ext cx="569"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1</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461" name="Google Shape;461;p20"/>
            <p:cNvSpPr txBox="1"/>
            <p:nvPr/>
          </p:nvSpPr>
          <p:spPr>
            <a:xfrm>
              <a:off x="0" y="0"/>
              <a:ext cx="627"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462" name="Google Shape;462;p20"/>
          <p:cNvGrpSpPr/>
          <p:nvPr/>
        </p:nvGrpSpPr>
        <p:grpSpPr>
          <a:xfrm>
            <a:off x="901700" y="1981200"/>
            <a:ext cx="987425" cy="304800"/>
            <a:chOff x="627" y="0"/>
            <a:chExt cx="598" cy="480"/>
          </a:xfrm>
        </p:grpSpPr>
        <p:sp>
          <p:nvSpPr>
            <p:cNvPr id="463" name="Google Shape;463;p20"/>
            <p:cNvSpPr txBox="1"/>
            <p:nvPr/>
          </p:nvSpPr>
          <p:spPr>
            <a:xfrm>
              <a:off x="656" y="0"/>
              <a:ext cx="54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Big House</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464" name="Google Shape;464;p20"/>
            <p:cNvSpPr txBox="1"/>
            <p:nvPr/>
          </p:nvSpPr>
          <p:spPr>
            <a:xfrm>
              <a:off x="627" y="0"/>
              <a:ext cx="59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465" name="Google Shape;465;p20"/>
          <p:cNvGrpSpPr/>
          <p:nvPr/>
        </p:nvGrpSpPr>
        <p:grpSpPr>
          <a:xfrm>
            <a:off x="1889125" y="1981200"/>
            <a:ext cx="1143000" cy="304800"/>
            <a:chOff x="4381" y="0"/>
            <a:chExt cx="382" cy="480"/>
          </a:xfrm>
        </p:grpSpPr>
        <p:sp>
          <p:nvSpPr>
            <p:cNvPr id="466" name="Google Shape;466;p20"/>
            <p:cNvSpPr txBox="1"/>
            <p:nvPr/>
          </p:nvSpPr>
          <p:spPr>
            <a:xfrm>
              <a:off x="4410" y="0"/>
              <a:ext cx="324"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999-999-9999</a:t>
              </a:r>
              <a:endParaRPr/>
            </a:p>
          </p:txBody>
        </p:sp>
        <p:sp>
          <p:nvSpPr>
            <p:cNvPr id="467" name="Google Shape;467;p20"/>
            <p:cNvSpPr txBox="1"/>
            <p:nvPr/>
          </p:nvSpPr>
          <p:spPr>
            <a:xfrm>
              <a:off x="4381" y="0"/>
              <a:ext cx="382"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468" name="Google Shape;468;p20"/>
          <p:cNvGrpSpPr/>
          <p:nvPr/>
        </p:nvGrpSpPr>
        <p:grpSpPr>
          <a:xfrm>
            <a:off x="228600" y="2286000"/>
            <a:ext cx="679450" cy="304800"/>
            <a:chOff x="0" y="1440"/>
            <a:chExt cx="627" cy="480"/>
          </a:xfrm>
        </p:grpSpPr>
        <p:sp>
          <p:nvSpPr>
            <p:cNvPr id="469" name="Google Shape;469;p20"/>
            <p:cNvSpPr txBox="1"/>
            <p:nvPr/>
          </p:nvSpPr>
          <p:spPr>
            <a:xfrm>
              <a:off x="29" y="1440"/>
              <a:ext cx="569"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2</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470" name="Google Shape;470;p20"/>
            <p:cNvSpPr txBox="1"/>
            <p:nvPr/>
          </p:nvSpPr>
          <p:spPr>
            <a:xfrm>
              <a:off x="0" y="1440"/>
              <a:ext cx="627"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471" name="Google Shape;471;p20"/>
          <p:cNvGrpSpPr/>
          <p:nvPr/>
        </p:nvGrpSpPr>
        <p:grpSpPr>
          <a:xfrm>
            <a:off x="901700" y="2286000"/>
            <a:ext cx="987425" cy="304800"/>
            <a:chOff x="627" y="1440"/>
            <a:chExt cx="598" cy="480"/>
          </a:xfrm>
        </p:grpSpPr>
        <p:sp>
          <p:nvSpPr>
            <p:cNvPr id="472" name="Google Shape;472;p20"/>
            <p:cNvSpPr txBox="1"/>
            <p:nvPr/>
          </p:nvSpPr>
          <p:spPr>
            <a:xfrm>
              <a:off x="656" y="1440"/>
              <a:ext cx="54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Small House</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473" name="Google Shape;473;p20"/>
            <p:cNvSpPr txBox="1"/>
            <p:nvPr/>
          </p:nvSpPr>
          <p:spPr>
            <a:xfrm>
              <a:off x="627" y="1440"/>
              <a:ext cx="59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474" name="Google Shape;474;p20"/>
          <p:cNvGrpSpPr/>
          <p:nvPr/>
        </p:nvGrpSpPr>
        <p:grpSpPr>
          <a:xfrm>
            <a:off x="1889125" y="2286000"/>
            <a:ext cx="1143000" cy="304800"/>
            <a:chOff x="4381" y="1440"/>
            <a:chExt cx="382" cy="480"/>
          </a:xfrm>
        </p:grpSpPr>
        <p:sp>
          <p:nvSpPr>
            <p:cNvPr id="475" name="Google Shape;475;p20"/>
            <p:cNvSpPr txBox="1"/>
            <p:nvPr/>
          </p:nvSpPr>
          <p:spPr>
            <a:xfrm>
              <a:off x="4410" y="1440"/>
              <a:ext cx="324"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123-456-7890</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476" name="Google Shape;476;p20"/>
            <p:cNvSpPr txBox="1"/>
            <p:nvPr/>
          </p:nvSpPr>
          <p:spPr>
            <a:xfrm>
              <a:off x="4381" y="1440"/>
              <a:ext cx="382"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477" name="Google Shape;477;p20"/>
          <p:cNvGrpSpPr/>
          <p:nvPr/>
        </p:nvGrpSpPr>
        <p:grpSpPr>
          <a:xfrm>
            <a:off x="228600" y="2590800"/>
            <a:ext cx="679450" cy="304800"/>
            <a:chOff x="0" y="2400"/>
            <a:chExt cx="627" cy="480"/>
          </a:xfrm>
        </p:grpSpPr>
        <p:sp>
          <p:nvSpPr>
            <p:cNvPr id="478" name="Google Shape;478;p20"/>
            <p:cNvSpPr txBox="1"/>
            <p:nvPr/>
          </p:nvSpPr>
          <p:spPr>
            <a:xfrm>
              <a:off x="29" y="2400"/>
              <a:ext cx="569"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3</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479" name="Google Shape;479;p20"/>
            <p:cNvSpPr txBox="1"/>
            <p:nvPr/>
          </p:nvSpPr>
          <p:spPr>
            <a:xfrm>
              <a:off x="0" y="2400"/>
              <a:ext cx="627"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480" name="Google Shape;480;p20"/>
          <p:cNvGrpSpPr/>
          <p:nvPr/>
        </p:nvGrpSpPr>
        <p:grpSpPr>
          <a:xfrm>
            <a:off x="901700" y="2590800"/>
            <a:ext cx="987425" cy="304800"/>
            <a:chOff x="627" y="2400"/>
            <a:chExt cx="598" cy="480"/>
          </a:xfrm>
        </p:grpSpPr>
        <p:sp>
          <p:nvSpPr>
            <p:cNvPr id="481" name="Google Shape;481;p20"/>
            <p:cNvSpPr txBox="1"/>
            <p:nvPr/>
          </p:nvSpPr>
          <p:spPr>
            <a:xfrm>
              <a:off x="656" y="2400"/>
              <a:ext cx="54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Alpha Press</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482" name="Google Shape;482;p20"/>
            <p:cNvSpPr txBox="1"/>
            <p:nvPr/>
          </p:nvSpPr>
          <p:spPr>
            <a:xfrm>
              <a:off x="627" y="2400"/>
              <a:ext cx="59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483" name="Google Shape;483;p20"/>
          <p:cNvGrpSpPr/>
          <p:nvPr/>
        </p:nvGrpSpPr>
        <p:grpSpPr>
          <a:xfrm>
            <a:off x="1889125" y="2590800"/>
            <a:ext cx="1143000" cy="304800"/>
            <a:chOff x="4381" y="2400"/>
            <a:chExt cx="382" cy="480"/>
          </a:xfrm>
        </p:grpSpPr>
        <p:sp>
          <p:nvSpPr>
            <p:cNvPr id="484" name="Google Shape;484;p20"/>
            <p:cNvSpPr txBox="1"/>
            <p:nvPr/>
          </p:nvSpPr>
          <p:spPr>
            <a:xfrm>
              <a:off x="4410" y="2400"/>
              <a:ext cx="324"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111-111-1111</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485" name="Google Shape;485;p20"/>
            <p:cNvSpPr txBox="1"/>
            <p:nvPr/>
          </p:nvSpPr>
          <p:spPr>
            <a:xfrm>
              <a:off x="4381" y="2400"/>
              <a:ext cx="382"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486" name="Google Shape;486;p20"/>
          <p:cNvGrpSpPr/>
          <p:nvPr/>
        </p:nvGrpSpPr>
        <p:grpSpPr>
          <a:xfrm>
            <a:off x="215900" y="1676400"/>
            <a:ext cx="679450" cy="304800"/>
            <a:chOff x="0" y="2880"/>
            <a:chExt cx="627" cy="480"/>
          </a:xfrm>
        </p:grpSpPr>
        <p:sp>
          <p:nvSpPr>
            <p:cNvPr id="487" name="Google Shape;487;p20"/>
            <p:cNvSpPr txBox="1"/>
            <p:nvPr/>
          </p:nvSpPr>
          <p:spPr>
            <a:xfrm>
              <a:off x="29" y="2880"/>
              <a:ext cx="569"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1" i="0" u="none">
                  <a:solidFill>
                    <a:schemeClr val="dk1"/>
                  </a:solidFill>
                  <a:latin typeface="Times New Roman"/>
                  <a:ea typeface="Times New Roman"/>
                  <a:cs typeface="Times New Roman"/>
                  <a:sym typeface="Times New Roman"/>
                </a:rPr>
                <a:t>PubID</a:t>
              </a:r>
              <a:endParaRPr/>
            </a:p>
            <a:p>
              <a:pPr marL="0" marR="0" lvl="0" indent="0" algn="l" rtl="0">
                <a:lnSpc>
                  <a:spcPct val="100000"/>
                </a:lnSpc>
                <a:spcBef>
                  <a:spcPts val="0"/>
                </a:spcBef>
                <a:spcAft>
                  <a:spcPts val="0"/>
                </a:spcAft>
                <a:buNone/>
              </a:pPr>
              <a:endParaRPr sz="1200" b="1" i="0" u="none">
                <a:solidFill>
                  <a:schemeClr val="dk1"/>
                </a:solidFill>
                <a:latin typeface="Times New Roman"/>
                <a:ea typeface="Times New Roman"/>
                <a:cs typeface="Times New Roman"/>
                <a:sym typeface="Times New Roman"/>
              </a:endParaRPr>
            </a:p>
          </p:txBody>
        </p:sp>
        <p:sp>
          <p:nvSpPr>
            <p:cNvPr id="488" name="Google Shape;488;p20"/>
            <p:cNvSpPr txBox="1"/>
            <p:nvPr/>
          </p:nvSpPr>
          <p:spPr>
            <a:xfrm>
              <a:off x="0" y="2880"/>
              <a:ext cx="627"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489" name="Google Shape;489;p20"/>
          <p:cNvGrpSpPr/>
          <p:nvPr/>
        </p:nvGrpSpPr>
        <p:grpSpPr>
          <a:xfrm>
            <a:off x="898525" y="1676400"/>
            <a:ext cx="987425" cy="304800"/>
            <a:chOff x="627" y="2880"/>
            <a:chExt cx="598" cy="480"/>
          </a:xfrm>
        </p:grpSpPr>
        <p:sp>
          <p:nvSpPr>
            <p:cNvPr id="490" name="Google Shape;490;p20"/>
            <p:cNvSpPr txBox="1"/>
            <p:nvPr/>
          </p:nvSpPr>
          <p:spPr>
            <a:xfrm>
              <a:off x="656" y="2880"/>
              <a:ext cx="54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1" i="0" u="none">
                  <a:solidFill>
                    <a:schemeClr val="dk1"/>
                  </a:solidFill>
                  <a:latin typeface="Times New Roman"/>
                  <a:ea typeface="Times New Roman"/>
                  <a:cs typeface="Times New Roman"/>
                  <a:sym typeface="Times New Roman"/>
                </a:rPr>
                <a:t>PubName</a:t>
              </a:r>
              <a:endParaRPr/>
            </a:p>
            <a:p>
              <a:pPr marL="0" marR="0" lvl="0" indent="0" algn="l" rtl="0">
                <a:lnSpc>
                  <a:spcPct val="100000"/>
                </a:lnSpc>
                <a:spcBef>
                  <a:spcPts val="0"/>
                </a:spcBef>
                <a:spcAft>
                  <a:spcPts val="0"/>
                </a:spcAft>
                <a:buNone/>
              </a:pPr>
              <a:endParaRPr sz="1200" b="1" i="0" u="none">
                <a:solidFill>
                  <a:schemeClr val="dk1"/>
                </a:solidFill>
                <a:latin typeface="Times New Roman"/>
                <a:ea typeface="Times New Roman"/>
                <a:cs typeface="Times New Roman"/>
                <a:sym typeface="Times New Roman"/>
              </a:endParaRPr>
            </a:p>
          </p:txBody>
        </p:sp>
        <p:sp>
          <p:nvSpPr>
            <p:cNvPr id="491" name="Google Shape;491;p20"/>
            <p:cNvSpPr txBox="1"/>
            <p:nvPr/>
          </p:nvSpPr>
          <p:spPr>
            <a:xfrm>
              <a:off x="627" y="2880"/>
              <a:ext cx="59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492" name="Google Shape;492;p20"/>
          <p:cNvGrpSpPr/>
          <p:nvPr/>
        </p:nvGrpSpPr>
        <p:grpSpPr>
          <a:xfrm>
            <a:off x="1887537" y="1676400"/>
            <a:ext cx="1143000" cy="304800"/>
            <a:chOff x="4381" y="2880"/>
            <a:chExt cx="382" cy="480"/>
          </a:xfrm>
        </p:grpSpPr>
        <p:sp>
          <p:nvSpPr>
            <p:cNvPr id="493" name="Google Shape;493;p20"/>
            <p:cNvSpPr txBox="1"/>
            <p:nvPr/>
          </p:nvSpPr>
          <p:spPr>
            <a:xfrm>
              <a:off x="4410" y="2880"/>
              <a:ext cx="324"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1" i="0" u="none">
                  <a:solidFill>
                    <a:schemeClr val="dk1"/>
                  </a:solidFill>
                  <a:latin typeface="Times New Roman"/>
                  <a:ea typeface="Times New Roman"/>
                  <a:cs typeface="Times New Roman"/>
                  <a:sym typeface="Times New Roman"/>
                </a:rPr>
                <a:t>PubPhone</a:t>
              </a:r>
              <a:endParaRPr/>
            </a:p>
            <a:p>
              <a:pPr marL="0" marR="0" lvl="0" indent="0" algn="l" rtl="0">
                <a:lnSpc>
                  <a:spcPct val="100000"/>
                </a:lnSpc>
                <a:spcBef>
                  <a:spcPts val="0"/>
                </a:spcBef>
                <a:spcAft>
                  <a:spcPts val="0"/>
                </a:spcAft>
                <a:buNone/>
              </a:pPr>
              <a:endParaRPr sz="1200" b="1" i="0" u="none">
                <a:solidFill>
                  <a:schemeClr val="dk1"/>
                </a:solidFill>
                <a:latin typeface="Times New Roman"/>
                <a:ea typeface="Times New Roman"/>
                <a:cs typeface="Times New Roman"/>
                <a:sym typeface="Times New Roman"/>
              </a:endParaRPr>
            </a:p>
          </p:txBody>
        </p:sp>
        <p:sp>
          <p:nvSpPr>
            <p:cNvPr id="494" name="Google Shape;494;p20"/>
            <p:cNvSpPr txBox="1"/>
            <p:nvPr/>
          </p:nvSpPr>
          <p:spPr>
            <a:xfrm>
              <a:off x="4381" y="2880"/>
              <a:ext cx="382"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sp>
        <p:nvSpPr>
          <p:cNvPr id="495" name="Google Shape;495;p20"/>
          <p:cNvSpPr txBox="1"/>
          <p:nvPr/>
        </p:nvSpPr>
        <p:spPr>
          <a:xfrm>
            <a:off x="3200400" y="1524000"/>
            <a:ext cx="5791200" cy="1600200"/>
          </a:xfrm>
          <a:prstGeom prst="rect">
            <a:avLst/>
          </a:prstGeom>
          <a:noFill/>
          <a:ln>
            <a:noFill/>
          </a:ln>
        </p:spPr>
        <p:txBody>
          <a:bodyPr spcFirstLastPara="1" wrap="square" lIns="91425" tIns="45700" rIns="91425" bIns="45700" anchor="t" anchorCtr="0">
            <a:noAutofit/>
          </a:bodyPr>
          <a:lstStyle/>
          <a:p>
            <a:pPr marL="609600" marR="0" lvl="0" indent="-609600" algn="just" rtl="0">
              <a:lnSpc>
                <a:spcPct val="100000"/>
              </a:lnSpc>
              <a:spcBef>
                <a:spcPts val="0"/>
              </a:spcBef>
              <a:spcAft>
                <a:spcPts val="0"/>
              </a:spcAft>
              <a:buClr>
                <a:schemeClr val="dk1"/>
              </a:buClr>
              <a:buSzPts val="2000"/>
              <a:buFont typeface="Arimo"/>
              <a:buNone/>
            </a:pPr>
            <a:r>
              <a:rPr lang="en-US" sz="2000" b="1" i="0" u="none">
                <a:solidFill>
                  <a:schemeClr val="dk1"/>
                </a:solidFill>
                <a:latin typeface="Arimo"/>
                <a:ea typeface="Arimo"/>
                <a:cs typeface="Arimo"/>
                <a:sym typeface="Arimo"/>
              </a:rPr>
              <a:t>Table Scheme: {PubID, PubName, PubPhone}</a:t>
            </a:r>
            <a:endParaRPr/>
          </a:p>
          <a:p>
            <a:pPr marL="609600" marR="0" lvl="0" indent="-609600" algn="just" rtl="0">
              <a:lnSpc>
                <a:spcPct val="100000"/>
              </a:lnSpc>
              <a:spcBef>
                <a:spcPts val="400"/>
              </a:spcBef>
              <a:spcAft>
                <a:spcPts val="0"/>
              </a:spcAft>
              <a:buClr>
                <a:schemeClr val="dk1"/>
              </a:buClr>
              <a:buSzPts val="2000"/>
              <a:buFont typeface="Arimo"/>
              <a:buNone/>
            </a:pPr>
            <a:r>
              <a:rPr lang="en-US" sz="2000" b="1" i="0" u="none">
                <a:solidFill>
                  <a:schemeClr val="dk1"/>
                </a:solidFill>
                <a:latin typeface="Arimo"/>
                <a:ea typeface="Arimo"/>
                <a:cs typeface="Arimo"/>
                <a:sym typeface="Arimo"/>
              </a:rPr>
              <a:t>Functional Dependencies: {PubId} 🡪 {PubPhone}</a:t>
            </a:r>
            <a:endParaRPr/>
          </a:p>
          <a:p>
            <a:pPr marL="609600" marR="0" lvl="0" indent="-609600" algn="just" rtl="0">
              <a:lnSpc>
                <a:spcPct val="100000"/>
              </a:lnSpc>
              <a:spcBef>
                <a:spcPts val="400"/>
              </a:spcBef>
              <a:spcAft>
                <a:spcPts val="0"/>
              </a:spcAft>
              <a:buClr>
                <a:schemeClr val="dk1"/>
              </a:buClr>
              <a:buSzPts val="2000"/>
              <a:buFont typeface="Arimo"/>
              <a:buNone/>
            </a:pPr>
            <a:r>
              <a:rPr lang="en-US" sz="2000" b="1" i="0" u="none">
                <a:solidFill>
                  <a:schemeClr val="dk1"/>
                </a:solidFill>
                <a:latin typeface="Arimo"/>
                <a:ea typeface="Arimo"/>
                <a:cs typeface="Arimo"/>
                <a:sym typeface="Arimo"/>
              </a:rPr>
              <a:t>				    {PubId} 🡪 {PubName}</a:t>
            </a:r>
            <a:endParaRPr/>
          </a:p>
          <a:p>
            <a:pPr marL="609600" marR="0" lvl="0" indent="-609600" algn="just" rtl="0">
              <a:lnSpc>
                <a:spcPct val="100000"/>
              </a:lnSpc>
              <a:spcBef>
                <a:spcPts val="400"/>
              </a:spcBef>
              <a:spcAft>
                <a:spcPts val="0"/>
              </a:spcAft>
              <a:buClr>
                <a:schemeClr val="dk1"/>
              </a:buClr>
              <a:buSzPts val="2000"/>
              <a:buFont typeface="Arimo"/>
              <a:buNone/>
            </a:pPr>
            <a:r>
              <a:rPr lang="en-US" sz="2000" b="1" i="0" u="none">
                <a:solidFill>
                  <a:schemeClr val="dk1"/>
                </a:solidFill>
                <a:latin typeface="Arimo"/>
                <a:ea typeface="Arimo"/>
                <a:cs typeface="Arimo"/>
                <a:sym typeface="Arimo"/>
              </a:rPr>
              <a:t>		     {PubName, PubPhone} 🡪 {PubID}</a:t>
            </a:r>
            <a:endParaRPr/>
          </a:p>
        </p:txBody>
      </p:sp>
      <p:grpSp>
        <p:nvGrpSpPr>
          <p:cNvPr id="496" name="Google Shape;496;p20"/>
          <p:cNvGrpSpPr/>
          <p:nvPr/>
        </p:nvGrpSpPr>
        <p:grpSpPr>
          <a:xfrm>
            <a:off x="382587" y="3886200"/>
            <a:ext cx="663575" cy="304800"/>
            <a:chOff x="0" y="2880"/>
            <a:chExt cx="627" cy="480"/>
          </a:xfrm>
        </p:grpSpPr>
        <p:sp>
          <p:nvSpPr>
            <p:cNvPr id="497" name="Google Shape;497;p20"/>
            <p:cNvSpPr txBox="1"/>
            <p:nvPr/>
          </p:nvSpPr>
          <p:spPr>
            <a:xfrm>
              <a:off x="29" y="2880"/>
              <a:ext cx="569"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1" i="0" u="none">
                  <a:solidFill>
                    <a:schemeClr val="dk1"/>
                  </a:solidFill>
                  <a:latin typeface="Times New Roman"/>
                  <a:ea typeface="Times New Roman"/>
                  <a:cs typeface="Times New Roman"/>
                  <a:sym typeface="Times New Roman"/>
                </a:rPr>
                <a:t>AuID</a:t>
              </a:r>
              <a:endParaRPr/>
            </a:p>
            <a:p>
              <a:pPr marL="0" marR="0" lvl="0" indent="0" algn="l" rtl="0">
                <a:lnSpc>
                  <a:spcPct val="100000"/>
                </a:lnSpc>
                <a:spcBef>
                  <a:spcPts val="0"/>
                </a:spcBef>
                <a:spcAft>
                  <a:spcPts val="0"/>
                </a:spcAft>
                <a:buNone/>
              </a:pPr>
              <a:endParaRPr sz="1200" b="1" i="0" u="none">
                <a:solidFill>
                  <a:schemeClr val="dk1"/>
                </a:solidFill>
                <a:latin typeface="Times New Roman"/>
                <a:ea typeface="Times New Roman"/>
                <a:cs typeface="Times New Roman"/>
                <a:sym typeface="Times New Roman"/>
              </a:endParaRPr>
            </a:p>
          </p:txBody>
        </p:sp>
        <p:sp>
          <p:nvSpPr>
            <p:cNvPr id="498" name="Google Shape;498;p20"/>
            <p:cNvSpPr txBox="1"/>
            <p:nvPr/>
          </p:nvSpPr>
          <p:spPr>
            <a:xfrm>
              <a:off x="0" y="2880"/>
              <a:ext cx="627"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499" name="Google Shape;499;p20"/>
          <p:cNvGrpSpPr/>
          <p:nvPr/>
        </p:nvGrpSpPr>
        <p:grpSpPr>
          <a:xfrm>
            <a:off x="1047750" y="3886200"/>
            <a:ext cx="911225" cy="304800"/>
            <a:chOff x="1549" y="2880"/>
            <a:chExt cx="548" cy="480"/>
          </a:xfrm>
        </p:grpSpPr>
        <p:sp>
          <p:nvSpPr>
            <p:cNvPr id="500" name="Google Shape;500;p20"/>
            <p:cNvSpPr txBox="1"/>
            <p:nvPr/>
          </p:nvSpPr>
          <p:spPr>
            <a:xfrm>
              <a:off x="1578" y="2880"/>
              <a:ext cx="49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1" i="0" u="none">
                  <a:solidFill>
                    <a:schemeClr val="dk1"/>
                  </a:solidFill>
                  <a:latin typeface="Times New Roman"/>
                  <a:ea typeface="Times New Roman"/>
                  <a:cs typeface="Times New Roman"/>
                  <a:sym typeface="Times New Roman"/>
                </a:rPr>
                <a:t>AuName</a:t>
              </a:r>
              <a:endParaRPr/>
            </a:p>
            <a:p>
              <a:pPr marL="0" marR="0" lvl="0" indent="0" algn="l" rtl="0">
                <a:lnSpc>
                  <a:spcPct val="100000"/>
                </a:lnSpc>
                <a:spcBef>
                  <a:spcPts val="0"/>
                </a:spcBef>
                <a:spcAft>
                  <a:spcPts val="0"/>
                </a:spcAft>
                <a:buNone/>
              </a:pPr>
              <a:endParaRPr sz="1200" b="1" i="0" u="none">
                <a:solidFill>
                  <a:schemeClr val="dk1"/>
                </a:solidFill>
                <a:latin typeface="Times New Roman"/>
                <a:ea typeface="Times New Roman"/>
                <a:cs typeface="Times New Roman"/>
                <a:sym typeface="Times New Roman"/>
              </a:endParaRPr>
            </a:p>
          </p:txBody>
        </p:sp>
        <p:sp>
          <p:nvSpPr>
            <p:cNvPr id="501" name="Google Shape;501;p20"/>
            <p:cNvSpPr txBox="1"/>
            <p:nvPr/>
          </p:nvSpPr>
          <p:spPr>
            <a:xfrm>
              <a:off x="1549" y="2880"/>
              <a:ext cx="54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502" name="Google Shape;502;p20"/>
          <p:cNvGrpSpPr/>
          <p:nvPr/>
        </p:nvGrpSpPr>
        <p:grpSpPr>
          <a:xfrm>
            <a:off x="1962150" y="3886200"/>
            <a:ext cx="1087437" cy="304800"/>
            <a:chOff x="2097" y="2880"/>
            <a:chExt cx="598" cy="480"/>
          </a:xfrm>
        </p:grpSpPr>
        <p:sp>
          <p:nvSpPr>
            <p:cNvPr id="503" name="Google Shape;503;p20"/>
            <p:cNvSpPr txBox="1"/>
            <p:nvPr/>
          </p:nvSpPr>
          <p:spPr>
            <a:xfrm>
              <a:off x="2126" y="2880"/>
              <a:ext cx="54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1" i="0" u="none">
                  <a:solidFill>
                    <a:schemeClr val="dk1"/>
                  </a:solidFill>
                  <a:latin typeface="Times New Roman"/>
                  <a:ea typeface="Times New Roman"/>
                  <a:cs typeface="Times New Roman"/>
                  <a:sym typeface="Times New Roman"/>
                </a:rPr>
                <a:t>AuPhone</a:t>
              </a:r>
              <a:endParaRPr/>
            </a:p>
            <a:p>
              <a:pPr marL="0" marR="0" lvl="0" indent="0" algn="l" rtl="0">
                <a:lnSpc>
                  <a:spcPct val="100000"/>
                </a:lnSpc>
                <a:spcBef>
                  <a:spcPts val="0"/>
                </a:spcBef>
                <a:spcAft>
                  <a:spcPts val="0"/>
                </a:spcAft>
                <a:buNone/>
              </a:pPr>
              <a:endParaRPr sz="1200" b="1" i="0" u="none">
                <a:solidFill>
                  <a:schemeClr val="dk1"/>
                </a:solidFill>
                <a:latin typeface="Times New Roman"/>
                <a:ea typeface="Times New Roman"/>
                <a:cs typeface="Times New Roman"/>
                <a:sym typeface="Times New Roman"/>
              </a:endParaRPr>
            </a:p>
          </p:txBody>
        </p:sp>
        <p:sp>
          <p:nvSpPr>
            <p:cNvPr id="504" name="Google Shape;504;p20"/>
            <p:cNvSpPr txBox="1"/>
            <p:nvPr/>
          </p:nvSpPr>
          <p:spPr>
            <a:xfrm>
              <a:off x="2097" y="2880"/>
              <a:ext cx="59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505" name="Google Shape;505;p20"/>
          <p:cNvGrpSpPr/>
          <p:nvPr/>
        </p:nvGrpSpPr>
        <p:grpSpPr>
          <a:xfrm>
            <a:off x="382587" y="5715000"/>
            <a:ext cx="663575" cy="304800"/>
            <a:chOff x="0" y="2400"/>
            <a:chExt cx="627" cy="480"/>
          </a:xfrm>
        </p:grpSpPr>
        <p:sp>
          <p:nvSpPr>
            <p:cNvPr id="506" name="Google Shape;506;p20"/>
            <p:cNvSpPr txBox="1"/>
            <p:nvPr/>
          </p:nvSpPr>
          <p:spPr>
            <a:xfrm>
              <a:off x="29" y="2400"/>
              <a:ext cx="569"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6</a:t>
              </a:r>
              <a:endParaRPr/>
            </a:p>
          </p:txBody>
        </p:sp>
        <p:sp>
          <p:nvSpPr>
            <p:cNvPr id="507" name="Google Shape;507;p20"/>
            <p:cNvSpPr txBox="1"/>
            <p:nvPr/>
          </p:nvSpPr>
          <p:spPr>
            <a:xfrm>
              <a:off x="0" y="2400"/>
              <a:ext cx="627"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508" name="Google Shape;508;p20"/>
          <p:cNvGrpSpPr/>
          <p:nvPr/>
        </p:nvGrpSpPr>
        <p:grpSpPr>
          <a:xfrm>
            <a:off x="1049337" y="5715000"/>
            <a:ext cx="911225" cy="304800"/>
            <a:chOff x="1549" y="2400"/>
            <a:chExt cx="548" cy="480"/>
          </a:xfrm>
        </p:grpSpPr>
        <p:sp>
          <p:nvSpPr>
            <p:cNvPr id="509" name="Google Shape;509;p20"/>
            <p:cNvSpPr txBox="1"/>
            <p:nvPr/>
          </p:nvSpPr>
          <p:spPr>
            <a:xfrm>
              <a:off x="1578" y="2400"/>
              <a:ext cx="49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Joyce</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510" name="Google Shape;510;p20"/>
            <p:cNvSpPr txBox="1"/>
            <p:nvPr/>
          </p:nvSpPr>
          <p:spPr>
            <a:xfrm>
              <a:off x="1549" y="2400"/>
              <a:ext cx="54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511" name="Google Shape;511;p20"/>
          <p:cNvGrpSpPr/>
          <p:nvPr/>
        </p:nvGrpSpPr>
        <p:grpSpPr>
          <a:xfrm>
            <a:off x="1960562" y="5715000"/>
            <a:ext cx="1087437" cy="304800"/>
            <a:chOff x="2097" y="2400"/>
            <a:chExt cx="598" cy="480"/>
          </a:xfrm>
        </p:grpSpPr>
        <p:sp>
          <p:nvSpPr>
            <p:cNvPr id="512" name="Google Shape;512;p20"/>
            <p:cNvSpPr txBox="1"/>
            <p:nvPr/>
          </p:nvSpPr>
          <p:spPr>
            <a:xfrm>
              <a:off x="2126" y="2400"/>
              <a:ext cx="54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666-666-6666</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513" name="Google Shape;513;p20"/>
            <p:cNvSpPr txBox="1"/>
            <p:nvPr/>
          </p:nvSpPr>
          <p:spPr>
            <a:xfrm>
              <a:off x="2097" y="2400"/>
              <a:ext cx="59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514" name="Google Shape;514;p20"/>
          <p:cNvGrpSpPr/>
          <p:nvPr/>
        </p:nvGrpSpPr>
        <p:grpSpPr>
          <a:xfrm>
            <a:off x="382587" y="6019800"/>
            <a:ext cx="663575" cy="304800"/>
            <a:chOff x="0" y="2880"/>
            <a:chExt cx="627" cy="480"/>
          </a:xfrm>
        </p:grpSpPr>
        <p:sp>
          <p:nvSpPr>
            <p:cNvPr id="515" name="Google Shape;515;p20"/>
            <p:cNvSpPr txBox="1"/>
            <p:nvPr/>
          </p:nvSpPr>
          <p:spPr>
            <a:xfrm>
              <a:off x="29" y="2880"/>
              <a:ext cx="569"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7</a:t>
              </a:r>
              <a:endParaRPr/>
            </a:p>
          </p:txBody>
        </p:sp>
        <p:sp>
          <p:nvSpPr>
            <p:cNvPr id="516" name="Google Shape;516;p20"/>
            <p:cNvSpPr txBox="1"/>
            <p:nvPr/>
          </p:nvSpPr>
          <p:spPr>
            <a:xfrm>
              <a:off x="0" y="2880"/>
              <a:ext cx="627"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517" name="Google Shape;517;p20"/>
          <p:cNvGrpSpPr/>
          <p:nvPr/>
        </p:nvGrpSpPr>
        <p:grpSpPr>
          <a:xfrm>
            <a:off x="1049337" y="6019800"/>
            <a:ext cx="911225" cy="304800"/>
            <a:chOff x="1549" y="2880"/>
            <a:chExt cx="548" cy="480"/>
          </a:xfrm>
        </p:grpSpPr>
        <p:sp>
          <p:nvSpPr>
            <p:cNvPr id="518" name="Google Shape;518;p20"/>
            <p:cNvSpPr txBox="1"/>
            <p:nvPr/>
          </p:nvSpPr>
          <p:spPr>
            <a:xfrm>
              <a:off x="1578" y="2880"/>
              <a:ext cx="49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Roman</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519" name="Google Shape;519;p20"/>
            <p:cNvSpPr txBox="1"/>
            <p:nvPr/>
          </p:nvSpPr>
          <p:spPr>
            <a:xfrm>
              <a:off x="1549" y="2880"/>
              <a:ext cx="54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520" name="Google Shape;520;p20"/>
          <p:cNvGrpSpPr/>
          <p:nvPr/>
        </p:nvGrpSpPr>
        <p:grpSpPr>
          <a:xfrm>
            <a:off x="1960562" y="6019800"/>
            <a:ext cx="1087437" cy="304800"/>
            <a:chOff x="2097" y="2880"/>
            <a:chExt cx="598" cy="480"/>
          </a:xfrm>
        </p:grpSpPr>
        <p:sp>
          <p:nvSpPr>
            <p:cNvPr id="521" name="Google Shape;521;p20"/>
            <p:cNvSpPr txBox="1"/>
            <p:nvPr/>
          </p:nvSpPr>
          <p:spPr>
            <a:xfrm>
              <a:off x="2126" y="2880"/>
              <a:ext cx="54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444-444-4444</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522" name="Google Shape;522;p20"/>
            <p:cNvSpPr txBox="1"/>
            <p:nvPr/>
          </p:nvSpPr>
          <p:spPr>
            <a:xfrm>
              <a:off x="2097" y="2880"/>
              <a:ext cx="59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523" name="Google Shape;523;p20"/>
          <p:cNvGrpSpPr/>
          <p:nvPr/>
        </p:nvGrpSpPr>
        <p:grpSpPr>
          <a:xfrm>
            <a:off x="382587" y="5410200"/>
            <a:ext cx="663575" cy="304800"/>
            <a:chOff x="0" y="1440"/>
            <a:chExt cx="627" cy="480"/>
          </a:xfrm>
        </p:grpSpPr>
        <p:sp>
          <p:nvSpPr>
            <p:cNvPr id="524" name="Google Shape;524;p20"/>
            <p:cNvSpPr txBox="1"/>
            <p:nvPr/>
          </p:nvSpPr>
          <p:spPr>
            <a:xfrm>
              <a:off x="29" y="1440"/>
              <a:ext cx="569"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5</a:t>
              </a:r>
              <a:endParaRPr/>
            </a:p>
          </p:txBody>
        </p:sp>
        <p:sp>
          <p:nvSpPr>
            <p:cNvPr id="525" name="Google Shape;525;p20"/>
            <p:cNvSpPr txBox="1"/>
            <p:nvPr/>
          </p:nvSpPr>
          <p:spPr>
            <a:xfrm>
              <a:off x="0" y="1440"/>
              <a:ext cx="627"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526" name="Google Shape;526;p20"/>
          <p:cNvGrpSpPr/>
          <p:nvPr/>
        </p:nvGrpSpPr>
        <p:grpSpPr>
          <a:xfrm>
            <a:off x="1049337" y="5410200"/>
            <a:ext cx="911225" cy="304800"/>
            <a:chOff x="1549" y="1440"/>
            <a:chExt cx="548" cy="480"/>
          </a:xfrm>
        </p:grpSpPr>
        <p:sp>
          <p:nvSpPr>
            <p:cNvPr id="527" name="Google Shape;527;p20"/>
            <p:cNvSpPr txBox="1"/>
            <p:nvPr/>
          </p:nvSpPr>
          <p:spPr>
            <a:xfrm>
              <a:off x="1578" y="1440"/>
              <a:ext cx="49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Smith</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528" name="Google Shape;528;p20"/>
            <p:cNvSpPr txBox="1"/>
            <p:nvPr/>
          </p:nvSpPr>
          <p:spPr>
            <a:xfrm>
              <a:off x="1549" y="1440"/>
              <a:ext cx="54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529" name="Google Shape;529;p20"/>
          <p:cNvGrpSpPr/>
          <p:nvPr/>
        </p:nvGrpSpPr>
        <p:grpSpPr>
          <a:xfrm>
            <a:off x="1960562" y="5410200"/>
            <a:ext cx="1087437" cy="304800"/>
            <a:chOff x="2097" y="1440"/>
            <a:chExt cx="598" cy="480"/>
          </a:xfrm>
        </p:grpSpPr>
        <p:sp>
          <p:nvSpPr>
            <p:cNvPr id="530" name="Google Shape;530;p20"/>
            <p:cNvSpPr txBox="1"/>
            <p:nvPr/>
          </p:nvSpPr>
          <p:spPr>
            <a:xfrm>
              <a:off x="2126" y="1440"/>
              <a:ext cx="54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654-223-3455</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531" name="Google Shape;531;p20"/>
            <p:cNvSpPr txBox="1"/>
            <p:nvPr/>
          </p:nvSpPr>
          <p:spPr>
            <a:xfrm>
              <a:off x="2097" y="1440"/>
              <a:ext cx="59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532" name="Google Shape;532;p20"/>
          <p:cNvGrpSpPr/>
          <p:nvPr/>
        </p:nvGrpSpPr>
        <p:grpSpPr>
          <a:xfrm>
            <a:off x="381000" y="5105400"/>
            <a:ext cx="663575" cy="304800"/>
            <a:chOff x="0" y="1440"/>
            <a:chExt cx="627" cy="480"/>
          </a:xfrm>
        </p:grpSpPr>
        <p:sp>
          <p:nvSpPr>
            <p:cNvPr id="533" name="Google Shape;533;p20"/>
            <p:cNvSpPr txBox="1"/>
            <p:nvPr/>
          </p:nvSpPr>
          <p:spPr>
            <a:xfrm>
              <a:off x="29" y="1440"/>
              <a:ext cx="569"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4</a:t>
              </a:r>
              <a:endParaRPr/>
            </a:p>
          </p:txBody>
        </p:sp>
        <p:sp>
          <p:nvSpPr>
            <p:cNvPr id="534" name="Google Shape;534;p20"/>
            <p:cNvSpPr txBox="1"/>
            <p:nvPr/>
          </p:nvSpPr>
          <p:spPr>
            <a:xfrm>
              <a:off x="0" y="1440"/>
              <a:ext cx="627"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535" name="Google Shape;535;p20"/>
          <p:cNvGrpSpPr/>
          <p:nvPr/>
        </p:nvGrpSpPr>
        <p:grpSpPr>
          <a:xfrm>
            <a:off x="1047750" y="5105400"/>
            <a:ext cx="911225" cy="304800"/>
            <a:chOff x="1549" y="1440"/>
            <a:chExt cx="548" cy="480"/>
          </a:xfrm>
        </p:grpSpPr>
        <p:sp>
          <p:nvSpPr>
            <p:cNvPr id="536" name="Google Shape;536;p20"/>
            <p:cNvSpPr txBox="1"/>
            <p:nvPr/>
          </p:nvSpPr>
          <p:spPr>
            <a:xfrm>
              <a:off x="1578" y="1440"/>
              <a:ext cx="49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Jones</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537" name="Google Shape;537;p20"/>
            <p:cNvSpPr txBox="1"/>
            <p:nvPr/>
          </p:nvSpPr>
          <p:spPr>
            <a:xfrm>
              <a:off x="1549" y="1440"/>
              <a:ext cx="54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538" name="Google Shape;538;p20"/>
          <p:cNvGrpSpPr/>
          <p:nvPr/>
        </p:nvGrpSpPr>
        <p:grpSpPr>
          <a:xfrm>
            <a:off x="1958975" y="5105400"/>
            <a:ext cx="1087437" cy="304800"/>
            <a:chOff x="2097" y="1440"/>
            <a:chExt cx="598" cy="480"/>
          </a:xfrm>
        </p:grpSpPr>
        <p:sp>
          <p:nvSpPr>
            <p:cNvPr id="539" name="Google Shape;539;p20"/>
            <p:cNvSpPr txBox="1"/>
            <p:nvPr/>
          </p:nvSpPr>
          <p:spPr>
            <a:xfrm>
              <a:off x="2126" y="1440"/>
              <a:ext cx="54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123-333-3333</a:t>
              </a:r>
              <a:endParaRPr/>
            </a:p>
          </p:txBody>
        </p:sp>
        <p:sp>
          <p:nvSpPr>
            <p:cNvPr id="540" name="Google Shape;540;p20"/>
            <p:cNvSpPr txBox="1"/>
            <p:nvPr/>
          </p:nvSpPr>
          <p:spPr>
            <a:xfrm>
              <a:off x="2097" y="1440"/>
              <a:ext cx="59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541" name="Google Shape;541;p20"/>
          <p:cNvGrpSpPr/>
          <p:nvPr/>
        </p:nvGrpSpPr>
        <p:grpSpPr>
          <a:xfrm>
            <a:off x="382587" y="4800600"/>
            <a:ext cx="663575" cy="304800"/>
            <a:chOff x="0" y="0"/>
            <a:chExt cx="627" cy="480"/>
          </a:xfrm>
        </p:grpSpPr>
        <p:sp>
          <p:nvSpPr>
            <p:cNvPr id="542" name="Google Shape;542;p20"/>
            <p:cNvSpPr txBox="1"/>
            <p:nvPr/>
          </p:nvSpPr>
          <p:spPr>
            <a:xfrm>
              <a:off x="29" y="0"/>
              <a:ext cx="569"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3</a:t>
              </a:r>
              <a:endParaRPr/>
            </a:p>
          </p:txBody>
        </p:sp>
        <p:sp>
          <p:nvSpPr>
            <p:cNvPr id="543" name="Google Shape;543;p20"/>
            <p:cNvSpPr txBox="1"/>
            <p:nvPr/>
          </p:nvSpPr>
          <p:spPr>
            <a:xfrm>
              <a:off x="0" y="0"/>
              <a:ext cx="627"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544" name="Google Shape;544;p20"/>
          <p:cNvGrpSpPr/>
          <p:nvPr/>
        </p:nvGrpSpPr>
        <p:grpSpPr>
          <a:xfrm>
            <a:off x="1049337" y="4800600"/>
            <a:ext cx="911225" cy="304800"/>
            <a:chOff x="1549" y="0"/>
            <a:chExt cx="548" cy="480"/>
          </a:xfrm>
        </p:grpSpPr>
        <p:sp>
          <p:nvSpPr>
            <p:cNvPr id="545" name="Google Shape;545;p20"/>
            <p:cNvSpPr txBox="1"/>
            <p:nvPr/>
          </p:nvSpPr>
          <p:spPr>
            <a:xfrm>
              <a:off x="1578" y="0"/>
              <a:ext cx="49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Grumpy</a:t>
              </a:r>
              <a:endParaRPr/>
            </a:p>
          </p:txBody>
        </p:sp>
        <p:sp>
          <p:nvSpPr>
            <p:cNvPr id="546" name="Google Shape;546;p20"/>
            <p:cNvSpPr txBox="1"/>
            <p:nvPr/>
          </p:nvSpPr>
          <p:spPr>
            <a:xfrm>
              <a:off x="1549" y="0"/>
              <a:ext cx="54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547" name="Google Shape;547;p20"/>
          <p:cNvGrpSpPr/>
          <p:nvPr/>
        </p:nvGrpSpPr>
        <p:grpSpPr>
          <a:xfrm>
            <a:off x="1960562" y="4800600"/>
            <a:ext cx="1087437" cy="304800"/>
            <a:chOff x="2097" y="0"/>
            <a:chExt cx="598" cy="480"/>
          </a:xfrm>
        </p:grpSpPr>
        <p:sp>
          <p:nvSpPr>
            <p:cNvPr id="548" name="Google Shape;548;p20"/>
            <p:cNvSpPr txBox="1"/>
            <p:nvPr/>
          </p:nvSpPr>
          <p:spPr>
            <a:xfrm>
              <a:off x="2126" y="0"/>
              <a:ext cx="54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665-235-6532</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549" name="Google Shape;549;p20"/>
            <p:cNvSpPr txBox="1"/>
            <p:nvPr/>
          </p:nvSpPr>
          <p:spPr>
            <a:xfrm>
              <a:off x="2097" y="0"/>
              <a:ext cx="59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550" name="Google Shape;550;p20"/>
          <p:cNvGrpSpPr/>
          <p:nvPr/>
        </p:nvGrpSpPr>
        <p:grpSpPr>
          <a:xfrm>
            <a:off x="382587" y="4495800"/>
            <a:ext cx="663575" cy="304800"/>
            <a:chOff x="0" y="0"/>
            <a:chExt cx="627" cy="480"/>
          </a:xfrm>
        </p:grpSpPr>
        <p:sp>
          <p:nvSpPr>
            <p:cNvPr id="551" name="Google Shape;551;p20"/>
            <p:cNvSpPr txBox="1"/>
            <p:nvPr/>
          </p:nvSpPr>
          <p:spPr>
            <a:xfrm>
              <a:off x="29" y="0"/>
              <a:ext cx="569"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2</a:t>
              </a:r>
              <a:endParaRPr/>
            </a:p>
          </p:txBody>
        </p:sp>
        <p:sp>
          <p:nvSpPr>
            <p:cNvPr id="552" name="Google Shape;552;p20"/>
            <p:cNvSpPr txBox="1"/>
            <p:nvPr/>
          </p:nvSpPr>
          <p:spPr>
            <a:xfrm>
              <a:off x="0" y="0"/>
              <a:ext cx="627"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553" name="Google Shape;553;p20"/>
          <p:cNvGrpSpPr/>
          <p:nvPr/>
        </p:nvGrpSpPr>
        <p:grpSpPr>
          <a:xfrm>
            <a:off x="1049337" y="4495800"/>
            <a:ext cx="911225" cy="304800"/>
            <a:chOff x="1549" y="0"/>
            <a:chExt cx="548" cy="480"/>
          </a:xfrm>
        </p:grpSpPr>
        <p:sp>
          <p:nvSpPr>
            <p:cNvPr id="554" name="Google Shape;554;p20"/>
            <p:cNvSpPr txBox="1"/>
            <p:nvPr/>
          </p:nvSpPr>
          <p:spPr>
            <a:xfrm>
              <a:off x="1578" y="0"/>
              <a:ext cx="49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Snoopy</a:t>
              </a:r>
              <a:endParaRPr/>
            </a:p>
          </p:txBody>
        </p:sp>
        <p:sp>
          <p:nvSpPr>
            <p:cNvPr id="555" name="Google Shape;555;p20"/>
            <p:cNvSpPr txBox="1"/>
            <p:nvPr/>
          </p:nvSpPr>
          <p:spPr>
            <a:xfrm>
              <a:off x="1549" y="0"/>
              <a:ext cx="54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556" name="Google Shape;556;p20"/>
          <p:cNvGrpSpPr/>
          <p:nvPr/>
        </p:nvGrpSpPr>
        <p:grpSpPr>
          <a:xfrm>
            <a:off x="1960562" y="4495800"/>
            <a:ext cx="1087437" cy="304800"/>
            <a:chOff x="2097" y="0"/>
            <a:chExt cx="598" cy="480"/>
          </a:xfrm>
        </p:grpSpPr>
        <p:sp>
          <p:nvSpPr>
            <p:cNvPr id="557" name="Google Shape;557;p20"/>
            <p:cNvSpPr txBox="1"/>
            <p:nvPr/>
          </p:nvSpPr>
          <p:spPr>
            <a:xfrm>
              <a:off x="2126" y="0"/>
              <a:ext cx="54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232-234-1234</a:t>
              </a:r>
              <a:endParaRPr/>
            </a:p>
          </p:txBody>
        </p:sp>
        <p:sp>
          <p:nvSpPr>
            <p:cNvPr id="558" name="Google Shape;558;p20"/>
            <p:cNvSpPr txBox="1"/>
            <p:nvPr/>
          </p:nvSpPr>
          <p:spPr>
            <a:xfrm>
              <a:off x="2097" y="0"/>
              <a:ext cx="59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559" name="Google Shape;559;p20"/>
          <p:cNvGrpSpPr/>
          <p:nvPr/>
        </p:nvGrpSpPr>
        <p:grpSpPr>
          <a:xfrm>
            <a:off x="381000" y="4191000"/>
            <a:ext cx="663575" cy="304800"/>
            <a:chOff x="0" y="0"/>
            <a:chExt cx="627" cy="480"/>
          </a:xfrm>
        </p:grpSpPr>
        <p:sp>
          <p:nvSpPr>
            <p:cNvPr id="560" name="Google Shape;560;p20"/>
            <p:cNvSpPr txBox="1"/>
            <p:nvPr/>
          </p:nvSpPr>
          <p:spPr>
            <a:xfrm>
              <a:off x="29" y="0"/>
              <a:ext cx="569"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1</a:t>
              </a:r>
              <a:endParaRPr/>
            </a:p>
            <a:p>
              <a:pPr marL="0" marR="0" lvl="0" indent="0" algn="l" rtl="0">
                <a:lnSpc>
                  <a:spcPct val="100000"/>
                </a:lnSpc>
                <a:spcBef>
                  <a:spcPts val="0"/>
                </a:spcBef>
                <a:spcAft>
                  <a:spcPts val="0"/>
                </a:spcAft>
                <a:buNone/>
              </a:pPr>
              <a:endParaRPr sz="1000" b="0" i="0" u="none">
                <a:solidFill>
                  <a:schemeClr val="dk1"/>
                </a:solidFill>
                <a:latin typeface="Times New Roman"/>
                <a:ea typeface="Times New Roman"/>
                <a:cs typeface="Times New Roman"/>
                <a:sym typeface="Times New Roman"/>
              </a:endParaRPr>
            </a:p>
          </p:txBody>
        </p:sp>
        <p:sp>
          <p:nvSpPr>
            <p:cNvPr id="561" name="Google Shape;561;p20"/>
            <p:cNvSpPr txBox="1"/>
            <p:nvPr/>
          </p:nvSpPr>
          <p:spPr>
            <a:xfrm>
              <a:off x="0" y="0"/>
              <a:ext cx="627"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562" name="Google Shape;562;p20"/>
          <p:cNvGrpSpPr/>
          <p:nvPr/>
        </p:nvGrpSpPr>
        <p:grpSpPr>
          <a:xfrm>
            <a:off x="1047750" y="4191000"/>
            <a:ext cx="911225" cy="304800"/>
            <a:chOff x="1549" y="0"/>
            <a:chExt cx="548" cy="480"/>
          </a:xfrm>
        </p:grpSpPr>
        <p:sp>
          <p:nvSpPr>
            <p:cNvPr id="563" name="Google Shape;563;p20"/>
            <p:cNvSpPr txBox="1"/>
            <p:nvPr/>
          </p:nvSpPr>
          <p:spPr>
            <a:xfrm>
              <a:off x="1578" y="0"/>
              <a:ext cx="49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Sleepy</a:t>
              </a:r>
              <a:endParaRPr/>
            </a:p>
          </p:txBody>
        </p:sp>
        <p:sp>
          <p:nvSpPr>
            <p:cNvPr id="564" name="Google Shape;564;p20"/>
            <p:cNvSpPr txBox="1"/>
            <p:nvPr/>
          </p:nvSpPr>
          <p:spPr>
            <a:xfrm>
              <a:off x="1549" y="0"/>
              <a:ext cx="54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grpSp>
        <p:nvGrpSpPr>
          <p:cNvPr id="565" name="Google Shape;565;p20"/>
          <p:cNvGrpSpPr/>
          <p:nvPr/>
        </p:nvGrpSpPr>
        <p:grpSpPr>
          <a:xfrm>
            <a:off x="1958975" y="4191000"/>
            <a:ext cx="1087437" cy="304800"/>
            <a:chOff x="2097" y="0"/>
            <a:chExt cx="598" cy="480"/>
          </a:xfrm>
        </p:grpSpPr>
        <p:sp>
          <p:nvSpPr>
            <p:cNvPr id="566" name="Google Shape;566;p20"/>
            <p:cNvSpPr txBox="1"/>
            <p:nvPr/>
          </p:nvSpPr>
          <p:spPr>
            <a:xfrm>
              <a:off x="2126" y="0"/>
              <a:ext cx="540"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321-321-1111</a:t>
              </a:r>
              <a:endParaRPr/>
            </a:p>
          </p:txBody>
        </p:sp>
        <p:sp>
          <p:nvSpPr>
            <p:cNvPr id="567" name="Google Shape;567;p20"/>
            <p:cNvSpPr txBox="1"/>
            <p:nvPr/>
          </p:nvSpPr>
          <p:spPr>
            <a:xfrm>
              <a:off x="2097" y="0"/>
              <a:ext cx="59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rgbClr val="0000FF"/>
                </a:solidFill>
                <a:latin typeface="Arial"/>
                <a:ea typeface="Arial"/>
                <a:cs typeface="Arial"/>
                <a:sym typeface="Arial"/>
              </a:endParaRPr>
            </a:p>
          </p:txBody>
        </p:sp>
      </p:grpSp>
      <p:sp>
        <p:nvSpPr>
          <p:cNvPr id="568" name="Google Shape;568;p20"/>
          <p:cNvSpPr txBox="1"/>
          <p:nvPr/>
        </p:nvSpPr>
        <p:spPr>
          <a:xfrm>
            <a:off x="304800" y="3352800"/>
            <a:ext cx="8001000" cy="457200"/>
          </a:xfrm>
          <a:prstGeom prst="rect">
            <a:avLst/>
          </a:prstGeom>
          <a:noFill/>
          <a:ln>
            <a:noFill/>
          </a:ln>
        </p:spPr>
        <p:txBody>
          <a:bodyPr spcFirstLastPara="1" wrap="square" lIns="91425" tIns="45700" rIns="91425" bIns="45700" anchor="t" anchorCtr="0">
            <a:noAutofit/>
          </a:bodyPr>
          <a:lstStyle/>
          <a:p>
            <a:pPr marL="609600" marR="0" lvl="0" indent="-609600" algn="just" rtl="0">
              <a:lnSpc>
                <a:spcPct val="100000"/>
              </a:lnSpc>
              <a:spcBef>
                <a:spcPts val="0"/>
              </a:spcBef>
              <a:spcAft>
                <a:spcPts val="0"/>
              </a:spcAft>
              <a:buClr>
                <a:srgbClr val="CC0000"/>
              </a:buClr>
              <a:buSzPts val="2400"/>
              <a:buFont typeface="Arimo"/>
              <a:buNone/>
            </a:pPr>
            <a:r>
              <a:rPr lang="en-US" sz="2400" b="1" i="0" u="none">
                <a:solidFill>
                  <a:srgbClr val="CC0000"/>
                </a:solidFill>
                <a:latin typeface="Arimo"/>
                <a:ea typeface="Arimo"/>
                <a:cs typeface="Arimo"/>
                <a:sym typeface="Arimo"/>
              </a:rPr>
              <a:t>Example 3</a:t>
            </a:r>
            <a:endParaRPr/>
          </a:p>
        </p:txBody>
      </p:sp>
      <p:sp>
        <p:nvSpPr>
          <p:cNvPr id="569" name="Google Shape;569;p20"/>
          <p:cNvSpPr txBox="1"/>
          <p:nvPr/>
        </p:nvSpPr>
        <p:spPr>
          <a:xfrm>
            <a:off x="3200400" y="3962400"/>
            <a:ext cx="5791200" cy="1295400"/>
          </a:xfrm>
          <a:prstGeom prst="rect">
            <a:avLst/>
          </a:prstGeom>
          <a:noFill/>
          <a:ln>
            <a:noFill/>
          </a:ln>
        </p:spPr>
        <p:txBody>
          <a:bodyPr spcFirstLastPara="1" wrap="square" lIns="91425" tIns="45700" rIns="91425" bIns="45700" anchor="t" anchorCtr="0">
            <a:noAutofit/>
          </a:bodyPr>
          <a:lstStyle/>
          <a:p>
            <a:pPr marL="609600" marR="0" lvl="0" indent="-609600" algn="just" rtl="0">
              <a:lnSpc>
                <a:spcPct val="100000"/>
              </a:lnSpc>
              <a:spcBef>
                <a:spcPts val="0"/>
              </a:spcBef>
              <a:spcAft>
                <a:spcPts val="0"/>
              </a:spcAft>
              <a:buClr>
                <a:schemeClr val="dk1"/>
              </a:buClr>
              <a:buSzPts val="2000"/>
              <a:buFont typeface="Arimo"/>
              <a:buNone/>
            </a:pPr>
            <a:r>
              <a:rPr lang="en-US" sz="2000" b="1" i="0" u="none">
                <a:solidFill>
                  <a:schemeClr val="dk1"/>
                </a:solidFill>
                <a:latin typeface="Arimo"/>
                <a:ea typeface="Arimo"/>
                <a:cs typeface="Arimo"/>
                <a:sym typeface="Arimo"/>
              </a:rPr>
              <a:t>Table Scheme: {AuID, AuName, AuPhone}</a:t>
            </a:r>
            <a:endParaRPr/>
          </a:p>
          <a:p>
            <a:pPr marL="609600" marR="0" lvl="0" indent="-609600" algn="just" rtl="0">
              <a:lnSpc>
                <a:spcPct val="100000"/>
              </a:lnSpc>
              <a:spcBef>
                <a:spcPts val="400"/>
              </a:spcBef>
              <a:spcAft>
                <a:spcPts val="0"/>
              </a:spcAft>
              <a:buClr>
                <a:schemeClr val="dk1"/>
              </a:buClr>
              <a:buSzPts val="2000"/>
              <a:buFont typeface="Arimo"/>
              <a:buNone/>
            </a:pPr>
            <a:r>
              <a:rPr lang="en-US" sz="2000" b="1" i="0" u="none">
                <a:solidFill>
                  <a:schemeClr val="dk1"/>
                </a:solidFill>
                <a:latin typeface="Arimo"/>
                <a:ea typeface="Arimo"/>
                <a:cs typeface="Arimo"/>
                <a:sym typeface="Arimo"/>
              </a:rPr>
              <a:t>Functional Dependencies: {AuId} 🡪 {AuPhone}</a:t>
            </a:r>
            <a:endParaRPr/>
          </a:p>
          <a:p>
            <a:pPr marL="609600" marR="0" lvl="0" indent="-609600" algn="just" rtl="0">
              <a:lnSpc>
                <a:spcPct val="100000"/>
              </a:lnSpc>
              <a:spcBef>
                <a:spcPts val="400"/>
              </a:spcBef>
              <a:spcAft>
                <a:spcPts val="0"/>
              </a:spcAft>
              <a:buClr>
                <a:schemeClr val="dk1"/>
              </a:buClr>
              <a:buSzPts val="2000"/>
              <a:buFont typeface="Arimo"/>
              <a:buNone/>
            </a:pPr>
            <a:r>
              <a:rPr lang="en-US" sz="2000" b="1" i="0" u="none">
                <a:solidFill>
                  <a:schemeClr val="dk1"/>
                </a:solidFill>
                <a:latin typeface="Arimo"/>
                <a:ea typeface="Arimo"/>
                <a:cs typeface="Arimo"/>
                <a:sym typeface="Arimo"/>
              </a:rPr>
              <a:t>				    {AuId} 🡪 {AuName}</a:t>
            </a:r>
            <a:endParaRPr/>
          </a:p>
          <a:p>
            <a:pPr marL="609600" marR="0" lvl="0" indent="-609600" algn="just" rtl="0">
              <a:lnSpc>
                <a:spcPct val="100000"/>
              </a:lnSpc>
              <a:spcBef>
                <a:spcPts val="400"/>
              </a:spcBef>
              <a:spcAft>
                <a:spcPts val="0"/>
              </a:spcAft>
              <a:buClr>
                <a:schemeClr val="dk1"/>
              </a:buClr>
              <a:buSzPts val="2000"/>
              <a:buFont typeface="Arimo"/>
              <a:buNone/>
            </a:pPr>
            <a:r>
              <a:rPr lang="en-US" sz="2000" b="1" i="0" u="none">
                <a:solidFill>
                  <a:schemeClr val="dk1"/>
                </a:solidFill>
                <a:latin typeface="Arimo"/>
                <a:ea typeface="Arimo"/>
                <a:cs typeface="Arimo"/>
                <a:sym typeface="Arimo"/>
              </a:rPr>
              <a:t>		       {AuName, AuPhone} 🡪 {AuID}</a:t>
            </a:r>
            <a:endParaRP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21"/>
          <p:cNvSpPr txBox="1"/>
          <p:nvPr/>
        </p:nvSpPr>
        <p:spPr>
          <a:xfrm>
            <a:off x="685800" y="76200"/>
            <a:ext cx="77724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C0000"/>
              </a:buClr>
              <a:buSzPts val="4400"/>
              <a:buFont typeface="Arial"/>
              <a:buNone/>
            </a:pPr>
            <a:r>
              <a:rPr lang="en-US" sz="4400" b="1" i="0" u="none">
                <a:solidFill>
                  <a:srgbClr val="CC0000"/>
                </a:solidFill>
                <a:latin typeface="Arial"/>
                <a:ea typeface="Arial"/>
                <a:cs typeface="Arial"/>
                <a:sym typeface="Arial"/>
              </a:rPr>
              <a:t>FD – Example</a:t>
            </a:r>
            <a:endParaRPr/>
          </a:p>
        </p:txBody>
      </p:sp>
      <p:sp>
        <p:nvSpPr>
          <p:cNvPr id="576" name="Google Shape;576;p21"/>
          <p:cNvSpPr txBox="1">
            <a:spLocks noGrp="1"/>
          </p:cNvSpPr>
          <p:nvPr>
            <p:ph type="body" idx="1"/>
          </p:nvPr>
        </p:nvSpPr>
        <p:spPr>
          <a:xfrm>
            <a:off x="76200" y="1143000"/>
            <a:ext cx="8763000" cy="5181600"/>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dk1"/>
              </a:buClr>
              <a:buSzPts val="2400"/>
              <a:buFont typeface="Arimo"/>
              <a:buNone/>
            </a:pPr>
            <a:r>
              <a:rPr lang="en-US" sz="2400" b="0" i="0" u="none">
                <a:solidFill>
                  <a:schemeClr val="dk1"/>
                </a:solidFill>
                <a:latin typeface="Arimo"/>
                <a:ea typeface="Arimo"/>
                <a:cs typeface="Arimo"/>
                <a:sym typeface="Arimo"/>
              </a:rPr>
              <a:t>	</a:t>
            </a:r>
            <a:r>
              <a:rPr lang="en-US" sz="2200" b="0" i="0" u="none">
                <a:solidFill>
                  <a:schemeClr val="dk1"/>
                </a:solidFill>
                <a:latin typeface="Arimo"/>
                <a:ea typeface="Arimo"/>
                <a:cs typeface="Arimo"/>
                <a:sym typeface="Arimo"/>
              </a:rPr>
              <a:t>Database to track reviews of papers submitted to an academic conference. Prospective authors submit papers for review and possible acceptance in the published conference proceedings. Details of the entities</a:t>
            </a:r>
            <a:endParaRPr/>
          </a:p>
          <a:p>
            <a:pPr marL="1100137" lvl="1" indent="-533399" algn="just" rtl="0">
              <a:lnSpc>
                <a:spcPct val="100000"/>
              </a:lnSpc>
              <a:spcBef>
                <a:spcPts val="400"/>
              </a:spcBef>
              <a:spcAft>
                <a:spcPts val="0"/>
              </a:spcAft>
              <a:buClr>
                <a:schemeClr val="dk1"/>
              </a:buClr>
              <a:buSzPts val="2000"/>
              <a:buFont typeface="Arimo"/>
              <a:buChar char="–"/>
            </a:pPr>
            <a:r>
              <a:rPr lang="en-US" sz="2000" b="0" i="0" u="none">
                <a:solidFill>
                  <a:schemeClr val="dk1"/>
                </a:solidFill>
                <a:latin typeface="Arimo"/>
                <a:ea typeface="Arimo"/>
                <a:cs typeface="Arimo"/>
                <a:sym typeface="Arimo"/>
              </a:rPr>
              <a:t>Author information includes a unique author number, a name, a mailing address, and a unique (optional) email address.</a:t>
            </a:r>
            <a:endParaRPr/>
          </a:p>
          <a:p>
            <a:pPr marL="1100137" lvl="1" indent="-533399" algn="just" rtl="0">
              <a:lnSpc>
                <a:spcPct val="100000"/>
              </a:lnSpc>
              <a:spcBef>
                <a:spcPts val="400"/>
              </a:spcBef>
              <a:spcAft>
                <a:spcPts val="0"/>
              </a:spcAft>
              <a:buClr>
                <a:schemeClr val="dk1"/>
              </a:buClr>
              <a:buSzPts val="2000"/>
              <a:buFont typeface="Arimo"/>
              <a:buChar char="–"/>
            </a:pPr>
            <a:r>
              <a:rPr lang="en-US" sz="2000" b="0" i="0" u="none">
                <a:solidFill>
                  <a:schemeClr val="dk1"/>
                </a:solidFill>
                <a:latin typeface="Arimo"/>
                <a:ea typeface="Arimo"/>
                <a:cs typeface="Arimo"/>
                <a:sym typeface="Arimo"/>
              </a:rPr>
              <a:t>Paper information includes the primary author, the paper number, the title, the abstract, and review status (pending, accepted,rejected)</a:t>
            </a:r>
            <a:endParaRPr/>
          </a:p>
          <a:p>
            <a:pPr marL="1100137" lvl="1" indent="-533399" algn="just" rtl="0">
              <a:lnSpc>
                <a:spcPct val="100000"/>
              </a:lnSpc>
              <a:spcBef>
                <a:spcPts val="400"/>
              </a:spcBef>
              <a:spcAft>
                <a:spcPts val="0"/>
              </a:spcAft>
              <a:buClr>
                <a:schemeClr val="dk1"/>
              </a:buClr>
              <a:buSzPts val="2000"/>
              <a:buFont typeface="Arimo"/>
              <a:buChar char="–"/>
            </a:pPr>
            <a:r>
              <a:rPr lang="en-US" sz="2000" b="0" i="0" u="none">
                <a:solidFill>
                  <a:schemeClr val="dk1"/>
                </a:solidFill>
                <a:latin typeface="Arimo"/>
                <a:ea typeface="Arimo"/>
                <a:cs typeface="Arimo"/>
                <a:sym typeface="Arimo"/>
              </a:rPr>
              <a:t>Reviewer information includes the reviewer number, the name, the mailing address, and a unique (optional) email address</a:t>
            </a:r>
            <a:endParaRPr/>
          </a:p>
          <a:p>
            <a:pPr marL="1100137" lvl="1" indent="-533399" algn="just" rtl="0">
              <a:lnSpc>
                <a:spcPct val="100000"/>
              </a:lnSpc>
              <a:spcBef>
                <a:spcPts val="400"/>
              </a:spcBef>
              <a:spcAft>
                <a:spcPts val="0"/>
              </a:spcAft>
              <a:buClr>
                <a:schemeClr val="dk1"/>
              </a:buClr>
              <a:buSzPts val="2000"/>
              <a:buFont typeface="Arimo"/>
              <a:buChar char="–"/>
            </a:pPr>
            <a:r>
              <a:rPr lang="en-US" sz="2000" b="0" i="0" u="none">
                <a:solidFill>
                  <a:schemeClr val="dk1"/>
                </a:solidFill>
                <a:latin typeface="Arimo"/>
                <a:ea typeface="Arimo"/>
                <a:cs typeface="Arimo"/>
                <a:sym typeface="Arimo"/>
              </a:rPr>
              <a:t>A completed review includes the reviewer number, the date, the paper number, comments to the authors, comments to the program chairperson, and ratings (overall, originality, correctness, style, clarity)</a:t>
            </a:r>
            <a:endParaRPr/>
          </a:p>
        </p:txBody>
      </p:sp>
    </p:spTree>
  </p:cSld>
  <p:clrMapOvr>
    <a:masterClrMapping/>
  </p:clrMapOvr>
  <p:transition spd="slow">
    <p:fade thruBlk="1"/>
  </p:transition>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3164</Words>
  <PresentationFormat>On-screen Show (4:3)</PresentationFormat>
  <Paragraphs>648</Paragraphs>
  <Slides>31</Slides>
  <Notes>31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Times New Roman</vt:lpstr>
      <vt:lpstr>Arimo</vt:lpstr>
      <vt:lpstr>Default Design</vt:lpstr>
      <vt:lpstr>Database Normalization</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Transitive Depedency</vt:lpstr>
      <vt:lpstr>Slide 17</vt:lpstr>
      <vt:lpstr>Slide 18</vt:lpstr>
      <vt:lpstr>Slide 19</vt:lpstr>
      <vt:lpstr>Slide 20</vt:lpstr>
      <vt:lpstr>Natural Key vs Surrogate Key</vt:lpstr>
      <vt:lpstr>Slide 22</vt:lpstr>
      <vt:lpstr>Slide 23</vt:lpstr>
      <vt:lpstr>Slide 24</vt:lpstr>
      <vt:lpstr>Slide 25</vt:lpstr>
      <vt:lpstr>Slide 26</vt:lpstr>
      <vt:lpstr>Slide 27</vt:lpstr>
      <vt:lpstr>Slide 28</vt:lpstr>
      <vt:lpstr>Slide 29</vt:lpstr>
      <vt:lpstr>Slide 30</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Normalization</dc:title>
  <cp:lastModifiedBy>Acer</cp:lastModifiedBy>
  <cp:revision>5</cp:revision>
  <dcterms:modified xsi:type="dcterms:W3CDTF">2024-04-05T09:56:09Z</dcterms:modified>
</cp:coreProperties>
</file>