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3" r:id="rId7"/>
    <p:sldId id="262" r:id="rId8"/>
    <p:sldId id="265" r:id="rId9"/>
    <p:sldId id="266" r:id="rId10"/>
    <p:sldId id="267" r:id="rId11"/>
    <p:sldId id="268" r:id="rId12"/>
    <p:sldId id="269" r:id="rId13"/>
    <p:sldId id="270"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kul Bisht" initials="MB" lastIdx="1" clrIdx="0">
    <p:extLst>
      <p:ext uri="{19B8F6BF-5375-455C-9EA6-DF929625EA0E}">
        <p15:presenceInfo xmlns:p15="http://schemas.microsoft.com/office/powerpoint/2012/main" userId="f81c7de9223e16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44" autoAdjust="0"/>
  </p:normalViewPr>
  <p:slideViewPr>
    <p:cSldViewPr snapToGrid="0">
      <p:cViewPr>
        <p:scale>
          <a:sx n="75" d="100"/>
          <a:sy n="75" d="100"/>
        </p:scale>
        <p:origin x="931" y="42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12/12/2022</a:t>
            </a:fld>
            <a:endParaRPr lang="en-US" dirty="0"/>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dirty="0"/>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12/12/2022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dirty="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1</a:t>
            </a:fld>
            <a:endParaRPr lang="en-US" dirty="0"/>
          </a:p>
        </p:txBody>
      </p:sp>
    </p:spTree>
    <p:extLst>
      <p:ext uri="{BB962C8B-B14F-4D97-AF65-F5344CB8AC3E}">
        <p14:creationId xmlns:p14="http://schemas.microsoft.com/office/powerpoint/2010/main" val="3861114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2</a:t>
            </a:fld>
            <a:endParaRPr lang="en-US" dirty="0"/>
          </a:p>
        </p:txBody>
      </p:sp>
    </p:spTree>
    <p:extLst>
      <p:ext uri="{BB962C8B-B14F-4D97-AF65-F5344CB8AC3E}">
        <p14:creationId xmlns:p14="http://schemas.microsoft.com/office/powerpoint/2010/main" val="242251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10</a:t>
            </a:fld>
            <a:endParaRPr lang="en-US" dirty="0"/>
          </a:p>
        </p:txBody>
      </p:sp>
    </p:spTree>
    <p:extLst>
      <p:ext uri="{BB962C8B-B14F-4D97-AF65-F5344CB8AC3E}">
        <p14:creationId xmlns:p14="http://schemas.microsoft.com/office/powerpoint/2010/main" val="3230634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11</a:t>
            </a:fld>
            <a:endParaRPr lang="en-US" dirty="0"/>
          </a:p>
        </p:txBody>
      </p:sp>
    </p:spTree>
    <p:extLst>
      <p:ext uri="{BB962C8B-B14F-4D97-AF65-F5344CB8AC3E}">
        <p14:creationId xmlns:p14="http://schemas.microsoft.com/office/powerpoint/2010/main" val="2661401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5420" y="2493085"/>
            <a:ext cx="4971618" cy="2033753"/>
          </a:xfrm>
        </p:spPr>
        <p:txBody>
          <a:bodyPr anchor="ctr">
            <a:normAutofit/>
          </a:bodyPr>
          <a:lstStyle>
            <a:lvl1pPr algn="r">
              <a:defRPr sz="3600"/>
            </a:lvl1pPr>
          </a:lstStyle>
          <a:p>
            <a:r>
              <a:rPr lang="en-US" dirty="0"/>
              <a:t>Title</a:t>
            </a:r>
          </a:p>
        </p:txBody>
      </p:sp>
      <p:sp>
        <p:nvSpPr>
          <p:cNvPr id="3" name="Subtitle 2"/>
          <p:cNvSpPr>
            <a:spLocks noGrp="1"/>
          </p:cNvSpPr>
          <p:nvPr>
            <p:ph type="subTitle" idx="1" hasCustomPrompt="1"/>
          </p:nvPr>
        </p:nvSpPr>
        <p:spPr>
          <a:xfrm>
            <a:off x="6569348" y="2493085"/>
            <a:ext cx="4984220" cy="2033752"/>
          </a:xfrm>
        </p:spPr>
        <p:txBody>
          <a:bodyPr anchor="ctr">
            <a:normAutofit/>
          </a:bodyPr>
          <a:lstStyle>
            <a:lvl1pPr marL="0" indent="0" algn="l">
              <a:buNone/>
              <a:defRPr sz="18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cxnSp>
        <p:nvCxnSpPr>
          <p:cNvPr id="8" name="Straight Connector 7"/>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7708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55218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313247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60751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92682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610211"/>
            <a:ext cx="6934201" cy="965477"/>
          </a:xfrm>
        </p:spPr>
        <p:txBody>
          <a:bodyPr/>
          <a:lstStyle>
            <a:lvl1pPr>
              <a:defRPr/>
            </a:lvl1pPr>
          </a:lstStyle>
          <a:p>
            <a:r>
              <a:rPr lang="en-US" dirty="0"/>
              <a:t>Title</a:t>
            </a:r>
          </a:p>
        </p:txBody>
      </p:sp>
      <p:sp>
        <p:nvSpPr>
          <p:cNvPr id="3" name="Content Placeholder 2"/>
          <p:cNvSpPr>
            <a:spLocks noGrp="1"/>
          </p:cNvSpPr>
          <p:nvPr>
            <p:ph idx="1" hasCustomPrompt="1"/>
          </p:nvPr>
        </p:nvSpPr>
        <p:spPr>
          <a:xfrm>
            <a:off x="838201" y="2727433"/>
            <a:ext cx="6934200" cy="2585545"/>
          </a:xfrm>
        </p:spPr>
        <p:txBody>
          <a:bodyPr>
            <a:normAutofit/>
          </a:bodyPr>
          <a:lstStyle>
            <a:lvl1pPr marL="0" indent="0">
              <a:lnSpc>
                <a:spcPct val="110000"/>
              </a:lnSpc>
              <a:spcBef>
                <a:spcPts val="0"/>
              </a:spcBef>
              <a:spcAft>
                <a:spcPts val="1400"/>
              </a:spcAft>
              <a:buNone/>
              <a:defRPr sz="1800" baseline="0">
                <a:solidFill>
                  <a:schemeClr val="tx1">
                    <a:lumMod val="85000"/>
                    <a:lumOff val="15000"/>
                  </a:schemeClr>
                </a:solidFill>
              </a:defRPr>
            </a:lvl1pPr>
          </a:lstStyle>
          <a:p>
            <a:pPr lvl="0"/>
            <a:r>
              <a:rPr lang="en-US" dirty="0"/>
              <a:t>Body Text</a:t>
            </a:r>
          </a:p>
        </p:txBody>
      </p:sp>
      <p:sp>
        <p:nvSpPr>
          <p:cNvPr id="7" name="Rectangle 6"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591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29267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71450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1391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42887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9551F-0685-470A-A63A-F808D54B9B6A}" type="datetimeFigureOut">
              <a:rPr lang="en-US" smtClean="0"/>
              <a:t>12/12/2022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dirty="0"/>
          </a:p>
        </p:txBody>
      </p:sp>
    </p:spTree>
    <p:extLst>
      <p:ext uri="{BB962C8B-B14F-4D97-AF65-F5344CB8AC3E}">
        <p14:creationId xmlns:p14="http://schemas.microsoft.com/office/powerpoint/2010/main" val="9718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51"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0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kaggle.com/datasets/mathchi/diabetes-data-set"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mathchi/diabetes-data-set" TargetMode="External"/><Relationship Id="rId2" Type="http://schemas.openxmlformats.org/officeDocument/2006/relationships/hyperlink" Target="https://www.kaggle.com/datasets/uciml/breast-cancer-wisconsin-data" TargetMode="Externa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eee8023/covid-chestxray-dataset" TargetMode="External"/><Relationship Id="rId2" Type="http://schemas.openxmlformats.org/officeDocument/2006/relationships/hyperlink" Target="https://www.kaggle.com/datasets/paultimothymooney/chest-xray-pneumonia" TargetMode="Externa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www.kaggle.com/datasets/mathchi/diabetes-data-se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PyCoders</a:t>
            </a:r>
            <a:br>
              <a:rPr lang="en-US" dirty="0"/>
            </a:br>
            <a:r>
              <a:rPr lang="en-US" dirty="0"/>
              <a:t>Health Reporter</a:t>
            </a:r>
          </a:p>
        </p:txBody>
      </p:sp>
      <p:sp>
        <p:nvSpPr>
          <p:cNvPr id="7" name="Subtitle 6"/>
          <p:cNvSpPr>
            <a:spLocks noGrp="1"/>
          </p:cNvSpPr>
          <p:nvPr>
            <p:ph type="subTitle" idx="1"/>
          </p:nvPr>
        </p:nvSpPr>
        <p:spPr/>
        <p:txBody>
          <a:bodyPr/>
          <a:lstStyle/>
          <a:p>
            <a:r>
              <a:rPr lang="en-US" dirty="0"/>
              <a:t>Group Members:</a:t>
            </a:r>
          </a:p>
          <a:p>
            <a:pPr marL="285750" indent="-285750">
              <a:buFont typeface="Arial" panose="020B0604020202020204" pitchFamily="34" charset="0"/>
              <a:buChar char="•"/>
            </a:pPr>
            <a:r>
              <a:rPr lang="en-US" dirty="0"/>
              <a:t>Mukul Bisht (C0857928)</a:t>
            </a:r>
          </a:p>
          <a:p>
            <a:pPr marL="285750" indent="-285750">
              <a:buFont typeface="Arial" panose="020B0604020202020204" pitchFamily="34" charset="0"/>
              <a:buChar char="•"/>
            </a:pPr>
            <a:r>
              <a:rPr lang="en-US" dirty="0"/>
              <a:t>Neelesh Vashist (C0858518)</a:t>
            </a:r>
          </a:p>
          <a:p>
            <a:pPr marL="285750" indent="-285750">
              <a:buFont typeface="Arial" panose="020B0604020202020204" pitchFamily="34" charset="0"/>
              <a:buChar char="•"/>
            </a:pPr>
            <a:r>
              <a:rPr lang="en-US" dirty="0"/>
              <a:t>Rohit Kumar (C0859060)</a:t>
            </a:r>
          </a:p>
          <a:p>
            <a:pPr marL="285750" indent="-285750">
              <a:buFont typeface="Arial" panose="020B0604020202020204" pitchFamily="34" charset="0"/>
              <a:buChar char="•"/>
            </a:pPr>
            <a:r>
              <a:rPr lang="en-US" dirty="0"/>
              <a:t>Saurabh Singh (C0859334)</a:t>
            </a:r>
          </a:p>
        </p:txBody>
      </p:sp>
    </p:spTree>
    <p:extLst>
      <p:ext uri="{BB962C8B-B14F-4D97-AF65-F5344CB8AC3E}">
        <p14:creationId xmlns:p14="http://schemas.microsoft.com/office/powerpoint/2010/main" val="3419770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14" y="631561"/>
            <a:ext cx="6934201" cy="762694"/>
          </a:xfrm>
        </p:spPr>
        <p:txBody>
          <a:bodyPr>
            <a:normAutofit/>
          </a:bodyPr>
          <a:lstStyle/>
          <a:p>
            <a:r>
              <a:rPr lang="en-US" sz="3200" dirty="0"/>
              <a:t>Conclusion</a:t>
            </a:r>
          </a:p>
        </p:txBody>
      </p:sp>
      <p:sp>
        <p:nvSpPr>
          <p:cNvPr id="3" name="Content Placeholder 2"/>
          <p:cNvSpPr>
            <a:spLocks noGrp="1"/>
          </p:cNvSpPr>
          <p:nvPr>
            <p:ph idx="1"/>
          </p:nvPr>
        </p:nvSpPr>
        <p:spPr>
          <a:xfrm>
            <a:off x="1207314" y="1394255"/>
            <a:ext cx="9773875" cy="1948214"/>
          </a:xfrm>
        </p:spPr>
        <p:txBody>
          <a:bodyPr>
            <a:normAutofit lnSpcReduction="10000"/>
          </a:bodyPr>
          <a:lstStyle/>
          <a:p>
            <a:pPr marL="285750" indent="-285750">
              <a:buFont typeface="Courier New" panose="02070309020205020404" pitchFamily="49" charset="0"/>
              <a:buChar char="o"/>
            </a:pPr>
            <a:r>
              <a:rPr lang="en-US" sz="1600" dirty="0"/>
              <a:t>In this project we made a web application which offer intuitive UI to users/doctors to predict whether the patient is infected with Covid-19, has Breast Cancer, or has Diabetes. </a:t>
            </a:r>
          </a:p>
          <a:p>
            <a:pPr marL="285750" indent="-285750">
              <a:buFont typeface="Courier New" panose="02070309020205020404" pitchFamily="49" charset="0"/>
              <a:buChar char="o"/>
            </a:pPr>
            <a:r>
              <a:rPr lang="en-US" sz="1600" dirty="0"/>
              <a:t>We used various machine learning techniques like Outlier Detection with IQR, Feature Tuning, Image Processing, Over Sampling, train-test-split, and algorithms like convolutional neural network (CNN), Logistic Regression, Artificial Neural Networks (ANN), and Random Forest Classifier.</a:t>
            </a:r>
          </a:p>
          <a:p>
            <a:pPr marL="285750" indent="-285750">
              <a:buFont typeface="Courier New" panose="02070309020205020404" pitchFamily="49" charset="0"/>
              <a:buChar char="o"/>
            </a:pPr>
            <a:r>
              <a:rPr lang="en-US" sz="1600" dirty="0"/>
              <a:t>We used Flask and web development tools to develop our Front-end UI.</a:t>
            </a:r>
          </a:p>
        </p:txBody>
      </p:sp>
      <p:sp>
        <p:nvSpPr>
          <p:cNvPr id="5" name="Content Placeholder 2">
            <a:extLst>
              <a:ext uri="{FF2B5EF4-FFF2-40B4-BE49-F238E27FC236}">
                <a16:creationId xmlns:a16="http://schemas.microsoft.com/office/drawing/2014/main" id="{E7B35310-CAEC-3DEC-8B6E-349D4AA6695F}"/>
              </a:ext>
            </a:extLst>
          </p:cNvPr>
          <p:cNvSpPr txBox="1">
            <a:spLocks/>
          </p:cNvSpPr>
          <p:nvPr/>
        </p:nvSpPr>
        <p:spPr>
          <a:xfrm>
            <a:off x="1209062" y="4003040"/>
            <a:ext cx="9773875" cy="2032674"/>
          </a:xfrm>
          <a:prstGeom prst="rect">
            <a:avLst/>
          </a:prstGeom>
        </p:spPr>
        <p:txBody>
          <a:bodyPr vert="horz" lIns="91440" tIns="45720" rIns="91440" bIns="45720" rtlCol="0">
            <a:normAutofit lnSpcReduction="10000"/>
          </a:bodyPr>
          <a:lstStyle>
            <a:lvl1pPr marL="0" indent="0" algn="l" defTabSz="914400" rtl="0" eaLnBrk="1" latinLnBrk="0" hangingPunct="1">
              <a:lnSpc>
                <a:spcPct val="110000"/>
              </a:lnSpc>
              <a:spcBef>
                <a:spcPts val="0"/>
              </a:spcBef>
              <a:spcAft>
                <a:spcPts val="1400"/>
              </a:spcAft>
              <a:buFont typeface="Arial" panose="020B0604020202020204" pitchFamily="34" charset="0"/>
              <a:buNone/>
              <a:defRPr sz="1800" kern="1200" baseline="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Courier New" panose="02070309020205020404" pitchFamily="49" charset="0"/>
              <a:buChar char="o"/>
            </a:pPr>
            <a:r>
              <a:rPr lang="en-US" sz="1600" dirty="0"/>
              <a:t>This application can be further worked on to improve and can be used by doctors in future to give faster diagnostics. </a:t>
            </a:r>
          </a:p>
          <a:p>
            <a:pPr marL="285750" indent="-285750">
              <a:buFont typeface="Courier New" panose="02070309020205020404" pitchFamily="49" charset="0"/>
              <a:buChar char="o"/>
            </a:pPr>
            <a:r>
              <a:rPr lang="en-US" sz="1600" dirty="0"/>
              <a:t>This application is flexible and can be extended to add more disease-detection models. The current application includes three modules related to covid 19, diabetes and breast cancer detection.</a:t>
            </a:r>
          </a:p>
          <a:p>
            <a:pPr marL="285750" indent="-285750">
              <a:buFont typeface="Courier New" panose="02070309020205020404" pitchFamily="49" charset="0"/>
              <a:buChar char="o"/>
            </a:pPr>
            <a:r>
              <a:rPr lang="en-US" sz="1600" dirty="0"/>
              <a:t>We can add more functionality to manage customer records related to multiple diseases and can care repository for the patient.</a:t>
            </a:r>
          </a:p>
        </p:txBody>
      </p:sp>
      <p:sp>
        <p:nvSpPr>
          <p:cNvPr id="6" name="Title 1">
            <a:extLst>
              <a:ext uri="{FF2B5EF4-FFF2-40B4-BE49-F238E27FC236}">
                <a16:creationId xmlns:a16="http://schemas.microsoft.com/office/drawing/2014/main" id="{6F743829-7576-5AD7-D3CD-9325B5397FC4}"/>
              </a:ext>
            </a:extLst>
          </p:cNvPr>
          <p:cNvSpPr txBox="1">
            <a:spLocks/>
          </p:cNvSpPr>
          <p:nvPr/>
        </p:nvSpPr>
        <p:spPr>
          <a:xfrm>
            <a:off x="1207314" y="3342469"/>
            <a:ext cx="6934201" cy="6605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lumMod val="85000"/>
                    <a:lumOff val="15000"/>
                  </a:schemeClr>
                </a:solidFill>
                <a:latin typeface="+mj-lt"/>
                <a:ea typeface="+mj-ea"/>
                <a:cs typeface="+mj-cs"/>
              </a:defRPr>
            </a:lvl1pPr>
          </a:lstStyle>
          <a:p>
            <a:r>
              <a:rPr lang="en-US" sz="3200" dirty="0"/>
              <a:t>Future Scope</a:t>
            </a:r>
          </a:p>
        </p:txBody>
      </p:sp>
    </p:spTree>
    <p:extLst>
      <p:ext uri="{BB962C8B-B14F-4D97-AF65-F5344CB8AC3E}">
        <p14:creationId xmlns:p14="http://schemas.microsoft.com/office/powerpoint/2010/main" val="2775338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PyCoders</a:t>
            </a:r>
            <a:br>
              <a:rPr lang="en-US" dirty="0"/>
            </a:br>
            <a:r>
              <a:rPr lang="en-US" dirty="0"/>
              <a:t>Health Reporter</a:t>
            </a:r>
          </a:p>
        </p:txBody>
      </p:sp>
      <p:sp>
        <p:nvSpPr>
          <p:cNvPr id="7" name="Subtitle 6"/>
          <p:cNvSpPr>
            <a:spLocks noGrp="1"/>
          </p:cNvSpPr>
          <p:nvPr>
            <p:ph type="subTitle" idx="1"/>
          </p:nvPr>
        </p:nvSpPr>
        <p:spPr/>
        <p:txBody>
          <a:bodyPr>
            <a:normAutofit/>
          </a:bodyPr>
          <a:lstStyle/>
          <a:p>
            <a:r>
              <a:rPr lang="en-US" sz="3200" i="1" dirty="0">
                <a:latin typeface="+mj-lt"/>
              </a:rPr>
              <a:t>Thank you</a:t>
            </a:r>
          </a:p>
        </p:txBody>
      </p:sp>
    </p:spTree>
    <p:extLst>
      <p:ext uri="{BB962C8B-B14F-4D97-AF65-F5344CB8AC3E}">
        <p14:creationId xmlns:p14="http://schemas.microsoft.com/office/powerpoint/2010/main" val="23742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14" y="631561"/>
            <a:ext cx="6934201" cy="762694"/>
          </a:xfrm>
        </p:spPr>
        <p:txBody>
          <a:bodyPr>
            <a:normAutofit/>
          </a:bodyPr>
          <a:lstStyle/>
          <a:p>
            <a:r>
              <a:rPr lang="en-US" sz="3200" dirty="0"/>
              <a:t>Introduction</a:t>
            </a:r>
          </a:p>
        </p:txBody>
      </p:sp>
      <p:sp>
        <p:nvSpPr>
          <p:cNvPr id="3" name="Content Placeholder 2"/>
          <p:cNvSpPr>
            <a:spLocks noGrp="1"/>
          </p:cNvSpPr>
          <p:nvPr>
            <p:ph idx="1"/>
          </p:nvPr>
        </p:nvSpPr>
        <p:spPr>
          <a:xfrm>
            <a:off x="1207314" y="1394255"/>
            <a:ext cx="9773875" cy="1718319"/>
          </a:xfrm>
        </p:spPr>
        <p:txBody>
          <a:bodyPr>
            <a:normAutofit/>
          </a:bodyPr>
          <a:lstStyle/>
          <a:p>
            <a:r>
              <a:rPr lang="en-US" sz="1600" dirty="0"/>
              <a:t>In the current medical era, the Use of artificial intelligence and Machine learning algorithm-based methodologies is increasing to support better decision-making for medical practitioners. </a:t>
            </a:r>
          </a:p>
          <a:p>
            <a:r>
              <a:rPr lang="en-US" sz="1600" dirty="0"/>
              <a:t>Keeping the broad usage of the Machine learning algorithm and utilizing their learnings from the AIMT course, the PyCoders team (Mukul, Neelesh, Rohit, and Saurabh) has attempted to develop an online tool that focuses on building a machine learning-based health problem diagnostics application.</a:t>
            </a:r>
          </a:p>
        </p:txBody>
      </p:sp>
      <p:sp>
        <p:nvSpPr>
          <p:cNvPr id="5" name="Content Placeholder 2">
            <a:extLst>
              <a:ext uri="{FF2B5EF4-FFF2-40B4-BE49-F238E27FC236}">
                <a16:creationId xmlns:a16="http://schemas.microsoft.com/office/drawing/2014/main" id="{E7B35310-CAEC-3DEC-8B6E-349D4AA6695F}"/>
              </a:ext>
            </a:extLst>
          </p:cNvPr>
          <p:cNvSpPr txBox="1">
            <a:spLocks/>
          </p:cNvSpPr>
          <p:nvPr/>
        </p:nvSpPr>
        <p:spPr>
          <a:xfrm>
            <a:off x="1209062" y="3866994"/>
            <a:ext cx="9773875" cy="2168720"/>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0"/>
              </a:spcBef>
              <a:spcAft>
                <a:spcPts val="1400"/>
              </a:spcAft>
              <a:buFont typeface="Arial" panose="020B0604020202020204" pitchFamily="34" charset="0"/>
              <a:buNone/>
              <a:defRPr sz="1800" kern="1200" baseline="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Courier New" panose="02070309020205020404" pitchFamily="49" charset="0"/>
              <a:buChar char="o"/>
            </a:pPr>
            <a:r>
              <a:rPr lang="en-US" sz="1600" dirty="0"/>
              <a:t> We must create a health problem diagnosis application which will assist medical practitioners in making quick decisions in the early stages of diseases based on trained models from predefined data. </a:t>
            </a:r>
          </a:p>
          <a:p>
            <a:pPr marL="285750" indent="-285750">
              <a:buFont typeface="Courier New" panose="02070309020205020404" pitchFamily="49" charset="0"/>
              <a:buChar char="o"/>
            </a:pPr>
            <a:r>
              <a:rPr lang="en-US" sz="1600" dirty="0"/>
              <a:t>Our online tool will use various Machine Learning algorithms like Convolutional Neural Networks (CNN), Artificial Neural Networks (ANN), and Random Forest Classifier to predict health problems a person suffers based on health parameters with the highest accuracy possible. </a:t>
            </a:r>
          </a:p>
          <a:p>
            <a:pPr marL="285750" indent="-285750">
              <a:buFont typeface="Courier New" panose="02070309020205020404" pitchFamily="49" charset="0"/>
              <a:buChar char="o"/>
            </a:pPr>
            <a:r>
              <a:rPr lang="en-US" sz="1600" dirty="0"/>
              <a:t>Currently, we are targeting to predict three diseases, namely, covid-19, breast cancer, and diabetes.</a:t>
            </a:r>
          </a:p>
        </p:txBody>
      </p:sp>
      <p:sp>
        <p:nvSpPr>
          <p:cNvPr id="6" name="Title 1">
            <a:extLst>
              <a:ext uri="{FF2B5EF4-FFF2-40B4-BE49-F238E27FC236}">
                <a16:creationId xmlns:a16="http://schemas.microsoft.com/office/drawing/2014/main" id="{6F743829-7576-5AD7-D3CD-9325B5397FC4}"/>
              </a:ext>
            </a:extLst>
          </p:cNvPr>
          <p:cNvSpPr txBox="1">
            <a:spLocks/>
          </p:cNvSpPr>
          <p:nvPr/>
        </p:nvSpPr>
        <p:spPr>
          <a:xfrm>
            <a:off x="1207315" y="3108437"/>
            <a:ext cx="6934201" cy="7626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lumMod val="85000"/>
                    <a:lumOff val="15000"/>
                  </a:schemeClr>
                </a:solidFill>
                <a:latin typeface="+mj-lt"/>
                <a:ea typeface="+mj-ea"/>
                <a:cs typeface="+mj-cs"/>
              </a:defRPr>
            </a:lvl1pPr>
          </a:lstStyle>
          <a:p>
            <a:r>
              <a:rPr lang="en-US" sz="3200" dirty="0"/>
              <a:t>Objective</a:t>
            </a:r>
          </a:p>
        </p:txBody>
      </p:sp>
    </p:spTree>
    <p:extLst>
      <p:ext uri="{BB962C8B-B14F-4D97-AF65-F5344CB8AC3E}">
        <p14:creationId xmlns:p14="http://schemas.microsoft.com/office/powerpoint/2010/main" val="23166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CCDDDB83-3878-CFD1-05B6-5AE2634F7F2C}"/>
              </a:ext>
            </a:extLst>
          </p:cNvPr>
          <p:cNvSpPr txBox="1">
            <a:spLocks/>
          </p:cNvSpPr>
          <p:nvPr/>
        </p:nvSpPr>
        <p:spPr>
          <a:xfrm>
            <a:off x="844986" y="348143"/>
            <a:ext cx="5157787" cy="55786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0"/>
              </a:spcBef>
              <a:spcAft>
                <a:spcPts val="1400"/>
              </a:spcAft>
              <a:buFont typeface="Arial" panose="020B0604020202020204" pitchFamily="34" charset="0"/>
              <a:buNone/>
              <a:defRPr sz="1800" kern="1200" baseline="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IN" sz="2800" dirty="0">
                <a:latin typeface="+mj-lt"/>
              </a:rPr>
              <a:t>Home screen UI Design</a:t>
            </a:r>
          </a:p>
        </p:txBody>
      </p:sp>
      <p:pic>
        <p:nvPicPr>
          <p:cNvPr id="5" name="Content Placeholder 9">
            <a:extLst>
              <a:ext uri="{FF2B5EF4-FFF2-40B4-BE49-F238E27FC236}">
                <a16:creationId xmlns:a16="http://schemas.microsoft.com/office/drawing/2014/main" id="{ED431FA5-C3CD-C418-5CC7-6E98A048D5F4}"/>
              </a:ext>
            </a:extLst>
          </p:cNvPr>
          <p:cNvPicPr>
            <a:picLocks noChangeAspect="1"/>
          </p:cNvPicPr>
          <p:nvPr/>
        </p:nvPicPr>
        <p:blipFill>
          <a:blip r:embed="rId2"/>
          <a:stretch>
            <a:fillRect/>
          </a:stretch>
        </p:blipFill>
        <p:spPr>
          <a:xfrm>
            <a:off x="1343409" y="987876"/>
            <a:ext cx="4158674" cy="5106067"/>
          </a:xfrm>
          <a:prstGeom prst="rect">
            <a:avLst/>
          </a:prstGeom>
        </p:spPr>
        <p:style>
          <a:lnRef idx="0">
            <a:schemeClr val="accent1"/>
          </a:lnRef>
          <a:fillRef idx="3">
            <a:schemeClr val="accent1"/>
          </a:fillRef>
          <a:effectRef idx="3">
            <a:schemeClr val="accent1"/>
          </a:effectRef>
          <a:fontRef idx="minor">
            <a:schemeClr val="lt1"/>
          </a:fontRef>
        </p:style>
      </p:pic>
      <p:sp>
        <p:nvSpPr>
          <p:cNvPr id="6" name="Text Placeholder 7">
            <a:extLst>
              <a:ext uri="{FF2B5EF4-FFF2-40B4-BE49-F238E27FC236}">
                <a16:creationId xmlns:a16="http://schemas.microsoft.com/office/drawing/2014/main" id="{9CE73CCC-8ACA-D2AC-AE9D-B8E55D19CE2A}"/>
              </a:ext>
            </a:extLst>
          </p:cNvPr>
          <p:cNvSpPr txBox="1">
            <a:spLocks/>
          </p:cNvSpPr>
          <p:nvPr/>
        </p:nvSpPr>
        <p:spPr>
          <a:xfrm>
            <a:off x="6096000" y="348143"/>
            <a:ext cx="5457880" cy="55786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dirty="0">
                <a:latin typeface="+mj-lt"/>
              </a:rPr>
              <a:t>Disease Prediction Screens</a:t>
            </a:r>
          </a:p>
        </p:txBody>
      </p:sp>
      <p:pic>
        <p:nvPicPr>
          <p:cNvPr id="13" name="Content Placeholder 9">
            <a:extLst>
              <a:ext uri="{FF2B5EF4-FFF2-40B4-BE49-F238E27FC236}">
                <a16:creationId xmlns:a16="http://schemas.microsoft.com/office/drawing/2014/main" id="{D51AAFE5-3B59-DEC5-F604-CB597B29EC61}"/>
              </a:ext>
            </a:extLst>
          </p:cNvPr>
          <p:cNvPicPr>
            <a:picLocks noChangeAspect="1"/>
          </p:cNvPicPr>
          <p:nvPr/>
        </p:nvPicPr>
        <p:blipFill>
          <a:blip r:embed="rId3"/>
          <a:srcRect/>
          <a:stretch/>
        </p:blipFill>
        <p:spPr>
          <a:xfrm>
            <a:off x="6189229" y="4546261"/>
            <a:ext cx="2586606" cy="1552810"/>
          </a:xfrm>
          <a:prstGeom prst="rect">
            <a:avLst/>
          </a:prstGeom>
        </p:spPr>
        <p:style>
          <a:lnRef idx="0">
            <a:schemeClr val="accent1"/>
          </a:lnRef>
          <a:fillRef idx="3">
            <a:schemeClr val="accent1"/>
          </a:fillRef>
          <a:effectRef idx="3">
            <a:schemeClr val="accent1"/>
          </a:effectRef>
          <a:fontRef idx="minor">
            <a:schemeClr val="lt1"/>
          </a:fontRef>
        </p:style>
      </p:pic>
      <p:pic>
        <p:nvPicPr>
          <p:cNvPr id="18" name="Content Placeholder 9">
            <a:extLst>
              <a:ext uri="{FF2B5EF4-FFF2-40B4-BE49-F238E27FC236}">
                <a16:creationId xmlns:a16="http://schemas.microsoft.com/office/drawing/2014/main" id="{3D61B332-F44C-D4FD-07EA-78BE5B7E746E}"/>
              </a:ext>
            </a:extLst>
          </p:cNvPr>
          <p:cNvPicPr>
            <a:picLocks noChangeAspect="1"/>
          </p:cNvPicPr>
          <p:nvPr/>
        </p:nvPicPr>
        <p:blipFill>
          <a:blip r:embed="rId4"/>
          <a:srcRect/>
          <a:stretch/>
        </p:blipFill>
        <p:spPr>
          <a:xfrm>
            <a:off x="8918169" y="4546261"/>
            <a:ext cx="2586606" cy="1547682"/>
          </a:xfrm>
          <a:prstGeom prst="rect">
            <a:avLst/>
          </a:prstGeom>
        </p:spPr>
        <p:style>
          <a:lnRef idx="0">
            <a:schemeClr val="accent1"/>
          </a:lnRef>
          <a:fillRef idx="3">
            <a:schemeClr val="accent1"/>
          </a:fillRef>
          <a:effectRef idx="3">
            <a:schemeClr val="accent1"/>
          </a:effectRef>
          <a:fontRef idx="minor">
            <a:schemeClr val="lt1"/>
          </a:fontRef>
        </p:style>
      </p:pic>
      <p:pic>
        <p:nvPicPr>
          <p:cNvPr id="21" name="Content Placeholder 9">
            <a:extLst>
              <a:ext uri="{FF2B5EF4-FFF2-40B4-BE49-F238E27FC236}">
                <a16:creationId xmlns:a16="http://schemas.microsoft.com/office/drawing/2014/main" id="{8593C502-104F-26BD-1EE9-517BB529DB2D}"/>
              </a:ext>
            </a:extLst>
          </p:cNvPr>
          <p:cNvPicPr>
            <a:picLocks noChangeAspect="1"/>
          </p:cNvPicPr>
          <p:nvPr/>
        </p:nvPicPr>
        <p:blipFill>
          <a:blip r:embed="rId5"/>
          <a:srcRect/>
          <a:stretch/>
        </p:blipFill>
        <p:spPr>
          <a:xfrm>
            <a:off x="6189229" y="2764504"/>
            <a:ext cx="2586606" cy="1552811"/>
          </a:xfrm>
          <a:prstGeom prst="rect">
            <a:avLst/>
          </a:prstGeom>
        </p:spPr>
        <p:style>
          <a:lnRef idx="0">
            <a:schemeClr val="accent1"/>
          </a:lnRef>
          <a:fillRef idx="3">
            <a:schemeClr val="accent1"/>
          </a:fillRef>
          <a:effectRef idx="3">
            <a:schemeClr val="accent1"/>
          </a:effectRef>
          <a:fontRef idx="minor">
            <a:schemeClr val="lt1"/>
          </a:fontRef>
        </p:style>
      </p:pic>
      <p:pic>
        <p:nvPicPr>
          <p:cNvPr id="22" name="Content Placeholder 9">
            <a:extLst>
              <a:ext uri="{FF2B5EF4-FFF2-40B4-BE49-F238E27FC236}">
                <a16:creationId xmlns:a16="http://schemas.microsoft.com/office/drawing/2014/main" id="{230F2720-5BE9-A7B0-D9C8-90214D6F4162}"/>
              </a:ext>
            </a:extLst>
          </p:cNvPr>
          <p:cNvPicPr>
            <a:picLocks noChangeAspect="1"/>
          </p:cNvPicPr>
          <p:nvPr/>
        </p:nvPicPr>
        <p:blipFill>
          <a:blip r:embed="rId6"/>
          <a:srcRect/>
          <a:stretch/>
        </p:blipFill>
        <p:spPr>
          <a:xfrm>
            <a:off x="8918169" y="2769633"/>
            <a:ext cx="2586606" cy="1547682"/>
          </a:xfrm>
          <a:prstGeom prst="rect">
            <a:avLst/>
          </a:prstGeom>
        </p:spPr>
        <p:style>
          <a:lnRef idx="0">
            <a:schemeClr val="accent1"/>
          </a:lnRef>
          <a:fillRef idx="3">
            <a:schemeClr val="accent1"/>
          </a:fillRef>
          <a:effectRef idx="3">
            <a:schemeClr val="accent1"/>
          </a:effectRef>
          <a:fontRef idx="minor">
            <a:schemeClr val="lt1"/>
          </a:fontRef>
        </p:style>
      </p:pic>
      <p:pic>
        <p:nvPicPr>
          <p:cNvPr id="25" name="Content Placeholder 9">
            <a:extLst>
              <a:ext uri="{FF2B5EF4-FFF2-40B4-BE49-F238E27FC236}">
                <a16:creationId xmlns:a16="http://schemas.microsoft.com/office/drawing/2014/main" id="{3FE1DD12-5AE7-91E7-A4C2-1404BA7EAD8A}"/>
              </a:ext>
            </a:extLst>
          </p:cNvPr>
          <p:cNvPicPr>
            <a:picLocks noChangeAspect="1"/>
          </p:cNvPicPr>
          <p:nvPr/>
        </p:nvPicPr>
        <p:blipFill>
          <a:blip r:embed="rId7"/>
          <a:srcRect/>
          <a:stretch/>
        </p:blipFill>
        <p:spPr>
          <a:xfrm>
            <a:off x="6189229" y="987876"/>
            <a:ext cx="2586606" cy="1552810"/>
          </a:xfrm>
          <a:prstGeom prst="rect">
            <a:avLst/>
          </a:prstGeom>
        </p:spPr>
        <p:style>
          <a:lnRef idx="0">
            <a:schemeClr val="accent1"/>
          </a:lnRef>
          <a:fillRef idx="3">
            <a:schemeClr val="accent1"/>
          </a:fillRef>
          <a:effectRef idx="3">
            <a:schemeClr val="accent1"/>
          </a:effectRef>
          <a:fontRef idx="minor">
            <a:schemeClr val="lt1"/>
          </a:fontRef>
        </p:style>
      </p:pic>
      <p:pic>
        <p:nvPicPr>
          <p:cNvPr id="26" name="Content Placeholder 9">
            <a:extLst>
              <a:ext uri="{FF2B5EF4-FFF2-40B4-BE49-F238E27FC236}">
                <a16:creationId xmlns:a16="http://schemas.microsoft.com/office/drawing/2014/main" id="{09DB0B2D-B3B3-D664-F7F2-C80221069C98}"/>
              </a:ext>
            </a:extLst>
          </p:cNvPr>
          <p:cNvPicPr>
            <a:picLocks noChangeAspect="1"/>
          </p:cNvPicPr>
          <p:nvPr/>
        </p:nvPicPr>
        <p:blipFill>
          <a:blip r:embed="rId8"/>
          <a:srcRect/>
          <a:stretch/>
        </p:blipFill>
        <p:spPr>
          <a:xfrm>
            <a:off x="8918169" y="998133"/>
            <a:ext cx="2586606" cy="1547681"/>
          </a:xfrm>
          <a:prstGeom prst="rect">
            <a:avLst/>
          </a:prstGeom>
        </p:spPr>
        <p:style>
          <a:lnRef idx="0">
            <a:schemeClr val="accent1"/>
          </a:lnRef>
          <a:fillRef idx="3">
            <a:schemeClr val="accent1"/>
          </a:fillRef>
          <a:effectRef idx="3">
            <a:schemeClr val="accent1"/>
          </a:effectRef>
          <a:fontRef idx="minor">
            <a:schemeClr val="lt1"/>
          </a:fontRef>
        </p:style>
      </p:pic>
    </p:spTree>
    <p:extLst>
      <p:ext uri="{BB962C8B-B14F-4D97-AF65-F5344CB8AC3E}">
        <p14:creationId xmlns:p14="http://schemas.microsoft.com/office/powerpoint/2010/main" val="361259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E424-4EB1-524A-53AE-FADE14EA9971}"/>
              </a:ext>
            </a:extLst>
          </p:cNvPr>
          <p:cNvSpPr>
            <a:spLocks noGrp="1"/>
          </p:cNvSpPr>
          <p:nvPr>
            <p:ph type="title"/>
          </p:nvPr>
        </p:nvSpPr>
        <p:spPr>
          <a:xfrm>
            <a:off x="839788" y="365125"/>
            <a:ext cx="10515600" cy="823913"/>
          </a:xfrm>
        </p:spPr>
        <p:txBody>
          <a:bodyPr>
            <a:normAutofit/>
          </a:bodyPr>
          <a:lstStyle/>
          <a:p>
            <a:pPr algn="ctr"/>
            <a:r>
              <a:rPr lang="en-IN" sz="3200" dirty="0"/>
              <a:t>Diabetes Prediction Model</a:t>
            </a:r>
          </a:p>
        </p:txBody>
      </p:sp>
      <p:sp>
        <p:nvSpPr>
          <p:cNvPr id="3" name="Text Placeholder 2">
            <a:extLst>
              <a:ext uri="{FF2B5EF4-FFF2-40B4-BE49-F238E27FC236}">
                <a16:creationId xmlns:a16="http://schemas.microsoft.com/office/drawing/2014/main" id="{2842E163-E685-6F88-CB73-FBD170FD7AB2}"/>
              </a:ext>
            </a:extLst>
          </p:cNvPr>
          <p:cNvSpPr>
            <a:spLocks noGrp="1"/>
          </p:cNvSpPr>
          <p:nvPr>
            <p:ph type="body" idx="1"/>
          </p:nvPr>
        </p:nvSpPr>
        <p:spPr>
          <a:xfrm>
            <a:off x="836612" y="1189038"/>
            <a:ext cx="5157787" cy="474808"/>
          </a:xfrm>
        </p:spPr>
        <p:txBody>
          <a:bodyPr/>
          <a:lstStyle/>
          <a:p>
            <a:pPr algn="ctr"/>
            <a:r>
              <a:rPr lang="en-IN" b="0" dirty="0"/>
              <a:t>Steps we performed</a:t>
            </a:r>
          </a:p>
        </p:txBody>
      </p:sp>
      <p:sp>
        <p:nvSpPr>
          <p:cNvPr id="4" name="Content Placeholder 3">
            <a:extLst>
              <a:ext uri="{FF2B5EF4-FFF2-40B4-BE49-F238E27FC236}">
                <a16:creationId xmlns:a16="http://schemas.microsoft.com/office/drawing/2014/main" id="{E150C031-A055-87B1-866F-8F73FC0D872E}"/>
              </a:ext>
            </a:extLst>
          </p:cNvPr>
          <p:cNvSpPr>
            <a:spLocks noGrp="1"/>
          </p:cNvSpPr>
          <p:nvPr>
            <p:ph sz="half" idx="2"/>
          </p:nvPr>
        </p:nvSpPr>
        <p:spPr>
          <a:xfrm>
            <a:off x="836612" y="1786855"/>
            <a:ext cx="5360991" cy="4402808"/>
          </a:xfrm>
        </p:spPr>
        <p:txBody>
          <a:bodyPr>
            <a:noAutofit/>
          </a:bodyPr>
          <a:lstStyle/>
          <a:p>
            <a:r>
              <a:rPr lang="en-IN" sz="1800" dirty="0"/>
              <a:t>Data Collection –</a:t>
            </a:r>
          </a:p>
          <a:p>
            <a:pPr lvl="1">
              <a:buFont typeface="Wingdings" panose="05000000000000000000" pitchFamily="2" charset="2"/>
              <a:buChar char="§"/>
            </a:pPr>
            <a:r>
              <a:rPr lang="en-IN" sz="1400" dirty="0"/>
              <a:t>We Collected our data from: </a:t>
            </a:r>
            <a:r>
              <a:rPr lang="en-IN" sz="1400" dirty="0">
                <a:hlinkClick r:id="rId2"/>
              </a:rPr>
              <a:t>https://www.kaggle.com/datasets/mathchi/diabetes-data-set</a:t>
            </a:r>
            <a:endParaRPr lang="en-IN" sz="1400" dirty="0"/>
          </a:p>
          <a:p>
            <a:r>
              <a:rPr lang="en-IN" sz="1800" dirty="0"/>
              <a:t>Data Cleaning –</a:t>
            </a:r>
          </a:p>
          <a:p>
            <a:pPr lvl="1">
              <a:buFont typeface="Wingdings" panose="05000000000000000000" pitchFamily="2" charset="2"/>
              <a:buChar char="§"/>
            </a:pPr>
            <a:r>
              <a:rPr lang="en-IN" sz="1400" dirty="0"/>
              <a:t>Duplicate Removal &amp; Missing values handled using fillna.</a:t>
            </a:r>
          </a:p>
          <a:p>
            <a:pPr lvl="1">
              <a:buFont typeface="Wingdings" panose="05000000000000000000" pitchFamily="2" charset="2"/>
              <a:buChar char="§"/>
            </a:pPr>
            <a:r>
              <a:rPr lang="en-IN" sz="1400" dirty="0"/>
              <a:t>Outlier Analysis.</a:t>
            </a:r>
          </a:p>
          <a:p>
            <a:r>
              <a:rPr lang="en-IN" sz="1800" dirty="0"/>
              <a:t>Data Visualization –</a:t>
            </a:r>
          </a:p>
          <a:p>
            <a:pPr lvl="1">
              <a:buFont typeface="Wingdings" panose="05000000000000000000" pitchFamily="2" charset="2"/>
              <a:buChar char="§"/>
            </a:pPr>
            <a:r>
              <a:rPr lang="en-IN" sz="1400" dirty="0"/>
              <a:t>Distribution of Target Variable using count plot.</a:t>
            </a:r>
          </a:p>
          <a:p>
            <a:pPr lvl="1">
              <a:buFont typeface="Wingdings" panose="05000000000000000000" pitchFamily="2" charset="2"/>
              <a:buChar char="§"/>
            </a:pPr>
            <a:r>
              <a:rPr lang="en-IN" sz="1400" dirty="0"/>
              <a:t>Correlation between variables using pair plot and heatmap.</a:t>
            </a:r>
          </a:p>
          <a:p>
            <a:pPr lvl="1">
              <a:buFont typeface="Wingdings" panose="05000000000000000000" pitchFamily="2" charset="2"/>
              <a:buChar char="§"/>
            </a:pPr>
            <a:r>
              <a:rPr lang="en-IN" sz="1400" dirty="0"/>
              <a:t>Data distribution using the histogram.</a:t>
            </a:r>
          </a:p>
          <a:p>
            <a:r>
              <a:rPr lang="en-IN" sz="1800" dirty="0"/>
              <a:t>Feature Scaling – </a:t>
            </a:r>
          </a:p>
          <a:p>
            <a:pPr lvl="1">
              <a:buFont typeface="Wingdings" panose="05000000000000000000" pitchFamily="2" charset="2"/>
              <a:buChar char="§"/>
            </a:pPr>
            <a:r>
              <a:rPr lang="en-IN" sz="1400" dirty="0"/>
              <a:t>Min/Max scalar and standardization.</a:t>
            </a:r>
          </a:p>
          <a:p>
            <a:r>
              <a:rPr lang="en-IN" sz="1800" dirty="0"/>
              <a:t>Data splitting – </a:t>
            </a:r>
          </a:p>
          <a:p>
            <a:pPr lvl="1">
              <a:buFont typeface="Wingdings" panose="05000000000000000000" pitchFamily="2" charset="2"/>
              <a:buChar char="§"/>
            </a:pPr>
            <a:r>
              <a:rPr lang="en-IN" sz="1400" dirty="0"/>
              <a:t>train-test split using the sklearn library.</a:t>
            </a:r>
            <a:endParaRPr lang="en-IN" dirty="0"/>
          </a:p>
        </p:txBody>
      </p:sp>
      <p:sp>
        <p:nvSpPr>
          <p:cNvPr id="5" name="Text Placeholder 4">
            <a:extLst>
              <a:ext uri="{FF2B5EF4-FFF2-40B4-BE49-F238E27FC236}">
                <a16:creationId xmlns:a16="http://schemas.microsoft.com/office/drawing/2014/main" id="{01A46B78-792F-6C8A-49DE-08358C5135F8}"/>
              </a:ext>
            </a:extLst>
          </p:cNvPr>
          <p:cNvSpPr>
            <a:spLocks noGrp="1"/>
          </p:cNvSpPr>
          <p:nvPr>
            <p:ph type="body" sz="quarter" idx="3"/>
          </p:nvPr>
        </p:nvSpPr>
        <p:spPr>
          <a:xfrm>
            <a:off x="6197603" y="1189038"/>
            <a:ext cx="5160961" cy="474808"/>
          </a:xfrm>
        </p:spPr>
        <p:txBody>
          <a:bodyPr/>
          <a:lstStyle/>
          <a:p>
            <a:pPr algn="ctr"/>
            <a:r>
              <a:rPr lang="en-IN" b="0" dirty="0"/>
              <a:t>Screenshots</a:t>
            </a:r>
          </a:p>
        </p:txBody>
      </p:sp>
      <p:pic>
        <p:nvPicPr>
          <p:cNvPr id="8" name="Picture 7" descr="asdasd">
            <a:hlinkClick r:id="rId2"/>
            <a:extLst>
              <a:ext uri="{FF2B5EF4-FFF2-40B4-BE49-F238E27FC236}">
                <a16:creationId xmlns:a16="http://schemas.microsoft.com/office/drawing/2014/main" id="{9E5D22C5-054F-B22C-AC20-57665448156E}"/>
              </a:ext>
            </a:extLst>
          </p:cNvPr>
          <p:cNvPicPr>
            <a:picLocks noChangeAspect="1"/>
          </p:cNvPicPr>
          <p:nvPr/>
        </p:nvPicPr>
        <p:blipFill>
          <a:blip r:embed="rId3"/>
          <a:stretch>
            <a:fillRect/>
          </a:stretch>
        </p:blipFill>
        <p:spPr>
          <a:xfrm>
            <a:off x="6447242" y="2012951"/>
            <a:ext cx="4661681" cy="1762095"/>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12" name="Picture 11">
            <a:extLst>
              <a:ext uri="{FF2B5EF4-FFF2-40B4-BE49-F238E27FC236}">
                <a16:creationId xmlns:a16="http://schemas.microsoft.com/office/drawing/2014/main" id="{BF93F9D8-58AA-2D9A-3231-46C055BA6F2C}"/>
              </a:ext>
            </a:extLst>
          </p:cNvPr>
          <p:cNvPicPr>
            <a:picLocks noChangeAspect="1"/>
          </p:cNvPicPr>
          <p:nvPr/>
        </p:nvPicPr>
        <p:blipFill>
          <a:blip r:embed="rId4"/>
          <a:stretch>
            <a:fillRect/>
          </a:stretch>
        </p:blipFill>
        <p:spPr>
          <a:xfrm>
            <a:off x="6454605" y="4445436"/>
            <a:ext cx="4646954" cy="1223526"/>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13" name="TextBox 12">
            <a:extLst>
              <a:ext uri="{FF2B5EF4-FFF2-40B4-BE49-F238E27FC236}">
                <a16:creationId xmlns:a16="http://schemas.microsoft.com/office/drawing/2014/main" id="{381FB952-1DA9-469E-2EE2-3AEBB7B89741}"/>
              </a:ext>
            </a:extLst>
          </p:cNvPr>
          <p:cNvSpPr txBox="1"/>
          <p:nvPr/>
        </p:nvSpPr>
        <p:spPr>
          <a:xfrm flipH="1">
            <a:off x="6454605" y="5668962"/>
            <a:ext cx="4646954"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1400" i="1" dirty="0"/>
              <a:t>Dataset after feature scaling.</a:t>
            </a:r>
          </a:p>
        </p:txBody>
      </p:sp>
      <p:sp>
        <p:nvSpPr>
          <p:cNvPr id="14" name="TextBox 13">
            <a:extLst>
              <a:ext uri="{FF2B5EF4-FFF2-40B4-BE49-F238E27FC236}">
                <a16:creationId xmlns:a16="http://schemas.microsoft.com/office/drawing/2014/main" id="{30DBEA61-EC68-51B1-E315-A52EED76AC62}"/>
              </a:ext>
            </a:extLst>
          </p:cNvPr>
          <p:cNvSpPr txBox="1"/>
          <p:nvPr/>
        </p:nvSpPr>
        <p:spPr>
          <a:xfrm flipH="1">
            <a:off x="6461969" y="3775046"/>
            <a:ext cx="4646954"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1400" i="1" dirty="0"/>
              <a:t>Dataset and its variables.</a:t>
            </a:r>
          </a:p>
        </p:txBody>
      </p:sp>
    </p:spTree>
    <p:extLst>
      <p:ext uri="{BB962C8B-B14F-4D97-AF65-F5344CB8AC3E}">
        <p14:creationId xmlns:p14="http://schemas.microsoft.com/office/powerpoint/2010/main" val="2270002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E424-4EB1-524A-53AE-FADE14EA9971}"/>
              </a:ext>
            </a:extLst>
          </p:cNvPr>
          <p:cNvSpPr>
            <a:spLocks noGrp="1"/>
          </p:cNvSpPr>
          <p:nvPr>
            <p:ph type="title"/>
          </p:nvPr>
        </p:nvSpPr>
        <p:spPr>
          <a:xfrm>
            <a:off x="839788" y="365125"/>
            <a:ext cx="10515600" cy="823913"/>
          </a:xfrm>
        </p:spPr>
        <p:txBody>
          <a:bodyPr>
            <a:normAutofit/>
          </a:bodyPr>
          <a:lstStyle/>
          <a:p>
            <a:pPr algn="ctr"/>
            <a:r>
              <a:rPr lang="en-IN" sz="3200" dirty="0"/>
              <a:t>Diabetes Prediction Model (contd.)</a:t>
            </a:r>
          </a:p>
        </p:txBody>
      </p:sp>
      <p:sp>
        <p:nvSpPr>
          <p:cNvPr id="3" name="Text Placeholder 2">
            <a:extLst>
              <a:ext uri="{FF2B5EF4-FFF2-40B4-BE49-F238E27FC236}">
                <a16:creationId xmlns:a16="http://schemas.microsoft.com/office/drawing/2014/main" id="{2842E163-E685-6F88-CB73-FBD170FD7AB2}"/>
              </a:ext>
            </a:extLst>
          </p:cNvPr>
          <p:cNvSpPr>
            <a:spLocks noGrp="1"/>
          </p:cNvSpPr>
          <p:nvPr>
            <p:ph type="body" idx="1"/>
          </p:nvPr>
        </p:nvSpPr>
        <p:spPr>
          <a:xfrm>
            <a:off x="836612" y="1189038"/>
            <a:ext cx="5157787" cy="474808"/>
          </a:xfrm>
        </p:spPr>
        <p:txBody>
          <a:bodyPr/>
          <a:lstStyle/>
          <a:p>
            <a:pPr algn="ctr"/>
            <a:r>
              <a:rPr lang="en-IN" b="0" dirty="0"/>
              <a:t>Steps we performed</a:t>
            </a:r>
          </a:p>
        </p:txBody>
      </p:sp>
      <p:sp>
        <p:nvSpPr>
          <p:cNvPr id="4" name="Content Placeholder 3">
            <a:extLst>
              <a:ext uri="{FF2B5EF4-FFF2-40B4-BE49-F238E27FC236}">
                <a16:creationId xmlns:a16="http://schemas.microsoft.com/office/drawing/2014/main" id="{E150C031-A055-87B1-866F-8F73FC0D872E}"/>
              </a:ext>
            </a:extLst>
          </p:cNvPr>
          <p:cNvSpPr>
            <a:spLocks noGrp="1"/>
          </p:cNvSpPr>
          <p:nvPr>
            <p:ph sz="half" idx="2"/>
          </p:nvPr>
        </p:nvSpPr>
        <p:spPr>
          <a:xfrm>
            <a:off x="836612" y="1786855"/>
            <a:ext cx="5360991" cy="4664418"/>
          </a:xfrm>
        </p:spPr>
        <p:txBody>
          <a:bodyPr>
            <a:noAutofit/>
          </a:bodyPr>
          <a:lstStyle/>
          <a:p>
            <a:r>
              <a:rPr lang="en-US" sz="1800" dirty="0"/>
              <a:t>Training With Logistic Regression –</a:t>
            </a:r>
          </a:p>
          <a:p>
            <a:pPr lvl="1">
              <a:buFont typeface="Wingdings" panose="05000000000000000000" pitchFamily="2" charset="2"/>
              <a:buChar char="§"/>
            </a:pPr>
            <a:r>
              <a:rPr lang="en-US" sz="1400" dirty="0"/>
              <a:t>With ‘LBFGS’ solver and achieved 76.62% accuracy, and achieved 77.92% accuracy with scaled parameters.</a:t>
            </a:r>
          </a:p>
          <a:p>
            <a:r>
              <a:rPr lang="en-US" sz="1800" dirty="0"/>
              <a:t>Training with ANN Model –</a:t>
            </a:r>
          </a:p>
          <a:p>
            <a:pPr lvl="1">
              <a:buFont typeface="Wingdings" panose="05000000000000000000" pitchFamily="2" charset="2"/>
              <a:buChar char="§"/>
            </a:pPr>
            <a:r>
              <a:rPr lang="en-US" sz="1400" dirty="0"/>
              <a:t>We used ANN with Adam optimizer and ReLU and Sigmoid activation function and achieved accuracy of 77%.</a:t>
            </a:r>
          </a:p>
          <a:p>
            <a:r>
              <a:rPr lang="en-US" sz="1800" dirty="0"/>
              <a:t>Over Sampling dataset –</a:t>
            </a:r>
          </a:p>
          <a:p>
            <a:pPr lvl="1">
              <a:buFont typeface="Wingdings" panose="05000000000000000000" pitchFamily="2" charset="2"/>
              <a:buChar char="§"/>
            </a:pPr>
            <a:r>
              <a:rPr lang="en-US" sz="1400" dirty="0"/>
              <a:t>We noticed that there is imbalance between the outcomes, so to improve predictions we oversample the dataset.</a:t>
            </a:r>
          </a:p>
          <a:p>
            <a:r>
              <a:rPr lang="en-US" sz="1800" dirty="0"/>
              <a:t>Trying Again with ANN Model –</a:t>
            </a:r>
          </a:p>
          <a:p>
            <a:pPr lvl="1">
              <a:buFont typeface="Wingdings" panose="05000000000000000000" pitchFamily="2" charset="2"/>
              <a:buChar char="§"/>
            </a:pPr>
            <a:r>
              <a:rPr lang="en-US" sz="1400" dirty="0"/>
              <a:t>We Train the model with over sampled data and achieve an training set prediction accuracy of 79.31% and testing set prediction accuracy of 80.51%.</a:t>
            </a:r>
          </a:p>
          <a:p>
            <a:r>
              <a:rPr lang="en-US" sz="1800" dirty="0"/>
              <a:t>Saving the Final model –</a:t>
            </a:r>
          </a:p>
          <a:p>
            <a:pPr lvl="1">
              <a:buFont typeface="Wingdings" panose="05000000000000000000" pitchFamily="2" charset="2"/>
              <a:buChar char="§"/>
            </a:pPr>
            <a:r>
              <a:rPr lang="en-US" sz="1400" dirty="0"/>
              <a:t>We use inbuilt tensor flow library to save the model to use it for web application.</a:t>
            </a:r>
            <a:endParaRPr lang="en-US" sz="1800" dirty="0"/>
          </a:p>
        </p:txBody>
      </p:sp>
      <p:sp>
        <p:nvSpPr>
          <p:cNvPr id="5" name="Text Placeholder 4">
            <a:extLst>
              <a:ext uri="{FF2B5EF4-FFF2-40B4-BE49-F238E27FC236}">
                <a16:creationId xmlns:a16="http://schemas.microsoft.com/office/drawing/2014/main" id="{01A46B78-792F-6C8A-49DE-08358C5135F8}"/>
              </a:ext>
            </a:extLst>
          </p:cNvPr>
          <p:cNvSpPr>
            <a:spLocks noGrp="1"/>
          </p:cNvSpPr>
          <p:nvPr>
            <p:ph type="body" sz="quarter" idx="3"/>
          </p:nvPr>
        </p:nvSpPr>
        <p:spPr>
          <a:xfrm>
            <a:off x="6197603" y="1189038"/>
            <a:ext cx="5160961" cy="474808"/>
          </a:xfrm>
        </p:spPr>
        <p:txBody>
          <a:bodyPr/>
          <a:lstStyle/>
          <a:p>
            <a:pPr algn="ctr"/>
            <a:r>
              <a:rPr lang="en-IN" b="0" dirty="0"/>
              <a:t>Screenshots</a:t>
            </a:r>
          </a:p>
        </p:txBody>
      </p:sp>
      <p:pic>
        <p:nvPicPr>
          <p:cNvPr id="7" name="Picture 6">
            <a:extLst>
              <a:ext uri="{FF2B5EF4-FFF2-40B4-BE49-F238E27FC236}">
                <a16:creationId xmlns:a16="http://schemas.microsoft.com/office/drawing/2014/main" id="{2F82B7F5-3640-B9F7-644D-F45EB7DB6DAC}"/>
              </a:ext>
            </a:extLst>
          </p:cNvPr>
          <p:cNvPicPr>
            <a:picLocks noChangeAspect="1"/>
          </p:cNvPicPr>
          <p:nvPr/>
        </p:nvPicPr>
        <p:blipFill>
          <a:blip r:embed="rId2"/>
          <a:stretch>
            <a:fillRect/>
          </a:stretch>
        </p:blipFill>
        <p:spPr>
          <a:xfrm>
            <a:off x="6663349" y="1675277"/>
            <a:ext cx="2013714" cy="2057824"/>
          </a:xfrm>
          <a:prstGeom prst="rect">
            <a:avLst/>
          </a:prstGeom>
        </p:spPr>
        <p:style>
          <a:lnRef idx="2">
            <a:schemeClr val="accent3">
              <a:shade val="50000"/>
            </a:schemeClr>
          </a:lnRef>
          <a:fillRef idx="1">
            <a:schemeClr val="accent3"/>
          </a:fillRef>
          <a:effectRef idx="0">
            <a:schemeClr val="accent3"/>
          </a:effectRef>
          <a:fontRef idx="minor">
            <a:schemeClr val="lt1"/>
          </a:fontRef>
        </p:style>
      </p:pic>
      <p:pic>
        <p:nvPicPr>
          <p:cNvPr id="10" name="Picture 9">
            <a:extLst>
              <a:ext uri="{FF2B5EF4-FFF2-40B4-BE49-F238E27FC236}">
                <a16:creationId xmlns:a16="http://schemas.microsoft.com/office/drawing/2014/main" id="{ADAA4445-81B5-92D1-1A38-E49247F5DB33}"/>
              </a:ext>
            </a:extLst>
          </p:cNvPr>
          <p:cNvPicPr>
            <a:picLocks noChangeAspect="1"/>
          </p:cNvPicPr>
          <p:nvPr/>
        </p:nvPicPr>
        <p:blipFill>
          <a:blip r:embed="rId3"/>
          <a:stretch>
            <a:fillRect/>
          </a:stretch>
        </p:blipFill>
        <p:spPr>
          <a:xfrm>
            <a:off x="9012901" y="1675277"/>
            <a:ext cx="1968288" cy="2057824"/>
          </a:xfrm>
          <a:prstGeom prst="rect">
            <a:avLst/>
          </a:prstGeom>
        </p:spPr>
        <p:style>
          <a:lnRef idx="2">
            <a:schemeClr val="accent3">
              <a:shade val="50000"/>
            </a:schemeClr>
          </a:lnRef>
          <a:fillRef idx="1">
            <a:schemeClr val="accent3"/>
          </a:fillRef>
          <a:effectRef idx="0">
            <a:schemeClr val="accent3"/>
          </a:effectRef>
          <a:fontRef idx="minor">
            <a:schemeClr val="lt1"/>
          </a:fontRef>
        </p:style>
      </p:pic>
      <p:sp>
        <p:nvSpPr>
          <p:cNvPr id="13" name="TextBox 12">
            <a:extLst>
              <a:ext uri="{FF2B5EF4-FFF2-40B4-BE49-F238E27FC236}">
                <a16:creationId xmlns:a16="http://schemas.microsoft.com/office/drawing/2014/main" id="{38418263-18D7-BB17-F82B-AAF7D616B8AE}"/>
              </a:ext>
            </a:extLst>
          </p:cNvPr>
          <p:cNvSpPr txBox="1"/>
          <p:nvPr/>
        </p:nvSpPr>
        <p:spPr>
          <a:xfrm>
            <a:off x="6663349" y="3763420"/>
            <a:ext cx="4324168" cy="2616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IN" sz="1100" i="1" dirty="0"/>
              <a:t>Accuracies with Logistic Regression Model with un/sampled data.</a:t>
            </a:r>
          </a:p>
        </p:txBody>
      </p:sp>
      <p:pic>
        <p:nvPicPr>
          <p:cNvPr id="23" name="Picture 22">
            <a:extLst>
              <a:ext uri="{FF2B5EF4-FFF2-40B4-BE49-F238E27FC236}">
                <a16:creationId xmlns:a16="http://schemas.microsoft.com/office/drawing/2014/main" id="{54176DCB-D163-7D6D-EDC8-89E4178DA357}"/>
              </a:ext>
            </a:extLst>
          </p:cNvPr>
          <p:cNvPicPr>
            <a:picLocks noChangeAspect="1"/>
          </p:cNvPicPr>
          <p:nvPr/>
        </p:nvPicPr>
        <p:blipFill>
          <a:blip r:embed="rId4"/>
          <a:stretch>
            <a:fillRect/>
          </a:stretch>
        </p:blipFill>
        <p:spPr>
          <a:xfrm>
            <a:off x="6663349" y="4070738"/>
            <a:ext cx="2013714" cy="2118926"/>
          </a:xfrm>
          <a:prstGeom prst="rect">
            <a:avLst/>
          </a:prstGeom>
        </p:spPr>
        <p:style>
          <a:lnRef idx="2">
            <a:schemeClr val="accent3">
              <a:shade val="50000"/>
            </a:schemeClr>
          </a:lnRef>
          <a:fillRef idx="1">
            <a:schemeClr val="accent3"/>
          </a:fillRef>
          <a:effectRef idx="0">
            <a:schemeClr val="accent3"/>
          </a:effectRef>
          <a:fontRef idx="minor">
            <a:schemeClr val="lt1"/>
          </a:fontRef>
        </p:style>
      </p:pic>
      <p:pic>
        <p:nvPicPr>
          <p:cNvPr id="25" name="Picture 24">
            <a:extLst>
              <a:ext uri="{FF2B5EF4-FFF2-40B4-BE49-F238E27FC236}">
                <a16:creationId xmlns:a16="http://schemas.microsoft.com/office/drawing/2014/main" id="{5CAEAD3A-1901-A5B3-B01A-B8FED6E7C8E6}"/>
              </a:ext>
            </a:extLst>
          </p:cNvPr>
          <p:cNvPicPr>
            <a:picLocks noChangeAspect="1"/>
          </p:cNvPicPr>
          <p:nvPr/>
        </p:nvPicPr>
        <p:blipFill>
          <a:blip r:embed="rId5"/>
          <a:stretch>
            <a:fillRect/>
          </a:stretch>
        </p:blipFill>
        <p:spPr>
          <a:xfrm>
            <a:off x="9012901" y="4070738"/>
            <a:ext cx="1968288" cy="2118926"/>
          </a:xfrm>
          <a:prstGeom prst="rect">
            <a:avLst/>
          </a:prstGeom>
        </p:spPr>
        <p:style>
          <a:lnRef idx="2">
            <a:schemeClr val="accent3">
              <a:shade val="50000"/>
            </a:schemeClr>
          </a:lnRef>
          <a:fillRef idx="1">
            <a:schemeClr val="accent3"/>
          </a:fillRef>
          <a:effectRef idx="0">
            <a:schemeClr val="accent3"/>
          </a:effectRef>
          <a:fontRef idx="minor">
            <a:schemeClr val="lt1"/>
          </a:fontRef>
        </p:style>
      </p:pic>
      <p:sp>
        <p:nvSpPr>
          <p:cNvPr id="28" name="TextBox 27">
            <a:extLst>
              <a:ext uri="{FF2B5EF4-FFF2-40B4-BE49-F238E27FC236}">
                <a16:creationId xmlns:a16="http://schemas.microsoft.com/office/drawing/2014/main" id="{4329FB23-98BB-70C7-39DE-4F84A592355E}"/>
              </a:ext>
            </a:extLst>
          </p:cNvPr>
          <p:cNvSpPr txBox="1"/>
          <p:nvPr/>
        </p:nvSpPr>
        <p:spPr>
          <a:xfrm>
            <a:off x="6657021" y="6225869"/>
            <a:ext cx="4324168" cy="2616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IN" sz="1100" i="1" dirty="0"/>
              <a:t>Accuracies with ANN Model with oversampled data.</a:t>
            </a:r>
          </a:p>
        </p:txBody>
      </p:sp>
    </p:spTree>
    <p:extLst>
      <p:ext uri="{BB962C8B-B14F-4D97-AF65-F5344CB8AC3E}">
        <p14:creationId xmlns:p14="http://schemas.microsoft.com/office/powerpoint/2010/main" val="1449671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E424-4EB1-524A-53AE-FADE14EA9971}"/>
              </a:ext>
            </a:extLst>
          </p:cNvPr>
          <p:cNvSpPr>
            <a:spLocks noGrp="1"/>
          </p:cNvSpPr>
          <p:nvPr>
            <p:ph type="title"/>
          </p:nvPr>
        </p:nvSpPr>
        <p:spPr>
          <a:xfrm>
            <a:off x="839788" y="365125"/>
            <a:ext cx="10515600" cy="823913"/>
          </a:xfrm>
        </p:spPr>
        <p:txBody>
          <a:bodyPr>
            <a:normAutofit/>
          </a:bodyPr>
          <a:lstStyle/>
          <a:p>
            <a:pPr algn="ctr"/>
            <a:r>
              <a:rPr lang="en-IN" sz="3200" dirty="0"/>
              <a:t>Breast Cancer Prediction Model</a:t>
            </a:r>
          </a:p>
        </p:txBody>
      </p:sp>
      <p:sp>
        <p:nvSpPr>
          <p:cNvPr id="3" name="Text Placeholder 2">
            <a:extLst>
              <a:ext uri="{FF2B5EF4-FFF2-40B4-BE49-F238E27FC236}">
                <a16:creationId xmlns:a16="http://schemas.microsoft.com/office/drawing/2014/main" id="{2842E163-E685-6F88-CB73-FBD170FD7AB2}"/>
              </a:ext>
            </a:extLst>
          </p:cNvPr>
          <p:cNvSpPr>
            <a:spLocks noGrp="1"/>
          </p:cNvSpPr>
          <p:nvPr>
            <p:ph type="body" idx="1"/>
          </p:nvPr>
        </p:nvSpPr>
        <p:spPr>
          <a:xfrm>
            <a:off x="836612" y="1189038"/>
            <a:ext cx="5157787" cy="474808"/>
          </a:xfrm>
        </p:spPr>
        <p:txBody>
          <a:bodyPr/>
          <a:lstStyle/>
          <a:p>
            <a:pPr algn="ctr"/>
            <a:r>
              <a:rPr lang="en-IN" b="0" dirty="0"/>
              <a:t>Steps we performed</a:t>
            </a:r>
          </a:p>
        </p:txBody>
      </p:sp>
      <p:sp>
        <p:nvSpPr>
          <p:cNvPr id="4" name="Content Placeholder 3">
            <a:extLst>
              <a:ext uri="{FF2B5EF4-FFF2-40B4-BE49-F238E27FC236}">
                <a16:creationId xmlns:a16="http://schemas.microsoft.com/office/drawing/2014/main" id="{E150C031-A055-87B1-866F-8F73FC0D872E}"/>
              </a:ext>
            </a:extLst>
          </p:cNvPr>
          <p:cNvSpPr>
            <a:spLocks noGrp="1"/>
          </p:cNvSpPr>
          <p:nvPr>
            <p:ph sz="half" idx="2"/>
          </p:nvPr>
        </p:nvSpPr>
        <p:spPr>
          <a:xfrm>
            <a:off x="836612" y="1786855"/>
            <a:ext cx="5360991" cy="4402808"/>
          </a:xfrm>
        </p:spPr>
        <p:txBody>
          <a:bodyPr>
            <a:noAutofit/>
          </a:bodyPr>
          <a:lstStyle/>
          <a:p>
            <a:r>
              <a:rPr lang="en-IN" sz="1800" dirty="0"/>
              <a:t>Data Collection –</a:t>
            </a:r>
          </a:p>
          <a:p>
            <a:pPr lvl="1">
              <a:buFont typeface="Wingdings" panose="05000000000000000000" pitchFamily="2" charset="2"/>
              <a:buChar char="§"/>
            </a:pPr>
            <a:r>
              <a:rPr lang="en-IN" sz="1400" dirty="0"/>
              <a:t>We Collected our data from: </a:t>
            </a:r>
            <a:r>
              <a:rPr lang="en-IN" sz="1400" dirty="0">
                <a:hlinkClick r:id="rId2"/>
              </a:rPr>
              <a:t>https://www.kaggle.com/datasets/uciml/breast-cancer-wisconsin-data</a:t>
            </a:r>
            <a:endParaRPr lang="en-IN" sz="1400" dirty="0"/>
          </a:p>
          <a:p>
            <a:pPr>
              <a:buFont typeface="Wingdings" panose="05000000000000000000" pitchFamily="2" charset="2"/>
              <a:buChar char="§"/>
            </a:pPr>
            <a:r>
              <a:rPr lang="en-IN" sz="1800" dirty="0"/>
              <a:t>Data Cleaning –</a:t>
            </a:r>
          </a:p>
          <a:p>
            <a:pPr lvl="1">
              <a:buFont typeface="Wingdings" panose="05000000000000000000" pitchFamily="2" charset="2"/>
              <a:buChar char="§"/>
            </a:pPr>
            <a:r>
              <a:rPr lang="en-IN" sz="1400" dirty="0"/>
              <a:t>After looking at the correlation between variables we chose </a:t>
            </a:r>
            <a:r>
              <a:rPr lang="en-US" sz="1400" dirty="0"/>
              <a:t>radius_mean, perimeter_mean, area_mean, compactness_mean, concavity_mean, concave points_mean as our main parameters and removed extra columns.</a:t>
            </a:r>
            <a:endParaRPr lang="en-IN" sz="1400" dirty="0"/>
          </a:p>
          <a:p>
            <a:pPr lvl="1">
              <a:buFont typeface="Wingdings" panose="05000000000000000000" pitchFamily="2" charset="2"/>
              <a:buChar char="§"/>
            </a:pPr>
            <a:r>
              <a:rPr lang="en-IN" sz="1400" dirty="0"/>
              <a:t>We performed Outlier Detection using IQR and treatment using q10 and q90 quantiles and removed 100% of outliers.</a:t>
            </a:r>
          </a:p>
          <a:p>
            <a:r>
              <a:rPr lang="en-IN" sz="1800" dirty="0"/>
              <a:t>Data Visualization –</a:t>
            </a:r>
          </a:p>
          <a:p>
            <a:pPr lvl="1">
              <a:buFont typeface="Wingdings" panose="05000000000000000000" pitchFamily="2" charset="2"/>
              <a:buChar char="§"/>
            </a:pPr>
            <a:r>
              <a:rPr lang="en-IN" sz="1400" dirty="0"/>
              <a:t>Distribution of Target Variable using count plot.</a:t>
            </a:r>
          </a:p>
          <a:p>
            <a:pPr lvl="1">
              <a:buFont typeface="Wingdings" panose="05000000000000000000" pitchFamily="2" charset="2"/>
              <a:buChar char="§"/>
            </a:pPr>
            <a:r>
              <a:rPr lang="en-IN" sz="1400" dirty="0"/>
              <a:t>Correlation between variables using pair plot and heatmap.</a:t>
            </a:r>
          </a:p>
          <a:p>
            <a:pPr lvl="1">
              <a:buFont typeface="Wingdings" panose="05000000000000000000" pitchFamily="2" charset="2"/>
              <a:buChar char="§"/>
            </a:pPr>
            <a:r>
              <a:rPr lang="en-IN" sz="1400" dirty="0"/>
              <a:t>Box plot for outlier detections and treatment.</a:t>
            </a:r>
          </a:p>
        </p:txBody>
      </p:sp>
      <p:sp>
        <p:nvSpPr>
          <p:cNvPr id="5" name="Text Placeholder 4">
            <a:extLst>
              <a:ext uri="{FF2B5EF4-FFF2-40B4-BE49-F238E27FC236}">
                <a16:creationId xmlns:a16="http://schemas.microsoft.com/office/drawing/2014/main" id="{01A46B78-792F-6C8A-49DE-08358C5135F8}"/>
              </a:ext>
            </a:extLst>
          </p:cNvPr>
          <p:cNvSpPr>
            <a:spLocks noGrp="1"/>
          </p:cNvSpPr>
          <p:nvPr>
            <p:ph type="body" sz="quarter" idx="3"/>
          </p:nvPr>
        </p:nvSpPr>
        <p:spPr>
          <a:xfrm>
            <a:off x="6197603" y="1189038"/>
            <a:ext cx="5160961" cy="474808"/>
          </a:xfrm>
        </p:spPr>
        <p:txBody>
          <a:bodyPr/>
          <a:lstStyle/>
          <a:p>
            <a:pPr algn="ctr"/>
            <a:r>
              <a:rPr lang="en-IN" b="0" dirty="0"/>
              <a:t>Screenshots</a:t>
            </a:r>
          </a:p>
        </p:txBody>
      </p:sp>
      <p:pic>
        <p:nvPicPr>
          <p:cNvPr id="8" name="Picture 7">
            <a:hlinkClick r:id="rId3"/>
            <a:extLst>
              <a:ext uri="{FF2B5EF4-FFF2-40B4-BE49-F238E27FC236}">
                <a16:creationId xmlns:a16="http://schemas.microsoft.com/office/drawing/2014/main" id="{9E5D22C5-054F-B22C-AC20-57665448156E}"/>
              </a:ext>
            </a:extLst>
          </p:cNvPr>
          <p:cNvPicPr>
            <a:picLocks noChangeAspect="1"/>
          </p:cNvPicPr>
          <p:nvPr/>
        </p:nvPicPr>
        <p:blipFill>
          <a:blip r:embed="rId4"/>
          <a:srcRect/>
          <a:stretch/>
        </p:blipFill>
        <p:spPr>
          <a:xfrm>
            <a:off x="6454605" y="1792456"/>
            <a:ext cx="4661681" cy="1639191"/>
          </a:xfrm>
          <a:prstGeom prst="rect">
            <a:avLst/>
          </a:prstGeom>
        </p:spPr>
        <p:style>
          <a:lnRef idx="2">
            <a:schemeClr val="accent4">
              <a:shade val="50000"/>
            </a:schemeClr>
          </a:lnRef>
          <a:fillRef idx="1">
            <a:schemeClr val="accent4"/>
          </a:fillRef>
          <a:effectRef idx="0">
            <a:schemeClr val="accent4"/>
          </a:effectRef>
          <a:fontRef idx="minor">
            <a:schemeClr val="lt1"/>
          </a:fontRef>
        </p:style>
      </p:pic>
      <p:pic>
        <p:nvPicPr>
          <p:cNvPr id="12" name="Picture 11">
            <a:extLst>
              <a:ext uri="{FF2B5EF4-FFF2-40B4-BE49-F238E27FC236}">
                <a16:creationId xmlns:a16="http://schemas.microsoft.com/office/drawing/2014/main" id="{BF93F9D8-58AA-2D9A-3231-46C055BA6F2C}"/>
              </a:ext>
            </a:extLst>
          </p:cNvPr>
          <p:cNvPicPr>
            <a:picLocks noChangeAspect="1"/>
          </p:cNvPicPr>
          <p:nvPr/>
        </p:nvPicPr>
        <p:blipFill>
          <a:blip r:embed="rId5"/>
          <a:srcRect/>
          <a:stretch/>
        </p:blipFill>
        <p:spPr>
          <a:xfrm>
            <a:off x="6908164" y="3748775"/>
            <a:ext cx="3739835" cy="2384188"/>
          </a:xfrm>
          <a:prstGeom prst="rect">
            <a:avLst/>
          </a:prstGeom>
        </p:spPr>
        <p:style>
          <a:lnRef idx="2">
            <a:schemeClr val="accent4">
              <a:shade val="50000"/>
            </a:schemeClr>
          </a:lnRef>
          <a:fillRef idx="1">
            <a:schemeClr val="accent4"/>
          </a:fillRef>
          <a:effectRef idx="0">
            <a:schemeClr val="accent4"/>
          </a:effectRef>
          <a:fontRef idx="minor">
            <a:schemeClr val="lt1"/>
          </a:fontRef>
        </p:style>
      </p:pic>
      <p:sp>
        <p:nvSpPr>
          <p:cNvPr id="13" name="TextBox 12">
            <a:extLst>
              <a:ext uri="{FF2B5EF4-FFF2-40B4-BE49-F238E27FC236}">
                <a16:creationId xmlns:a16="http://schemas.microsoft.com/office/drawing/2014/main" id="{381FB952-1DA9-469E-2EE2-3AEBB7B89741}"/>
              </a:ext>
            </a:extLst>
          </p:cNvPr>
          <p:cNvSpPr txBox="1"/>
          <p:nvPr/>
        </p:nvSpPr>
        <p:spPr>
          <a:xfrm flipH="1">
            <a:off x="6908164" y="6132963"/>
            <a:ext cx="3739835" cy="2616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IN" sz="1100" i="1" dirty="0"/>
              <a:t>Correlation using Heatmap.</a:t>
            </a:r>
          </a:p>
        </p:txBody>
      </p:sp>
      <p:sp>
        <p:nvSpPr>
          <p:cNvPr id="14" name="TextBox 13">
            <a:extLst>
              <a:ext uri="{FF2B5EF4-FFF2-40B4-BE49-F238E27FC236}">
                <a16:creationId xmlns:a16="http://schemas.microsoft.com/office/drawing/2014/main" id="{30DBEA61-EC68-51B1-E315-A52EED76AC62}"/>
              </a:ext>
            </a:extLst>
          </p:cNvPr>
          <p:cNvSpPr txBox="1"/>
          <p:nvPr/>
        </p:nvSpPr>
        <p:spPr>
          <a:xfrm flipH="1">
            <a:off x="6454603" y="3447749"/>
            <a:ext cx="4661682" cy="2616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IN" sz="1100" i="1" dirty="0"/>
              <a:t>Dataset and its variables.</a:t>
            </a:r>
          </a:p>
        </p:txBody>
      </p:sp>
    </p:spTree>
    <p:extLst>
      <p:ext uri="{BB962C8B-B14F-4D97-AF65-F5344CB8AC3E}">
        <p14:creationId xmlns:p14="http://schemas.microsoft.com/office/powerpoint/2010/main" val="2316433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E424-4EB1-524A-53AE-FADE14EA9971}"/>
              </a:ext>
            </a:extLst>
          </p:cNvPr>
          <p:cNvSpPr>
            <a:spLocks noGrp="1"/>
          </p:cNvSpPr>
          <p:nvPr>
            <p:ph type="title"/>
          </p:nvPr>
        </p:nvSpPr>
        <p:spPr>
          <a:xfrm>
            <a:off x="839788" y="365125"/>
            <a:ext cx="10515600" cy="823913"/>
          </a:xfrm>
        </p:spPr>
        <p:txBody>
          <a:bodyPr>
            <a:normAutofit/>
          </a:bodyPr>
          <a:lstStyle/>
          <a:p>
            <a:pPr algn="ctr"/>
            <a:r>
              <a:rPr lang="en-IN" sz="3200" dirty="0"/>
              <a:t>Breast Cancer Prediction Model (contd.)</a:t>
            </a:r>
          </a:p>
        </p:txBody>
      </p:sp>
      <p:sp>
        <p:nvSpPr>
          <p:cNvPr id="3" name="Text Placeholder 2">
            <a:extLst>
              <a:ext uri="{FF2B5EF4-FFF2-40B4-BE49-F238E27FC236}">
                <a16:creationId xmlns:a16="http://schemas.microsoft.com/office/drawing/2014/main" id="{2842E163-E685-6F88-CB73-FBD170FD7AB2}"/>
              </a:ext>
            </a:extLst>
          </p:cNvPr>
          <p:cNvSpPr>
            <a:spLocks noGrp="1"/>
          </p:cNvSpPr>
          <p:nvPr>
            <p:ph type="body" idx="1"/>
          </p:nvPr>
        </p:nvSpPr>
        <p:spPr>
          <a:xfrm>
            <a:off x="836612" y="1189038"/>
            <a:ext cx="5157787" cy="474808"/>
          </a:xfrm>
        </p:spPr>
        <p:txBody>
          <a:bodyPr/>
          <a:lstStyle/>
          <a:p>
            <a:pPr algn="ctr"/>
            <a:r>
              <a:rPr lang="en-IN" b="0" dirty="0"/>
              <a:t>Steps we performed</a:t>
            </a:r>
          </a:p>
        </p:txBody>
      </p:sp>
      <p:sp>
        <p:nvSpPr>
          <p:cNvPr id="4" name="Content Placeholder 3">
            <a:extLst>
              <a:ext uri="{FF2B5EF4-FFF2-40B4-BE49-F238E27FC236}">
                <a16:creationId xmlns:a16="http://schemas.microsoft.com/office/drawing/2014/main" id="{E150C031-A055-87B1-866F-8F73FC0D872E}"/>
              </a:ext>
            </a:extLst>
          </p:cNvPr>
          <p:cNvSpPr>
            <a:spLocks noGrp="1"/>
          </p:cNvSpPr>
          <p:nvPr>
            <p:ph sz="half" idx="2"/>
          </p:nvPr>
        </p:nvSpPr>
        <p:spPr>
          <a:xfrm>
            <a:off x="836613" y="1786855"/>
            <a:ext cx="4692040" cy="4664418"/>
          </a:xfrm>
        </p:spPr>
        <p:txBody>
          <a:bodyPr>
            <a:noAutofit/>
          </a:bodyPr>
          <a:lstStyle/>
          <a:p>
            <a:r>
              <a:rPr lang="en-US" sz="1800" dirty="0"/>
              <a:t>Data Splitting –</a:t>
            </a:r>
          </a:p>
          <a:p>
            <a:pPr lvl="1">
              <a:buFont typeface="Wingdings" panose="05000000000000000000" pitchFamily="2" charset="2"/>
              <a:buChar char="§"/>
            </a:pPr>
            <a:r>
              <a:rPr lang="en-IN" sz="1600" dirty="0"/>
              <a:t>train-test split using the sklearn library.</a:t>
            </a:r>
            <a:endParaRPr lang="en-US" sz="1600" dirty="0"/>
          </a:p>
          <a:p>
            <a:r>
              <a:rPr lang="en-US" sz="1800" dirty="0"/>
              <a:t>Training with Random Forest Classifier–</a:t>
            </a:r>
          </a:p>
          <a:p>
            <a:pPr lvl="1">
              <a:buFont typeface="Wingdings" panose="05000000000000000000" pitchFamily="2" charset="2"/>
              <a:buChar char="§"/>
            </a:pPr>
            <a:r>
              <a:rPr lang="en-US" sz="1600" dirty="0"/>
              <a:t>We used Random Forest Classifier algorithm to create a model using the optimized dataset.</a:t>
            </a:r>
          </a:p>
          <a:p>
            <a:pPr lvl="1">
              <a:buFont typeface="Wingdings" panose="05000000000000000000" pitchFamily="2" charset="2"/>
              <a:buChar char="§"/>
            </a:pPr>
            <a:r>
              <a:rPr lang="en-US" sz="1600" dirty="0"/>
              <a:t>Model predictions using the training dataset give 100% accuracy, but this is because our dataset is a little small.</a:t>
            </a:r>
          </a:p>
          <a:p>
            <a:pPr lvl="1">
              <a:buFont typeface="Wingdings" panose="05000000000000000000" pitchFamily="2" charset="2"/>
              <a:buChar char="§"/>
            </a:pPr>
            <a:r>
              <a:rPr lang="en-US" sz="1600" dirty="0"/>
              <a:t>Our Model with the test dataset produces 94.15% accuracy. With 0.97 recall and 0.96 f1 score.</a:t>
            </a:r>
          </a:p>
          <a:p>
            <a:r>
              <a:rPr lang="en-US" sz="1800" dirty="0"/>
              <a:t>Saving the Final model –</a:t>
            </a:r>
          </a:p>
          <a:p>
            <a:pPr lvl="1">
              <a:buFont typeface="Wingdings" panose="05000000000000000000" pitchFamily="2" charset="2"/>
              <a:buChar char="§"/>
            </a:pPr>
            <a:r>
              <a:rPr lang="en-US" sz="1600" dirty="0"/>
              <a:t>We use the joblib library to save the model to use it for the web application</a:t>
            </a:r>
            <a:r>
              <a:rPr lang="en-US" sz="1400" dirty="0"/>
              <a:t>.</a:t>
            </a:r>
            <a:endParaRPr lang="en-US" sz="1800" dirty="0"/>
          </a:p>
        </p:txBody>
      </p:sp>
      <p:sp>
        <p:nvSpPr>
          <p:cNvPr id="5" name="Text Placeholder 4">
            <a:extLst>
              <a:ext uri="{FF2B5EF4-FFF2-40B4-BE49-F238E27FC236}">
                <a16:creationId xmlns:a16="http://schemas.microsoft.com/office/drawing/2014/main" id="{01A46B78-792F-6C8A-49DE-08358C5135F8}"/>
              </a:ext>
            </a:extLst>
          </p:cNvPr>
          <p:cNvSpPr>
            <a:spLocks noGrp="1"/>
          </p:cNvSpPr>
          <p:nvPr>
            <p:ph type="body" sz="quarter" idx="3"/>
          </p:nvPr>
        </p:nvSpPr>
        <p:spPr>
          <a:xfrm>
            <a:off x="6197603" y="1189038"/>
            <a:ext cx="5160961" cy="474808"/>
          </a:xfrm>
        </p:spPr>
        <p:txBody>
          <a:bodyPr/>
          <a:lstStyle/>
          <a:p>
            <a:pPr algn="ctr"/>
            <a:r>
              <a:rPr lang="en-IN" b="0" dirty="0"/>
              <a:t>Screenshots</a:t>
            </a:r>
          </a:p>
        </p:txBody>
      </p:sp>
      <p:pic>
        <p:nvPicPr>
          <p:cNvPr id="7" name="Picture 6">
            <a:extLst>
              <a:ext uri="{FF2B5EF4-FFF2-40B4-BE49-F238E27FC236}">
                <a16:creationId xmlns:a16="http://schemas.microsoft.com/office/drawing/2014/main" id="{2F82B7F5-3640-B9F7-644D-F45EB7DB6DAC}"/>
              </a:ext>
            </a:extLst>
          </p:cNvPr>
          <p:cNvPicPr>
            <a:picLocks noChangeAspect="1"/>
          </p:cNvPicPr>
          <p:nvPr/>
        </p:nvPicPr>
        <p:blipFill>
          <a:blip r:embed="rId2"/>
          <a:srcRect/>
          <a:stretch/>
        </p:blipFill>
        <p:spPr>
          <a:xfrm>
            <a:off x="6309360" y="2012951"/>
            <a:ext cx="2312871" cy="3070909"/>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13" name="TextBox 12">
            <a:extLst>
              <a:ext uri="{FF2B5EF4-FFF2-40B4-BE49-F238E27FC236}">
                <a16:creationId xmlns:a16="http://schemas.microsoft.com/office/drawing/2014/main" id="{38418263-18D7-BB17-F82B-AAF7D616B8AE}"/>
              </a:ext>
            </a:extLst>
          </p:cNvPr>
          <p:cNvSpPr txBox="1"/>
          <p:nvPr/>
        </p:nvSpPr>
        <p:spPr>
          <a:xfrm>
            <a:off x="6309360" y="5256440"/>
            <a:ext cx="2312690"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1100" i="1" dirty="0"/>
              <a:t>RFC accuracy with training dataset</a:t>
            </a:r>
          </a:p>
        </p:txBody>
      </p:sp>
      <p:pic>
        <p:nvPicPr>
          <p:cNvPr id="23" name="Picture 22">
            <a:extLst>
              <a:ext uri="{FF2B5EF4-FFF2-40B4-BE49-F238E27FC236}">
                <a16:creationId xmlns:a16="http://schemas.microsoft.com/office/drawing/2014/main" id="{54176DCB-D163-7D6D-EDC8-89E4178DA357}"/>
              </a:ext>
            </a:extLst>
          </p:cNvPr>
          <p:cNvPicPr>
            <a:picLocks noChangeAspect="1"/>
          </p:cNvPicPr>
          <p:nvPr/>
        </p:nvPicPr>
        <p:blipFill>
          <a:blip r:embed="rId3"/>
          <a:srcRect/>
          <a:stretch/>
        </p:blipFill>
        <p:spPr>
          <a:xfrm>
            <a:off x="9042698" y="2012951"/>
            <a:ext cx="2312689" cy="3070909"/>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28" name="TextBox 27">
            <a:extLst>
              <a:ext uri="{FF2B5EF4-FFF2-40B4-BE49-F238E27FC236}">
                <a16:creationId xmlns:a16="http://schemas.microsoft.com/office/drawing/2014/main" id="{4329FB23-98BB-70C7-39DE-4F84A592355E}"/>
              </a:ext>
            </a:extLst>
          </p:cNvPr>
          <p:cNvSpPr txBox="1"/>
          <p:nvPr/>
        </p:nvSpPr>
        <p:spPr>
          <a:xfrm>
            <a:off x="9042698" y="5256440"/>
            <a:ext cx="2312689"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1100" i="1" dirty="0"/>
              <a:t>RFC accuracy with test dataset</a:t>
            </a:r>
          </a:p>
        </p:txBody>
      </p:sp>
    </p:spTree>
    <p:extLst>
      <p:ext uri="{BB962C8B-B14F-4D97-AF65-F5344CB8AC3E}">
        <p14:creationId xmlns:p14="http://schemas.microsoft.com/office/powerpoint/2010/main" val="189037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E424-4EB1-524A-53AE-FADE14EA9971}"/>
              </a:ext>
            </a:extLst>
          </p:cNvPr>
          <p:cNvSpPr>
            <a:spLocks noGrp="1"/>
          </p:cNvSpPr>
          <p:nvPr>
            <p:ph type="title"/>
          </p:nvPr>
        </p:nvSpPr>
        <p:spPr>
          <a:xfrm>
            <a:off x="839788" y="365125"/>
            <a:ext cx="10515600" cy="823913"/>
          </a:xfrm>
        </p:spPr>
        <p:txBody>
          <a:bodyPr>
            <a:normAutofit/>
          </a:bodyPr>
          <a:lstStyle/>
          <a:p>
            <a:pPr algn="ctr"/>
            <a:r>
              <a:rPr lang="en-IN" sz="3200" dirty="0"/>
              <a:t>Covid-19 Prediction Model</a:t>
            </a:r>
          </a:p>
        </p:txBody>
      </p:sp>
      <p:sp>
        <p:nvSpPr>
          <p:cNvPr id="3" name="Text Placeholder 2">
            <a:extLst>
              <a:ext uri="{FF2B5EF4-FFF2-40B4-BE49-F238E27FC236}">
                <a16:creationId xmlns:a16="http://schemas.microsoft.com/office/drawing/2014/main" id="{2842E163-E685-6F88-CB73-FBD170FD7AB2}"/>
              </a:ext>
            </a:extLst>
          </p:cNvPr>
          <p:cNvSpPr>
            <a:spLocks noGrp="1"/>
          </p:cNvSpPr>
          <p:nvPr>
            <p:ph type="body" idx="1"/>
          </p:nvPr>
        </p:nvSpPr>
        <p:spPr>
          <a:xfrm>
            <a:off x="836612" y="1189038"/>
            <a:ext cx="5157787" cy="474808"/>
          </a:xfrm>
        </p:spPr>
        <p:txBody>
          <a:bodyPr/>
          <a:lstStyle/>
          <a:p>
            <a:pPr algn="ctr"/>
            <a:r>
              <a:rPr lang="en-IN" b="0" dirty="0"/>
              <a:t>Steps we performed</a:t>
            </a:r>
          </a:p>
        </p:txBody>
      </p:sp>
      <p:sp>
        <p:nvSpPr>
          <p:cNvPr id="4" name="Content Placeholder 3">
            <a:extLst>
              <a:ext uri="{FF2B5EF4-FFF2-40B4-BE49-F238E27FC236}">
                <a16:creationId xmlns:a16="http://schemas.microsoft.com/office/drawing/2014/main" id="{E150C031-A055-87B1-866F-8F73FC0D872E}"/>
              </a:ext>
            </a:extLst>
          </p:cNvPr>
          <p:cNvSpPr>
            <a:spLocks noGrp="1"/>
          </p:cNvSpPr>
          <p:nvPr>
            <p:ph sz="half" idx="2"/>
          </p:nvPr>
        </p:nvSpPr>
        <p:spPr>
          <a:xfrm>
            <a:off x="836612" y="1786855"/>
            <a:ext cx="5360991" cy="4402808"/>
          </a:xfrm>
        </p:spPr>
        <p:txBody>
          <a:bodyPr>
            <a:noAutofit/>
          </a:bodyPr>
          <a:lstStyle/>
          <a:p>
            <a:r>
              <a:rPr lang="en-IN" sz="1800" dirty="0"/>
              <a:t>Data Collection –</a:t>
            </a:r>
          </a:p>
          <a:p>
            <a:pPr lvl="1">
              <a:buFont typeface="Wingdings" panose="05000000000000000000" pitchFamily="2" charset="2"/>
              <a:buChar char="§"/>
            </a:pPr>
            <a:r>
              <a:rPr lang="en-IN" sz="1400" dirty="0"/>
              <a:t>We Generated our dataset from the given two sources:</a:t>
            </a:r>
          </a:p>
          <a:p>
            <a:pPr marL="914400" lvl="2" indent="0">
              <a:buNone/>
            </a:pPr>
            <a:r>
              <a:rPr lang="en-IN" sz="1400" dirty="0">
                <a:hlinkClick r:id="rId2"/>
              </a:rPr>
              <a:t>https://www.kaggle.com/datasets/paultimothymooney/chest-xray-pneumonia</a:t>
            </a:r>
            <a:endParaRPr lang="en-IN" sz="1400" dirty="0"/>
          </a:p>
          <a:p>
            <a:pPr marL="914400" lvl="2" indent="0">
              <a:buNone/>
            </a:pPr>
            <a:r>
              <a:rPr lang="en-IN" sz="1400" dirty="0">
                <a:hlinkClick r:id="rId3"/>
              </a:rPr>
              <a:t>https://github.com/ieee8023/covid-chestxray-dataset</a:t>
            </a:r>
            <a:endParaRPr lang="en-IN" sz="1400" dirty="0"/>
          </a:p>
          <a:p>
            <a:pPr>
              <a:buFont typeface="Wingdings" panose="05000000000000000000" pitchFamily="2" charset="2"/>
              <a:buChar char="§"/>
            </a:pPr>
            <a:r>
              <a:rPr lang="en-IN" sz="1800" dirty="0"/>
              <a:t>Data Processing –</a:t>
            </a:r>
          </a:p>
          <a:p>
            <a:pPr lvl="1">
              <a:buFont typeface="Wingdings" panose="05000000000000000000" pitchFamily="2" charset="2"/>
              <a:buChar char="§"/>
            </a:pPr>
            <a:r>
              <a:rPr lang="en-IN" sz="1400" dirty="0"/>
              <a:t>We use required methods from Skimage library and PIL library.</a:t>
            </a:r>
          </a:p>
          <a:p>
            <a:pPr lvl="1">
              <a:buFont typeface="Wingdings" panose="05000000000000000000" pitchFamily="2" charset="2"/>
              <a:buChar char="§"/>
            </a:pPr>
            <a:r>
              <a:rPr lang="en-IN" sz="1400" dirty="0"/>
              <a:t>We created a sliding window element to perform multi erosion on binarized image.</a:t>
            </a:r>
          </a:p>
          <a:p>
            <a:pPr lvl="1">
              <a:buFont typeface="Wingdings" panose="05000000000000000000" pitchFamily="2" charset="2"/>
              <a:buChar char="§"/>
            </a:pPr>
            <a:r>
              <a:rPr lang="en-IN" sz="1400" dirty="0"/>
              <a:t>We save the processed images in INPUT folders.</a:t>
            </a:r>
            <a:endParaRPr lang="en-IN" sz="1800" dirty="0"/>
          </a:p>
          <a:p>
            <a:r>
              <a:rPr lang="en-IN" sz="1800" dirty="0"/>
              <a:t>Data Splitting –</a:t>
            </a:r>
          </a:p>
          <a:p>
            <a:pPr lvl="1">
              <a:buFont typeface="Wingdings" panose="05000000000000000000" pitchFamily="2" charset="2"/>
              <a:buChar char="§"/>
            </a:pPr>
            <a:r>
              <a:rPr lang="en-IN" sz="1400" dirty="0"/>
              <a:t>Distribution of Target Variable using count plot.</a:t>
            </a:r>
          </a:p>
          <a:p>
            <a:pPr lvl="1">
              <a:buFont typeface="Wingdings" panose="05000000000000000000" pitchFamily="2" charset="2"/>
              <a:buChar char="§"/>
            </a:pPr>
            <a:r>
              <a:rPr lang="en-IN" sz="1400" dirty="0"/>
              <a:t>Correlation between variables using pair plot and heatmap.</a:t>
            </a:r>
          </a:p>
          <a:p>
            <a:pPr lvl="1">
              <a:buFont typeface="Wingdings" panose="05000000000000000000" pitchFamily="2" charset="2"/>
              <a:buChar char="§"/>
            </a:pPr>
            <a:r>
              <a:rPr lang="en-IN" sz="1400" dirty="0"/>
              <a:t>Box plot for outlier detections and treatment.</a:t>
            </a:r>
          </a:p>
        </p:txBody>
      </p:sp>
      <p:sp>
        <p:nvSpPr>
          <p:cNvPr id="5" name="Text Placeholder 4">
            <a:extLst>
              <a:ext uri="{FF2B5EF4-FFF2-40B4-BE49-F238E27FC236}">
                <a16:creationId xmlns:a16="http://schemas.microsoft.com/office/drawing/2014/main" id="{01A46B78-792F-6C8A-49DE-08358C5135F8}"/>
              </a:ext>
            </a:extLst>
          </p:cNvPr>
          <p:cNvSpPr>
            <a:spLocks noGrp="1"/>
          </p:cNvSpPr>
          <p:nvPr>
            <p:ph type="body" sz="quarter" idx="3"/>
          </p:nvPr>
        </p:nvSpPr>
        <p:spPr>
          <a:xfrm>
            <a:off x="6197603" y="1189038"/>
            <a:ext cx="5160961" cy="474808"/>
          </a:xfrm>
        </p:spPr>
        <p:txBody>
          <a:bodyPr/>
          <a:lstStyle/>
          <a:p>
            <a:pPr algn="ctr"/>
            <a:r>
              <a:rPr lang="en-IN" b="0" dirty="0"/>
              <a:t>Screenshots</a:t>
            </a:r>
          </a:p>
        </p:txBody>
      </p:sp>
      <p:pic>
        <p:nvPicPr>
          <p:cNvPr id="8" name="Picture 7">
            <a:hlinkClick r:id="rId4"/>
            <a:extLst>
              <a:ext uri="{FF2B5EF4-FFF2-40B4-BE49-F238E27FC236}">
                <a16:creationId xmlns:a16="http://schemas.microsoft.com/office/drawing/2014/main" id="{9E5D22C5-054F-B22C-AC20-57665448156E}"/>
              </a:ext>
            </a:extLst>
          </p:cNvPr>
          <p:cNvPicPr>
            <a:picLocks noChangeAspect="1"/>
          </p:cNvPicPr>
          <p:nvPr/>
        </p:nvPicPr>
        <p:blipFill>
          <a:blip r:embed="rId5"/>
          <a:srcRect/>
          <a:stretch/>
        </p:blipFill>
        <p:spPr>
          <a:xfrm>
            <a:off x="6454604" y="1908826"/>
            <a:ext cx="4661681" cy="1631328"/>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13" name="TextBox 12">
            <a:extLst>
              <a:ext uri="{FF2B5EF4-FFF2-40B4-BE49-F238E27FC236}">
                <a16:creationId xmlns:a16="http://schemas.microsoft.com/office/drawing/2014/main" id="{381FB952-1DA9-469E-2EE2-3AEBB7B89741}"/>
              </a:ext>
            </a:extLst>
          </p:cNvPr>
          <p:cNvSpPr txBox="1"/>
          <p:nvPr/>
        </p:nvSpPr>
        <p:spPr>
          <a:xfrm flipH="1">
            <a:off x="6454602" y="5715340"/>
            <a:ext cx="4661679" cy="2616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IN" sz="1100" i="1" dirty="0"/>
              <a:t>Pre processing steps on the healthy Lungs</a:t>
            </a:r>
          </a:p>
        </p:txBody>
      </p:sp>
      <p:sp>
        <p:nvSpPr>
          <p:cNvPr id="14" name="TextBox 13">
            <a:extLst>
              <a:ext uri="{FF2B5EF4-FFF2-40B4-BE49-F238E27FC236}">
                <a16:creationId xmlns:a16="http://schemas.microsoft.com/office/drawing/2014/main" id="{30DBEA61-EC68-51B1-E315-A52EED76AC62}"/>
              </a:ext>
            </a:extLst>
          </p:cNvPr>
          <p:cNvSpPr txBox="1"/>
          <p:nvPr/>
        </p:nvSpPr>
        <p:spPr>
          <a:xfrm flipH="1">
            <a:off x="6454603" y="3651042"/>
            <a:ext cx="4661682" cy="2616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IN" sz="1100" i="1" dirty="0"/>
              <a:t>Pre processing steps on the Infected Lungs</a:t>
            </a:r>
          </a:p>
        </p:txBody>
      </p:sp>
      <p:pic>
        <p:nvPicPr>
          <p:cNvPr id="7" name="Picture 6">
            <a:hlinkClick r:id="rId4"/>
            <a:extLst>
              <a:ext uri="{FF2B5EF4-FFF2-40B4-BE49-F238E27FC236}">
                <a16:creationId xmlns:a16="http://schemas.microsoft.com/office/drawing/2014/main" id="{0A64E487-A1AF-1A0E-14D6-B93C7798E12A}"/>
              </a:ext>
            </a:extLst>
          </p:cNvPr>
          <p:cNvPicPr>
            <a:picLocks noChangeAspect="1"/>
          </p:cNvPicPr>
          <p:nvPr/>
        </p:nvPicPr>
        <p:blipFill>
          <a:blip r:embed="rId6"/>
          <a:srcRect/>
          <a:stretch/>
        </p:blipFill>
        <p:spPr>
          <a:xfrm>
            <a:off x="6447240" y="4300569"/>
            <a:ext cx="4661681" cy="1288464"/>
          </a:xfrm>
          <a:prstGeom prst="rect">
            <a:avLst/>
          </a:prstGeom>
        </p:spPr>
        <p:style>
          <a:lnRef idx="2">
            <a:schemeClr val="accent5">
              <a:shade val="50000"/>
            </a:schemeClr>
          </a:lnRef>
          <a:fillRef idx="1">
            <a:schemeClr val="accent5"/>
          </a:fillRef>
          <a:effectRef idx="0">
            <a:schemeClr val="accent5"/>
          </a:effectRef>
          <a:fontRef idx="minor">
            <a:schemeClr val="lt1"/>
          </a:fontRef>
        </p:style>
      </p:pic>
    </p:spTree>
    <p:extLst>
      <p:ext uri="{BB962C8B-B14F-4D97-AF65-F5344CB8AC3E}">
        <p14:creationId xmlns:p14="http://schemas.microsoft.com/office/powerpoint/2010/main" val="3826971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E424-4EB1-524A-53AE-FADE14EA9971}"/>
              </a:ext>
            </a:extLst>
          </p:cNvPr>
          <p:cNvSpPr>
            <a:spLocks noGrp="1"/>
          </p:cNvSpPr>
          <p:nvPr>
            <p:ph type="title"/>
          </p:nvPr>
        </p:nvSpPr>
        <p:spPr>
          <a:xfrm>
            <a:off x="839788" y="365125"/>
            <a:ext cx="10515600" cy="823913"/>
          </a:xfrm>
        </p:spPr>
        <p:txBody>
          <a:bodyPr>
            <a:normAutofit/>
          </a:bodyPr>
          <a:lstStyle/>
          <a:p>
            <a:pPr algn="ctr"/>
            <a:r>
              <a:rPr lang="en-IN" sz="3200" dirty="0"/>
              <a:t>Covid-19 Prediction Model (contd.)</a:t>
            </a:r>
          </a:p>
        </p:txBody>
      </p:sp>
      <p:sp>
        <p:nvSpPr>
          <p:cNvPr id="3" name="Text Placeholder 2">
            <a:extLst>
              <a:ext uri="{FF2B5EF4-FFF2-40B4-BE49-F238E27FC236}">
                <a16:creationId xmlns:a16="http://schemas.microsoft.com/office/drawing/2014/main" id="{2842E163-E685-6F88-CB73-FBD170FD7AB2}"/>
              </a:ext>
            </a:extLst>
          </p:cNvPr>
          <p:cNvSpPr>
            <a:spLocks noGrp="1"/>
          </p:cNvSpPr>
          <p:nvPr>
            <p:ph type="body" idx="1"/>
          </p:nvPr>
        </p:nvSpPr>
        <p:spPr>
          <a:xfrm>
            <a:off x="836612" y="1189038"/>
            <a:ext cx="5157787" cy="474808"/>
          </a:xfrm>
        </p:spPr>
        <p:txBody>
          <a:bodyPr/>
          <a:lstStyle/>
          <a:p>
            <a:pPr algn="ctr"/>
            <a:r>
              <a:rPr lang="en-IN" b="0" dirty="0"/>
              <a:t>Steps we performed</a:t>
            </a:r>
          </a:p>
        </p:txBody>
      </p:sp>
      <p:sp>
        <p:nvSpPr>
          <p:cNvPr id="4" name="Content Placeholder 3">
            <a:extLst>
              <a:ext uri="{FF2B5EF4-FFF2-40B4-BE49-F238E27FC236}">
                <a16:creationId xmlns:a16="http://schemas.microsoft.com/office/drawing/2014/main" id="{E150C031-A055-87B1-866F-8F73FC0D872E}"/>
              </a:ext>
            </a:extLst>
          </p:cNvPr>
          <p:cNvSpPr>
            <a:spLocks noGrp="1"/>
          </p:cNvSpPr>
          <p:nvPr>
            <p:ph sz="half" idx="2"/>
          </p:nvPr>
        </p:nvSpPr>
        <p:spPr>
          <a:xfrm>
            <a:off x="836612" y="1786855"/>
            <a:ext cx="5076507" cy="4664418"/>
          </a:xfrm>
        </p:spPr>
        <p:txBody>
          <a:bodyPr>
            <a:noAutofit/>
          </a:bodyPr>
          <a:lstStyle/>
          <a:p>
            <a:r>
              <a:rPr lang="en-US" sz="1800" dirty="0"/>
              <a:t>Training with CNN –</a:t>
            </a:r>
          </a:p>
          <a:p>
            <a:pPr lvl="1">
              <a:buFont typeface="Wingdings" panose="05000000000000000000" pitchFamily="2" charset="2"/>
              <a:buChar char="§"/>
            </a:pPr>
            <a:r>
              <a:rPr lang="en-US" sz="1600" dirty="0"/>
              <a:t>We used the convolutional neural network (CNN) algorithm to create a model sequential model with multiple layers Using the ReLU activation function for the inner layers and the Sigmoid activation function for the Final layer with an ‘Adam’ optimizer.</a:t>
            </a:r>
          </a:p>
          <a:p>
            <a:pPr lvl="1">
              <a:buFont typeface="Wingdings" panose="05000000000000000000" pitchFamily="2" charset="2"/>
              <a:buChar char="§"/>
            </a:pPr>
            <a:r>
              <a:rPr lang="en-US" sz="1600" dirty="0"/>
              <a:t>We use ImageDataGenerator Library to generate, train, test, validation datasets from processed and unprocessed data for our CNN model.</a:t>
            </a:r>
          </a:p>
          <a:p>
            <a:pPr lvl="1">
              <a:buFont typeface="Wingdings" panose="05000000000000000000" pitchFamily="2" charset="2"/>
              <a:buChar char="§"/>
            </a:pPr>
            <a:r>
              <a:rPr lang="en-US" sz="1600" dirty="0"/>
              <a:t>We trained two models and compared their accuracies; we noticed that the processed dataset gives 95.23% accuracy, so we stuck with our first model for predictions with 97.61% accuracy.</a:t>
            </a:r>
          </a:p>
          <a:p>
            <a:r>
              <a:rPr lang="en-US" sz="1800" dirty="0"/>
              <a:t>Saving the Final model –</a:t>
            </a:r>
          </a:p>
          <a:p>
            <a:pPr lvl="1">
              <a:buFont typeface="Wingdings" panose="05000000000000000000" pitchFamily="2" charset="2"/>
              <a:buChar char="§"/>
            </a:pPr>
            <a:r>
              <a:rPr lang="en-US" sz="1600" dirty="0"/>
              <a:t>We use inbuilt tensor flow library to save the model to use it for web application.</a:t>
            </a:r>
            <a:endParaRPr lang="en-US" sz="2000" dirty="0"/>
          </a:p>
        </p:txBody>
      </p:sp>
      <p:sp>
        <p:nvSpPr>
          <p:cNvPr id="5" name="Text Placeholder 4">
            <a:extLst>
              <a:ext uri="{FF2B5EF4-FFF2-40B4-BE49-F238E27FC236}">
                <a16:creationId xmlns:a16="http://schemas.microsoft.com/office/drawing/2014/main" id="{01A46B78-792F-6C8A-49DE-08358C5135F8}"/>
              </a:ext>
            </a:extLst>
          </p:cNvPr>
          <p:cNvSpPr>
            <a:spLocks noGrp="1"/>
          </p:cNvSpPr>
          <p:nvPr>
            <p:ph type="body" sz="quarter" idx="3"/>
          </p:nvPr>
        </p:nvSpPr>
        <p:spPr>
          <a:xfrm>
            <a:off x="6197603" y="1189038"/>
            <a:ext cx="5160961" cy="474808"/>
          </a:xfrm>
        </p:spPr>
        <p:txBody>
          <a:bodyPr/>
          <a:lstStyle/>
          <a:p>
            <a:pPr algn="ctr"/>
            <a:r>
              <a:rPr lang="en-IN" b="0" dirty="0"/>
              <a:t>Screenshots</a:t>
            </a:r>
          </a:p>
        </p:txBody>
      </p:sp>
      <p:sp>
        <p:nvSpPr>
          <p:cNvPr id="13" name="TextBox 12">
            <a:extLst>
              <a:ext uri="{FF2B5EF4-FFF2-40B4-BE49-F238E27FC236}">
                <a16:creationId xmlns:a16="http://schemas.microsoft.com/office/drawing/2014/main" id="{38418263-18D7-BB17-F82B-AAF7D616B8AE}"/>
              </a:ext>
            </a:extLst>
          </p:cNvPr>
          <p:cNvSpPr txBox="1"/>
          <p:nvPr/>
        </p:nvSpPr>
        <p:spPr>
          <a:xfrm>
            <a:off x="6432063" y="3719017"/>
            <a:ext cx="469204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1100" i="1" dirty="0"/>
              <a:t>Loss and accuracy with un-processed dataset</a:t>
            </a:r>
          </a:p>
        </p:txBody>
      </p:sp>
      <p:pic>
        <p:nvPicPr>
          <p:cNvPr id="8" name="Picture 7">
            <a:extLst>
              <a:ext uri="{FF2B5EF4-FFF2-40B4-BE49-F238E27FC236}">
                <a16:creationId xmlns:a16="http://schemas.microsoft.com/office/drawing/2014/main" id="{4C626761-2C2F-BC48-FA19-B5EC1DC3A83B}"/>
              </a:ext>
            </a:extLst>
          </p:cNvPr>
          <p:cNvPicPr>
            <a:picLocks noChangeAspect="1"/>
          </p:cNvPicPr>
          <p:nvPr/>
        </p:nvPicPr>
        <p:blipFill>
          <a:blip r:embed="rId2"/>
          <a:stretch>
            <a:fillRect/>
          </a:stretch>
        </p:blipFill>
        <p:spPr>
          <a:xfrm>
            <a:off x="6432063" y="1663846"/>
            <a:ext cx="4692040" cy="2052469"/>
          </a:xfrm>
          <a:prstGeom prst="rect">
            <a:avLst/>
          </a:prstGeom>
        </p:spPr>
        <p:style>
          <a:lnRef idx="2">
            <a:schemeClr val="accent2">
              <a:shade val="50000"/>
            </a:schemeClr>
          </a:lnRef>
          <a:fillRef idx="1">
            <a:schemeClr val="accent2"/>
          </a:fillRef>
          <a:effectRef idx="0">
            <a:schemeClr val="accent2"/>
          </a:effectRef>
          <a:fontRef idx="minor">
            <a:schemeClr val="lt1"/>
          </a:fontRef>
        </p:style>
      </p:pic>
      <p:sp>
        <p:nvSpPr>
          <p:cNvPr id="11" name="TextBox 10">
            <a:extLst>
              <a:ext uri="{FF2B5EF4-FFF2-40B4-BE49-F238E27FC236}">
                <a16:creationId xmlns:a16="http://schemas.microsoft.com/office/drawing/2014/main" id="{9F5597EA-607F-5E1F-CC04-E4275AFAA8E2}"/>
              </a:ext>
            </a:extLst>
          </p:cNvPr>
          <p:cNvSpPr txBox="1"/>
          <p:nvPr/>
        </p:nvSpPr>
        <p:spPr>
          <a:xfrm>
            <a:off x="6432063" y="6102776"/>
            <a:ext cx="469204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1100" i="1" dirty="0"/>
              <a:t>Loss and accuracy with processed dataset</a:t>
            </a:r>
          </a:p>
        </p:txBody>
      </p:sp>
      <p:pic>
        <p:nvPicPr>
          <p:cNvPr id="12" name="Picture 11">
            <a:extLst>
              <a:ext uri="{FF2B5EF4-FFF2-40B4-BE49-F238E27FC236}">
                <a16:creationId xmlns:a16="http://schemas.microsoft.com/office/drawing/2014/main" id="{D8C02269-7BC0-56E4-3F15-9F93F6BC3A0A}"/>
              </a:ext>
            </a:extLst>
          </p:cNvPr>
          <p:cNvPicPr>
            <a:picLocks noChangeAspect="1"/>
          </p:cNvPicPr>
          <p:nvPr/>
        </p:nvPicPr>
        <p:blipFill>
          <a:blip r:embed="rId3"/>
          <a:srcRect/>
          <a:stretch/>
        </p:blipFill>
        <p:spPr>
          <a:xfrm>
            <a:off x="6432063" y="4119064"/>
            <a:ext cx="4692040" cy="1983712"/>
          </a:xfrm>
          <a:prstGeom prst="rect">
            <a:avLst/>
          </a:prstGeom>
        </p:spPr>
        <p:style>
          <a:lnRef idx="2">
            <a:schemeClr val="accent2">
              <a:shade val="50000"/>
            </a:schemeClr>
          </a:lnRef>
          <a:fillRef idx="1">
            <a:schemeClr val="accent2"/>
          </a:fillRef>
          <a:effectRef idx="0">
            <a:schemeClr val="accent2"/>
          </a:effectRef>
          <a:fontRef idx="minor">
            <a:schemeClr val="lt1"/>
          </a:fontRef>
        </p:style>
      </p:pic>
    </p:spTree>
    <p:extLst>
      <p:ext uri="{BB962C8B-B14F-4D97-AF65-F5344CB8AC3E}">
        <p14:creationId xmlns:p14="http://schemas.microsoft.com/office/powerpoint/2010/main" val="223563920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D3C50"/>
      </a:dk2>
      <a:lt2>
        <a:srgbClr val="CBD1D1"/>
      </a:lt2>
      <a:accent1>
        <a:srgbClr val="46A0D8"/>
      </a:accent1>
      <a:accent2>
        <a:srgbClr val="CC5B27"/>
      </a:accent2>
      <a:accent3>
        <a:srgbClr val="33AC55"/>
      </a:accent3>
      <a:accent4>
        <a:srgbClr val="EE9F20"/>
      </a:accent4>
      <a:accent5>
        <a:srgbClr val="824D9D"/>
      </a:accent5>
      <a:accent6>
        <a:srgbClr val="3ABA99"/>
      </a:accent6>
      <a:hlink>
        <a:srgbClr val="0563C1"/>
      </a:hlink>
      <a:folHlink>
        <a:srgbClr val="954F72"/>
      </a:folHlink>
    </a:clrScheme>
    <a:fontScheme name="Custom 2">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942_win32_v2" id="{BFDBA5BB-00C2-4FD6-BF44-6F34C81AFAE6}" vid="{710E1C20-E799-41A9-B32B-772BA18F69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0488788-02F3-4614-A0E2-F208657CDF06}">
  <ds:schemaRefs>
    <ds:schemaRef ds:uri="http://schemas.microsoft.com/sharepoint/v3/contenttype/forms"/>
  </ds:schemaRefs>
</ds:datastoreItem>
</file>

<file path=customXml/itemProps2.xml><?xml version="1.0" encoding="utf-8"?>
<ds:datastoreItem xmlns:ds="http://schemas.openxmlformats.org/officeDocument/2006/customXml" ds:itemID="{1304D194-9020-4D77-BCEE-37803F7241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44A853-FA74-45B4-AE5F-B3796F4BB94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Healthy Habit Tracker</Template>
  <TotalTime>301</TotalTime>
  <Words>1158</Words>
  <Application>Microsoft Office PowerPoint</Application>
  <PresentationFormat>Widescreen</PresentationFormat>
  <Paragraphs>117</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Courier New</vt:lpstr>
      <vt:lpstr>Segoe UI</vt:lpstr>
      <vt:lpstr>Wingdings</vt:lpstr>
      <vt:lpstr>Office Theme</vt:lpstr>
      <vt:lpstr>PyCoders Health Reporter</vt:lpstr>
      <vt:lpstr>Introduction</vt:lpstr>
      <vt:lpstr>PowerPoint Presentation</vt:lpstr>
      <vt:lpstr>Diabetes Prediction Model</vt:lpstr>
      <vt:lpstr>Diabetes Prediction Model (contd.)</vt:lpstr>
      <vt:lpstr>Breast Cancer Prediction Model</vt:lpstr>
      <vt:lpstr>Breast Cancer Prediction Model (contd.)</vt:lpstr>
      <vt:lpstr>Covid-19 Prediction Model</vt:lpstr>
      <vt:lpstr>Covid-19 Prediction Model (contd.)</vt:lpstr>
      <vt:lpstr>Conclusion</vt:lpstr>
      <vt:lpstr>PyCoders Health Reporter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PyCoders Health Reporter</dc:title>
  <dc:creator>Mukul Bisht</dc:creator>
  <cp:lastModifiedBy>Mukul Bisht</cp:lastModifiedBy>
  <cp:revision>16</cp:revision>
  <dcterms:created xsi:type="dcterms:W3CDTF">2022-12-12T14:16:15Z</dcterms:created>
  <dcterms:modified xsi:type="dcterms:W3CDTF">2022-12-12T19:18:05Z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