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61" r:id="rId3"/>
    <p:sldId id="268" r:id="rId4"/>
    <p:sldId id="262" r:id="rId5"/>
    <p:sldId id="263" r:id="rId6"/>
    <p:sldId id="264" r:id="rId7"/>
    <p:sldId id="265" r:id="rId8"/>
    <p:sldId id="271" r:id="rId9"/>
    <p:sldId id="270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6529A-4423-0BFA-D370-88A93AAA94CB}" v="9" dt="2021-04-17T18:25:23.094"/>
    <p1510:client id="{6FFE09BF-A3EF-3E9E-5B17-485C8CA21BFB}" v="28" dt="2021-04-18T06:01:10.829"/>
    <p1510:client id="{DFA70AD0-7CD6-516F-E0A7-0729C0E94928}" v="59" dt="2021-04-18T18:25:28.893"/>
    <p1510:client id="{F6F6592C-95A0-185E-BDCF-9CCD224B24AD}" v="735" dt="2021-04-17T19:51:44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93187-DA0E-4EFA-8DB6-A7F1D73444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A27411-D468-4B6B-B51B-1C473DA33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based on auto encoder decoder model which is used for translation.</a:t>
          </a:r>
        </a:p>
      </dgm:t>
    </dgm:pt>
    <dgm:pt modelId="{EEAF52C3-2C09-4F98-8859-76A1A3926092}" type="parTrans" cxnId="{74073FF8-454A-4EB4-97B0-3D2FFF93BB94}">
      <dgm:prSet/>
      <dgm:spPr/>
      <dgm:t>
        <a:bodyPr/>
        <a:lstStyle/>
        <a:p>
          <a:endParaRPr lang="en-US"/>
        </a:p>
      </dgm:t>
    </dgm:pt>
    <dgm:pt modelId="{297AE252-3C9C-42E5-B143-62936C6E1F67}" type="sibTrans" cxnId="{74073FF8-454A-4EB4-97B0-3D2FFF93BB94}">
      <dgm:prSet/>
      <dgm:spPr/>
      <dgm:t>
        <a:bodyPr/>
        <a:lstStyle/>
        <a:p>
          <a:endParaRPr lang="en-US"/>
        </a:p>
      </dgm:t>
    </dgm:pt>
    <dgm:pt modelId="{35104E65-B297-45D4-B4DF-999206974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in our model we have used only the encoder part.</a:t>
          </a:r>
        </a:p>
      </dgm:t>
    </dgm:pt>
    <dgm:pt modelId="{56225929-B7F2-497C-9F05-E06029DEEB07}" type="parTrans" cxnId="{5C8ABCE4-B607-4DC1-B7B4-B5ABDC63A76D}">
      <dgm:prSet/>
      <dgm:spPr/>
      <dgm:t>
        <a:bodyPr/>
        <a:lstStyle/>
        <a:p>
          <a:endParaRPr lang="en-US"/>
        </a:p>
      </dgm:t>
    </dgm:pt>
    <dgm:pt modelId="{F876B8E2-1593-4172-8A9C-0045B0E98B4E}" type="sibTrans" cxnId="{5C8ABCE4-B607-4DC1-B7B4-B5ABDC63A76D}">
      <dgm:prSet/>
      <dgm:spPr/>
      <dgm:t>
        <a:bodyPr/>
        <a:lstStyle/>
        <a:p>
          <a:endParaRPr lang="en-US"/>
        </a:p>
      </dgm:t>
    </dgm:pt>
    <dgm:pt modelId="{0E2E9797-C03E-40B8-B86C-A9F7206D9D2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For Word side the features to the model will be each word.</a:t>
          </a:r>
        </a:p>
      </dgm:t>
    </dgm:pt>
    <dgm:pt modelId="{BE304B87-CCEA-4B8A-80B6-CE4329335F90}" type="parTrans" cxnId="{354C92ED-8747-4376-93E9-9FED84D4F36D}">
      <dgm:prSet/>
      <dgm:spPr/>
    </dgm:pt>
    <dgm:pt modelId="{EB5C57AB-D3EC-4218-99AD-8BCC245D4B13}" type="sibTrans" cxnId="{354C92ED-8747-4376-93E9-9FED84D4F36D}">
      <dgm:prSet/>
      <dgm:spPr/>
    </dgm:pt>
    <dgm:pt modelId="{89680FBC-6D7B-4A2E-BF8C-22E8F12CA431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For the Character side the features to the model will be different subword features that is being captured by different filter size.</a:t>
          </a:r>
        </a:p>
      </dgm:t>
    </dgm:pt>
    <dgm:pt modelId="{3958F6C0-681C-4888-A783-7E0EF7BF09A4}" type="parTrans" cxnId="{AF9E6B4C-98E1-485C-9E8F-4E80748D121C}">
      <dgm:prSet/>
      <dgm:spPr/>
    </dgm:pt>
    <dgm:pt modelId="{27A26E0C-9C59-41CD-81F1-95C811C10182}" type="sibTrans" cxnId="{AF9E6B4C-98E1-485C-9E8F-4E80748D121C}">
      <dgm:prSet/>
      <dgm:spPr/>
    </dgm:pt>
    <dgm:pt modelId="{CFC768FB-1647-413B-9756-3229E6E68D3F}" type="pres">
      <dgm:prSet presAssocID="{C2E93187-DA0E-4EFA-8DB6-A7F1D7344471}" presName="root" presStyleCnt="0">
        <dgm:presLayoutVars>
          <dgm:dir/>
          <dgm:resizeHandles val="exact"/>
        </dgm:presLayoutVars>
      </dgm:prSet>
      <dgm:spPr/>
    </dgm:pt>
    <dgm:pt modelId="{0A82F826-4F6F-4273-A756-1927B07893B4}" type="pres">
      <dgm:prSet presAssocID="{AAA27411-D468-4B6B-B51B-1C473DA33DF1}" presName="compNode" presStyleCnt="0"/>
      <dgm:spPr/>
    </dgm:pt>
    <dgm:pt modelId="{F15356D3-5491-45CC-8ACF-A675F5898C36}" type="pres">
      <dgm:prSet presAssocID="{AAA27411-D468-4B6B-B51B-1C473DA33DF1}" presName="bgRect" presStyleLbl="bgShp" presStyleIdx="0" presStyleCnt="4"/>
      <dgm:spPr/>
    </dgm:pt>
    <dgm:pt modelId="{177EAA16-9E87-4252-9E7F-BFC8D8DFDB62}" type="pres">
      <dgm:prSet presAssocID="{AAA27411-D468-4B6B-B51B-1C473DA33D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DF475F-4136-4B18-9569-63DC0E4048B3}" type="pres">
      <dgm:prSet presAssocID="{AAA27411-D468-4B6B-B51B-1C473DA33DF1}" presName="spaceRect" presStyleCnt="0"/>
      <dgm:spPr/>
    </dgm:pt>
    <dgm:pt modelId="{69A83FB0-BA76-4631-8082-8FE46C74C765}" type="pres">
      <dgm:prSet presAssocID="{AAA27411-D468-4B6B-B51B-1C473DA33DF1}" presName="parTx" presStyleLbl="revTx" presStyleIdx="0" presStyleCnt="4">
        <dgm:presLayoutVars>
          <dgm:chMax val="0"/>
          <dgm:chPref val="0"/>
        </dgm:presLayoutVars>
      </dgm:prSet>
      <dgm:spPr/>
    </dgm:pt>
    <dgm:pt modelId="{1A5E78AA-6056-4808-84B6-638356934088}" type="pres">
      <dgm:prSet presAssocID="{297AE252-3C9C-42E5-B143-62936C6E1F67}" presName="sibTrans" presStyleCnt="0"/>
      <dgm:spPr/>
    </dgm:pt>
    <dgm:pt modelId="{54876C66-E7C9-4293-BFDF-3620D3A2CA5E}" type="pres">
      <dgm:prSet presAssocID="{35104E65-B297-45D4-B4DF-999206974CFA}" presName="compNode" presStyleCnt="0"/>
      <dgm:spPr/>
    </dgm:pt>
    <dgm:pt modelId="{B709499B-9E57-4A33-BFE5-9701A770F2C5}" type="pres">
      <dgm:prSet presAssocID="{35104E65-B297-45D4-B4DF-999206974CFA}" presName="bgRect" presStyleLbl="bgShp" presStyleIdx="1" presStyleCnt="4"/>
      <dgm:spPr/>
    </dgm:pt>
    <dgm:pt modelId="{EDC82C0D-B02D-41D6-9A9C-284D01E455E9}" type="pres">
      <dgm:prSet presAssocID="{35104E65-B297-45D4-B4DF-999206974C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1ED3213-5E07-4497-951F-ACABBACFDC68}" type="pres">
      <dgm:prSet presAssocID="{35104E65-B297-45D4-B4DF-999206974CFA}" presName="spaceRect" presStyleCnt="0"/>
      <dgm:spPr/>
    </dgm:pt>
    <dgm:pt modelId="{B65A9FEF-24A6-4C26-B6B2-36DE2CCAD342}" type="pres">
      <dgm:prSet presAssocID="{35104E65-B297-45D4-B4DF-999206974CFA}" presName="parTx" presStyleLbl="revTx" presStyleIdx="1" presStyleCnt="4">
        <dgm:presLayoutVars>
          <dgm:chMax val="0"/>
          <dgm:chPref val="0"/>
        </dgm:presLayoutVars>
      </dgm:prSet>
      <dgm:spPr/>
    </dgm:pt>
    <dgm:pt modelId="{D6401EAB-5FE1-4436-A6E3-BFE0B572BC26}" type="pres">
      <dgm:prSet presAssocID="{F876B8E2-1593-4172-8A9C-0045B0E98B4E}" presName="sibTrans" presStyleCnt="0"/>
      <dgm:spPr/>
    </dgm:pt>
    <dgm:pt modelId="{CA69A1FF-712E-4781-B34B-F1B86073D7A7}" type="pres">
      <dgm:prSet presAssocID="{0E2E9797-C03E-40B8-B86C-A9F7206D9D28}" presName="compNode" presStyleCnt="0"/>
      <dgm:spPr/>
    </dgm:pt>
    <dgm:pt modelId="{3232F16B-2CD9-434C-88C4-6EB96DD837A6}" type="pres">
      <dgm:prSet presAssocID="{0E2E9797-C03E-40B8-B86C-A9F7206D9D28}" presName="bgRect" presStyleLbl="bgShp" presStyleIdx="2" presStyleCnt="4"/>
      <dgm:spPr/>
    </dgm:pt>
    <dgm:pt modelId="{D7031E0C-6C98-4EC5-8493-896E0327CFC6}" type="pres">
      <dgm:prSet presAssocID="{0E2E9797-C03E-40B8-B86C-A9F7206D9D28}" presName="iconRect" presStyleLbl="node1" presStyleIdx="2" presStyleCnt="4"/>
      <dgm:spPr/>
    </dgm:pt>
    <dgm:pt modelId="{AB5703CD-921A-45C5-8B16-0BC3CBA402CE}" type="pres">
      <dgm:prSet presAssocID="{0E2E9797-C03E-40B8-B86C-A9F7206D9D28}" presName="spaceRect" presStyleCnt="0"/>
      <dgm:spPr/>
    </dgm:pt>
    <dgm:pt modelId="{38818963-C2FD-40C9-B92F-691C5D335C01}" type="pres">
      <dgm:prSet presAssocID="{0E2E9797-C03E-40B8-B86C-A9F7206D9D28}" presName="parTx" presStyleLbl="revTx" presStyleIdx="2" presStyleCnt="4">
        <dgm:presLayoutVars>
          <dgm:chMax val="0"/>
          <dgm:chPref val="0"/>
        </dgm:presLayoutVars>
      </dgm:prSet>
      <dgm:spPr/>
    </dgm:pt>
    <dgm:pt modelId="{AEE18512-3CD0-4E59-9792-E75760D6C410}" type="pres">
      <dgm:prSet presAssocID="{EB5C57AB-D3EC-4218-99AD-8BCC245D4B13}" presName="sibTrans" presStyleCnt="0"/>
      <dgm:spPr/>
    </dgm:pt>
    <dgm:pt modelId="{A7F60822-3AAE-4F40-B771-6A1F168B1800}" type="pres">
      <dgm:prSet presAssocID="{89680FBC-6D7B-4A2E-BF8C-22E8F12CA431}" presName="compNode" presStyleCnt="0"/>
      <dgm:spPr/>
    </dgm:pt>
    <dgm:pt modelId="{E7DA1445-EEDE-4D59-A735-65AF41B34AD6}" type="pres">
      <dgm:prSet presAssocID="{89680FBC-6D7B-4A2E-BF8C-22E8F12CA431}" presName="bgRect" presStyleLbl="bgShp" presStyleIdx="3" presStyleCnt="4"/>
      <dgm:spPr/>
    </dgm:pt>
    <dgm:pt modelId="{26FA653D-9D84-4869-A993-D224D319EA9E}" type="pres">
      <dgm:prSet presAssocID="{89680FBC-6D7B-4A2E-BF8C-22E8F12CA431}" presName="iconRect" presStyleLbl="node1" presStyleIdx="3" presStyleCnt="4"/>
      <dgm:spPr/>
    </dgm:pt>
    <dgm:pt modelId="{A92905D6-D027-4807-ACEE-CE79504FAA67}" type="pres">
      <dgm:prSet presAssocID="{89680FBC-6D7B-4A2E-BF8C-22E8F12CA431}" presName="spaceRect" presStyleCnt="0"/>
      <dgm:spPr/>
    </dgm:pt>
    <dgm:pt modelId="{F45A76CE-24FC-427F-994D-14798A88569D}" type="pres">
      <dgm:prSet presAssocID="{89680FBC-6D7B-4A2E-BF8C-22E8F12CA43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95B243-A1C9-4954-9159-A179360FB0DC}" type="presOf" srcId="{89680FBC-6D7B-4A2E-BF8C-22E8F12CA431}" destId="{F45A76CE-24FC-427F-994D-14798A88569D}" srcOrd="0" destOrd="0" presId="urn:microsoft.com/office/officeart/2018/2/layout/IconVerticalSolidList"/>
    <dgm:cxn modelId="{AF9E6B4C-98E1-485C-9E8F-4E80748D121C}" srcId="{C2E93187-DA0E-4EFA-8DB6-A7F1D7344471}" destId="{89680FBC-6D7B-4A2E-BF8C-22E8F12CA431}" srcOrd="3" destOrd="0" parTransId="{3958F6C0-681C-4888-A783-7E0EF7BF09A4}" sibTransId="{27A26E0C-9C59-41CD-81F1-95C811C10182}"/>
    <dgm:cxn modelId="{1806BE97-7C26-4C01-9FF8-81DF1825775A}" type="presOf" srcId="{0E2E9797-C03E-40B8-B86C-A9F7206D9D28}" destId="{38818963-C2FD-40C9-B92F-691C5D335C01}" srcOrd="0" destOrd="0" presId="urn:microsoft.com/office/officeart/2018/2/layout/IconVerticalSolidList"/>
    <dgm:cxn modelId="{9EEB72CC-F627-4FD4-A100-6334ED6AA06C}" type="presOf" srcId="{35104E65-B297-45D4-B4DF-999206974CFA}" destId="{B65A9FEF-24A6-4C26-B6B2-36DE2CCAD342}" srcOrd="0" destOrd="0" presId="urn:microsoft.com/office/officeart/2018/2/layout/IconVerticalSolidList"/>
    <dgm:cxn modelId="{080774E3-11A6-4073-A6CC-CB084276D278}" type="presOf" srcId="{C2E93187-DA0E-4EFA-8DB6-A7F1D7344471}" destId="{CFC768FB-1647-413B-9756-3229E6E68D3F}" srcOrd="0" destOrd="0" presId="urn:microsoft.com/office/officeart/2018/2/layout/IconVerticalSolidList"/>
    <dgm:cxn modelId="{5C8ABCE4-B607-4DC1-B7B4-B5ABDC63A76D}" srcId="{C2E93187-DA0E-4EFA-8DB6-A7F1D7344471}" destId="{35104E65-B297-45D4-B4DF-999206974CFA}" srcOrd="1" destOrd="0" parTransId="{56225929-B7F2-497C-9F05-E06029DEEB07}" sibTransId="{F876B8E2-1593-4172-8A9C-0045B0E98B4E}"/>
    <dgm:cxn modelId="{E04201EB-E4C5-4492-8B2E-48F0C410A696}" type="presOf" srcId="{AAA27411-D468-4B6B-B51B-1C473DA33DF1}" destId="{69A83FB0-BA76-4631-8082-8FE46C74C765}" srcOrd="0" destOrd="0" presId="urn:microsoft.com/office/officeart/2018/2/layout/IconVerticalSolidList"/>
    <dgm:cxn modelId="{354C92ED-8747-4376-93E9-9FED84D4F36D}" srcId="{C2E93187-DA0E-4EFA-8DB6-A7F1D7344471}" destId="{0E2E9797-C03E-40B8-B86C-A9F7206D9D28}" srcOrd="2" destOrd="0" parTransId="{BE304B87-CCEA-4B8A-80B6-CE4329335F90}" sibTransId="{EB5C57AB-D3EC-4218-99AD-8BCC245D4B13}"/>
    <dgm:cxn modelId="{74073FF8-454A-4EB4-97B0-3D2FFF93BB94}" srcId="{C2E93187-DA0E-4EFA-8DB6-A7F1D7344471}" destId="{AAA27411-D468-4B6B-B51B-1C473DA33DF1}" srcOrd="0" destOrd="0" parTransId="{EEAF52C3-2C09-4F98-8859-76A1A3926092}" sibTransId="{297AE252-3C9C-42E5-B143-62936C6E1F67}"/>
    <dgm:cxn modelId="{931F2E33-CEA4-4B40-8FD8-E0CD8EAD69F3}" type="presParOf" srcId="{CFC768FB-1647-413B-9756-3229E6E68D3F}" destId="{0A82F826-4F6F-4273-A756-1927B07893B4}" srcOrd="0" destOrd="0" presId="urn:microsoft.com/office/officeart/2018/2/layout/IconVerticalSolidList"/>
    <dgm:cxn modelId="{4EF1607A-175A-464E-8993-D3325F9648B1}" type="presParOf" srcId="{0A82F826-4F6F-4273-A756-1927B07893B4}" destId="{F15356D3-5491-45CC-8ACF-A675F5898C36}" srcOrd="0" destOrd="0" presId="urn:microsoft.com/office/officeart/2018/2/layout/IconVerticalSolidList"/>
    <dgm:cxn modelId="{F467EE8C-0F15-4A09-BC9F-66065FDFC957}" type="presParOf" srcId="{0A82F826-4F6F-4273-A756-1927B07893B4}" destId="{177EAA16-9E87-4252-9E7F-BFC8D8DFDB62}" srcOrd="1" destOrd="0" presId="urn:microsoft.com/office/officeart/2018/2/layout/IconVerticalSolidList"/>
    <dgm:cxn modelId="{C9C9169E-2F69-4FE8-8C4E-7463613C95F6}" type="presParOf" srcId="{0A82F826-4F6F-4273-A756-1927B07893B4}" destId="{C2DF475F-4136-4B18-9569-63DC0E4048B3}" srcOrd="2" destOrd="0" presId="urn:microsoft.com/office/officeart/2018/2/layout/IconVerticalSolidList"/>
    <dgm:cxn modelId="{7C087DAB-371E-4F06-8D74-595E95E066F6}" type="presParOf" srcId="{0A82F826-4F6F-4273-A756-1927B07893B4}" destId="{69A83FB0-BA76-4631-8082-8FE46C74C765}" srcOrd="3" destOrd="0" presId="urn:microsoft.com/office/officeart/2018/2/layout/IconVerticalSolidList"/>
    <dgm:cxn modelId="{5DAE0D70-E363-4F08-895D-15C3CE30AB24}" type="presParOf" srcId="{CFC768FB-1647-413B-9756-3229E6E68D3F}" destId="{1A5E78AA-6056-4808-84B6-638356934088}" srcOrd="1" destOrd="0" presId="urn:microsoft.com/office/officeart/2018/2/layout/IconVerticalSolidList"/>
    <dgm:cxn modelId="{B34A1B7E-220D-4CC7-AD7F-69A6CE6BEE1C}" type="presParOf" srcId="{CFC768FB-1647-413B-9756-3229E6E68D3F}" destId="{54876C66-E7C9-4293-BFDF-3620D3A2CA5E}" srcOrd="2" destOrd="0" presId="urn:microsoft.com/office/officeart/2018/2/layout/IconVerticalSolidList"/>
    <dgm:cxn modelId="{56E541C4-9192-4188-801C-02EEDB4653AB}" type="presParOf" srcId="{54876C66-E7C9-4293-BFDF-3620D3A2CA5E}" destId="{B709499B-9E57-4A33-BFE5-9701A770F2C5}" srcOrd="0" destOrd="0" presId="urn:microsoft.com/office/officeart/2018/2/layout/IconVerticalSolidList"/>
    <dgm:cxn modelId="{C9E60ECF-716C-4AB1-9F70-14CD156D5CCD}" type="presParOf" srcId="{54876C66-E7C9-4293-BFDF-3620D3A2CA5E}" destId="{EDC82C0D-B02D-41D6-9A9C-284D01E455E9}" srcOrd="1" destOrd="0" presId="urn:microsoft.com/office/officeart/2018/2/layout/IconVerticalSolidList"/>
    <dgm:cxn modelId="{35FC5F39-C91F-4050-A360-7A2DF71D53E4}" type="presParOf" srcId="{54876C66-E7C9-4293-BFDF-3620D3A2CA5E}" destId="{E1ED3213-5E07-4497-951F-ACABBACFDC68}" srcOrd="2" destOrd="0" presId="urn:microsoft.com/office/officeart/2018/2/layout/IconVerticalSolidList"/>
    <dgm:cxn modelId="{F74A73CF-E57A-431C-9701-B66CA83EFFF2}" type="presParOf" srcId="{54876C66-E7C9-4293-BFDF-3620D3A2CA5E}" destId="{B65A9FEF-24A6-4C26-B6B2-36DE2CCAD342}" srcOrd="3" destOrd="0" presId="urn:microsoft.com/office/officeart/2018/2/layout/IconVerticalSolidList"/>
    <dgm:cxn modelId="{4104B68A-35EE-46F0-92A6-D2F7B66B8897}" type="presParOf" srcId="{CFC768FB-1647-413B-9756-3229E6E68D3F}" destId="{D6401EAB-5FE1-4436-A6E3-BFE0B572BC26}" srcOrd="3" destOrd="0" presId="urn:microsoft.com/office/officeart/2018/2/layout/IconVerticalSolidList"/>
    <dgm:cxn modelId="{6480B233-5721-4A5A-988E-DE9419E69B36}" type="presParOf" srcId="{CFC768FB-1647-413B-9756-3229E6E68D3F}" destId="{CA69A1FF-712E-4781-B34B-F1B86073D7A7}" srcOrd="4" destOrd="0" presId="urn:microsoft.com/office/officeart/2018/2/layout/IconVerticalSolidList"/>
    <dgm:cxn modelId="{8432549D-B02D-46BD-98D9-5C28F4FCB90D}" type="presParOf" srcId="{CA69A1FF-712E-4781-B34B-F1B86073D7A7}" destId="{3232F16B-2CD9-434C-88C4-6EB96DD837A6}" srcOrd="0" destOrd="0" presId="urn:microsoft.com/office/officeart/2018/2/layout/IconVerticalSolidList"/>
    <dgm:cxn modelId="{6C0D64E4-7ABB-4992-8CF2-A41998029367}" type="presParOf" srcId="{CA69A1FF-712E-4781-B34B-F1B86073D7A7}" destId="{D7031E0C-6C98-4EC5-8493-896E0327CFC6}" srcOrd="1" destOrd="0" presId="urn:microsoft.com/office/officeart/2018/2/layout/IconVerticalSolidList"/>
    <dgm:cxn modelId="{B33D814A-B065-42DF-802F-E89D81AA369B}" type="presParOf" srcId="{CA69A1FF-712E-4781-B34B-F1B86073D7A7}" destId="{AB5703CD-921A-45C5-8B16-0BC3CBA402CE}" srcOrd="2" destOrd="0" presId="urn:microsoft.com/office/officeart/2018/2/layout/IconVerticalSolidList"/>
    <dgm:cxn modelId="{93716CF6-D862-4851-B0C7-259137777EAC}" type="presParOf" srcId="{CA69A1FF-712E-4781-B34B-F1B86073D7A7}" destId="{38818963-C2FD-40C9-B92F-691C5D335C01}" srcOrd="3" destOrd="0" presId="urn:microsoft.com/office/officeart/2018/2/layout/IconVerticalSolidList"/>
    <dgm:cxn modelId="{59440164-AC92-4BCC-9F32-4D8DA88D3BBF}" type="presParOf" srcId="{CFC768FB-1647-413B-9756-3229E6E68D3F}" destId="{AEE18512-3CD0-4E59-9792-E75760D6C410}" srcOrd="5" destOrd="0" presId="urn:microsoft.com/office/officeart/2018/2/layout/IconVerticalSolidList"/>
    <dgm:cxn modelId="{30348D46-61BD-4C7B-91D6-C8F31756503E}" type="presParOf" srcId="{CFC768FB-1647-413B-9756-3229E6E68D3F}" destId="{A7F60822-3AAE-4F40-B771-6A1F168B1800}" srcOrd="6" destOrd="0" presId="urn:microsoft.com/office/officeart/2018/2/layout/IconVerticalSolidList"/>
    <dgm:cxn modelId="{EA4F9A56-2351-45A6-B849-C863102D7544}" type="presParOf" srcId="{A7F60822-3AAE-4F40-B771-6A1F168B1800}" destId="{E7DA1445-EEDE-4D59-A735-65AF41B34AD6}" srcOrd="0" destOrd="0" presId="urn:microsoft.com/office/officeart/2018/2/layout/IconVerticalSolidList"/>
    <dgm:cxn modelId="{B0DE02E7-D765-400D-9FBA-44BEFC075637}" type="presParOf" srcId="{A7F60822-3AAE-4F40-B771-6A1F168B1800}" destId="{26FA653D-9D84-4869-A993-D224D319EA9E}" srcOrd="1" destOrd="0" presId="urn:microsoft.com/office/officeart/2018/2/layout/IconVerticalSolidList"/>
    <dgm:cxn modelId="{91D6B13F-B757-49C3-BEA4-3E07BD0927F6}" type="presParOf" srcId="{A7F60822-3AAE-4F40-B771-6A1F168B1800}" destId="{A92905D6-D027-4807-ACEE-CE79504FAA67}" srcOrd="2" destOrd="0" presId="urn:microsoft.com/office/officeart/2018/2/layout/IconVerticalSolidList"/>
    <dgm:cxn modelId="{70D405B4-89DF-4201-88B6-157900DF3B27}" type="presParOf" srcId="{A7F60822-3AAE-4F40-B771-6A1F168B1800}" destId="{F45A76CE-24FC-427F-994D-14798A8856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56D3-5491-45CC-8ACF-A675F5898C36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AA16-9E87-4252-9E7F-BFC8D8DFDB62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83FB0-BA76-4631-8082-8FE46C74C765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based on auto encoder decoder model which is used for translation.</a:t>
          </a:r>
        </a:p>
      </dsp:txBody>
      <dsp:txXfrm>
        <a:off x="1197190" y="2045"/>
        <a:ext cx="4409859" cy="1036528"/>
      </dsp:txXfrm>
    </dsp:sp>
    <dsp:sp modelId="{B709499B-9E57-4A33-BFE5-9701A770F2C5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82C0D-B02D-41D6-9A9C-284D01E455E9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9FEF-24A6-4C26-B6B2-36DE2CCAD342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in our model we have used only the encoder part.</a:t>
          </a:r>
        </a:p>
      </dsp:txBody>
      <dsp:txXfrm>
        <a:off x="1197190" y="1297705"/>
        <a:ext cx="4409859" cy="1036528"/>
      </dsp:txXfrm>
    </dsp:sp>
    <dsp:sp modelId="{3232F16B-2CD9-434C-88C4-6EB96DD837A6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1E0C-6C98-4EC5-8493-896E0327CFC6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8963-C2FD-40C9-B92F-691C5D335C01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For Word side the features to the model will be each word.</a:t>
          </a:r>
        </a:p>
      </dsp:txBody>
      <dsp:txXfrm>
        <a:off x="1197190" y="2593366"/>
        <a:ext cx="4409859" cy="1036528"/>
      </dsp:txXfrm>
    </dsp:sp>
    <dsp:sp modelId="{E7DA1445-EEDE-4D59-A735-65AF41B34AD6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A653D-9D84-4869-A993-D224D319EA9E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A76CE-24FC-427F-994D-14798A88569D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For the Character side the features to the model will be different subword features that is being captured by different filter size.</a:t>
          </a:r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IIT Guwahati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IIT Guwahati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IIT Guwahati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lse.ac.uk/impactofsocialsciences/2017/05/08/using-twitter-as-a-data-source-an-overview-of-social-media-research-tools-updated-for-201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420E-54CB-465F-AFD9-CED9D897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EF89-F8C9-4602-8030-AFF48A1A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pic>
        <p:nvPicPr>
          <p:cNvPr id="9" name="Picture 10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C2184854-9359-4DC9-8A7F-EACDE659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751" y="-2875"/>
            <a:ext cx="12203501" cy="6863750"/>
          </a:xfrm>
          <a:prstGeom prst="rect">
            <a:avLst/>
          </a:prstGeom>
        </p:spPr>
      </p:pic>
      <p:pic>
        <p:nvPicPr>
          <p:cNvPr id="16" name="Picture 4" descr="Logo&#10;&#10;Description automatically generated">
            <a:extLst>
              <a:ext uri="{FF2B5EF4-FFF2-40B4-BE49-F238E27FC236}">
                <a16:creationId xmlns:a16="http://schemas.microsoft.com/office/drawing/2014/main" id="{34A6CBC4-4920-4706-BB7D-545032F23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926" y="1237890"/>
            <a:ext cx="1449240" cy="147799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5F3692CD-DCDE-4A6F-9456-CD472C3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05" y="4149448"/>
            <a:ext cx="11444041" cy="27716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Submitted to –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Sanasam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 Ranbir Singh</a:t>
            </a:r>
          </a:p>
          <a:p>
            <a:pPr algn="l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Mentored by –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LOITONGBAM GYANENDRO SINGH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1600" cap="all">
                <a:solidFill>
                  <a:schemeClr val="bg1"/>
                </a:solidFill>
              </a:rPr>
              <a:t>Date – 21-04-2021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Submitted by - MARD</a:t>
            </a:r>
          </a:p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(MUKUL  , ADITYA , RAM AVTAR , DANSINGH)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7C96A2-0ACC-4E8B-A74E-FD98BF69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156" y="1420059"/>
            <a:ext cx="4364748" cy="3715953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rgbClr val="002060"/>
                </a:solidFill>
                <a:ea typeface="+mj-lt"/>
                <a:cs typeface="+mj-lt"/>
              </a:rPr>
              <a:t>Location Prediction for Tweets</a:t>
            </a:r>
            <a:br>
              <a:rPr lang="en-US" sz="1200">
                <a:solidFill>
                  <a:srgbClr val="7030A0"/>
                </a:solidFill>
                <a:ea typeface="+mj-lt"/>
                <a:cs typeface="+mj-lt"/>
              </a:rPr>
            </a:br>
            <a:br>
              <a:rPr lang="en-US" sz="1200">
                <a:solidFill>
                  <a:srgbClr val="7030A0"/>
                </a:solidFill>
                <a:ea typeface="+mj-lt"/>
                <a:cs typeface="+mj-lt"/>
              </a:rPr>
            </a:br>
            <a:br>
              <a:rPr lang="en-US" sz="1200">
                <a:solidFill>
                  <a:srgbClr val="7030A0"/>
                </a:solidFill>
                <a:ea typeface="+mj-lt"/>
                <a:cs typeface="+mj-lt"/>
              </a:rPr>
            </a:br>
            <a:endParaRPr lang="en-US" sz="1200">
              <a:solidFill>
                <a:srgbClr val="7030A0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41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95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3AA9-189E-47D5-A103-B8C43374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11" y="1717134"/>
            <a:ext cx="4486656" cy="123110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5F5-D5A1-476A-B7AE-41A156D1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4" y="3557736"/>
            <a:ext cx="4486656" cy="18097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1"/>
                </a:solidFill>
              </a:rPr>
              <a:t>Our model has a limitation of not understanding the semantic meaning of the sentences.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891DFA5-3CF0-4C11-9D88-363DCE93F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9" r="649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CE17-D470-4AFB-8AEB-A3B33D15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1E7E5-42E9-49B7-8989-E52B68C5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143337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3711-6D5B-42DF-98D6-C1C65F71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THANKYOU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69E0E9E5-4351-454A-95D9-E31ED92AE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5" r="14649" b="2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6ECFA-1CF4-49FB-9361-29199B79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BBA3E-6108-4EB0-B01E-E1A1F8F5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24604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252A-2E27-449D-9058-44D7B7CA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5F08-7BC5-4988-B411-DF0F1545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Hard to explain to the end users what the model learns.</a:t>
            </a: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Hard to model the long-term information</a:t>
            </a: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How to deal with informal language in a tweet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RNN-based model for text representation usually suffers from the extremely long training time because every word depends on all the previous words which makes it hard to parallelize and accelerate.</a:t>
            </a: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CNN works better in modeling the local information.</a:t>
            </a:r>
            <a:br>
              <a:rPr lang="en-US" sz="2200">
                <a:ea typeface="+mn-lt"/>
                <a:cs typeface="+mn-lt"/>
              </a:rPr>
            </a:br>
            <a:br>
              <a:rPr lang="en-US" sz="2200">
                <a:ea typeface="+mn-lt"/>
                <a:cs typeface="+mn-lt"/>
              </a:rPr>
            </a:b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6BE6B-8CC4-4FCC-9AE3-BC4C3980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4A1AC-04D5-4A43-966B-AB7108E0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124637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D91CA-4FF3-4DB0-BDB0-58A0FB86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EARLIER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C329-A2EF-4D42-961F-03637677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/>
              <a:t>Text-representation is important part of the task and some earlier work on it are as following:</a:t>
            </a:r>
          </a:p>
          <a:p>
            <a:pPr lvl="1"/>
            <a:r>
              <a:rPr lang="en-US" sz="2000">
                <a:ea typeface="+mn-lt"/>
                <a:cs typeface="+mn-lt"/>
              </a:rPr>
              <a:t>Vanilla Recurrent Neural Network (vanilla RNN)</a:t>
            </a:r>
          </a:p>
          <a:p>
            <a:pPr lvl="1"/>
            <a:r>
              <a:rPr lang="en-US" sz="2000">
                <a:ea typeface="+mn-lt"/>
                <a:cs typeface="+mn-lt"/>
              </a:rPr>
              <a:t>Long Short-term Memory Neural Network (LSTM)</a:t>
            </a:r>
          </a:p>
          <a:p>
            <a:pPr lvl="1"/>
            <a:r>
              <a:rPr lang="en-US" sz="2000">
                <a:ea typeface="+mn-lt"/>
                <a:cs typeface="+mn-lt"/>
              </a:rPr>
              <a:t>Gated Recurrent Unit Network (GRU)</a:t>
            </a:r>
          </a:p>
          <a:p>
            <a:pPr lvl="1"/>
            <a:r>
              <a:rPr lang="en-US" sz="2000">
                <a:ea typeface="+mn-lt"/>
                <a:cs typeface="+mn-lt"/>
              </a:rPr>
              <a:t>Convolutional Neural Network (CNN) based models</a:t>
            </a:r>
          </a:p>
          <a:p>
            <a:r>
              <a:rPr lang="en-US" sz="2000">
                <a:ea typeface="+mn-lt"/>
                <a:cs typeface="+mn-lt"/>
              </a:rPr>
              <a:t>Sub-word features is used in earlier work giving good results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E7B26-0879-4A2D-ABF7-1016330B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A6CFB-9606-4943-9F66-49A9283D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274955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61072-0891-4E48-89B8-63904410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Motivation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28D2-D8AF-41B1-BBB9-4203A71F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Less than 1% of tweets are geographically tagged so people have tried to identify location of users.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This model does not use metadata which was used in earlier methods because we intend to make a model which could be used in other platforms(e.g., online news)</a:t>
            </a:r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There are a large number of applications benefiting from geographic information: </a:t>
            </a:r>
          </a:p>
          <a:p>
            <a:pPr lvl="1"/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marketing recommendation systems</a:t>
            </a:r>
          </a:p>
          <a:p>
            <a:pPr lvl="1"/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event detection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B2328-DC31-4145-9C4E-B70A3DEF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26CFF-F386-4185-9EFF-F150375D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29377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0C8-A52D-4FFB-9503-44EAA16A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96" y="60452"/>
            <a:ext cx="7729728" cy="1188720"/>
          </a:xfrm>
        </p:spPr>
        <p:txBody>
          <a:bodyPr/>
          <a:lstStyle/>
          <a:p>
            <a:r>
              <a:rPr lang="en-US"/>
              <a:t>Overview of the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BB868CA-2642-4C49-B40A-1E3D6291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8" b="2935"/>
          <a:stretch/>
        </p:blipFill>
        <p:spPr>
          <a:xfrm>
            <a:off x="792980" y="1449324"/>
            <a:ext cx="10716941" cy="50421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0F73-3719-47A5-A06D-3C43981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6029D-85E2-40B0-A19A-82580ED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11372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2143D-9024-4E18-9697-4F4BB6F4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Working of a self attention Layer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5B90435-72AA-4137-9D7B-7E583510F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199" y="43223"/>
            <a:ext cx="7542854" cy="67100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A6AA7-17D4-46E4-B872-D4C339F9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E1BB-5103-4E66-8F88-3A8CB458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27558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2094F-8A90-4297-8817-9757B9A3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Working of Multi Head Attention Model(For Word-level Features)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C05E33B-8021-43C3-BD82-73634684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237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B590618-5332-4489-802C-9014D9B5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7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04E33C3-85A3-499C-916E-A78E01AB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</p:spTree>
    <p:extLst>
      <p:ext uri="{BB962C8B-B14F-4D97-AF65-F5344CB8AC3E}">
        <p14:creationId xmlns:p14="http://schemas.microsoft.com/office/powerpoint/2010/main" val="25069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7284A-FEF3-4E74-840F-749A36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Guwahati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54-34C2-490D-B3DE-4F25AED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7" name="Picture 6" descr="Steel gears">
            <a:extLst>
              <a:ext uri="{FF2B5EF4-FFF2-40B4-BE49-F238E27FC236}">
                <a16:creationId xmlns:a16="http://schemas.microsoft.com/office/drawing/2014/main" id="{CB6451FD-812C-4F80-9E20-292A6208F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1C4996-59C8-45D3-9D35-FD8ABF37D78E}"/>
              </a:ext>
            </a:extLst>
          </p:cNvPr>
          <p:cNvSpPr txBox="1"/>
          <p:nvPr/>
        </p:nvSpPr>
        <p:spPr>
          <a:xfrm>
            <a:off x="2237117" y="4063041"/>
            <a:ext cx="61937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/>
              </a:rPr>
              <a:t>Additional work result </a:t>
            </a:r>
            <a:endParaRPr lang="en-US" sz="3200" b="1" dirty="0">
              <a:solidFill>
                <a:srgbClr val="002060"/>
              </a:solidFill>
              <a:latin typeface="Calibri"/>
              <a:cs typeface="Calibri"/>
            </a:endParaRPr>
          </a:p>
          <a:p>
            <a:endParaRPr lang="en-US" sz="3200" b="1">
              <a:solidFill>
                <a:srgbClr val="002060"/>
              </a:solidFill>
            </a:endParaRPr>
          </a:p>
          <a:p>
            <a:endParaRPr lang="en-US" sz="3200" b="1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FFEA8A9-49F7-487F-8F98-185A3AA0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8994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result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48E7DAB2-3B64-421A-A851-BC14AC3E1CCC}"/>
              </a:ext>
            </a:extLst>
          </p:cNvPr>
          <p:cNvSpPr txBox="1">
            <a:spLocks/>
          </p:cNvSpPr>
          <p:nvPr/>
        </p:nvSpPr>
        <p:spPr>
          <a:xfrm>
            <a:off x="1752600" y="63886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IIT Guwahati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9BD50729-C5AC-427A-9E53-04351495E44A}"/>
              </a:ext>
            </a:extLst>
          </p:cNvPr>
          <p:cNvSpPr txBox="1">
            <a:spLocks/>
          </p:cNvSpPr>
          <p:nvPr/>
        </p:nvSpPr>
        <p:spPr>
          <a:xfrm>
            <a:off x="10911322" y="63703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/>
              <a:pPr/>
              <a:t>8</a:t>
            </a:fld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081D5A0-B65E-484B-9548-4245D087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67998"/>
              </p:ext>
            </p:extLst>
          </p:nvPr>
        </p:nvGraphicFramePr>
        <p:xfrm>
          <a:off x="2242867" y="2472905"/>
          <a:ext cx="6880212" cy="14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404">
                  <a:extLst>
                    <a:ext uri="{9D8B030D-6E8A-4147-A177-3AD203B41FA5}">
                      <a16:colId xmlns:a16="http://schemas.microsoft.com/office/drawing/2014/main" val="819477418"/>
                    </a:ext>
                  </a:extLst>
                </a:gridCol>
                <a:gridCol w="2293404">
                  <a:extLst>
                    <a:ext uri="{9D8B030D-6E8A-4147-A177-3AD203B41FA5}">
                      <a16:colId xmlns:a16="http://schemas.microsoft.com/office/drawing/2014/main" val="4121881827"/>
                    </a:ext>
                  </a:extLst>
                </a:gridCol>
                <a:gridCol w="2293404">
                  <a:extLst>
                    <a:ext uri="{9D8B030D-6E8A-4147-A177-3AD203B41FA5}">
                      <a16:colId xmlns:a16="http://schemas.microsoft.com/office/drawing/2014/main" val="922073015"/>
                    </a:ext>
                  </a:extLst>
                </a:gridCol>
              </a:tblGrid>
              <a:tr h="373614">
                <a:tc>
                  <a:txBody>
                    <a:bodyPr/>
                    <a:lstStyle/>
                    <a:p>
                      <a:pPr algn="l" rtl="0" fontAlgn="base"/>
                      <a:endParaRPr lang="en-US" sz="11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City Prediction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Country Prediction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38072"/>
                  </a:ext>
                </a:extLst>
              </a:tr>
              <a:tr h="3736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Paper Model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4.0905 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43.080 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25191"/>
                  </a:ext>
                </a:extLst>
              </a:tr>
              <a:tr h="3736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Paper Model 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4.003 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45.691 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21409"/>
                  </a:ext>
                </a:extLst>
              </a:tr>
              <a:tr h="3736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Paper Model 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4.003 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46.388 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5307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4137784-C762-4430-B117-91DBC0C7549E}"/>
              </a:ext>
            </a:extLst>
          </p:cNvPr>
          <p:cNvSpPr txBox="1"/>
          <p:nvPr/>
        </p:nvSpPr>
        <p:spPr>
          <a:xfrm>
            <a:off x="2237117" y="1805797"/>
            <a:ext cx="482791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Calibri"/>
              </a:rPr>
              <a:t>Work result</a:t>
            </a:r>
            <a:endParaRPr lang="en-US" sz="4400" b="1" dirty="0" err="1">
              <a:solidFill>
                <a:srgbClr val="002060"/>
              </a:solidFill>
              <a:latin typeface="Calibri"/>
              <a:cs typeface="Calibri"/>
            </a:endParaRPr>
          </a:p>
          <a:p>
            <a:endParaRPr lang="en-US" sz="4400" b="1">
              <a:solidFill>
                <a:srgbClr val="00206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FDD83A-ED64-4C0D-998E-7837384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01473"/>
              </p:ext>
            </p:extLst>
          </p:nvPr>
        </p:nvGraphicFramePr>
        <p:xfrm>
          <a:off x="2376577" y="4722387"/>
          <a:ext cx="6878124" cy="168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708">
                  <a:extLst>
                    <a:ext uri="{9D8B030D-6E8A-4147-A177-3AD203B41FA5}">
                      <a16:colId xmlns:a16="http://schemas.microsoft.com/office/drawing/2014/main" val="1569283972"/>
                    </a:ext>
                  </a:extLst>
                </a:gridCol>
                <a:gridCol w="2292708">
                  <a:extLst>
                    <a:ext uri="{9D8B030D-6E8A-4147-A177-3AD203B41FA5}">
                      <a16:colId xmlns:a16="http://schemas.microsoft.com/office/drawing/2014/main" val="2723607275"/>
                    </a:ext>
                  </a:extLst>
                </a:gridCol>
                <a:gridCol w="2292708">
                  <a:extLst>
                    <a:ext uri="{9D8B030D-6E8A-4147-A177-3AD203B41FA5}">
                      <a16:colId xmlns:a16="http://schemas.microsoft.com/office/drawing/2014/main" val="4008115854"/>
                    </a:ext>
                  </a:extLst>
                </a:gridCol>
              </a:tblGrid>
              <a:tr h="4208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City Prediction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Country Prediction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7018"/>
                  </a:ext>
                </a:extLst>
              </a:tr>
              <a:tr h="4208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Additional Model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4.003 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40.731 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47439"/>
                  </a:ext>
                </a:extLst>
              </a:tr>
              <a:tr h="4208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Additional Model 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2.872 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37.771 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51321"/>
                  </a:ext>
                </a:extLst>
              </a:tr>
              <a:tr h="4208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Additional Model 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3.655 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45.343 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34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5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eel gears">
            <a:extLst>
              <a:ext uri="{FF2B5EF4-FFF2-40B4-BE49-F238E27FC236}">
                <a16:creationId xmlns:a16="http://schemas.microsoft.com/office/drawing/2014/main" id="{60FE8C1C-F9B2-4AD3-B216-113E09525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0B23C-2F21-4C43-A25E-2B8AB5B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36" y="7199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rgbClr val="00B0F0"/>
                </a:solidFill>
              </a:rPr>
              <a:t>Additional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027A6-ABE5-491B-A8A2-1FF553C9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IIT Guwahati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88D0F-7A8F-4655-8A3A-1B4A7EAD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dirty="0"/>
              <a:pPr defTabSz="4572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5539F-96E9-4A1F-82BE-869094C3D178}"/>
              </a:ext>
            </a:extLst>
          </p:cNvPr>
          <p:cNvSpPr txBox="1"/>
          <p:nvPr/>
        </p:nvSpPr>
        <p:spPr>
          <a:xfrm>
            <a:off x="1676401" y="1949570"/>
            <a:ext cx="791904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The base model is the same with modification being of using stack of 3 multiheaded self-attention with dense layers instead of 2. Also, we used CNN and pooling layers in word side representation much like what was done in characters side in the research paper.</a:t>
            </a:r>
          </a:p>
          <a:p>
            <a:pPr algn="l"/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9422F-868E-457C-A6A1-323A8EDACAB5}"/>
              </a:ext>
            </a:extLst>
          </p:cNvPr>
          <p:cNvSpPr txBox="1"/>
          <p:nvPr/>
        </p:nvSpPr>
        <p:spPr>
          <a:xfrm>
            <a:off x="1675502" y="3372030"/>
            <a:ext cx="839350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The base model is the same with modification being of using Bidirectional LSTM instead of stacks of multiheaded self-attention in both character and word representation.</a:t>
            </a:r>
            <a:endParaRPr lang="en-US" sz="200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FDCE1-DAD4-4E8E-AE2D-A8B0E44E1E88}"/>
              </a:ext>
            </a:extLst>
          </p:cNvPr>
          <p:cNvSpPr txBox="1"/>
          <p:nvPr/>
        </p:nvSpPr>
        <p:spPr>
          <a:xfrm>
            <a:off x="1674603" y="4593207"/>
            <a:ext cx="84510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The base model is the same with modification being of using stack of 3 multiheaded self-attention with dense layers instead of 2.</a:t>
            </a:r>
          </a:p>
          <a:p>
            <a:pPr algn="l"/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0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Location Prediction for Tweets   </vt:lpstr>
      <vt:lpstr>challenges</vt:lpstr>
      <vt:lpstr>EARLIER WORK</vt:lpstr>
      <vt:lpstr>Motivation why?</vt:lpstr>
      <vt:lpstr>Overview of the MODEL</vt:lpstr>
      <vt:lpstr>Working of a self attention Layer</vt:lpstr>
      <vt:lpstr>Working of Multi Head Attention Model(For Word-level Features)</vt:lpstr>
      <vt:lpstr>result</vt:lpstr>
      <vt:lpstr>Additional work</vt:lpstr>
      <vt:lpstr>Limitations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2021-04-17T18:13:19Z</dcterms:created>
  <dcterms:modified xsi:type="dcterms:W3CDTF">2021-04-19T18:11:14Z</dcterms:modified>
</cp:coreProperties>
</file>