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62" r:id="rId3"/>
    <p:sldId id="268" r:id="rId4"/>
    <p:sldId id="257" r:id="rId5"/>
    <p:sldId id="258" r:id="rId6"/>
    <p:sldId id="259" r:id="rId7"/>
    <p:sldId id="261" r:id="rId8"/>
    <p:sldId id="263" r:id="rId9"/>
    <p:sldId id="264" r:id="rId10"/>
    <p:sldId id="267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7F6"/>
    <a:srgbClr val="3EA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CC0652-D13A-44F0-542C-94564BF9FE49}" v="3" dt="2020-11-06T16:34:33.927"/>
    <p1510:client id="{05518B99-2AD2-47D5-A7D9-DF3F124CB74D}" v="98" dt="2020-10-25T11:40:17.286"/>
    <p1510:client id="{34E54A3B-0E11-2394-CD5F-BFF4DA39BB76}" v="37" dt="2020-11-23T17:04:20.690"/>
    <p1510:client id="{3683F483-7C30-4CD1-86C7-407BDFB35629}" v="420" dt="2020-11-27T21:30:00.524"/>
    <p1510:client id="{39E478F5-928E-7B1A-DC32-6825C0B69982}" v="320" dt="2020-10-25T16:23:35.533"/>
    <p1510:client id="{3E68460D-D307-085D-186E-8AE5CAC06E03}" v="195" dt="2020-10-25T15:25:33.669"/>
    <p1510:client id="{4057A7D7-5C99-DCB0-BE0F-39B38129B745}" v="44" dt="2020-11-23T15:54:08.563"/>
    <p1510:client id="{626CB67D-CA52-2CEA-0FE2-BAA307A7A089}" v="57" dt="2020-11-27T19:49:47.090"/>
    <p1510:client id="{749D34E6-4AD5-0B5F-9152-1175A0E7470D}" v="4979" dt="2020-10-25T17:38:34.290"/>
    <p1510:client id="{A491B151-81CC-D125-E92C-A1D270C182FD}" v="10" dt="2020-11-27T18:30:27.846"/>
    <p1510:client id="{A9999928-B652-EB79-F44E-4ED57450516D}" v="1178" dt="2020-11-27T21:45:56.711"/>
    <p1510:client id="{AF1223CA-1D9A-F4FD-FD05-E424713D2FFB}" v="314" dt="2020-11-27T22:43:47.922"/>
    <p1510:client id="{AFEDAC67-1468-DF46-D571-8061C199888E}" v="69" dt="2020-11-23T15:52:37.958"/>
    <p1510:client id="{B404BDE0-F806-46A2-1A95-E41C4C062E95}" v="7" dt="2020-10-25T17:37:56.373"/>
    <p1510:client id="{C0EF6CE8-6678-36B0-F80D-EB807F90E988}" v="532" dt="2020-11-23T17:19:12.764"/>
    <p1510:client id="{D6E73BD3-2CC9-BA43-AD21-E438EFC2482D}" v="295" dt="2020-11-27T22:08:25.293"/>
    <p1510:client id="{D9757BE8-FD4A-9BED-D7E8-A5B7D6E2331D}" v="1953" dt="2020-10-25T15:29:37.553"/>
    <p1510:client id="{E5E54446-B153-BDDF-B7DF-42FD3CCDCFD0}" v="363" dt="2020-11-23T17:18:07.6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0E808-C985-4E72-BFE5-5C4C9DE022CB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CC248-935D-4ECE-A72E-4DD8288D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34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EA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IITD_pptslide_jpeg-03.jpg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3EADA7"/>
              </a:clrFrom>
              <a:clrTo>
                <a:srgbClr val="3EADA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17" t="69259"/>
          <a:stretch/>
        </p:blipFill>
        <p:spPr bwMode="auto">
          <a:xfrm>
            <a:off x="9715500" y="4749800"/>
            <a:ext cx="2476500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3671"/>
            <a:ext cx="9753600" cy="1875008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3240578"/>
            <a:ext cx="5791200" cy="2042622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rgbClr val="E9F7F6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6400" y="6356350"/>
            <a:ext cx="2743200" cy="365125"/>
          </a:xfrm>
        </p:spPr>
        <p:txBody>
          <a:bodyPr/>
          <a:lstStyle/>
          <a:p>
            <a:fld id="{F58B40D5-5450-4D3A-B616-BE76652C5EF2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14400" y="3089628"/>
            <a:ext cx="10363200" cy="0"/>
          </a:xfrm>
          <a:prstGeom prst="line">
            <a:avLst/>
          </a:prstGeom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534784"/>
            <a:ext cx="3014164" cy="165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4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127" y="1381182"/>
            <a:ext cx="10515600" cy="4798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1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724900" y="370119"/>
            <a:ext cx="0" cy="5806281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39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399" y="1381181"/>
            <a:ext cx="5112328" cy="4798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4770" y="1381181"/>
            <a:ext cx="5105400" cy="4798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47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9" y="1262291"/>
            <a:ext cx="5086928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399" y="2154891"/>
            <a:ext cx="5086928" cy="4033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0257" y="1262288"/>
            <a:ext cx="5105400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0257" y="2154891"/>
            <a:ext cx="5105400" cy="4033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7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45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191660"/>
            <a:ext cx="3931920" cy="367574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487714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3EADA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60600" y="2061029"/>
            <a:ext cx="393192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0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191660"/>
            <a:ext cx="3931920" cy="367574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487714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3EADA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60600" y="2061029"/>
            <a:ext cx="393192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43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381181"/>
            <a:ext cx="10522526" cy="47672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6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381182"/>
            <a:ext cx="10515600" cy="47989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0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9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381182"/>
            <a:ext cx="5181600" cy="47989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81182"/>
            <a:ext cx="5181600" cy="47989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7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381181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206880"/>
            <a:ext cx="5156200" cy="3981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81182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06880"/>
            <a:ext cx="5181601" cy="3981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8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7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60600" y="2061029"/>
            <a:ext cx="393192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5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60600" y="2061029"/>
            <a:ext cx="393192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0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58B40D5-5450-4D3A-B616-BE76652C5EF2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2C4B5-A1E9-4984-9CD4-22695C1F62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0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4" r:id="rId12"/>
    <p:sldLayoutId id="2147483665" r:id="rId13"/>
    <p:sldLayoutId id="2147483666" r:id="rId14"/>
    <p:sldLayoutId id="2147483668" r:id="rId15"/>
    <p:sldLayoutId id="2147483669" r:id="rId16"/>
    <p:sldLayoutId id="214748367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dirty="0">
          <a:solidFill>
            <a:srgbClr val="3EADA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ue.tuwien.ac.at/phd/filipovic/node31.html#sect:dealgrove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s://www.iue.tuwien.ac.at/phd/filipovic/node33.html#equ:massoud12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ue.tuwien.ac.at/phd/filipovic/node33.html#equ:massoud12" TargetMode="Externa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ue.tuwien.ac.at/phd/filipovic/node33.html#equ:massoud12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anohub.org/resources/prolabox" TargetMode="Externa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anohub.org/resources/prolabox" TargetMode="Externa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9535" y="1011479"/>
            <a:ext cx="9753600" cy="1875008"/>
          </a:xfrm>
        </p:spPr>
        <p:txBody>
          <a:bodyPr>
            <a:noAutofit/>
          </a:bodyPr>
          <a:lstStyle/>
          <a:p>
            <a:pPr algn="ctr"/>
            <a:r>
              <a:rPr lang="en" sz="4400" b="1">
                <a:latin typeface="Segoe UI"/>
                <a:cs typeface="Segoe UI"/>
              </a:rPr>
              <a:t>OXYSIM</a:t>
            </a:r>
            <a:br>
              <a:rPr lang="en" sz="4400">
                <a:latin typeface="Segoe UI"/>
                <a:cs typeface="Segoe UI"/>
              </a:rPr>
            </a:br>
            <a:r>
              <a:rPr lang="en" sz="4400">
                <a:latin typeface="Segoe UI"/>
                <a:cs typeface="Segoe UI"/>
              </a:rPr>
              <a:t>An Oxidation Simulator</a:t>
            </a:r>
            <a:endParaRPr lang="en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3240578"/>
            <a:ext cx="5791200" cy="249380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>
                <a:cs typeface="Calibri"/>
              </a:rPr>
              <a:t>Group-3:</a:t>
            </a:r>
            <a:endParaRPr lang="en-US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Mukul Garg (MT19147)</a:t>
            </a:r>
            <a:endParaRPr lang="en-US">
              <a:cs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Subodh Kumar Sharma (MT19161)</a:t>
            </a:r>
            <a:endParaRPr lang="en-US">
              <a:cs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Chandraveer</a:t>
            </a:r>
            <a:r>
              <a:rPr lang="en-US"/>
              <a:t> Singh (MT19177)</a:t>
            </a:r>
            <a:endParaRPr lang="en-US">
              <a:cs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Puneet Kumar (MT19189)</a:t>
            </a:r>
            <a:endParaRPr lang="en-US">
              <a:cs typeface="Calibri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81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7F2B2-BB4B-449A-92E7-2400BBEB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/>
                <a:cs typeface="Segoe UI"/>
              </a:rPr>
              <a:t>Verification</a:t>
            </a:r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399342D8-CEF6-404E-885B-8353DA735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666" y="2040681"/>
            <a:ext cx="8906434" cy="1006107"/>
          </a:xfrm>
          <a:prstGeom prst="rect">
            <a:avLst/>
          </a:prstGeom>
        </p:spPr>
      </p:pic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4A1537E-4C78-4D2E-94D9-E6275DB55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105" y="3171795"/>
            <a:ext cx="8917640" cy="3013322"/>
          </a:xfrm>
          <a:prstGeom prst="rect">
            <a:avLst/>
          </a:prstGeo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887C9C3B-36DE-4F33-981E-7993644DF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312" y="1231803"/>
            <a:ext cx="8794376" cy="8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47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4D68-F0D9-4A19-9F70-8A1F52F0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/>
                <a:cs typeface="Segoe UI"/>
              </a:rPr>
              <a:t>Tool Demo</a:t>
            </a:r>
            <a:endParaRPr lang="en-US"/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2A6117EC-B329-4ACA-94DD-E87ADDB7E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1202" y="1937573"/>
            <a:ext cx="4743450" cy="3686175"/>
          </a:xfrm>
        </p:spPr>
      </p:pic>
    </p:spTree>
    <p:extLst>
      <p:ext uri="{BB962C8B-B14F-4D97-AF65-F5344CB8AC3E}">
        <p14:creationId xmlns:p14="http://schemas.microsoft.com/office/powerpoint/2010/main" val="132446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F2D0-32AF-4597-9A2E-B2619B41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latin typeface="Segoe UI"/>
                <a:cs typeface="Segoe UI"/>
              </a:rPr>
              <a:t>Silicon Oxidation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42542-359F-4241-AD54-7FC4231C7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18" charset="2"/>
              <a:buChar char="Ø"/>
            </a:pPr>
            <a:r>
              <a:rPr lang="en-GB">
                <a:ea typeface="+mn-lt"/>
                <a:cs typeface="+mn-lt"/>
              </a:rPr>
              <a:t>What is Silicon Oxidation?</a:t>
            </a:r>
            <a:endParaRPr lang="en-US">
              <a:ea typeface="+mn-lt"/>
              <a:cs typeface="+mn-lt"/>
            </a:endParaRPr>
          </a:p>
          <a:p>
            <a:pPr lvl="1">
              <a:buFont typeface="Arial" pitchFamily="18" charset="2"/>
              <a:buChar char="•"/>
            </a:pPr>
            <a:r>
              <a:rPr lang="en-GB">
                <a:ea typeface="+mn-lt"/>
                <a:cs typeface="+mn-lt"/>
              </a:rPr>
              <a:t>The process of creating silicon dioxide layer on the silicon surface</a:t>
            </a:r>
            <a:endParaRPr lang="en-US">
              <a:cs typeface="Calibri"/>
            </a:endParaRPr>
          </a:p>
          <a:p>
            <a:pPr marL="457200" lvl="1" indent="0">
              <a:buNone/>
            </a:pPr>
            <a:endParaRPr lang="en-GB">
              <a:cs typeface="Calibri"/>
            </a:endParaRPr>
          </a:p>
          <a:p>
            <a:pPr>
              <a:buFont typeface="Wingdings" pitchFamily="18" charset="2"/>
              <a:buChar char="Ø"/>
            </a:pPr>
            <a:r>
              <a:rPr lang="en-GB">
                <a:cs typeface="Calibri"/>
              </a:rPr>
              <a:t>Why you need SiO2 over silicon?</a:t>
            </a:r>
          </a:p>
          <a:p>
            <a:pPr lvl="1">
              <a:buFont typeface="Arial" pitchFamily="18" charset="2"/>
              <a:buChar char="•"/>
            </a:pPr>
            <a:r>
              <a:rPr lang="en-GB">
                <a:ea typeface="+mn-lt"/>
                <a:cs typeface="+mn-lt"/>
              </a:rPr>
              <a:t>Creates extremely high electronic quality gate oxides</a:t>
            </a:r>
            <a:endParaRPr lang="en-GB">
              <a:cs typeface="Calibri"/>
            </a:endParaRPr>
          </a:p>
          <a:p>
            <a:pPr lvl="1">
              <a:buFont typeface="Arial" pitchFamily="18" charset="2"/>
              <a:buChar char="•"/>
            </a:pPr>
            <a:r>
              <a:rPr lang="en-GB">
                <a:ea typeface="+mn-lt"/>
                <a:cs typeface="+mn-lt"/>
              </a:rPr>
              <a:t>Mask against implant or diffusion of dopant into silicon</a:t>
            </a:r>
          </a:p>
          <a:p>
            <a:pPr lvl="1">
              <a:buFont typeface="Arial" pitchFamily="18" charset="2"/>
              <a:buChar char="•"/>
            </a:pPr>
            <a:r>
              <a:rPr lang="en-GB">
                <a:ea typeface="+mn-lt"/>
                <a:cs typeface="+mn-lt"/>
              </a:rPr>
              <a:t>Surface passivation</a:t>
            </a:r>
          </a:p>
          <a:p>
            <a:pPr lvl="1">
              <a:buFont typeface="Arial" pitchFamily="18" charset="2"/>
              <a:buChar char="•"/>
            </a:pPr>
            <a:r>
              <a:rPr lang="en-GB">
                <a:ea typeface="+mn-lt"/>
                <a:cs typeface="+mn-lt"/>
              </a:rPr>
              <a:t>device isolation</a:t>
            </a:r>
          </a:p>
          <a:p>
            <a:pPr lvl="1">
              <a:buFont typeface="Arial" pitchFamily="18" charset="2"/>
              <a:buChar char="•"/>
            </a:pPr>
            <a:r>
              <a:rPr lang="en-GB">
                <a:ea typeface="+mn-lt"/>
                <a:cs typeface="+mn-lt"/>
              </a:rPr>
              <a:t>electrical isolation of multi-level metallization systems</a:t>
            </a:r>
          </a:p>
        </p:txBody>
      </p:sp>
    </p:spTree>
    <p:extLst>
      <p:ext uri="{BB962C8B-B14F-4D97-AF65-F5344CB8AC3E}">
        <p14:creationId xmlns:p14="http://schemas.microsoft.com/office/powerpoint/2010/main" val="266594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4577-5426-469D-B8D4-DA829216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Segoe UI"/>
                <a:cs typeface="Segoe UI"/>
              </a:rPr>
              <a:t>How to oxidize silicon?</a:t>
            </a:r>
            <a:endParaRPr lang="en-GB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59454EE-45F7-4DA1-B6F2-9D25EB4F1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560" y="1286637"/>
            <a:ext cx="6446806" cy="428355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6C205A-EF51-4C23-B2D3-B3C06269B01E}"/>
              </a:ext>
            </a:extLst>
          </p:cNvPr>
          <p:cNvSpPr txBox="1"/>
          <p:nvPr/>
        </p:nvSpPr>
        <p:spPr>
          <a:xfrm>
            <a:off x="3574212" y="5572664"/>
            <a:ext cx="40084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Fig.1. The basic silicon oxidation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6F0F53-6E86-4364-A5F1-BA79F1D88630}"/>
              </a:ext>
            </a:extLst>
          </p:cNvPr>
          <p:cNvSpPr txBox="1"/>
          <p:nvPr/>
        </p:nvSpPr>
        <p:spPr>
          <a:xfrm>
            <a:off x="841616" y="5931200"/>
            <a:ext cx="932802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>
                <a:ea typeface="+mn-lt"/>
                <a:cs typeface="+mn-lt"/>
              </a:rPr>
              <a:t>Silicon dioxide is usually grown by consuming silicon during oxidation process at high temperature from 750 to 1100 ◦C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824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36BF3-9BB7-43D6-89A3-B22C7A5D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Segoe UI"/>
                <a:cs typeface="Segoe UI"/>
              </a:rPr>
              <a:t>Deal-Grove Model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E0DA3-5DC8-42BD-85DC-AEEB271E6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>
                <a:cs typeface="Calibri"/>
              </a:rPr>
              <a:t>Oxide thickness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17800A-5895-4F7B-A49D-1796FABBBE9C}"/>
              </a:ext>
            </a:extLst>
          </p:cNvPr>
          <p:cNvSpPr txBox="1">
            <a:spLocks/>
          </p:cNvSpPr>
          <p:nvPr/>
        </p:nvSpPr>
        <p:spPr>
          <a:xfrm>
            <a:off x="672556" y="3084307"/>
            <a:ext cx="9445502" cy="826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rgbClr val="3EADA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GB"/>
          </a:p>
        </p:txBody>
      </p:sp>
      <p:pic>
        <p:nvPicPr>
          <p:cNvPr id="9" name="Picture 9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74996294-6781-4E19-8C48-9CCE2F76F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62" y="2174670"/>
            <a:ext cx="3314700" cy="954726"/>
          </a:xfrm>
          <a:prstGeom prst="rect">
            <a:avLst/>
          </a:prstGeom>
        </p:spPr>
      </p:pic>
      <p:pic>
        <p:nvPicPr>
          <p:cNvPr id="10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CC1BE827-2B98-42DD-8D3D-BF9B2B0DF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64" y="3243569"/>
            <a:ext cx="1752600" cy="752475"/>
          </a:xfrm>
          <a:prstGeom prst="rect">
            <a:avLst/>
          </a:prstGeom>
        </p:spPr>
      </p:pic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AB49694D-17B7-41B3-8D38-0E1539A0B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679" y="3916707"/>
            <a:ext cx="2447925" cy="14763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71360D-20E0-4322-A1E5-14859B6109E5}"/>
              </a:ext>
            </a:extLst>
          </p:cNvPr>
          <p:cNvSpPr txBox="1"/>
          <p:nvPr/>
        </p:nvSpPr>
        <p:spPr>
          <a:xfrm>
            <a:off x="892561" y="3433997"/>
            <a:ext cx="8606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where</a:t>
            </a:r>
          </a:p>
        </p:txBody>
      </p:sp>
      <p:pic>
        <p:nvPicPr>
          <p:cNvPr id="4" name="Picture 5" descr="Table&#10;&#10;Description automatically generated">
            <a:extLst>
              <a:ext uri="{FF2B5EF4-FFF2-40B4-BE49-F238E27FC236}">
                <a16:creationId xmlns:a16="http://schemas.microsoft.com/office/drawing/2014/main" id="{F57C8487-C5D1-4D71-8203-98521E64B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305" y="1448776"/>
            <a:ext cx="6306670" cy="39481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A6DD86-9D25-4A91-A653-18D2B0641EBD}"/>
              </a:ext>
            </a:extLst>
          </p:cNvPr>
          <p:cNvSpPr txBox="1"/>
          <p:nvPr/>
        </p:nvSpPr>
        <p:spPr>
          <a:xfrm>
            <a:off x="4945716" y="5393953"/>
            <a:ext cx="6138583" cy="65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Table 1: The values of coefficients and activation energy depending upon orientation and oxidation type</a:t>
            </a:r>
            <a:endParaRPr lang="en-US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708551-763B-40C5-B89F-CE1C23C2EE3B}"/>
              </a:ext>
            </a:extLst>
          </p:cNvPr>
          <p:cNvSpPr txBox="1"/>
          <p:nvPr/>
        </p:nvSpPr>
        <p:spPr>
          <a:xfrm>
            <a:off x="838496" y="6062975"/>
            <a:ext cx="106183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Source: </a:t>
            </a:r>
            <a:r>
              <a:rPr lang="en-US">
                <a:hlinkClick r:id="rId6"/>
              </a:rPr>
              <a:t>https://www.iue.tuwien.ac.at/phd/filipovic/node31.html#sect:dealgrove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877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04B1-0843-4712-BBAC-9E052B97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Segoe UI"/>
                <a:cs typeface="Segoe UI"/>
              </a:rPr>
              <a:t>Massoud Model</a:t>
            </a:r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E8EFBE9-51D5-4B67-9561-5C8F71A40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053" y="2637903"/>
            <a:ext cx="1743075" cy="1352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58141D-9A1D-48E0-A6F7-44859AE4F710}"/>
              </a:ext>
            </a:extLst>
          </p:cNvPr>
          <p:cNvSpPr txBox="1"/>
          <p:nvPr/>
        </p:nvSpPr>
        <p:spPr>
          <a:xfrm>
            <a:off x="1196236" y="269935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where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E84238-D32B-4451-ACEF-B53B88E6D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    Oxide thickness</a:t>
            </a:r>
            <a:endParaRPr lang="en-GB" baseline="-25000">
              <a:cs typeface="Calibri"/>
            </a:endParaRPr>
          </a:p>
          <a:p>
            <a:endParaRPr lang="en-GB" b="1">
              <a:cs typeface="Calibri"/>
            </a:endParaRPr>
          </a:p>
        </p:txBody>
      </p:sp>
      <p:pic>
        <p:nvPicPr>
          <p:cNvPr id="8" name="Picture 9" descr="Text&#10;&#10;Description automatically generated">
            <a:extLst>
              <a:ext uri="{FF2B5EF4-FFF2-40B4-BE49-F238E27FC236}">
                <a16:creationId xmlns:a16="http://schemas.microsoft.com/office/drawing/2014/main" id="{F06FAB67-1265-4B42-8BCF-9ACDB82F9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215" y="3908839"/>
            <a:ext cx="2162175" cy="1112184"/>
          </a:xfrm>
          <a:prstGeom prst="rect">
            <a:avLst/>
          </a:prstGeom>
        </p:spPr>
      </p:pic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E17FAA0A-5819-4204-B254-79AE2EBF3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311" y="4910480"/>
            <a:ext cx="1933575" cy="939298"/>
          </a:xfrm>
          <a:prstGeom prst="rect">
            <a:avLst/>
          </a:prstGeom>
        </p:spPr>
      </p:pic>
      <p:pic>
        <p:nvPicPr>
          <p:cNvPr id="14" name="Picture 1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3A364B5-2C42-471C-ACBA-5AB413506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236" y="1777695"/>
            <a:ext cx="6323554" cy="964419"/>
          </a:xfrm>
          <a:prstGeom prst="rect">
            <a:avLst/>
          </a:prstGeom>
        </p:spPr>
      </p:pic>
      <p:pic>
        <p:nvPicPr>
          <p:cNvPr id="15" name="Picture 15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0663F146-ED55-45EC-8A46-1B67F81FFF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2209" y="2547901"/>
            <a:ext cx="6697034" cy="29259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F9732F-0144-473C-BA2A-BD1F3A29AC1A}"/>
              </a:ext>
            </a:extLst>
          </p:cNvPr>
          <p:cNvSpPr txBox="1"/>
          <p:nvPr/>
        </p:nvSpPr>
        <p:spPr>
          <a:xfrm>
            <a:off x="4676775" y="5618072"/>
            <a:ext cx="66540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Table 2: Arrhenius expression coefficients</a:t>
            </a:r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2B0218-A6C7-4029-B3AB-CF60B192A442}"/>
              </a:ext>
            </a:extLst>
          </p:cNvPr>
          <p:cNvSpPr txBox="1"/>
          <p:nvPr/>
        </p:nvSpPr>
        <p:spPr>
          <a:xfrm>
            <a:off x="410720" y="6181933"/>
            <a:ext cx="110461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Source</a:t>
            </a:r>
            <a:r>
              <a:rPr lang="en-US"/>
              <a:t>: </a:t>
            </a:r>
            <a:r>
              <a:rPr lang="en-US">
                <a:hlinkClick r:id="rId7"/>
              </a:rPr>
              <a:t>https://www.iue.tuwien.ac.at/phd/filipovic/node33.html#equ:massoud12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143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200B-8B46-4516-9A60-D1F539CF0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Segoe UI"/>
                <a:cs typeface="Segoe UI"/>
              </a:rPr>
              <a:t>Massoud Model</a:t>
            </a:r>
            <a:endParaRPr lang="en-US"/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B4D76CF5-B41E-4EC0-B742-FE7EE7149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66" y="2049049"/>
            <a:ext cx="1885950" cy="609600"/>
          </a:xfrm>
          <a:prstGeom prst="rect">
            <a:avLst/>
          </a:prstGeom>
        </p:spPr>
      </p:pic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EDAD5876-57D4-4FDB-AB93-DCEC91349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241" y="2796761"/>
            <a:ext cx="2190750" cy="638175"/>
          </a:xfrm>
          <a:prstGeom prst="rect">
            <a:avLst/>
          </a:prstGeom>
        </p:spPr>
      </p:pic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7DEE2420-8BCC-44B7-B85D-AFFA2907C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999268" y="1480568"/>
            <a:ext cx="7384876" cy="359288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37EB8D-9584-4A53-83CB-7FD57397544D}"/>
              </a:ext>
            </a:extLst>
          </p:cNvPr>
          <p:cNvSpPr txBox="1"/>
          <p:nvPr/>
        </p:nvSpPr>
        <p:spPr>
          <a:xfrm>
            <a:off x="4082863" y="5035366"/>
            <a:ext cx="7214347" cy="6687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Table 3: The values of coefficients and activation energies depending upon orientation, oxidation type and temperature</a:t>
            </a:r>
            <a:endParaRPr lang="en-US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507A4F-9BE5-4B24-8157-31AA546B681C}"/>
              </a:ext>
            </a:extLst>
          </p:cNvPr>
          <p:cNvSpPr txBox="1"/>
          <p:nvPr/>
        </p:nvSpPr>
        <p:spPr>
          <a:xfrm>
            <a:off x="748218" y="5873955"/>
            <a:ext cx="110296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Source</a:t>
            </a:r>
            <a:r>
              <a:rPr lang="en-US"/>
              <a:t>: </a:t>
            </a:r>
            <a:r>
              <a:rPr lang="en-US">
                <a:hlinkClick r:id="rId5"/>
              </a:rPr>
              <a:t>https://www.iue.tuwien.ac.at/phd/filipovic/node33.html#equ:massoud12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160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ACF3-E469-40A8-AABE-D4363536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/>
                <a:cs typeface="Segoe UI"/>
              </a:rPr>
              <a:t>Comparison of Models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80D95-F9C6-487B-9196-3671293F0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81182"/>
            <a:ext cx="4846338" cy="479895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400">
                <a:ea typeface="+mn-lt"/>
                <a:cs typeface="+mn-lt"/>
              </a:rPr>
              <a:t>The Deal-Grove shows initial linear growth rate that becomes parabolic as oxide grows</a:t>
            </a:r>
            <a:endParaRPr lang="en-US" sz="2400">
              <a:cs typeface="Calibri"/>
            </a:endParaRPr>
          </a:p>
          <a:p>
            <a:pPr algn="just"/>
            <a:r>
              <a:rPr lang="en-US" sz="2400">
                <a:ea typeface="+mn-lt"/>
                <a:cs typeface="+mn-lt"/>
              </a:rPr>
              <a:t>The oxide growth is non-linear for oxide thickness of about 30 nm</a:t>
            </a:r>
          </a:p>
          <a:p>
            <a:pPr algn="just"/>
            <a:r>
              <a:rPr lang="en-US" sz="2400">
                <a:ea typeface="+mn-lt"/>
                <a:cs typeface="+mn-lt"/>
              </a:rPr>
              <a:t>The Massoud term is used to model the initial rapid oxide growth, accurately</a:t>
            </a:r>
            <a:endParaRPr lang="en-US" sz="2400">
              <a:cs typeface="Calibri"/>
            </a:endParaRPr>
          </a:p>
        </p:txBody>
      </p:sp>
      <p:pic>
        <p:nvPicPr>
          <p:cNvPr id="5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E4CC1B45-2638-42F0-9E10-39138F126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503" y="1290302"/>
            <a:ext cx="5822513" cy="36764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A8FFBE-04FF-45C7-AEA6-C321955B0ED4}"/>
              </a:ext>
            </a:extLst>
          </p:cNvPr>
          <p:cNvSpPr txBox="1"/>
          <p:nvPr/>
        </p:nvSpPr>
        <p:spPr>
          <a:xfrm>
            <a:off x="6001870" y="4881282"/>
            <a:ext cx="565672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ea typeface="+mn-lt"/>
                <a:cs typeface="+mn-lt"/>
              </a:rPr>
              <a:t>Fig. 1: Comparison between the Deal-Grove and Massoud models for the oxide thickness during the first hour of oxidation in a dry ambient</a:t>
            </a:r>
            <a:endParaRPr lang="en-US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B6DBAF-D9F9-454C-B266-98FB9C4567BD}"/>
              </a:ext>
            </a:extLst>
          </p:cNvPr>
          <p:cNvSpPr txBox="1"/>
          <p:nvPr/>
        </p:nvSpPr>
        <p:spPr>
          <a:xfrm>
            <a:off x="522194" y="6192371"/>
            <a:ext cx="109346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Source</a:t>
            </a:r>
            <a:r>
              <a:rPr lang="en-US"/>
              <a:t>: </a:t>
            </a:r>
            <a:r>
              <a:rPr lang="en-US">
                <a:hlinkClick r:id="rId3"/>
              </a:rPr>
              <a:t>https://www.iue.tuwien.ac.at/phd/filipovic/node33.html#equ:massoud12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239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19A8-2DC9-40EA-91CA-9EEEAE05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/>
                <a:cs typeface="Segoe UI"/>
              </a:rPr>
              <a:t>Verification</a:t>
            </a:r>
            <a:endParaRPr lang="en-US"/>
          </a:p>
        </p:txBody>
      </p:sp>
      <p:pic>
        <p:nvPicPr>
          <p:cNvPr id="4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029B6482-1529-4893-AE08-54AC13701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123" y="1255154"/>
            <a:ext cx="5815830" cy="4712839"/>
          </a:xfrm>
        </p:spPr>
      </p:pic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F07AC54E-7920-4966-B479-BB17E0CF1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729" y="1250120"/>
            <a:ext cx="5273579" cy="2764377"/>
          </a:xfrm>
          <a:prstGeom prst="rect">
            <a:avLst/>
          </a:prstGeom>
        </p:spPr>
      </p:pic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1651EA61-AA04-4F81-8A93-DF5BB8EE3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730" y="4143748"/>
            <a:ext cx="5279719" cy="19133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3E0DF3-808F-4CEA-90A4-A4EC6766B18E}"/>
              </a:ext>
            </a:extLst>
          </p:cNvPr>
          <p:cNvSpPr txBox="1"/>
          <p:nvPr/>
        </p:nvSpPr>
        <p:spPr>
          <a:xfrm>
            <a:off x="475989" y="6269277"/>
            <a:ext cx="5812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Source</a:t>
            </a:r>
            <a:r>
              <a:rPr lang="en-US"/>
              <a:t>: </a:t>
            </a:r>
            <a:r>
              <a:rPr lang="en-US">
                <a:hlinkClick r:id="rId5"/>
              </a:rPr>
              <a:t>https://nanohub.org/resources/prolabox</a:t>
            </a:r>
            <a:endParaRPr lang="en-US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49B4D-6200-434A-91A9-9EB7BB1F2E07}"/>
              </a:ext>
            </a:extLst>
          </p:cNvPr>
          <p:cNvSpPr txBox="1"/>
          <p:nvPr/>
        </p:nvSpPr>
        <p:spPr>
          <a:xfrm>
            <a:off x="6285033" y="6274594"/>
            <a:ext cx="5812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 OXYSIM Results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1728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0799-81D0-4F90-99D1-5A2682ED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/>
                <a:cs typeface="Segoe UI"/>
              </a:rPr>
              <a:t>Verification</a:t>
            </a:r>
            <a:endParaRPr lang="en-US"/>
          </a:p>
        </p:txBody>
      </p:sp>
      <p:pic>
        <p:nvPicPr>
          <p:cNvPr id="4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AB0D67DF-5AAF-456B-B47D-6F1E96120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191" y="1250550"/>
            <a:ext cx="5778531" cy="4944172"/>
          </a:xfrm>
        </p:spPr>
      </p:pic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E2D5D8E5-9779-47DD-813A-EB41FDB20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191" y="1249426"/>
            <a:ext cx="5421406" cy="2679035"/>
          </a:xfrm>
          <a:prstGeom prst="rect">
            <a:avLst/>
          </a:prstGeom>
        </p:spPr>
      </p:pic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572F1EDA-62B7-45D3-97D6-6F0DDCCB7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103" y="3987807"/>
            <a:ext cx="5421406" cy="21824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1C1106-5C9B-4082-83AF-3A0CFB20F10A}"/>
              </a:ext>
            </a:extLst>
          </p:cNvPr>
          <p:cNvSpPr txBox="1"/>
          <p:nvPr/>
        </p:nvSpPr>
        <p:spPr>
          <a:xfrm>
            <a:off x="308975" y="6279716"/>
            <a:ext cx="5791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Source</a:t>
            </a:r>
            <a:r>
              <a:rPr lang="en-US"/>
              <a:t>: </a:t>
            </a:r>
            <a:r>
              <a:rPr lang="en-US">
                <a:hlinkClick r:id="rId5"/>
              </a:rPr>
              <a:t>https://nanohub.org/resources/prolabox</a:t>
            </a:r>
            <a:endParaRPr lang="en-US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80DEF-0B93-481C-B1BD-227D352C7FB4}"/>
              </a:ext>
            </a:extLst>
          </p:cNvPr>
          <p:cNvSpPr txBox="1"/>
          <p:nvPr/>
        </p:nvSpPr>
        <p:spPr>
          <a:xfrm>
            <a:off x="6285033" y="6274594"/>
            <a:ext cx="5812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 OXYSIM Results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4204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Copy of IIITD-Template-Stylish-Widescreen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OXYSIM An Oxidation Simulator</vt:lpstr>
      <vt:lpstr>Silicon Oxidation</vt:lpstr>
      <vt:lpstr>How to oxidize silicon?</vt:lpstr>
      <vt:lpstr>Deal-Grove Model</vt:lpstr>
      <vt:lpstr>Massoud Model</vt:lpstr>
      <vt:lpstr>Massoud Model</vt:lpstr>
      <vt:lpstr>Comparison of Models</vt:lpstr>
      <vt:lpstr>Verification</vt:lpstr>
      <vt:lpstr>Verification</vt:lpstr>
      <vt:lpstr>Verification</vt:lpstr>
      <vt:lpstr>Tool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Last Level Cache Partitioning</dc:title>
  <dc:creator>MUKUL GARG</dc:creator>
  <cp:revision>2</cp:revision>
  <dcterms:created xsi:type="dcterms:W3CDTF">2020-10-25T09:39:24Z</dcterms:created>
  <dcterms:modified xsi:type="dcterms:W3CDTF">2020-11-28T05:22:08Z</dcterms:modified>
</cp:coreProperties>
</file>