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7" r:id="rId3"/>
    <p:sldId id="274" r:id="rId4"/>
    <p:sldId id="276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45975-074E-40CB-85E3-B32B6B4C2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A1F10-2BBA-41FA-9110-52FE72842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DAE42-2BE7-4E64-9B6A-58CA9F91C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14AF-D337-4C08-BBD6-B7501A4B752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1FDBA-6D0F-4281-BB9E-33234B4A2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C2ECD-D145-4BE1-91FD-150C53C0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EDA-73EF-427D-974D-ACF62E1D5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282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6F08-D439-4881-9BC4-85C5134E1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AA727-2D9E-45A5-BC1E-5A758FD64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6B35E-58F8-4FCF-AD13-58B74A37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14AF-D337-4C08-BBD6-B7501A4B752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84C2-A2FA-42E3-BE3E-AE2ACE99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7B1A2-7B46-4476-8449-3EA0E38D2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EDA-73EF-427D-974D-ACF62E1D5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714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18D72-28F3-418C-BFC0-359F6BFFAA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B4102-2212-448E-8E77-614EB0331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A5351-04EC-478B-85B7-80FF29B69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14AF-D337-4C08-BBD6-B7501A4B752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5D893-9FA3-413F-9DD1-58AD37A1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BA64-0D2F-4FB9-A21F-B56F6AE65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EDA-73EF-427D-974D-ACF62E1D5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588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84CD-0CD0-44F9-8E2D-3E4D31232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559D-65E4-4777-9896-750863C37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13E6-A2DD-4563-B99A-1AA188D08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14AF-D337-4C08-BBD6-B7501A4B752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97A1F-0B7A-4E92-B470-65D81848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D8FA2-11DC-4CD2-ACA8-04F92F79C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EDA-73EF-427D-974D-ACF62E1D5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438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4575B-93E8-4170-B188-4EACCE714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12211-8693-479B-84EE-C62E09EBE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5BE5C-AA46-4DC2-A113-01F49C08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14AF-D337-4C08-BBD6-B7501A4B752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659FB-665D-4835-A21A-610D590E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A4A44-D6F2-42A9-B4E7-EF2608F4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EDA-73EF-427D-974D-ACF62E1D5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94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34AFC-9F5C-4FBB-9C93-3414824F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83CC-65A3-46DD-8B3F-14A0127E6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5205C-E692-4F84-A405-438433B31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3CA74-F4E5-4707-A35E-F24C14E2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14AF-D337-4C08-BBD6-B7501A4B752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25E34-9BF0-426C-A64F-CF455929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735CC-4E6D-451E-994F-CE799760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EDA-73EF-427D-974D-ACF62E1D5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422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F9C5-55F2-4A56-B63F-83EF1C615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16B1D-15FA-42E4-92B2-23A30EFF6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AB11D-3222-4D76-AF12-C005F62F5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7498AD-A4C5-4B7C-8E23-DF5406A7E7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F9294-F513-4906-B3E7-BF7E661E3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C9140-128D-45A3-93B4-F9DDB9F6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14AF-D337-4C08-BBD6-B7501A4B752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CFE681-6E2C-4C54-AD0E-2892D1A6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23B3C-57C1-445F-8237-6975122D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EDA-73EF-427D-974D-ACF62E1D5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773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B4E57-1E08-4EDD-9903-1BF34EDC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E082AE-B129-426D-BE54-064182F98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14AF-D337-4C08-BBD6-B7501A4B752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AA635-A75C-458B-8474-88E1402CD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DC4F2-1F35-42D5-A8E5-911F8913D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EDA-73EF-427D-974D-ACF62E1D5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445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BC626-1F2C-48E5-B0AB-3D7FB6AD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14AF-D337-4C08-BBD6-B7501A4B752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2E574-C006-4508-8CD1-C721C7F1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14AD9-4D8E-4AFF-83C0-D76EBA85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EDA-73EF-427D-974D-ACF62E1D5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49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2CCE-9BC4-462D-BAB7-D6CEE20D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521F8-EF78-425F-977F-70CC22FEE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CA5051-537F-405E-B2D6-512AAD99D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FF5A2-76D2-4893-8E49-AF4D512E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14AF-D337-4C08-BBD6-B7501A4B752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182F18-2A24-49D0-8415-0942ED69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DCF6F-E039-4E64-B5A7-BBADD684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EDA-73EF-427D-974D-ACF62E1D5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17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715F-EE53-4BBE-96EC-D03D51597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70467-0B66-4569-93AC-7102B8F91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C4496-B457-4AAE-B2CC-BB3983B31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65573-1936-40EC-BAA3-EBC52FD4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C14AF-D337-4C08-BBD6-B7501A4B752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D2C80-DA8E-4916-B229-06FFF60C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878C-69E6-4002-90D0-51CD7893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96EDA-73EF-427D-974D-ACF62E1D5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155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E9DED-7A88-4724-B0BF-DC89C8FEA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8313C-E1B1-46F2-8183-A8A5E01D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06DF4-4140-413A-9904-4999578E0E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C14AF-D337-4C08-BBD6-B7501A4B752F}" type="datetimeFigureOut">
              <a:rPr lang="en-IN" smtClean="0"/>
              <a:t>28-01-2024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81ED7-F0B8-4DBD-B647-3D779CE5B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AAB3F-832B-4A2D-9B21-09F18C4F1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696EDA-73EF-427D-974D-ACF62E1D5D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91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een and gold logo with text&#10;&#10;Description automatically generated">
            <a:extLst>
              <a:ext uri="{FF2B5EF4-FFF2-40B4-BE49-F238E27FC236}">
                <a16:creationId xmlns:a16="http://schemas.microsoft.com/office/drawing/2014/main" id="{FB44D733-4EF5-216D-8CED-279506BAD39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9901" y="42835"/>
            <a:ext cx="1175444" cy="8486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616347-DA46-FEAC-55CB-E1423950F28A}"/>
              </a:ext>
            </a:extLst>
          </p:cNvPr>
          <p:cNvSpPr txBox="1"/>
          <p:nvPr/>
        </p:nvSpPr>
        <p:spPr>
          <a:xfrm>
            <a:off x="1502229" y="1240965"/>
            <a:ext cx="8882742" cy="14132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lang="en-US" sz="3600" b="0" u="none" spc="-5" dirty="0">
                <a:solidFill>
                  <a:srgbClr val="002060"/>
                </a:solidFill>
                <a:latin typeface="Times New Roman"/>
                <a:cs typeface="Times New Roman"/>
              </a:rPr>
              <a:t>Database</a:t>
            </a:r>
            <a:r>
              <a:rPr lang="en-US" sz="3600" b="0" u="none" spc="2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3600" b="0" u="none" spc="-5" dirty="0">
                <a:solidFill>
                  <a:srgbClr val="002060"/>
                </a:solidFill>
                <a:latin typeface="Times New Roman"/>
                <a:cs typeface="Times New Roman"/>
              </a:rPr>
              <a:t>Management</a:t>
            </a:r>
            <a:r>
              <a:rPr lang="en-US" sz="3600" b="0" u="none" spc="2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3600" b="0" u="none" spc="-5" dirty="0">
                <a:solidFill>
                  <a:srgbClr val="002060"/>
                </a:solidFill>
                <a:latin typeface="Times New Roman"/>
                <a:cs typeface="Times New Roman"/>
              </a:rPr>
              <a:t>Systems</a:t>
            </a:r>
            <a:r>
              <a:rPr lang="en-US" sz="3600" b="0" u="none" spc="3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3600" b="0" u="none" spc="-5" dirty="0">
                <a:solidFill>
                  <a:srgbClr val="002060"/>
                </a:solidFill>
                <a:latin typeface="Times New Roman"/>
                <a:cs typeface="Times New Roman"/>
              </a:rPr>
              <a:t>(BCSC-1003)</a:t>
            </a:r>
            <a:endParaRPr lang="en-US" sz="36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90"/>
              </a:spcBef>
              <a:tabLst>
                <a:tab pos="2938145" algn="l"/>
              </a:tabLst>
            </a:pPr>
            <a:r>
              <a:rPr lang="en-US" sz="4400" b="0" u="none" spc="-60" dirty="0">
                <a:solidFill>
                  <a:srgbClr val="002060"/>
                </a:solidFill>
                <a:latin typeface="Times New Roman"/>
                <a:cs typeface="Times New Roman"/>
              </a:rPr>
              <a:t>Topic:</a:t>
            </a:r>
            <a:r>
              <a:rPr lang="en-US" sz="4400" b="0" u="none" spc="2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sz="4000" b="0" u="none" spc="-5" dirty="0">
                <a:solidFill>
                  <a:schemeClr val="accent4">
                    <a:lumMod val="50000"/>
                  </a:schemeClr>
                </a:solidFill>
                <a:latin typeface="Times New Roman"/>
                <a:cs typeface="Times New Roman"/>
              </a:rPr>
              <a:t>Three</a:t>
            </a:r>
            <a:r>
              <a:rPr lang="en-US" sz="4000" spc="-5" dirty="0">
                <a:solidFill>
                  <a:schemeClr val="accent4">
                    <a:lumMod val="50000"/>
                  </a:schemeClr>
                </a:solidFill>
                <a:latin typeface="Times New Roman"/>
                <a:cs typeface="Times New Roman"/>
              </a:rPr>
              <a:t>-Schema Architecture</a:t>
            </a:r>
            <a:endParaRPr lang="en-IN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026" name="Picture 2" descr="DBMS-Three Level Architecture. Three level architecture is also called… |  by Kirti yadav | NiXiS Institute | Medium">
            <a:extLst>
              <a:ext uri="{FF2B5EF4-FFF2-40B4-BE49-F238E27FC236}">
                <a16:creationId xmlns:a16="http://schemas.microsoft.com/office/drawing/2014/main" id="{73F30255-4843-76DD-B468-C232A7C40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575" y="3078127"/>
            <a:ext cx="3437613" cy="222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906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5BEE-0ADF-46A8-BAFA-F049381A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22633" cy="950490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Three-Schema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78ADF-2DC3-45EB-B321-FE76BE700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Level:-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lowest level of data abstraction. It describe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data is actually stored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database. We can get the complex data structure details at this level.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Level:-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middle level of 3-level schema architecture. It describes </a:t>
            </a:r>
            <a:r>
              <a:rPr lang="en-I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data is stored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database.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 Level:-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highest level of data abstraction. This level describes the user interaction with database system.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F0A868A5-9C31-5BD6-2B5C-D0E5D82802B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579" y="14846"/>
            <a:ext cx="792875" cy="5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40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ylinder 1">
            <a:extLst>
              <a:ext uri="{FF2B5EF4-FFF2-40B4-BE49-F238E27FC236}">
                <a16:creationId xmlns:a16="http://schemas.microsoft.com/office/drawing/2014/main" id="{FB964243-D496-46BE-863E-A485BEB66DE0}"/>
              </a:ext>
            </a:extLst>
          </p:cNvPr>
          <p:cNvSpPr/>
          <p:nvPr/>
        </p:nvSpPr>
        <p:spPr>
          <a:xfrm>
            <a:off x="4898568" y="4609321"/>
            <a:ext cx="1614196" cy="1716833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(Disk)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552BD0-A8EC-4014-83A6-2C65EA3B45A6}"/>
              </a:ext>
            </a:extLst>
          </p:cNvPr>
          <p:cNvSpPr/>
          <p:nvPr/>
        </p:nvSpPr>
        <p:spPr>
          <a:xfrm>
            <a:off x="1738604" y="615820"/>
            <a:ext cx="1912775" cy="75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Schema (View 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BF1C23-E784-44C1-AC76-5848FBD89CF6}"/>
              </a:ext>
            </a:extLst>
          </p:cNvPr>
          <p:cNvSpPr/>
          <p:nvPr/>
        </p:nvSpPr>
        <p:spPr>
          <a:xfrm>
            <a:off x="4749282" y="615820"/>
            <a:ext cx="1912775" cy="75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Schema (View 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DB23AF-5202-40FD-B2AA-61E06D768902}"/>
              </a:ext>
            </a:extLst>
          </p:cNvPr>
          <p:cNvSpPr/>
          <p:nvPr/>
        </p:nvSpPr>
        <p:spPr>
          <a:xfrm>
            <a:off x="7759960" y="615820"/>
            <a:ext cx="1912775" cy="75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Schema (View 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8089F2-BB3A-4CF5-94B3-14C82E13D1F9}"/>
              </a:ext>
            </a:extLst>
          </p:cNvPr>
          <p:cNvSpPr/>
          <p:nvPr/>
        </p:nvSpPr>
        <p:spPr>
          <a:xfrm>
            <a:off x="4749279" y="1906359"/>
            <a:ext cx="1912775" cy="75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Schema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63A7AB-44C0-49FA-99BC-68CEDDEEE2F0}"/>
              </a:ext>
            </a:extLst>
          </p:cNvPr>
          <p:cNvSpPr/>
          <p:nvPr/>
        </p:nvSpPr>
        <p:spPr>
          <a:xfrm>
            <a:off x="4749280" y="3196899"/>
            <a:ext cx="1912775" cy="7557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Schema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F618AD3-0E41-4482-9B15-FB80EC70C098}"/>
              </a:ext>
            </a:extLst>
          </p:cNvPr>
          <p:cNvCxnSpPr>
            <a:stCxn id="3" idx="2"/>
          </p:cNvCxnSpPr>
          <p:nvPr/>
        </p:nvCxnSpPr>
        <p:spPr>
          <a:xfrm>
            <a:off x="2694992" y="1371600"/>
            <a:ext cx="2054287" cy="534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992A74-7195-4623-8283-460AFD098DC6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705667" y="1371600"/>
            <a:ext cx="3" cy="534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78803A-7DF3-4806-9F0C-7F3FED73D7F0}"/>
              </a:ext>
            </a:extLst>
          </p:cNvPr>
          <p:cNvCxnSpPr>
            <a:stCxn id="5" idx="2"/>
          </p:cNvCxnSpPr>
          <p:nvPr/>
        </p:nvCxnSpPr>
        <p:spPr>
          <a:xfrm flipH="1">
            <a:off x="6662054" y="1371600"/>
            <a:ext cx="2054294" cy="534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53DE54B-7718-474C-AA72-8A7135750FD5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5705667" y="2662139"/>
            <a:ext cx="1" cy="5347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CFA264-C6B0-437A-BED9-5BBEE9861706}"/>
              </a:ext>
            </a:extLst>
          </p:cNvPr>
          <p:cNvCxnSpPr>
            <a:stCxn id="8" idx="2"/>
            <a:endCxn id="2" idx="1"/>
          </p:cNvCxnSpPr>
          <p:nvPr/>
        </p:nvCxnSpPr>
        <p:spPr>
          <a:xfrm flipH="1">
            <a:off x="5705666" y="3952679"/>
            <a:ext cx="2" cy="6566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DC96C5-B5CA-44E8-A941-4ADDD844DBE0}"/>
              </a:ext>
            </a:extLst>
          </p:cNvPr>
          <p:cNvSpPr txBox="1"/>
          <p:nvPr/>
        </p:nvSpPr>
        <p:spPr>
          <a:xfrm>
            <a:off x="10437845" y="809044"/>
            <a:ext cx="1598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Level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5BDFE7-56BD-49F4-A20E-234277E398F7}"/>
              </a:ext>
            </a:extLst>
          </p:cNvPr>
          <p:cNvSpPr txBox="1"/>
          <p:nvPr/>
        </p:nvSpPr>
        <p:spPr>
          <a:xfrm>
            <a:off x="10437846" y="2099584"/>
            <a:ext cx="15986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Level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B5094E-17F5-4CA1-94DA-C116F790C41E}"/>
              </a:ext>
            </a:extLst>
          </p:cNvPr>
          <p:cNvSpPr txBox="1"/>
          <p:nvPr/>
        </p:nvSpPr>
        <p:spPr>
          <a:xfrm>
            <a:off x="10437846" y="3390123"/>
            <a:ext cx="15986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Level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(Internal)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E7D36C-F445-4E01-8CCE-8433139E9B3C}"/>
              </a:ext>
            </a:extLst>
          </p:cNvPr>
          <p:cNvSpPr txBox="1"/>
          <p:nvPr/>
        </p:nvSpPr>
        <p:spPr>
          <a:xfrm>
            <a:off x="155512" y="712831"/>
            <a:ext cx="1362270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Developers 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(PHP, Java)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F110B-15F7-44ED-982C-43423DB91945}"/>
              </a:ext>
            </a:extLst>
          </p:cNvPr>
          <p:cNvSpPr txBox="1"/>
          <p:nvPr/>
        </p:nvSpPr>
        <p:spPr>
          <a:xfrm>
            <a:off x="377890" y="2099584"/>
            <a:ext cx="2155372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Designers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(E-R Models)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B29536-C71F-4AB5-835E-4B214D0969F4}"/>
              </a:ext>
            </a:extLst>
          </p:cNvPr>
          <p:cNvSpPr txBox="1"/>
          <p:nvPr/>
        </p:nvSpPr>
        <p:spPr>
          <a:xfrm>
            <a:off x="149293" y="3348335"/>
            <a:ext cx="250993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Administrator (DBA)</a:t>
            </a:r>
          </a:p>
        </p:txBody>
      </p:sp>
      <p:pic>
        <p:nvPicPr>
          <p:cNvPr id="9" name="Picture 8" descr="Logo, company name&#10;&#10;Description automatically generated">
            <a:extLst>
              <a:ext uri="{FF2B5EF4-FFF2-40B4-BE49-F238E27FC236}">
                <a16:creationId xmlns:a16="http://schemas.microsoft.com/office/drawing/2014/main" id="{B03FAC8D-1B56-A98E-990F-2447A57365E8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579" y="5515"/>
            <a:ext cx="792875" cy="5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62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4FE2848-EE66-4F7A-8599-5C7D4772E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7804530"/>
              </p:ext>
            </p:extLst>
          </p:nvPr>
        </p:nvGraphicFramePr>
        <p:xfrm>
          <a:off x="839752" y="607695"/>
          <a:ext cx="4236096" cy="4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2032">
                  <a:extLst>
                    <a:ext uri="{9D8B030D-6E8A-4147-A177-3AD203B41FA5}">
                      <a16:colId xmlns:a16="http://schemas.microsoft.com/office/drawing/2014/main" val="195034194"/>
                    </a:ext>
                  </a:extLst>
                </a:gridCol>
                <a:gridCol w="1412032">
                  <a:extLst>
                    <a:ext uri="{9D8B030D-6E8A-4147-A177-3AD203B41FA5}">
                      <a16:colId xmlns:a16="http://schemas.microsoft.com/office/drawing/2014/main" val="1809318832"/>
                    </a:ext>
                  </a:extLst>
                </a:gridCol>
                <a:gridCol w="1412032">
                  <a:extLst>
                    <a:ext uri="{9D8B030D-6E8A-4147-A177-3AD203B41FA5}">
                      <a16:colId xmlns:a16="http://schemas.microsoft.com/office/drawing/2014/main" val="223420692"/>
                    </a:ext>
                  </a:extLst>
                </a:gridCol>
              </a:tblGrid>
              <a:tr h="428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Stu_ID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Stu_Name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Stu_Address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4737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3D391C-9B04-41D1-AE3C-F57BAC04EC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85762"/>
              </p:ext>
            </p:extLst>
          </p:nvPr>
        </p:nvGraphicFramePr>
        <p:xfrm>
          <a:off x="5543416" y="607695"/>
          <a:ext cx="4011129" cy="4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7043">
                  <a:extLst>
                    <a:ext uri="{9D8B030D-6E8A-4147-A177-3AD203B41FA5}">
                      <a16:colId xmlns:a16="http://schemas.microsoft.com/office/drawing/2014/main" val="195034194"/>
                    </a:ext>
                  </a:extLst>
                </a:gridCol>
                <a:gridCol w="1337043">
                  <a:extLst>
                    <a:ext uri="{9D8B030D-6E8A-4147-A177-3AD203B41FA5}">
                      <a16:colId xmlns:a16="http://schemas.microsoft.com/office/drawing/2014/main" val="1809318832"/>
                    </a:ext>
                  </a:extLst>
                </a:gridCol>
                <a:gridCol w="1337043">
                  <a:extLst>
                    <a:ext uri="{9D8B030D-6E8A-4147-A177-3AD203B41FA5}">
                      <a16:colId xmlns:a16="http://schemas.microsoft.com/office/drawing/2014/main" val="223420692"/>
                    </a:ext>
                  </a:extLst>
                </a:gridCol>
              </a:tblGrid>
              <a:tr h="42800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Faculty_Id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Faculty_Name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1947379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A254ECA-AB02-4F13-968C-D3430813C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721726"/>
              </p:ext>
            </p:extLst>
          </p:nvPr>
        </p:nvGraphicFramePr>
        <p:xfrm>
          <a:off x="3891379" y="1623523"/>
          <a:ext cx="3084284" cy="2305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2">
                  <a:extLst>
                    <a:ext uri="{9D8B030D-6E8A-4147-A177-3AD203B41FA5}">
                      <a16:colId xmlns:a16="http://schemas.microsoft.com/office/drawing/2014/main" val="484424942"/>
                    </a:ext>
                  </a:extLst>
                </a:gridCol>
                <a:gridCol w="1542142">
                  <a:extLst>
                    <a:ext uri="{9D8B030D-6E8A-4147-A177-3AD203B41FA5}">
                      <a16:colId xmlns:a16="http://schemas.microsoft.com/office/drawing/2014/main" val="3589567184"/>
                    </a:ext>
                  </a:extLst>
                </a:gridCol>
              </a:tblGrid>
              <a:tr h="238716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48289"/>
                  </a:ext>
                </a:extLst>
              </a:tr>
              <a:tr h="33848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Stu_ID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03250"/>
                  </a:ext>
                </a:extLst>
              </a:tr>
              <a:tr h="33848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Stu_Name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43810"/>
                  </a:ext>
                </a:extLst>
              </a:tr>
              <a:tr h="33848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Stu_Address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47316"/>
                  </a:ext>
                </a:extLst>
              </a:tr>
              <a:tr h="33848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Faculty_ID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034798"/>
                  </a:ext>
                </a:extLst>
              </a:tr>
              <a:tr h="33848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Faculty_Name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79057"/>
                  </a:ext>
                </a:extLst>
              </a:tr>
              <a:tr h="33848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8194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CF3F74A-2E8E-4BD4-9770-89EAA1E285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1143"/>
              </p:ext>
            </p:extLst>
          </p:nvPr>
        </p:nvGraphicFramePr>
        <p:xfrm>
          <a:off x="3891379" y="4219721"/>
          <a:ext cx="3084284" cy="2369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142">
                  <a:extLst>
                    <a:ext uri="{9D8B030D-6E8A-4147-A177-3AD203B41FA5}">
                      <a16:colId xmlns:a16="http://schemas.microsoft.com/office/drawing/2014/main" val="484424942"/>
                    </a:ext>
                  </a:extLst>
                </a:gridCol>
                <a:gridCol w="1542142">
                  <a:extLst>
                    <a:ext uri="{9D8B030D-6E8A-4147-A177-3AD203B41FA5}">
                      <a16:colId xmlns:a16="http://schemas.microsoft.com/office/drawing/2014/main" val="3589567184"/>
                    </a:ext>
                  </a:extLst>
                </a:gridCol>
              </a:tblGrid>
              <a:tr h="33848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Stored_item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548289"/>
                  </a:ext>
                </a:extLst>
              </a:tr>
              <a:tr h="33848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Stu_ID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03250"/>
                  </a:ext>
                </a:extLst>
              </a:tr>
              <a:tr h="33848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Stu_Name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43810"/>
                  </a:ext>
                </a:extLst>
              </a:tr>
              <a:tr h="33848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Stu_Address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Byte(30)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647316"/>
                  </a:ext>
                </a:extLst>
              </a:tr>
              <a:tr h="33848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Faculty_ID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034798"/>
                  </a:ext>
                </a:extLst>
              </a:tr>
              <a:tr h="33848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Faculty_Name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Byte(20)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79057"/>
                  </a:ext>
                </a:extLst>
              </a:tr>
              <a:tr h="338485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Byte(2)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81947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C2F5187-5AB0-45EA-AC9B-BE04DEED31D5}"/>
              </a:ext>
            </a:extLst>
          </p:cNvPr>
          <p:cNvSpPr txBox="1"/>
          <p:nvPr/>
        </p:nvSpPr>
        <p:spPr>
          <a:xfrm>
            <a:off x="9980645" y="607695"/>
            <a:ext cx="18505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Level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B4DA88-5555-40C1-8271-BF1DF458B7FA}"/>
              </a:ext>
            </a:extLst>
          </p:cNvPr>
          <p:cNvSpPr txBox="1"/>
          <p:nvPr/>
        </p:nvSpPr>
        <p:spPr>
          <a:xfrm>
            <a:off x="9980644" y="2500800"/>
            <a:ext cx="18505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Level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2539F7-0FB5-4BBD-B12F-53CC05B44482}"/>
              </a:ext>
            </a:extLst>
          </p:cNvPr>
          <p:cNvSpPr txBox="1"/>
          <p:nvPr/>
        </p:nvSpPr>
        <p:spPr>
          <a:xfrm>
            <a:off x="9980644" y="4994989"/>
            <a:ext cx="185057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Level</a:t>
            </a: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(Internal)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BD2E5A3-F95E-46C9-B77C-1F0BD9FB4F1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2957800" y="1035695"/>
            <a:ext cx="1166331" cy="587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A098D4-9A19-4856-820C-BBE84607CE4E}"/>
              </a:ext>
            </a:extLst>
          </p:cNvPr>
          <p:cNvCxnSpPr>
            <a:endCxn id="3" idx="2"/>
          </p:cNvCxnSpPr>
          <p:nvPr/>
        </p:nvCxnSpPr>
        <p:spPr>
          <a:xfrm flipV="1">
            <a:off x="6643396" y="1035695"/>
            <a:ext cx="905584" cy="5878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Logo, company name&#10;&#10;Description automatically generated">
            <a:extLst>
              <a:ext uri="{FF2B5EF4-FFF2-40B4-BE49-F238E27FC236}">
                <a16:creationId xmlns:a16="http://schemas.microsoft.com/office/drawing/2014/main" id="{F4E5B018-6189-4CE0-E919-A0561A1F7A6A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3579" y="5515"/>
            <a:ext cx="792875" cy="572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58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5C9501-5B22-4DCE-9252-C528CE654AA6}"/>
              </a:ext>
            </a:extLst>
          </p:cNvPr>
          <p:cNvSpPr txBox="1"/>
          <p:nvPr/>
        </p:nvSpPr>
        <p:spPr>
          <a:xfrm>
            <a:off x="3565848" y="2726687"/>
            <a:ext cx="5204928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Vladimir Script" panose="03050402040407070305" pitchFamily="66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92370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197</Words>
  <Application>Microsoft Office PowerPoint</Application>
  <PresentationFormat>Widescreen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Vladimir Script</vt:lpstr>
      <vt:lpstr>Office Theme</vt:lpstr>
      <vt:lpstr>PowerPoint Presentation</vt:lpstr>
      <vt:lpstr>Three-Schema Architecture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Nishtha Parashar</dc:creator>
  <cp:lastModifiedBy>dell</cp:lastModifiedBy>
  <cp:revision>41</cp:revision>
  <dcterms:created xsi:type="dcterms:W3CDTF">2022-02-03T05:46:33Z</dcterms:created>
  <dcterms:modified xsi:type="dcterms:W3CDTF">2024-01-28T00:31:25Z</dcterms:modified>
</cp:coreProperties>
</file>