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8398" y="240284"/>
            <a:ext cx="8304936" cy="749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1524" y="1428114"/>
            <a:ext cx="10746105" cy="4533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153" y="1761053"/>
            <a:ext cx="9442450" cy="15271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4000" b="0" u="none" dirty="0">
                <a:latin typeface="Times New Roman"/>
                <a:cs typeface="Times New Roman"/>
              </a:rPr>
              <a:t>Database</a:t>
            </a:r>
            <a:r>
              <a:rPr sz="4000" b="0" u="none" spc="-140" dirty="0">
                <a:latin typeface="Times New Roman"/>
                <a:cs typeface="Times New Roman"/>
              </a:rPr>
              <a:t> </a:t>
            </a:r>
            <a:r>
              <a:rPr sz="4000" b="0" u="none" dirty="0">
                <a:latin typeface="Times New Roman"/>
                <a:cs typeface="Times New Roman"/>
              </a:rPr>
              <a:t>Management</a:t>
            </a:r>
            <a:r>
              <a:rPr sz="4000" b="0" u="none" spc="-135" dirty="0">
                <a:latin typeface="Times New Roman"/>
                <a:cs typeface="Times New Roman"/>
              </a:rPr>
              <a:t> </a:t>
            </a:r>
            <a:r>
              <a:rPr sz="4000" b="0" u="none" dirty="0">
                <a:latin typeface="Times New Roman"/>
                <a:cs typeface="Times New Roman"/>
              </a:rPr>
              <a:t>Systems</a:t>
            </a:r>
            <a:r>
              <a:rPr sz="4000" b="0" u="none" spc="-135" dirty="0">
                <a:latin typeface="Times New Roman"/>
                <a:cs typeface="Times New Roman"/>
              </a:rPr>
              <a:t> </a:t>
            </a:r>
            <a:r>
              <a:rPr sz="4000" b="0" u="none" spc="-10" dirty="0">
                <a:latin typeface="Times New Roman"/>
                <a:cs typeface="Times New Roman"/>
              </a:rPr>
              <a:t>(BCSC-1003)</a:t>
            </a:r>
            <a:endParaRPr sz="4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90"/>
              </a:spcBef>
              <a:tabLst>
                <a:tab pos="3582670" algn="l"/>
              </a:tabLst>
            </a:pPr>
            <a:r>
              <a:rPr sz="4800" b="0" u="none" spc="-35" dirty="0">
                <a:latin typeface="Times New Roman"/>
                <a:cs typeface="Times New Roman"/>
              </a:rPr>
              <a:t>Topic:</a:t>
            </a:r>
            <a:r>
              <a:rPr sz="4800" b="0" u="none" spc="-250" dirty="0">
                <a:latin typeface="Times New Roman"/>
                <a:cs typeface="Times New Roman"/>
              </a:rPr>
              <a:t> </a:t>
            </a:r>
            <a:r>
              <a:rPr sz="4800" b="0" u="none" spc="-20" dirty="0">
                <a:solidFill>
                  <a:srgbClr val="FF0000"/>
                </a:solidFill>
                <a:latin typeface="Times New Roman"/>
                <a:cs typeface="Times New Roman"/>
              </a:rPr>
              <a:t>DBMS</a:t>
            </a:r>
            <a:r>
              <a:rPr sz="4800" b="0" u="none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800" b="0" u="none" spc="-20" dirty="0">
                <a:solidFill>
                  <a:srgbClr val="FF0000"/>
                </a:solidFill>
                <a:latin typeface="Times New Roman"/>
                <a:cs typeface="Times New Roman"/>
              </a:rPr>
              <a:t>Keys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96895" y="3497579"/>
            <a:ext cx="6964680" cy="2132330"/>
            <a:chOff x="2596895" y="3497579"/>
            <a:chExt cx="6964680" cy="21323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6039" y="3554331"/>
              <a:ext cx="6946392" cy="20661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01467" y="3502151"/>
              <a:ext cx="6955790" cy="2123440"/>
            </a:xfrm>
            <a:custGeom>
              <a:avLst/>
              <a:gdLst/>
              <a:ahLst/>
              <a:cxnLst/>
              <a:rect l="l" t="t" r="r" b="b"/>
              <a:pathLst>
                <a:path w="6955790" h="2123440">
                  <a:moveTo>
                    <a:pt x="0" y="2122932"/>
                  </a:moveTo>
                  <a:lnTo>
                    <a:pt x="6955535" y="2122932"/>
                  </a:lnTo>
                  <a:lnTo>
                    <a:pt x="6955535" y="0"/>
                  </a:lnTo>
                  <a:lnTo>
                    <a:pt x="0" y="0"/>
                  </a:lnTo>
                  <a:lnTo>
                    <a:pt x="0" y="21229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7635" y="100584"/>
            <a:ext cx="2741675" cy="17785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6.</a:t>
            </a:r>
            <a:r>
              <a:rPr sz="4000" spc="-85" dirty="0"/>
              <a:t> </a:t>
            </a:r>
            <a:r>
              <a:rPr sz="4000" dirty="0"/>
              <a:t>Unique</a:t>
            </a:r>
            <a:r>
              <a:rPr sz="4000" spc="-65" dirty="0"/>
              <a:t> </a:t>
            </a:r>
            <a:r>
              <a:rPr sz="4000" spc="-25" dirty="0"/>
              <a:t>Key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0904" y="234450"/>
            <a:ext cx="2362702" cy="10634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1643" rIns="0" bIns="0" rtlCol="0">
            <a:spAutoFit/>
          </a:bodyPr>
          <a:lstStyle/>
          <a:p>
            <a:pPr marL="240029" marR="8890" indent="-227329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Unique</a:t>
            </a:r>
            <a:r>
              <a:rPr spc="-20" dirty="0"/>
              <a:t> </a:t>
            </a:r>
            <a:r>
              <a:rPr dirty="0"/>
              <a:t>Key</a:t>
            </a:r>
            <a:r>
              <a:rPr spc="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column</a:t>
            </a:r>
            <a:r>
              <a:rPr spc="-15" dirty="0"/>
              <a:t> </a:t>
            </a:r>
            <a:r>
              <a:rPr dirty="0"/>
              <a:t>or</a:t>
            </a:r>
            <a:r>
              <a:rPr spc="-10" dirty="0"/>
              <a:t> </a:t>
            </a:r>
            <a:r>
              <a:rPr dirty="0"/>
              <a:t>set of</a:t>
            </a:r>
            <a:r>
              <a:rPr spc="-10" dirty="0"/>
              <a:t> </a:t>
            </a:r>
            <a:r>
              <a:rPr dirty="0"/>
              <a:t>columns</a:t>
            </a:r>
            <a:r>
              <a:rPr spc="5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dirty="0"/>
              <a:t>uniquely</a:t>
            </a:r>
            <a:r>
              <a:rPr spc="5" dirty="0"/>
              <a:t> </a:t>
            </a:r>
            <a:r>
              <a:rPr spc="-10" dirty="0"/>
              <a:t>identify 	</a:t>
            </a:r>
            <a:r>
              <a:rPr dirty="0"/>
              <a:t>each</a:t>
            </a:r>
            <a:r>
              <a:rPr spc="-35" dirty="0"/>
              <a:t> </a:t>
            </a:r>
            <a:r>
              <a:rPr dirty="0"/>
              <a:t>record</a:t>
            </a:r>
            <a:r>
              <a:rPr spc="-4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table.</a:t>
            </a:r>
          </a:p>
          <a:p>
            <a:pPr>
              <a:lnSpc>
                <a:spcPct val="100000"/>
              </a:lnSpc>
              <a:spcBef>
                <a:spcPts val="1330"/>
              </a:spcBef>
              <a:buFont typeface="Arial MT"/>
              <a:buChar char="•"/>
            </a:pPr>
            <a:endParaRPr spc="-10" dirty="0"/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dirty="0"/>
              <a:t>All</a:t>
            </a:r>
            <a:r>
              <a:rPr spc="-30" dirty="0"/>
              <a:t> </a:t>
            </a:r>
            <a:r>
              <a:rPr dirty="0"/>
              <a:t>values</a:t>
            </a:r>
            <a:r>
              <a:rPr spc="-25" dirty="0"/>
              <a:t> </a:t>
            </a:r>
            <a:r>
              <a:rPr dirty="0"/>
              <a:t>will</a:t>
            </a:r>
            <a:r>
              <a:rPr spc="-25" dirty="0"/>
              <a:t> </a:t>
            </a:r>
            <a:r>
              <a:rPr dirty="0"/>
              <a:t>have</a:t>
            </a:r>
            <a:r>
              <a:rPr spc="-4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unique</a:t>
            </a:r>
            <a:r>
              <a:rPr spc="-3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this</a:t>
            </a:r>
            <a:r>
              <a:rPr spc="-25" dirty="0"/>
              <a:t> </a:t>
            </a:r>
            <a:r>
              <a:rPr spc="-20" dirty="0"/>
              <a:t>key.</a:t>
            </a:r>
          </a:p>
          <a:p>
            <a:pPr>
              <a:lnSpc>
                <a:spcPct val="100000"/>
              </a:lnSpc>
              <a:spcBef>
                <a:spcPts val="1830"/>
              </a:spcBef>
              <a:buFont typeface="Arial MT"/>
              <a:buChar char="•"/>
            </a:pPr>
            <a:endParaRPr spc="-20" dirty="0"/>
          </a:p>
          <a:p>
            <a:pPr marL="241300" marR="5080" indent="-228600">
              <a:lnSpc>
                <a:spcPts val="346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/>
              <a:t>A</a:t>
            </a:r>
            <a:r>
              <a:rPr spc="75" dirty="0"/>
              <a:t> </a:t>
            </a:r>
            <a:r>
              <a:rPr dirty="0"/>
              <a:t>Unique</a:t>
            </a:r>
            <a:r>
              <a:rPr spc="254" dirty="0"/>
              <a:t> </a:t>
            </a:r>
            <a:r>
              <a:rPr dirty="0"/>
              <a:t>Key</a:t>
            </a:r>
            <a:r>
              <a:rPr spc="250" dirty="0"/>
              <a:t> </a:t>
            </a:r>
            <a:r>
              <a:rPr dirty="0"/>
              <a:t>differs</a:t>
            </a:r>
            <a:r>
              <a:rPr spc="245" dirty="0"/>
              <a:t> </a:t>
            </a:r>
            <a:r>
              <a:rPr dirty="0"/>
              <a:t>from</a:t>
            </a:r>
            <a:r>
              <a:rPr spc="250" dirty="0"/>
              <a:t> </a:t>
            </a:r>
            <a:r>
              <a:rPr dirty="0"/>
              <a:t>a</a:t>
            </a:r>
            <a:r>
              <a:rPr spc="254" dirty="0"/>
              <a:t> </a:t>
            </a:r>
            <a:r>
              <a:rPr dirty="0"/>
              <a:t>PK</a:t>
            </a:r>
            <a:r>
              <a:rPr spc="240" dirty="0"/>
              <a:t> </a:t>
            </a:r>
            <a:r>
              <a:rPr dirty="0"/>
              <a:t>because</a:t>
            </a:r>
            <a:r>
              <a:rPr spc="254" dirty="0"/>
              <a:t> </a:t>
            </a:r>
            <a:r>
              <a:rPr dirty="0"/>
              <a:t>it</a:t>
            </a:r>
            <a:r>
              <a:rPr spc="250" dirty="0"/>
              <a:t> </a:t>
            </a:r>
            <a:r>
              <a:rPr dirty="0"/>
              <a:t>can</a:t>
            </a:r>
            <a:r>
              <a:rPr spc="245" dirty="0"/>
              <a:t> </a:t>
            </a:r>
            <a:r>
              <a:rPr dirty="0"/>
              <a:t>have</a:t>
            </a:r>
            <a:r>
              <a:rPr spc="254" dirty="0"/>
              <a:t> </a:t>
            </a:r>
            <a:r>
              <a:rPr dirty="0"/>
              <a:t>only</a:t>
            </a:r>
            <a:r>
              <a:rPr spc="240" dirty="0"/>
              <a:t> </a:t>
            </a:r>
            <a:r>
              <a:rPr spc="-25" dirty="0"/>
              <a:t>one </a:t>
            </a:r>
            <a:r>
              <a:rPr dirty="0"/>
              <a:t>null</a:t>
            </a:r>
            <a:r>
              <a:rPr spc="-35" dirty="0"/>
              <a:t> </a:t>
            </a:r>
            <a:r>
              <a:rPr dirty="0"/>
              <a:t>value,</a:t>
            </a:r>
            <a:r>
              <a:rPr spc="-15" dirty="0"/>
              <a:t> </a:t>
            </a:r>
            <a:r>
              <a:rPr dirty="0"/>
              <a:t>whereas</a:t>
            </a:r>
            <a:r>
              <a:rPr spc="-3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PK</a:t>
            </a:r>
            <a:r>
              <a:rPr spc="-20" dirty="0"/>
              <a:t> </a:t>
            </a:r>
            <a:r>
              <a:rPr dirty="0"/>
              <a:t>cannot</a:t>
            </a:r>
            <a:r>
              <a:rPr spc="-4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25" dirty="0"/>
              <a:t> </a:t>
            </a:r>
            <a:r>
              <a:rPr dirty="0"/>
              <a:t>null</a:t>
            </a:r>
            <a:r>
              <a:rPr spc="-30" dirty="0"/>
              <a:t> </a:t>
            </a:r>
            <a:r>
              <a:rPr spc="-10" dirty="0"/>
              <a:t>values.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7.</a:t>
            </a:r>
            <a:r>
              <a:rPr sz="4000" spc="-180" dirty="0"/>
              <a:t> </a:t>
            </a:r>
            <a:r>
              <a:rPr sz="4000" dirty="0"/>
              <a:t>Surrogate</a:t>
            </a:r>
            <a:r>
              <a:rPr sz="4000" spc="-85" dirty="0"/>
              <a:t> </a:t>
            </a:r>
            <a:r>
              <a:rPr sz="4000" dirty="0"/>
              <a:t>Key</a:t>
            </a:r>
            <a:r>
              <a:rPr sz="4000" spc="-105" dirty="0"/>
              <a:t> </a:t>
            </a:r>
            <a:r>
              <a:rPr sz="4000" spc="-25" dirty="0"/>
              <a:t>or</a:t>
            </a:r>
            <a:r>
              <a:rPr sz="4000" spc="-295" dirty="0"/>
              <a:t> </a:t>
            </a:r>
            <a:r>
              <a:rPr sz="4000" dirty="0"/>
              <a:t>Artificial</a:t>
            </a:r>
            <a:r>
              <a:rPr sz="4000" spc="-85" dirty="0"/>
              <a:t> </a:t>
            </a:r>
            <a:r>
              <a:rPr sz="4000" spc="-25" dirty="0"/>
              <a:t>Key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0904" y="234450"/>
            <a:ext cx="2362702" cy="10634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524" y="1243660"/>
            <a:ext cx="10746105" cy="53314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7620" indent="-227329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Surrogate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Keys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Artificial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which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aims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uniquely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each 	</a:t>
            </a:r>
            <a:r>
              <a:rPr sz="2800" dirty="0">
                <a:latin typeface="Times New Roman"/>
                <a:cs typeface="Times New Roman"/>
              </a:rPr>
              <a:t>record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called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Surrogate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Key.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9"/>
              </a:spcBef>
              <a:buFont typeface="Arial MT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40029" marR="5080" indent="-227329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kind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DBMS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unique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because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created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when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don’t 	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natural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PK.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Arial MT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Times New Roman"/>
                <a:cs typeface="Times New Roman"/>
              </a:rPr>
              <a:t>They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meaning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table.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5"/>
              </a:spcBef>
              <a:buFont typeface="Arial MT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Times New Roman"/>
                <a:cs typeface="Times New Roman"/>
              </a:rPr>
              <a:t>Surrogate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DBMS 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usually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integer.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Font typeface="Arial MT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Times New Roman"/>
                <a:cs typeface="Times New Roman"/>
              </a:rPr>
              <a:t>Surrogate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SQL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allowed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when:</a:t>
            </a:r>
            <a:endParaRPr sz="2800">
              <a:latin typeface="Times New Roman"/>
              <a:cs typeface="Times New Roman"/>
            </a:endParaRPr>
          </a:p>
          <a:p>
            <a:pPr marL="762000" lvl="1" indent="-292735">
              <a:lnSpc>
                <a:spcPct val="100000"/>
              </a:lnSpc>
              <a:spcBef>
                <a:spcPts val="285"/>
              </a:spcBef>
              <a:buFont typeface="Wingdings"/>
              <a:buChar char=""/>
              <a:tabLst>
                <a:tab pos="762000" algn="l"/>
              </a:tabLst>
            </a:pP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No</a:t>
            </a:r>
            <a:r>
              <a:rPr sz="2000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property</a:t>
            </a:r>
            <a:r>
              <a:rPr sz="2000" spc="-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has</a:t>
            </a:r>
            <a:r>
              <a:rPr sz="2000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parameter</a:t>
            </a:r>
            <a:r>
              <a:rPr sz="2000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000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Primary</a:t>
            </a:r>
            <a:r>
              <a:rPr sz="20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AF50"/>
                </a:solidFill>
                <a:latin typeface="Times New Roman"/>
                <a:cs typeface="Times New Roman"/>
              </a:rPr>
              <a:t>Key.</a:t>
            </a:r>
            <a:endParaRPr sz="2000">
              <a:latin typeface="Times New Roman"/>
              <a:cs typeface="Times New Roman"/>
            </a:endParaRPr>
          </a:p>
          <a:p>
            <a:pPr marL="761365" lvl="1" indent="-292100">
              <a:lnSpc>
                <a:spcPct val="100000"/>
              </a:lnSpc>
              <a:spcBef>
                <a:spcPts val="265"/>
              </a:spcBef>
              <a:buFont typeface="Wingdings"/>
              <a:buChar char=""/>
              <a:tabLst>
                <a:tab pos="761365" algn="l"/>
              </a:tabLst>
            </a:pP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000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table</a:t>
            </a:r>
            <a:r>
              <a:rPr sz="2000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when</a:t>
            </a:r>
            <a:r>
              <a:rPr sz="20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Primary</a:t>
            </a:r>
            <a:r>
              <a:rPr sz="2000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Key</a:t>
            </a:r>
            <a:r>
              <a:rPr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too</a:t>
            </a:r>
            <a:r>
              <a:rPr sz="20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big</a:t>
            </a:r>
            <a:r>
              <a:rPr sz="20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or</a:t>
            </a:r>
            <a:r>
              <a:rPr sz="2000" spc="-10" dirty="0">
                <a:solidFill>
                  <a:srgbClr val="00AF50"/>
                </a:solidFill>
                <a:latin typeface="Times New Roman"/>
                <a:cs typeface="Times New Roman"/>
              </a:rPr>
              <a:t> complicated.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8.</a:t>
            </a:r>
            <a:r>
              <a:rPr sz="4000" spc="-85" dirty="0"/>
              <a:t> </a:t>
            </a:r>
            <a:r>
              <a:rPr sz="4000" dirty="0"/>
              <a:t>Foreign</a:t>
            </a:r>
            <a:r>
              <a:rPr sz="4000" spc="-85" dirty="0"/>
              <a:t> </a:t>
            </a:r>
            <a:r>
              <a:rPr sz="4000" dirty="0"/>
              <a:t>Key</a:t>
            </a:r>
            <a:r>
              <a:rPr sz="4000" spc="-80" dirty="0"/>
              <a:t> </a:t>
            </a:r>
            <a:r>
              <a:rPr sz="4000" spc="-20" dirty="0"/>
              <a:t>(FK)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0904" y="234450"/>
            <a:ext cx="2362702" cy="10634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524" y="1551813"/>
            <a:ext cx="10747375" cy="36556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0029" marR="5080" indent="-227329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  <a:tab pos="1724025" algn="l"/>
                <a:tab pos="2621915" algn="l"/>
                <a:tab pos="3111500" algn="l"/>
                <a:tab pos="4077335" algn="l"/>
                <a:tab pos="4610735" algn="l"/>
                <a:tab pos="6254115" algn="l"/>
                <a:tab pos="8550910" algn="l"/>
                <a:tab pos="10125075" algn="l"/>
              </a:tabLst>
            </a:pPr>
            <a:r>
              <a:rPr sz="3200" spc="-10" dirty="0">
                <a:latin typeface="Times New Roman"/>
                <a:cs typeface="Times New Roman"/>
              </a:rPr>
              <a:t>Foreign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Key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used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establish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relationships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between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two 	</a:t>
            </a:r>
            <a:r>
              <a:rPr sz="3200" spc="-10" dirty="0">
                <a:latin typeface="Times New Roman"/>
                <a:cs typeface="Times New Roman"/>
              </a:rPr>
              <a:t>tables.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buFont typeface="Arial MT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0029" marR="5080" indent="-227329">
              <a:lnSpc>
                <a:spcPts val="346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  <a:tab pos="2114550" algn="l"/>
                <a:tab pos="2960370" algn="l"/>
                <a:tab pos="3760470" algn="l"/>
                <a:tab pos="5080000" algn="l"/>
                <a:tab pos="5995035" algn="l"/>
                <a:tab pos="7045325" algn="l"/>
                <a:tab pos="7529830" algn="l"/>
                <a:tab pos="7879080" algn="l"/>
                <a:tab pos="9265920" algn="l"/>
                <a:tab pos="9773285" algn="l"/>
                <a:tab pos="10393680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3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Foreign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Key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will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require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each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value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column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or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set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of 	</a:t>
            </a:r>
            <a:r>
              <a:rPr sz="3200" dirty="0">
                <a:latin typeface="Times New Roman"/>
                <a:cs typeface="Times New Roman"/>
              </a:rPr>
              <a:t>columns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match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Primary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referential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table.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0"/>
              </a:spcBef>
              <a:buFont typeface="Arial MT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sz="3200" dirty="0">
                <a:latin typeface="Times New Roman"/>
                <a:cs typeface="Times New Roman"/>
              </a:rPr>
              <a:t>Foreign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keys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help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maintain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referential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integrity.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9.</a:t>
            </a:r>
            <a:r>
              <a:rPr sz="4000" spc="-75" dirty="0"/>
              <a:t> </a:t>
            </a:r>
            <a:r>
              <a:rPr sz="4000" dirty="0"/>
              <a:t>Partial</a:t>
            </a:r>
            <a:r>
              <a:rPr sz="4000" spc="-75" dirty="0"/>
              <a:t> </a:t>
            </a:r>
            <a:r>
              <a:rPr sz="4000" spc="-25" dirty="0"/>
              <a:t>Key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0904" y="234450"/>
            <a:ext cx="2362702" cy="10634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1643" rIns="0" bIns="0" rtlCol="0">
            <a:spAutoFit/>
          </a:bodyPr>
          <a:lstStyle/>
          <a:p>
            <a:pPr marL="240029" marR="5080" indent="-227329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  <a:tab pos="1026160" algn="l"/>
              </a:tabLst>
            </a:pPr>
            <a:r>
              <a:rPr spc="-25" dirty="0"/>
              <a:t>The</a:t>
            </a:r>
            <a:r>
              <a:rPr dirty="0"/>
              <a:t>	set</a:t>
            </a:r>
            <a:r>
              <a:rPr spc="355" dirty="0"/>
              <a:t> </a:t>
            </a:r>
            <a:r>
              <a:rPr dirty="0"/>
              <a:t>of</a:t>
            </a:r>
            <a:r>
              <a:rPr spc="360" dirty="0"/>
              <a:t> </a:t>
            </a:r>
            <a:r>
              <a:rPr dirty="0"/>
              <a:t>attributes</a:t>
            </a:r>
            <a:r>
              <a:rPr spc="370" dirty="0"/>
              <a:t> </a:t>
            </a:r>
            <a:r>
              <a:rPr dirty="0"/>
              <a:t>that</a:t>
            </a:r>
            <a:r>
              <a:rPr spc="375" dirty="0"/>
              <a:t> </a:t>
            </a:r>
            <a:r>
              <a:rPr dirty="0"/>
              <a:t>are</a:t>
            </a:r>
            <a:r>
              <a:rPr spc="360" dirty="0"/>
              <a:t> </a:t>
            </a:r>
            <a:r>
              <a:rPr dirty="0"/>
              <a:t>used</a:t>
            </a:r>
            <a:r>
              <a:rPr spc="370" dirty="0"/>
              <a:t> </a:t>
            </a:r>
            <a:r>
              <a:rPr dirty="0"/>
              <a:t>to</a:t>
            </a:r>
            <a:r>
              <a:rPr spc="365" dirty="0"/>
              <a:t> </a:t>
            </a:r>
            <a:r>
              <a:rPr dirty="0"/>
              <a:t>uniquely</a:t>
            </a:r>
            <a:r>
              <a:rPr spc="360" dirty="0"/>
              <a:t> </a:t>
            </a:r>
            <a:r>
              <a:rPr dirty="0"/>
              <a:t>identify</a:t>
            </a:r>
            <a:r>
              <a:rPr spc="375" dirty="0"/>
              <a:t> </a:t>
            </a:r>
            <a:r>
              <a:rPr dirty="0"/>
              <a:t>a</a:t>
            </a:r>
            <a:r>
              <a:rPr spc="365" dirty="0"/>
              <a:t> </a:t>
            </a:r>
            <a:r>
              <a:rPr spc="-20" dirty="0"/>
              <a:t>weak 	</a:t>
            </a:r>
            <a:r>
              <a:rPr dirty="0"/>
              <a:t>entity</a:t>
            </a:r>
            <a:r>
              <a:rPr spc="-40" dirty="0"/>
              <a:t> </a:t>
            </a:r>
            <a:r>
              <a:rPr dirty="0"/>
              <a:t>set</a:t>
            </a:r>
            <a:r>
              <a:rPr spc="-1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called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Partial</a:t>
            </a:r>
            <a:r>
              <a:rPr spc="-30" dirty="0"/>
              <a:t> </a:t>
            </a:r>
            <a:r>
              <a:rPr spc="-20" dirty="0"/>
              <a:t>key.</a:t>
            </a:r>
          </a:p>
          <a:p>
            <a:pPr>
              <a:lnSpc>
                <a:spcPct val="100000"/>
              </a:lnSpc>
              <a:spcBef>
                <a:spcPts val="1760"/>
              </a:spcBef>
              <a:buFont typeface="Arial MT"/>
              <a:buChar char="•"/>
            </a:pPr>
            <a:endParaRPr spc="-20" dirty="0"/>
          </a:p>
          <a:p>
            <a:pPr marL="240029" marR="5715" indent="-227329">
              <a:lnSpc>
                <a:spcPts val="346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  <a:tab pos="1216660" algn="l"/>
                <a:tab pos="1558290" algn="l"/>
                <a:tab pos="2713355" algn="l"/>
                <a:tab pos="3211830" algn="l"/>
                <a:tab pos="3871595" algn="l"/>
                <a:tab pos="5002530" algn="l"/>
                <a:tab pos="5729605" algn="l"/>
                <a:tab pos="6275705" algn="l"/>
                <a:tab pos="7993380" algn="l"/>
                <a:tab pos="9037320" algn="l"/>
                <a:tab pos="9693910" algn="l"/>
              </a:tabLst>
            </a:pPr>
            <a:r>
              <a:rPr spc="-20" dirty="0"/>
              <a:t>Only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bunch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tuples</a:t>
            </a:r>
            <a:r>
              <a:rPr dirty="0"/>
              <a:t>	</a:t>
            </a:r>
            <a:r>
              <a:rPr spc="-25" dirty="0"/>
              <a:t>can</a:t>
            </a:r>
            <a:r>
              <a:rPr dirty="0"/>
              <a:t>	</a:t>
            </a:r>
            <a:r>
              <a:rPr spc="-25" dirty="0"/>
              <a:t>be</a:t>
            </a:r>
            <a:r>
              <a:rPr dirty="0"/>
              <a:t>	</a:t>
            </a:r>
            <a:r>
              <a:rPr spc="-10" dirty="0"/>
              <a:t>identified</a:t>
            </a:r>
            <a:r>
              <a:rPr dirty="0"/>
              <a:t>	</a:t>
            </a:r>
            <a:r>
              <a:rPr spc="-10" dirty="0"/>
              <a:t>using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partial 	</a:t>
            </a:r>
            <a:r>
              <a:rPr spc="-20" dirty="0"/>
              <a:t>keys.</a:t>
            </a:r>
          </a:p>
          <a:p>
            <a:pPr>
              <a:lnSpc>
                <a:spcPct val="100000"/>
              </a:lnSpc>
              <a:spcBef>
                <a:spcPts val="1770"/>
              </a:spcBef>
              <a:buFont typeface="Arial MT"/>
              <a:buChar char="•"/>
            </a:pPr>
            <a:endParaRPr spc="-20" dirty="0"/>
          </a:p>
          <a:p>
            <a:pPr marL="240029" marR="6350" indent="-227329">
              <a:lnSpc>
                <a:spcPts val="3460"/>
              </a:lnSpc>
              <a:buFont typeface="Arial MT"/>
              <a:buChar char="•"/>
              <a:tabLst>
                <a:tab pos="241300" algn="l"/>
                <a:tab pos="1082675" algn="l"/>
                <a:tab pos="2350770" algn="l"/>
                <a:tab pos="3234690" algn="l"/>
                <a:tab pos="3782060" algn="l"/>
                <a:tab pos="4485640" algn="l"/>
                <a:tab pos="5553075" algn="l"/>
                <a:tab pos="6687184" algn="l"/>
                <a:tab pos="7346950" algn="l"/>
                <a:tab pos="7823834" algn="l"/>
                <a:tab pos="8688070" algn="l"/>
                <a:tab pos="10003155" algn="l"/>
                <a:tab pos="10550525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Partial</a:t>
            </a:r>
            <a:r>
              <a:rPr dirty="0"/>
              <a:t>	</a:t>
            </a:r>
            <a:r>
              <a:rPr spc="-25" dirty="0"/>
              <a:t>Key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20" dirty="0"/>
              <a:t>weak</a:t>
            </a:r>
            <a:r>
              <a:rPr dirty="0"/>
              <a:t>	</a:t>
            </a:r>
            <a:r>
              <a:rPr spc="-10" dirty="0"/>
              <a:t>entity</a:t>
            </a:r>
            <a:r>
              <a:rPr dirty="0"/>
              <a:t>	</a:t>
            </a:r>
            <a:r>
              <a:rPr spc="-25" dirty="0"/>
              <a:t>set</a:t>
            </a:r>
            <a:r>
              <a:rPr dirty="0"/>
              <a:t>	</a:t>
            </a:r>
            <a:r>
              <a:rPr spc="-25" dirty="0"/>
              <a:t>is</a:t>
            </a:r>
            <a:r>
              <a:rPr dirty="0"/>
              <a:t>	</a:t>
            </a:r>
            <a:r>
              <a:rPr spc="-20" dirty="0"/>
              <a:t>also</a:t>
            </a:r>
            <a:r>
              <a:rPr dirty="0"/>
              <a:t>	</a:t>
            </a:r>
            <a:r>
              <a:rPr spc="-10" dirty="0"/>
              <a:t>known</a:t>
            </a:r>
            <a:r>
              <a:rPr dirty="0"/>
              <a:t>	</a:t>
            </a:r>
            <a:r>
              <a:rPr spc="-25" dirty="0"/>
              <a:t>as</a:t>
            </a:r>
            <a:r>
              <a:rPr dirty="0"/>
              <a:t>	</a:t>
            </a:r>
            <a:r>
              <a:rPr spc="-50" dirty="0"/>
              <a:t>a 	</a:t>
            </a:r>
            <a:r>
              <a:rPr spc="-10" dirty="0"/>
              <a:t>discriminator.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9.</a:t>
            </a:r>
            <a:r>
              <a:rPr sz="4000" spc="-85" dirty="0"/>
              <a:t> </a:t>
            </a:r>
            <a:r>
              <a:rPr sz="4000" dirty="0"/>
              <a:t>Partial</a:t>
            </a:r>
            <a:r>
              <a:rPr sz="4000" spc="-80" dirty="0"/>
              <a:t> </a:t>
            </a:r>
            <a:r>
              <a:rPr sz="4000" dirty="0"/>
              <a:t>Key</a:t>
            </a:r>
            <a:r>
              <a:rPr sz="4000" spc="-80" dirty="0"/>
              <a:t> </a:t>
            </a:r>
            <a:r>
              <a:rPr sz="4000" dirty="0"/>
              <a:t>(Contd</a:t>
            </a:r>
            <a:r>
              <a:rPr sz="4000" spc="-60" dirty="0"/>
              <a:t> </a:t>
            </a:r>
            <a:r>
              <a:rPr sz="4000" spc="-25" dirty="0"/>
              <a:t>…)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0904" y="234450"/>
            <a:ext cx="2362702" cy="10634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524" y="4134992"/>
            <a:ext cx="10747375" cy="23723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dirty="0">
                <a:latin typeface="Times New Roman"/>
                <a:cs typeface="Times New Roman"/>
              </a:rPr>
              <a:t>Here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apartment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weak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entity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building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strong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entity </a:t>
            </a:r>
            <a:r>
              <a:rPr sz="2800" dirty="0">
                <a:latin typeface="Times New Roman"/>
                <a:cs typeface="Times New Roman"/>
              </a:rPr>
              <a:t>type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connected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via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‘belongs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to’ relationship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set.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Apartment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number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not </a:t>
            </a:r>
            <a:r>
              <a:rPr sz="2800" dirty="0">
                <a:latin typeface="Times New Roman"/>
                <a:cs typeface="Times New Roman"/>
              </a:rPr>
              <a:t>globally</a:t>
            </a:r>
            <a:r>
              <a:rPr sz="2800" spc="6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unique</a:t>
            </a:r>
            <a:r>
              <a:rPr sz="2800" spc="6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than</a:t>
            </a:r>
            <a:r>
              <a:rPr sz="2800" spc="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apartment</a:t>
            </a:r>
            <a:r>
              <a:rPr sz="2800" spc="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may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6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same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number </a:t>
            </a:r>
            <a:r>
              <a:rPr sz="2800" dirty="0">
                <a:latin typeface="Times New Roman"/>
                <a:cs typeface="Times New Roman"/>
              </a:rPr>
              <a:t>globally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but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unique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particular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building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since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building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may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not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same</a:t>
            </a:r>
            <a:r>
              <a:rPr sz="2800" spc="22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apartment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number.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Thus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apartment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number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cannot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primary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entity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Apartment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partial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dashed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line.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2072" y="1210055"/>
            <a:ext cx="6297168" cy="25740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398" y="1634489"/>
            <a:ext cx="10815955" cy="39681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0029" marR="6350" indent="-227329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Korth,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Silbertz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Sudarshan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(1998),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“Database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Concepts”,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4th 	</a:t>
            </a:r>
            <a:r>
              <a:rPr sz="3200" dirty="0">
                <a:latin typeface="Times New Roman"/>
                <a:cs typeface="Times New Roman"/>
              </a:rPr>
              <a:t>Edition,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TMH.</a:t>
            </a:r>
            <a:endParaRPr sz="3200">
              <a:latin typeface="Times New Roman"/>
              <a:cs typeface="Times New Roman"/>
            </a:endParaRPr>
          </a:p>
          <a:p>
            <a:pPr marL="241300" marR="6350" indent="-228600">
              <a:lnSpc>
                <a:spcPts val="346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  <a:tab pos="1818005" algn="l"/>
                <a:tab pos="2719070" algn="l"/>
                <a:tab pos="4387850" algn="l"/>
                <a:tab pos="5885180" algn="l"/>
                <a:tab pos="8660130" algn="l"/>
                <a:tab pos="9311640" algn="l"/>
              </a:tabLst>
            </a:pPr>
            <a:r>
              <a:rPr sz="3200" spc="-10" dirty="0">
                <a:latin typeface="Times New Roman"/>
                <a:cs typeface="Times New Roman"/>
              </a:rPr>
              <a:t>Elmasri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Navathe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(2010),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“Fundamentals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Database </a:t>
            </a:r>
            <a:r>
              <a:rPr sz="3200" dirty="0">
                <a:latin typeface="Times New Roman"/>
                <a:cs typeface="Times New Roman"/>
              </a:rPr>
              <a:t>Systems”,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5th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Edition,</a:t>
            </a:r>
            <a:r>
              <a:rPr sz="3200" spc="-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Addision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Wesley.</a:t>
            </a:r>
            <a:endParaRPr sz="3200">
              <a:latin typeface="Times New Roman"/>
              <a:cs typeface="Times New Roman"/>
            </a:endParaRPr>
          </a:p>
          <a:p>
            <a:pPr marL="240029" marR="6350" indent="-227329">
              <a:lnSpc>
                <a:spcPts val="346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Date</a:t>
            </a:r>
            <a:r>
              <a:rPr sz="3200" spc="3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J,”</a:t>
            </a:r>
            <a:r>
              <a:rPr sz="3200" spc="3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3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Introduction</a:t>
            </a:r>
            <a:r>
              <a:rPr sz="3200" spc="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3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Database</a:t>
            </a:r>
            <a:r>
              <a:rPr sz="3200" spc="3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Systems”,</a:t>
            </a:r>
            <a:r>
              <a:rPr sz="3200" spc="3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8th</a:t>
            </a:r>
            <a:r>
              <a:rPr sz="3200" spc="2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Edition, 	</a:t>
            </a:r>
            <a:r>
              <a:rPr sz="3200" dirty="0">
                <a:latin typeface="Times New Roman"/>
                <a:cs typeface="Times New Roman"/>
              </a:rPr>
              <a:t>Addision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Wesley.</a:t>
            </a:r>
            <a:endParaRPr sz="3200">
              <a:latin typeface="Times New Roman"/>
              <a:cs typeface="Times New Roman"/>
            </a:endParaRPr>
          </a:p>
          <a:p>
            <a:pPr marL="240029" marR="5080" indent="-227329">
              <a:lnSpc>
                <a:spcPts val="346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  <a:tab pos="979805" algn="l"/>
                <a:tab pos="2286635" algn="l"/>
                <a:tab pos="3681095" algn="l"/>
                <a:tab pos="5106035" algn="l"/>
                <a:tab pos="6939915" algn="l"/>
                <a:tab pos="8383270" algn="l"/>
                <a:tab pos="10462260" algn="l"/>
              </a:tabLst>
            </a:pPr>
            <a:r>
              <a:rPr sz="3200" spc="-25" dirty="0">
                <a:latin typeface="Times New Roman"/>
                <a:cs typeface="Times New Roman"/>
              </a:rPr>
              <a:t>M.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Tamer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Oezsu,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Patrick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Valduriez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(2011).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“Principles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of 	</a:t>
            </a:r>
            <a:r>
              <a:rPr sz="3200" dirty="0">
                <a:latin typeface="Times New Roman"/>
                <a:cs typeface="Times New Roman"/>
              </a:rPr>
              <a:t>Distributed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Database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Systems”,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2nd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Edition,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Prentice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Hall.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0904" y="234450"/>
            <a:ext cx="2362702" cy="10634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8067" y="1911488"/>
            <a:ext cx="6136348" cy="29091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What</a:t>
            </a:r>
            <a:r>
              <a:rPr sz="4000" spc="-70" dirty="0"/>
              <a:t> </a:t>
            </a:r>
            <a:r>
              <a:rPr sz="4000" dirty="0"/>
              <a:t>are</a:t>
            </a:r>
            <a:r>
              <a:rPr sz="4000" spc="-80" dirty="0"/>
              <a:t> </a:t>
            </a:r>
            <a:r>
              <a:rPr sz="4000" dirty="0"/>
              <a:t>the</a:t>
            </a:r>
            <a:r>
              <a:rPr sz="4000" spc="-80" dirty="0"/>
              <a:t> </a:t>
            </a:r>
            <a:r>
              <a:rPr sz="4000" dirty="0"/>
              <a:t>Keys</a:t>
            </a:r>
            <a:r>
              <a:rPr sz="4000" spc="-65" dirty="0"/>
              <a:t> </a:t>
            </a:r>
            <a:r>
              <a:rPr sz="4000" dirty="0"/>
              <a:t>in</a:t>
            </a:r>
            <a:r>
              <a:rPr sz="4000" spc="-80" dirty="0"/>
              <a:t> </a:t>
            </a:r>
            <a:r>
              <a:rPr sz="4000" spc="-10" dirty="0"/>
              <a:t>DBMS?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0904" y="234450"/>
            <a:ext cx="2362702" cy="10634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524" y="1592961"/>
            <a:ext cx="10746740" cy="29622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0029" marR="8890" indent="-227329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key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DBMS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attribute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set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attributes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help</a:t>
            </a:r>
            <a:r>
              <a:rPr sz="3200" spc="15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to 	</a:t>
            </a:r>
            <a:r>
              <a:rPr sz="3200" dirty="0">
                <a:latin typeface="Times New Roman"/>
                <a:cs typeface="Times New Roman"/>
              </a:rPr>
              <a:t>uniquely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identify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tuple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row)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relation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(or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table).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buFont typeface="Arial MT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0029" marR="5080" indent="-227329" algn="just">
              <a:lnSpc>
                <a:spcPts val="346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Keys</a:t>
            </a:r>
            <a:r>
              <a:rPr sz="3200" spc="21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21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also</a:t>
            </a:r>
            <a:r>
              <a:rPr sz="3200" spc="21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21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204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establish</a:t>
            </a:r>
            <a:r>
              <a:rPr sz="3200" spc="21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relationships</a:t>
            </a:r>
            <a:r>
              <a:rPr sz="3200" spc="21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between</a:t>
            </a:r>
            <a:r>
              <a:rPr sz="3200" spc="210" dirty="0">
                <a:latin typeface="Times New Roman"/>
                <a:cs typeface="Times New Roman"/>
              </a:rPr>
              <a:t>  </a:t>
            </a:r>
            <a:r>
              <a:rPr sz="3200" spc="-25" dirty="0">
                <a:latin typeface="Times New Roman"/>
                <a:cs typeface="Times New Roman"/>
              </a:rPr>
              <a:t>the 	</a:t>
            </a:r>
            <a:r>
              <a:rPr sz="3200" dirty="0">
                <a:latin typeface="Times New Roman"/>
                <a:cs typeface="Times New Roman"/>
              </a:rPr>
              <a:t>different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tables</a:t>
            </a:r>
            <a:r>
              <a:rPr sz="3200" spc="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columns</a:t>
            </a:r>
            <a:r>
              <a:rPr sz="3200" spc="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relational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database.</a:t>
            </a:r>
            <a:r>
              <a:rPr sz="3200" spc="1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Individual 	</a:t>
            </a:r>
            <a:r>
              <a:rPr sz="3200" dirty="0">
                <a:latin typeface="Times New Roman"/>
                <a:cs typeface="Times New Roman"/>
              </a:rPr>
              <a:t>values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called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values.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Why</a:t>
            </a:r>
            <a:r>
              <a:rPr sz="4000" spc="-80" dirty="0"/>
              <a:t> </a:t>
            </a:r>
            <a:r>
              <a:rPr sz="4000" dirty="0"/>
              <a:t>are</a:t>
            </a:r>
            <a:r>
              <a:rPr sz="4000" spc="-90" dirty="0"/>
              <a:t> </a:t>
            </a:r>
            <a:r>
              <a:rPr sz="4000" dirty="0"/>
              <a:t>the</a:t>
            </a:r>
            <a:r>
              <a:rPr sz="4000" spc="-85" dirty="0"/>
              <a:t> </a:t>
            </a:r>
            <a:r>
              <a:rPr sz="4000" dirty="0"/>
              <a:t>Keys</a:t>
            </a:r>
            <a:r>
              <a:rPr sz="4000" spc="-90" dirty="0"/>
              <a:t> </a:t>
            </a:r>
            <a:r>
              <a:rPr sz="4000" spc="-10" dirty="0"/>
              <a:t>Required?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0904" y="234450"/>
            <a:ext cx="2362702" cy="10634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524" y="1293393"/>
            <a:ext cx="10746105" cy="51409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3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definitions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various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kinds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integrity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constraints.</a:t>
            </a:r>
            <a:endParaRPr sz="2800">
              <a:latin typeface="Times New Roman"/>
              <a:cs typeface="Times New Roman"/>
            </a:endParaRPr>
          </a:p>
          <a:p>
            <a:pPr marL="240029" marR="5080" indent="-227329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  <a:tab pos="1442085" algn="l"/>
                <a:tab pos="1856739" algn="l"/>
                <a:tab pos="2150745" algn="l"/>
                <a:tab pos="3510279" algn="l"/>
                <a:tab pos="5089525" algn="l"/>
                <a:tab pos="5383530" algn="l"/>
                <a:tab pos="6921500" algn="l"/>
                <a:tab pos="7355840" algn="l"/>
                <a:tab pos="8542020" algn="l"/>
                <a:tab pos="8976360" algn="l"/>
                <a:tab pos="10021570" algn="l"/>
                <a:tab pos="1057529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table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database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represents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collection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records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events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a 	</a:t>
            </a:r>
            <a:r>
              <a:rPr sz="2800" dirty="0">
                <a:latin typeface="Times New Roman"/>
                <a:cs typeface="Times New Roman"/>
              </a:rPr>
              <a:t>particular</a:t>
            </a:r>
            <a:r>
              <a:rPr sz="2800" spc="-10" dirty="0">
                <a:latin typeface="Times New Roman"/>
                <a:cs typeface="Times New Roman"/>
              </a:rPr>
              <a:t> relation.</a:t>
            </a:r>
            <a:endParaRPr sz="2800">
              <a:latin typeface="Times New Roman"/>
              <a:cs typeface="Times New Roman"/>
            </a:endParaRPr>
          </a:p>
          <a:p>
            <a:pPr marL="240029" marR="5080" indent="-227329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1093470" algn="l"/>
                <a:tab pos="1966595" algn="l"/>
                <a:tab pos="2620010" algn="l"/>
                <a:tab pos="3117215" algn="l"/>
                <a:tab pos="4699000" algn="l"/>
                <a:tab pos="5374640" algn="l"/>
                <a:tab pos="6956425" algn="l"/>
                <a:tab pos="7415530" algn="l"/>
                <a:tab pos="8227695" algn="l"/>
                <a:tab pos="9525000" algn="l"/>
                <a:tab pos="10434955" algn="l"/>
              </a:tabLst>
            </a:pPr>
            <a:r>
              <a:rPr sz="2800" spc="-25" dirty="0">
                <a:latin typeface="Times New Roman"/>
                <a:cs typeface="Times New Roman"/>
              </a:rPr>
              <a:t>Now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there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thousands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thousands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such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records,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some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of 	</a:t>
            </a:r>
            <a:r>
              <a:rPr sz="2800" dirty="0">
                <a:latin typeface="Times New Roman"/>
                <a:cs typeface="Times New Roman"/>
              </a:rPr>
              <a:t>which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duplicated.</a:t>
            </a: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ts val="3190"/>
              </a:lnSpc>
              <a:spcBef>
                <a:spcPts val="62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Times New Roman"/>
                <a:cs typeface="Times New Roman"/>
              </a:rPr>
              <a:t>There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should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way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2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record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separately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uniquely,</a:t>
            </a:r>
            <a:endParaRPr sz="2800">
              <a:latin typeface="Times New Roman"/>
              <a:cs typeface="Times New Roman"/>
            </a:endParaRPr>
          </a:p>
          <a:p>
            <a:pPr marL="241300">
              <a:lnSpc>
                <a:spcPts val="3190"/>
              </a:lnSpc>
            </a:pPr>
            <a:r>
              <a:rPr sz="2800" dirty="0">
                <a:latin typeface="Times New Roman"/>
                <a:cs typeface="Times New Roman"/>
              </a:rPr>
              <a:t>i.e.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duplicates.</a:t>
            </a: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Times New Roman"/>
                <a:cs typeface="Times New Roman"/>
              </a:rPr>
              <a:t>Keys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allow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free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hassle.</a:t>
            </a:r>
            <a:endParaRPr sz="2800">
              <a:latin typeface="Times New Roman"/>
              <a:cs typeface="Times New Roman"/>
            </a:endParaRPr>
          </a:p>
          <a:p>
            <a:pPr marL="240029" marR="5715" indent="-227329">
              <a:lnSpc>
                <a:spcPts val="302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  <a:tab pos="654050" algn="l"/>
                <a:tab pos="1344930" algn="l"/>
                <a:tab pos="2313940" algn="l"/>
                <a:tab pos="3296920" algn="l"/>
                <a:tab pos="3809365" algn="l"/>
                <a:tab pos="4142740" algn="l"/>
                <a:tab pos="6095365" algn="l"/>
                <a:tab pos="6570980" algn="l"/>
                <a:tab pos="7477759" algn="l"/>
                <a:tab pos="8267700" algn="l"/>
                <a:tab pos="8956675" algn="l"/>
                <a:tab pos="10317480" algn="l"/>
              </a:tabLst>
            </a:pPr>
            <a:r>
              <a:rPr sz="2800" spc="-5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key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could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either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combination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more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than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one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attribute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(or 	</a:t>
            </a:r>
            <a:r>
              <a:rPr sz="2800" dirty="0">
                <a:latin typeface="Times New Roman"/>
                <a:cs typeface="Times New Roman"/>
              </a:rPr>
              <a:t>columns)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just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single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attribute.</a:t>
            </a: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give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each record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unique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identity.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Types</a:t>
            </a:r>
            <a:r>
              <a:rPr sz="4000" spc="-80" dirty="0"/>
              <a:t> </a:t>
            </a:r>
            <a:r>
              <a:rPr sz="4000" dirty="0"/>
              <a:t>of</a:t>
            </a:r>
            <a:r>
              <a:rPr sz="4000" spc="-95" dirty="0"/>
              <a:t> </a:t>
            </a:r>
            <a:r>
              <a:rPr sz="4000" dirty="0"/>
              <a:t>Keys</a:t>
            </a:r>
            <a:r>
              <a:rPr sz="4000" spc="-85" dirty="0"/>
              <a:t> </a:t>
            </a:r>
            <a:r>
              <a:rPr sz="4000" dirty="0"/>
              <a:t>in</a:t>
            </a:r>
            <a:r>
              <a:rPr sz="4000" spc="-85" dirty="0"/>
              <a:t> </a:t>
            </a:r>
            <a:r>
              <a:rPr sz="4000" spc="-20" dirty="0"/>
              <a:t>DBMS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0904" y="234450"/>
            <a:ext cx="2362702" cy="10634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524" y="1258950"/>
            <a:ext cx="6774815" cy="539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There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broadly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nine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types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DBMS: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2800">
              <a:latin typeface="Times New Roman"/>
              <a:cs typeface="Times New Roman"/>
            </a:endParaRPr>
          </a:p>
          <a:p>
            <a:pPr marL="367030" indent="-354330">
              <a:lnSpc>
                <a:spcPct val="100000"/>
              </a:lnSpc>
              <a:buAutoNum type="arabicPeriod"/>
              <a:tabLst>
                <a:tab pos="367030" algn="l"/>
              </a:tabLst>
            </a:pP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Primary</a:t>
            </a:r>
            <a:r>
              <a:rPr sz="28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  <a:p>
            <a:pPr marL="367030" indent="-35433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67030" algn="l"/>
              </a:tabLst>
            </a:pP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Candidate</a:t>
            </a:r>
            <a:r>
              <a:rPr sz="2800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Key</a:t>
            </a:r>
            <a:r>
              <a:rPr sz="28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or</a:t>
            </a:r>
            <a:r>
              <a:rPr sz="28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Secondary</a:t>
            </a:r>
            <a:r>
              <a:rPr sz="28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  <a:p>
            <a:pPr marL="347345" indent="-33464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347345" algn="l"/>
              </a:tabLst>
            </a:pP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Alternate </a:t>
            </a:r>
            <a:r>
              <a:rPr sz="2800" spc="-25" dirty="0">
                <a:solidFill>
                  <a:srgbClr val="006FC0"/>
                </a:solidFill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  <a:p>
            <a:pPr marL="367030" indent="-35433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67030" algn="l"/>
              </a:tabLst>
            </a:pP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Super</a:t>
            </a:r>
            <a:r>
              <a:rPr sz="28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  <a:p>
            <a:pPr marL="367030" indent="-35433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67030" algn="l"/>
              </a:tabLst>
            </a:pP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Composite</a:t>
            </a:r>
            <a:r>
              <a:rPr sz="28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  <a:p>
            <a:pPr marL="367030" indent="-35433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367030" algn="l"/>
              </a:tabLst>
            </a:pP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Unique</a:t>
            </a:r>
            <a:r>
              <a:rPr sz="28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  <a:p>
            <a:pPr marL="367030" indent="-35433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67030" algn="l"/>
              </a:tabLst>
            </a:pP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Surrogate</a:t>
            </a:r>
            <a:r>
              <a:rPr sz="2800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Key</a:t>
            </a:r>
            <a:r>
              <a:rPr sz="28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or</a:t>
            </a:r>
            <a:r>
              <a:rPr sz="2800" spc="-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Artificial</a:t>
            </a:r>
            <a:r>
              <a:rPr sz="28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  <a:p>
            <a:pPr marL="367030" indent="-35433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367030" algn="l"/>
              </a:tabLst>
            </a:pP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Foreign</a:t>
            </a:r>
            <a:r>
              <a:rPr sz="2800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  <a:p>
            <a:pPr marL="367030" indent="-35433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67030" algn="l"/>
              </a:tabLst>
            </a:pP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Partial</a:t>
            </a:r>
            <a:r>
              <a:rPr sz="28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1.</a:t>
            </a:r>
            <a:r>
              <a:rPr sz="4000" spc="-90" dirty="0"/>
              <a:t> </a:t>
            </a:r>
            <a:r>
              <a:rPr sz="4000" dirty="0"/>
              <a:t>Primary</a:t>
            </a:r>
            <a:r>
              <a:rPr sz="4000" spc="-65" dirty="0"/>
              <a:t> </a:t>
            </a:r>
            <a:r>
              <a:rPr sz="4000" dirty="0"/>
              <a:t>Key</a:t>
            </a:r>
            <a:r>
              <a:rPr sz="4000" spc="-85" dirty="0"/>
              <a:t> </a:t>
            </a:r>
            <a:r>
              <a:rPr sz="4000" spc="-20" dirty="0"/>
              <a:t>(PK)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0904" y="234450"/>
            <a:ext cx="2362702" cy="10634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0029" marR="5080" indent="-227329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  <a:tab pos="713740" algn="l"/>
                <a:tab pos="2222500" algn="l"/>
                <a:tab pos="3100705" algn="l"/>
                <a:tab pos="3571240" algn="l"/>
                <a:tab pos="4156710" algn="l"/>
                <a:tab pos="5709920" algn="l"/>
                <a:tab pos="6247765" algn="l"/>
                <a:tab pos="8029575" algn="l"/>
                <a:tab pos="8680450" algn="l"/>
                <a:tab pos="9220200" algn="l"/>
              </a:tabLst>
            </a:pP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Primary</a:t>
            </a:r>
            <a:r>
              <a:rPr dirty="0"/>
              <a:t>	</a:t>
            </a:r>
            <a:r>
              <a:rPr spc="-25" dirty="0"/>
              <a:t>Key</a:t>
            </a:r>
            <a:r>
              <a:rPr dirty="0"/>
              <a:t>	</a:t>
            </a:r>
            <a:r>
              <a:rPr spc="-25" dirty="0"/>
              <a:t>is</a:t>
            </a:r>
            <a:r>
              <a:rPr dirty="0"/>
              <a:t>	</a:t>
            </a:r>
            <a:r>
              <a:rPr spc="-25" dirty="0"/>
              <a:t>an</a:t>
            </a:r>
            <a:r>
              <a:rPr dirty="0"/>
              <a:t>	</a:t>
            </a:r>
            <a:r>
              <a:rPr spc="-10" dirty="0"/>
              <a:t>attribute</a:t>
            </a:r>
            <a:r>
              <a:rPr dirty="0"/>
              <a:t>	</a:t>
            </a:r>
            <a:r>
              <a:rPr spc="-25" dirty="0"/>
              <a:t>or</a:t>
            </a:r>
            <a:r>
              <a:rPr dirty="0"/>
              <a:t>	</a:t>
            </a:r>
            <a:r>
              <a:rPr spc="-10" dirty="0"/>
              <a:t>minimum</a:t>
            </a:r>
            <a:r>
              <a:rPr dirty="0"/>
              <a:t>	</a:t>
            </a:r>
            <a:r>
              <a:rPr spc="-25" dirty="0"/>
              <a:t>set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attributes 	</a:t>
            </a:r>
            <a:r>
              <a:rPr dirty="0"/>
              <a:t>through</a:t>
            </a:r>
            <a:r>
              <a:rPr spc="-50" dirty="0"/>
              <a:t> </a:t>
            </a:r>
            <a:r>
              <a:rPr dirty="0"/>
              <a:t>which</a:t>
            </a:r>
            <a:r>
              <a:rPr spc="-30" dirty="0"/>
              <a:t> </a:t>
            </a:r>
            <a:r>
              <a:rPr dirty="0"/>
              <a:t>we</a:t>
            </a:r>
            <a:r>
              <a:rPr spc="-20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determine</a:t>
            </a:r>
            <a:r>
              <a:rPr spc="-30" dirty="0"/>
              <a:t> </a:t>
            </a:r>
            <a:r>
              <a:rPr dirty="0"/>
              <a:t>entire</a:t>
            </a:r>
            <a:r>
              <a:rPr spc="-35" dirty="0"/>
              <a:t> </a:t>
            </a:r>
            <a:r>
              <a:rPr dirty="0"/>
              <a:t>table</a:t>
            </a:r>
            <a:r>
              <a:rPr spc="-30" dirty="0"/>
              <a:t> </a:t>
            </a:r>
            <a:r>
              <a:rPr spc="-10" dirty="0"/>
              <a:t>uniquely.</a:t>
            </a:r>
          </a:p>
          <a:p>
            <a:pPr marL="240029" indent="-227329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There</a:t>
            </a:r>
            <a:r>
              <a:rPr spc="-25" dirty="0"/>
              <a:t> </a:t>
            </a:r>
            <a:r>
              <a:rPr dirty="0"/>
              <a:t>can</a:t>
            </a:r>
            <a:r>
              <a:rPr spc="-25" dirty="0"/>
              <a:t> </a:t>
            </a:r>
            <a:r>
              <a:rPr dirty="0"/>
              <a:t>be</a:t>
            </a:r>
            <a:r>
              <a:rPr spc="-15" dirty="0"/>
              <a:t> </a:t>
            </a:r>
            <a:r>
              <a:rPr dirty="0"/>
              <a:t>only</a:t>
            </a:r>
            <a:r>
              <a:rPr spc="-35" dirty="0"/>
              <a:t> </a:t>
            </a:r>
            <a:r>
              <a:rPr dirty="0"/>
              <a:t>one</a:t>
            </a:r>
            <a:r>
              <a:rPr spc="-15" dirty="0"/>
              <a:t> </a:t>
            </a:r>
            <a:r>
              <a:rPr dirty="0"/>
              <a:t>Primary</a:t>
            </a:r>
            <a:r>
              <a:rPr spc="-35" dirty="0"/>
              <a:t> </a:t>
            </a:r>
            <a:r>
              <a:rPr dirty="0"/>
              <a:t>Key</a:t>
            </a:r>
            <a:r>
              <a:rPr spc="-2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table.</a:t>
            </a:r>
          </a:p>
          <a:p>
            <a:pPr marL="240029" marR="5080" indent="-227329">
              <a:lnSpc>
                <a:spcPts val="346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  <a:tab pos="1268730" algn="l"/>
                <a:tab pos="1918970" algn="l"/>
                <a:tab pos="3382645" algn="l"/>
                <a:tab pos="4216400" algn="l"/>
                <a:tab pos="5457190" algn="l"/>
                <a:tab pos="6380480" algn="l"/>
                <a:tab pos="7034530" algn="l"/>
                <a:tab pos="8025130" algn="l"/>
                <a:tab pos="9220200" algn="l"/>
              </a:tabLst>
            </a:pPr>
            <a:r>
              <a:rPr spc="-10" dirty="0"/>
              <a:t>Also,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Primary</a:t>
            </a:r>
            <a:r>
              <a:rPr dirty="0"/>
              <a:t>	</a:t>
            </a:r>
            <a:r>
              <a:rPr spc="-25" dirty="0"/>
              <a:t>Key</a:t>
            </a:r>
            <a:r>
              <a:rPr dirty="0"/>
              <a:t>	</a:t>
            </a:r>
            <a:r>
              <a:rPr spc="-10" dirty="0"/>
              <a:t>cannot</a:t>
            </a:r>
            <a:r>
              <a:rPr dirty="0"/>
              <a:t>	</a:t>
            </a:r>
            <a:r>
              <a:rPr spc="-20" dirty="0"/>
              <a:t>have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20" dirty="0"/>
              <a:t>same</a:t>
            </a:r>
            <a:r>
              <a:rPr dirty="0"/>
              <a:t>	</a:t>
            </a:r>
            <a:r>
              <a:rPr spc="-10" dirty="0"/>
              <a:t>values</a:t>
            </a:r>
            <a:r>
              <a:rPr dirty="0"/>
              <a:t>	</a:t>
            </a:r>
            <a:r>
              <a:rPr spc="-10" dirty="0"/>
              <a:t>repeating 	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any</a:t>
            </a:r>
            <a:r>
              <a:rPr spc="-10" dirty="0"/>
              <a:t> </a:t>
            </a:r>
            <a:r>
              <a:rPr spc="-20" dirty="0"/>
              <a:t>row.</a:t>
            </a:r>
          </a:p>
          <a:p>
            <a:pPr marL="240029" marR="6985" indent="-227329">
              <a:lnSpc>
                <a:spcPts val="346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  <a:tab pos="1398270" algn="l"/>
                <a:tab pos="2466340" algn="l"/>
                <a:tab pos="2992120" algn="l"/>
                <a:tab pos="3675379" algn="l"/>
                <a:tab pos="5170170" algn="l"/>
                <a:tab pos="6034405" algn="l"/>
                <a:tab pos="6764655" algn="l"/>
                <a:tab pos="7267575" algn="l"/>
                <a:tab pos="7837805" algn="l"/>
                <a:tab pos="9416415" algn="l"/>
                <a:tab pos="10325100" algn="l"/>
              </a:tabLst>
            </a:pPr>
            <a:r>
              <a:rPr spc="-10" dirty="0"/>
              <a:t>Every</a:t>
            </a:r>
            <a:r>
              <a:rPr dirty="0"/>
              <a:t>	</a:t>
            </a:r>
            <a:r>
              <a:rPr spc="-10" dirty="0"/>
              <a:t>value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Primary</a:t>
            </a:r>
            <a:r>
              <a:rPr dirty="0"/>
              <a:t>	</a:t>
            </a:r>
            <a:r>
              <a:rPr spc="-25" dirty="0"/>
              <a:t>Key</a:t>
            </a:r>
            <a:r>
              <a:rPr dirty="0"/>
              <a:t>	</a:t>
            </a:r>
            <a:r>
              <a:rPr spc="-25" dirty="0"/>
              <a:t>has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25" dirty="0"/>
              <a:t>be</a:t>
            </a:r>
            <a:r>
              <a:rPr dirty="0"/>
              <a:t>	</a:t>
            </a:r>
            <a:r>
              <a:rPr spc="-10" dirty="0"/>
              <a:t>different</a:t>
            </a:r>
            <a:r>
              <a:rPr dirty="0"/>
              <a:t>	</a:t>
            </a:r>
            <a:r>
              <a:rPr spc="-20" dirty="0"/>
              <a:t>with</a:t>
            </a:r>
            <a:r>
              <a:rPr dirty="0"/>
              <a:t>	</a:t>
            </a:r>
            <a:r>
              <a:rPr spc="-25" dirty="0"/>
              <a:t>no 	</a:t>
            </a:r>
            <a:r>
              <a:rPr spc="-10" dirty="0"/>
              <a:t>repetitions.</a:t>
            </a:r>
          </a:p>
          <a:p>
            <a:pPr marL="240029" marR="5715" indent="-227329">
              <a:lnSpc>
                <a:spcPts val="346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The</a:t>
            </a:r>
            <a:r>
              <a:rPr spc="220" dirty="0"/>
              <a:t> </a:t>
            </a:r>
            <a:r>
              <a:rPr dirty="0"/>
              <a:t>Primary</a:t>
            </a:r>
            <a:r>
              <a:rPr spc="215" dirty="0"/>
              <a:t> </a:t>
            </a:r>
            <a:r>
              <a:rPr dirty="0"/>
              <a:t>Key</a:t>
            </a:r>
            <a:r>
              <a:rPr spc="215" dirty="0"/>
              <a:t> </a:t>
            </a:r>
            <a:r>
              <a:rPr dirty="0"/>
              <a:t>constraint</a:t>
            </a:r>
            <a:r>
              <a:rPr spc="220" dirty="0"/>
              <a:t> </a:t>
            </a:r>
            <a:r>
              <a:rPr dirty="0"/>
              <a:t>put</a:t>
            </a:r>
            <a:r>
              <a:rPr spc="210" dirty="0"/>
              <a:t> </a:t>
            </a:r>
            <a:r>
              <a:rPr dirty="0"/>
              <a:t>on</a:t>
            </a:r>
            <a:r>
              <a:rPr spc="204" dirty="0"/>
              <a:t> </a:t>
            </a:r>
            <a:r>
              <a:rPr dirty="0"/>
              <a:t>a</a:t>
            </a:r>
            <a:r>
              <a:rPr spc="225" dirty="0"/>
              <a:t> </a:t>
            </a:r>
            <a:r>
              <a:rPr dirty="0"/>
              <a:t>column</a:t>
            </a:r>
            <a:r>
              <a:rPr spc="220" dirty="0"/>
              <a:t> </a:t>
            </a:r>
            <a:r>
              <a:rPr dirty="0"/>
              <a:t>or</a:t>
            </a:r>
            <a:r>
              <a:rPr spc="215" dirty="0"/>
              <a:t> </a:t>
            </a:r>
            <a:r>
              <a:rPr dirty="0"/>
              <a:t>set</a:t>
            </a:r>
            <a:r>
              <a:rPr spc="210" dirty="0"/>
              <a:t> </a:t>
            </a:r>
            <a:r>
              <a:rPr dirty="0"/>
              <a:t>of</a:t>
            </a:r>
            <a:r>
              <a:rPr spc="215" dirty="0"/>
              <a:t> </a:t>
            </a:r>
            <a:r>
              <a:rPr spc="-10" dirty="0"/>
              <a:t>columns 	</a:t>
            </a:r>
            <a:r>
              <a:rPr dirty="0"/>
              <a:t>will</a:t>
            </a:r>
            <a:r>
              <a:rPr spc="-20" dirty="0"/>
              <a:t> </a:t>
            </a:r>
            <a:r>
              <a:rPr dirty="0"/>
              <a:t>not</a:t>
            </a:r>
            <a:r>
              <a:rPr spc="-25" dirty="0"/>
              <a:t> </a:t>
            </a:r>
            <a:r>
              <a:rPr dirty="0"/>
              <a:t>allow</a:t>
            </a:r>
            <a:r>
              <a:rPr spc="-20" dirty="0"/>
              <a:t> </a:t>
            </a:r>
            <a:r>
              <a:rPr dirty="0"/>
              <a:t>them</a:t>
            </a:r>
            <a:r>
              <a:rPr spc="-1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20" dirty="0"/>
              <a:t> </a:t>
            </a:r>
            <a:r>
              <a:rPr dirty="0"/>
              <a:t>null</a:t>
            </a:r>
            <a:r>
              <a:rPr spc="-30" dirty="0"/>
              <a:t> </a:t>
            </a:r>
            <a:r>
              <a:rPr dirty="0"/>
              <a:t>values</a:t>
            </a:r>
            <a:r>
              <a:rPr spc="-20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spc="-10" dirty="0"/>
              <a:t>duplicates.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2.</a:t>
            </a:r>
            <a:r>
              <a:rPr sz="3600" spc="-15" dirty="0"/>
              <a:t> </a:t>
            </a:r>
            <a:r>
              <a:rPr sz="3600" dirty="0"/>
              <a:t>Candidate</a:t>
            </a:r>
            <a:r>
              <a:rPr sz="3600" spc="-15" dirty="0"/>
              <a:t> </a:t>
            </a:r>
            <a:r>
              <a:rPr sz="3600" dirty="0"/>
              <a:t>Key</a:t>
            </a:r>
            <a:r>
              <a:rPr sz="3600" spc="-15" dirty="0"/>
              <a:t> </a:t>
            </a:r>
            <a:r>
              <a:rPr sz="3600" dirty="0"/>
              <a:t>(CK)</a:t>
            </a:r>
            <a:r>
              <a:rPr sz="3600" spc="-15" dirty="0"/>
              <a:t> </a:t>
            </a:r>
            <a:r>
              <a:rPr sz="3600" dirty="0"/>
              <a:t>or</a:t>
            </a:r>
            <a:r>
              <a:rPr sz="3600" spc="-75" dirty="0"/>
              <a:t> </a:t>
            </a:r>
            <a:r>
              <a:rPr sz="3600" dirty="0"/>
              <a:t>Secondary</a:t>
            </a:r>
            <a:r>
              <a:rPr sz="3600" spc="-15" dirty="0"/>
              <a:t> </a:t>
            </a:r>
            <a:r>
              <a:rPr sz="3600" spc="-25" dirty="0"/>
              <a:t>Key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0904" y="234450"/>
            <a:ext cx="2362702" cy="10634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524" y="1428114"/>
            <a:ext cx="10747375" cy="43491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0029" marR="5080" indent="-227329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Candidate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Keys</a:t>
            </a:r>
            <a:r>
              <a:rPr sz="3200" spc="2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those</a:t>
            </a:r>
            <a:r>
              <a:rPr sz="3200" spc="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attributes</a:t>
            </a:r>
            <a:r>
              <a:rPr sz="3200" spc="20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uniquely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identify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rows 	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table.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30"/>
              </a:spcBef>
              <a:buFont typeface="Arial MT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PK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table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selected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Candidate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Keys.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95"/>
              </a:spcBef>
              <a:buFont typeface="Arial MT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3200" dirty="0">
                <a:latin typeface="Times New Roman"/>
                <a:cs typeface="Times New Roman"/>
              </a:rPr>
              <a:t>So,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Candidate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Keys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have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same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properties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PK.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buFont typeface="Arial MT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sz="3200" dirty="0">
                <a:latin typeface="Times New Roman"/>
                <a:cs typeface="Times New Roman"/>
              </a:rPr>
              <a:t>There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more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Candidate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Keys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table.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3.</a:t>
            </a:r>
            <a:r>
              <a:rPr sz="4000" spc="-250" dirty="0"/>
              <a:t> </a:t>
            </a:r>
            <a:r>
              <a:rPr sz="4000" dirty="0"/>
              <a:t>Alternate</a:t>
            </a:r>
            <a:r>
              <a:rPr sz="4000" spc="-160" dirty="0"/>
              <a:t> </a:t>
            </a:r>
            <a:r>
              <a:rPr sz="4000" spc="-25" dirty="0"/>
              <a:t>Key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0904" y="234450"/>
            <a:ext cx="2362702" cy="10634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1643" rIns="0" bIns="0" rtlCol="0">
            <a:spAutoFit/>
          </a:bodyPr>
          <a:lstStyle/>
          <a:p>
            <a:pPr marL="240029" marR="5080" indent="-227329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  <a:tab pos="690245" algn="l"/>
                <a:tab pos="1658620" algn="l"/>
                <a:tab pos="2402205" algn="l"/>
                <a:tab pos="3348990" algn="l"/>
                <a:tab pos="4880610" algn="l"/>
                <a:tab pos="6280150" algn="l"/>
                <a:tab pos="6932295" algn="l"/>
                <a:tab pos="7290434" algn="l"/>
                <a:tab pos="8100059" algn="l"/>
                <a:tab pos="9764395" algn="l"/>
                <a:tab pos="10168255" algn="l"/>
              </a:tabLst>
            </a:pP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table</a:t>
            </a:r>
            <a:r>
              <a:rPr dirty="0"/>
              <a:t>	</a:t>
            </a:r>
            <a:r>
              <a:rPr spc="-25" dirty="0"/>
              <a:t>can</a:t>
            </a:r>
            <a:r>
              <a:rPr dirty="0"/>
              <a:t>	</a:t>
            </a:r>
            <a:r>
              <a:rPr spc="-20" dirty="0"/>
              <a:t>have</a:t>
            </a:r>
            <a:r>
              <a:rPr dirty="0"/>
              <a:t>	</a:t>
            </a:r>
            <a:r>
              <a:rPr spc="-10" dirty="0"/>
              <a:t>multiple</a:t>
            </a:r>
            <a:r>
              <a:rPr dirty="0"/>
              <a:t>	</a:t>
            </a:r>
            <a:r>
              <a:rPr spc="-10" dirty="0"/>
              <a:t>choices</a:t>
            </a:r>
            <a:r>
              <a:rPr dirty="0"/>
              <a:t>	</a:t>
            </a:r>
            <a:r>
              <a:rPr spc="-25" dirty="0"/>
              <a:t>for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25" dirty="0"/>
              <a:t>PK;</a:t>
            </a:r>
            <a:r>
              <a:rPr dirty="0"/>
              <a:t>	</a:t>
            </a:r>
            <a:r>
              <a:rPr spc="-10" dirty="0"/>
              <a:t>however,</a:t>
            </a:r>
            <a:r>
              <a:rPr dirty="0"/>
              <a:t>	</a:t>
            </a:r>
            <a:r>
              <a:rPr spc="-25" dirty="0"/>
              <a:t>it</a:t>
            </a:r>
            <a:r>
              <a:rPr dirty="0"/>
              <a:t>	</a:t>
            </a:r>
            <a:r>
              <a:rPr spc="-25" dirty="0"/>
              <a:t>can 	</a:t>
            </a:r>
            <a:r>
              <a:rPr dirty="0"/>
              <a:t>choose</a:t>
            </a:r>
            <a:r>
              <a:rPr spc="-45" dirty="0"/>
              <a:t> </a:t>
            </a:r>
            <a:r>
              <a:rPr dirty="0"/>
              <a:t>only</a:t>
            </a:r>
            <a:r>
              <a:rPr spc="-35" dirty="0"/>
              <a:t> </a:t>
            </a:r>
            <a:r>
              <a:rPr spc="-20" dirty="0"/>
              <a:t>one.</a:t>
            </a:r>
          </a:p>
          <a:p>
            <a:pPr>
              <a:lnSpc>
                <a:spcPct val="100000"/>
              </a:lnSpc>
              <a:spcBef>
                <a:spcPts val="1760"/>
              </a:spcBef>
              <a:buFont typeface="Arial MT"/>
              <a:buChar char="•"/>
            </a:pPr>
            <a:endParaRPr spc="-20" dirty="0"/>
          </a:p>
          <a:p>
            <a:pPr marL="240029" marR="5080" indent="-227329">
              <a:lnSpc>
                <a:spcPts val="346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  <a:tab pos="957580" algn="l"/>
                <a:tab pos="1548765" algn="l"/>
                <a:tab pos="2230120" algn="l"/>
                <a:tab pos="3159760" algn="l"/>
                <a:tab pos="4339590" algn="l"/>
                <a:tab pos="5043805" algn="l"/>
                <a:tab pos="5748020" algn="l"/>
                <a:tab pos="7198995" algn="l"/>
                <a:tab pos="7882255" algn="l"/>
                <a:tab pos="9373870" algn="l"/>
                <a:tab pos="10238105" algn="l"/>
              </a:tabLst>
            </a:pPr>
            <a:r>
              <a:rPr spc="-25" dirty="0"/>
              <a:t>So,</a:t>
            </a:r>
            <a:r>
              <a:rPr dirty="0"/>
              <a:t>	</a:t>
            </a:r>
            <a:r>
              <a:rPr spc="-25" dirty="0"/>
              <a:t>all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20" dirty="0"/>
              <a:t>keys</a:t>
            </a:r>
            <a:r>
              <a:rPr dirty="0"/>
              <a:t>	</a:t>
            </a:r>
            <a:r>
              <a:rPr spc="-10" dirty="0"/>
              <a:t>which</a:t>
            </a:r>
            <a:r>
              <a:rPr dirty="0"/>
              <a:t>	</a:t>
            </a:r>
            <a:r>
              <a:rPr spc="-25" dirty="0"/>
              <a:t>did</a:t>
            </a:r>
            <a:r>
              <a:rPr dirty="0"/>
              <a:t>	</a:t>
            </a:r>
            <a:r>
              <a:rPr spc="-25" dirty="0"/>
              <a:t>not</a:t>
            </a:r>
            <a:r>
              <a:rPr dirty="0"/>
              <a:t>	</a:t>
            </a:r>
            <a:r>
              <a:rPr spc="-10" dirty="0"/>
              <a:t>become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Primary</a:t>
            </a:r>
            <a:r>
              <a:rPr dirty="0"/>
              <a:t>	</a:t>
            </a:r>
            <a:r>
              <a:rPr spc="-25" dirty="0"/>
              <a:t>Key</a:t>
            </a:r>
            <a:r>
              <a:rPr dirty="0"/>
              <a:t>	</a:t>
            </a:r>
            <a:r>
              <a:rPr spc="-25" dirty="0"/>
              <a:t>are 	</a:t>
            </a:r>
            <a:r>
              <a:rPr spc="-10" dirty="0"/>
              <a:t>called</a:t>
            </a:r>
            <a:r>
              <a:rPr spc="-185" dirty="0"/>
              <a:t> </a:t>
            </a:r>
            <a:r>
              <a:rPr dirty="0"/>
              <a:t>Alternate</a:t>
            </a:r>
            <a:r>
              <a:rPr spc="-10" dirty="0"/>
              <a:t> Keys.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4.</a:t>
            </a:r>
            <a:r>
              <a:rPr sz="4000" spc="-80" dirty="0"/>
              <a:t> </a:t>
            </a:r>
            <a:r>
              <a:rPr sz="4000" dirty="0"/>
              <a:t>Super</a:t>
            </a:r>
            <a:r>
              <a:rPr sz="4000" spc="-110" dirty="0"/>
              <a:t> </a:t>
            </a:r>
            <a:r>
              <a:rPr sz="4000" dirty="0"/>
              <a:t>Key</a:t>
            </a:r>
            <a:r>
              <a:rPr sz="4000" spc="-60" dirty="0"/>
              <a:t> </a:t>
            </a:r>
            <a:r>
              <a:rPr sz="4000" spc="-20" dirty="0"/>
              <a:t>(SK)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0904" y="234450"/>
            <a:ext cx="2362702" cy="10634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524" y="1239088"/>
            <a:ext cx="10745470" cy="53613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1300" marR="5080" indent="-228600" algn="just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dirty="0">
                <a:latin typeface="Times New Roman"/>
                <a:cs typeface="Times New Roman"/>
              </a:rPr>
              <a:t>Super</a:t>
            </a:r>
            <a:r>
              <a:rPr sz="3000" spc="1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Key</a:t>
            </a:r>
            <a:r>
              <a:rPr sz="3000" spc="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1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set</a:t>
            </a:r>
            <a:r>
              <a:rPr sz="3000" spc="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1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all</a:t>
            </a:r>
            <a:r>
              <a:rPr sz="3000" spc="1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keys</a:t>
            </a:r>
            <a:r>
              <a:rPr sz="3000" spc="1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which</a:t>
            </a:r>
            <a:r>
              <a:rPr sz="3000" spc="1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help</a:t>
            </a:r>
            <a:r>
              <a:rPr sz="3000" spc="1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1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identify</a:t>
            </a:r>
            <a:r>
              <a:rPr sz="3000" spc="1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rows</a:t>
            </a:r>
            <a:r>
              <a:rPr sz="3000" spc="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10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Times New Roman"/>
                <a:cs typeface="Times New Roman"/>
              </a:rPr>
              <a:t>a </a:t>
            </a:r>
            <a:r>
              <a:rPr sz="3000" dirty="0">
                <a:latin typeface="Times New Roman"/>
                <a:cs typeface="Times New Roman"/>
              </a:rPr>
              <a:t>table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uniquely.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45"/>
              </a:spcBef>
              <a:buFont typeface="Arial MT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dirty="0">
                <a:latin typeface="Times New Roman"/>
                <a:cs typeface="Times New Roman"/>
              </a:rPr>
              <a:t>This</a:t>
            </a:r>
            <a:r>
              <a:rPr sz="3000" spc="9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means</a:t>
            </a:r>
            <a:r>
              <a:rPr sz="3000" spc="9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9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all</a:t>
            </a:r>
            <a:r>
              <a:rPr sz="3000" spc="9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those</a:t>
            </a:r>
            <a:r>
              <a:rPr sz="3000" spc="10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columns</a:t>
            </a:r>
            <a:r>
              <a:rPr sz="3000" spc="9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9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9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table</a:t>
            </a:r>
            <a:r>
              <a:rPr sz="3000" spc="10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than</a:t>
            </a:r>
            <a:r>
              <a:rPr sz="3000" spc="100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capable</a:t>
            </a:r>
            <a:r>
              <a:rPr sz="3000" spc="95" dirty="0">
                <a:latin typeface="Times New Roman"/>
                <a:cs typeface="Times New Roman"/>
              </a:rPr>
              <a:t>  </a:t>
            </a:r>
            <a:r>
              <a:rPr sz="3000" spc="-2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identifying</a:t>
            </a:r>
            <a:r>
              <a:rPr sz="3000" spc="5" dirty="0">
                <a:latin typeface="Times New Roman"/>
                <a:cs typeface="Times New Roman"/>
              </a:rPr>
              <a:t>  </a:t>
            </a:r>
            <a:r>
              <a:rPr sz="3000" dirty="0">
                <a:latin typeface="Times New Roman"/>
                <a:cs typeface="Times New Roman"/>
              </a:rPr>
              <a:t>the  other</a:t>
            </a:r>
            <a:r>
              <a:rPr sz="3000" spc="7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columns  of</a:t>
            </a:r>
            <a:r>
              <a:rPr sz="3000" spc="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  table  uniquely  will  all  </a:t>
            </a:r>
            <a:r>
              <a:rPr sz="3000" spc="-25" dirty="0">
                <a:latin typeface="Times New Roman"/>
                <a:cs typeface="Times New Roman"/>
              </a:rPr>
              <a:t>be </a:t>
            </a:r>
            <a:r>
              <a:rPr sz="3000" dirty="0">
                <a:latin typeface="Times New Roman"/>
                <a:cs typeface="Times New Roman"/>
              </a:rPr>
              <a:t>considered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super</a:t>
            </a:r>
            <a:r>
              <a:rPr sz="3000" spc="-10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keys.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30"/>
              </a:spcBef>
              <a:buFont typeface="Arial MT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3000" dirty="0">
                <a:latin typeface="Times New Roman"/>
                <a:cs typeface="Times New Roman"/>
              </a:rPr>
              <a:t>Super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Key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superset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Candidate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Key.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35"/>
              </a:spcBef>
              <a:buFont typeface="Arial MT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ts val="3240"/>
              </a:lnSpc>
              <a:buFont typeface="Arial MT"/>
              <a:buChar char="•"/>
              <a:tabLst>
                <a:tab pos="2413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Primary</a:t>
            </a:r>
            <a:r>
              <a:rPr sz="3000" spc="1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Key</a:t>
            </a:r>
            <a:r>
              <a:rPr sz="3000" spc="1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1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1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table</a:t>
            </a:r>
            <a:r>
              <a:rPr sz="3000" spc="1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1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picked</a:t>
            </a:r>
            <a:r>
              <a:rPr sz="3000" spc="1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from</a:t>
            </a:r>
            <a:r>
              <a:rPr sz="3000" spc="1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Super</a:t>
            </a:r>
            <a:r>
              <a:rPr sz="3000" spc="1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Key</a:t>
            </a:r>
            <a:r>
              <a:rPr sz="3000" spc="1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set</a:t>
            </a:r>
            <a:r>
              <a:rPr sz="3000" spc="1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17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be </a:t>
            </a:r>
            <a:r>
              <a:rPr sz="3000" dirty="0">
                <a:latin typeface="Times New Roman"/>
                <a:cs typeface="Times New Roman"/>
              </a:rPr>
              <a:t>made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table’s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identity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attribute.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5.</a:t>
            </a:r>
            <a:r>
              <a:rPr sz="4000" spc="-110" dirty="0"/>
              <a:t> </a:t>
            </a:r>
            <a:r>
              <a:rPr sz="4000" dirty="0"/>
              <a:t>Composite</a:t>
            </a:r>
            <a:r>
              <a:rPr sz="4000" spc="-90" dirty="0"/>
              <a:t> </a:t>
            </a:r>
            <a:r>
              <a:rPr sz="4000" spc="-25" dirty="0"/>
              <a:t>Key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0904" y="234450"/>
            <a:ext cx="2362702" cy="10634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1524" y="1551813"/>
            <a:ext cx="10745470" cy="36556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0029" marR="5080" indent="-227329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  <a:tab pos="2205990" algn="l"/>
                <a:tab pos="3083560" algn="l"/>
                <a:tab pos="3554729" algn="l"/>
                <a:tab pos="3937000" algn="l"/>
                <a:tab pos="4587875" algn="l"/>
                <a:tab pos="5127625" algn="l"/>
                <a:tab pos="5937250" algn="l"/>
                <a:tab pos="6475095" algn="l"/>
                <a:tab pos="7511415" algn="l"/>
                <a:tab pos="9223375" algn="l"/>
                <a:tab pos="10033635" algn="l"/>
              </a:tabLst>
            </a:pPr>
            <a:r>
              <a:rPr sz="3200" spc="-10" dirty="0">
                <a:latin typeface="Times New Roman"/>
                <a:cs typeface="Times New Roman"/>
              </a:rPr>
              <a:t>Composite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Key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set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two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or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more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attributes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help 	</a:t>
            </a:r>
            <a:r>
              <a:rPr sz="3200" dirty="0">
                <a:latin typeface="Times New Roman"/>
                <a:cs typeface="Times New Roman"/>
              </a:rPr>
              <a:t>identify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each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tuple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table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uniquely.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buFont typeface="Arial MT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0029" marR="5715" indent="-227329">
              <a:lnSpc>
                <a:spcPts val="346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  <a:tab pos="1047750" algn="l"/>
                <a:tab pos="2733040" algn="l"/>
                <a:tab pos="3219450" algn="l"/>
                <a:tab pos="3890010" algn="l"/>
                <a:tab pos="4514850" algn="l"/>
                <a:tab pos="5387975" algn="l"/>
                <a:tab pos="6080125" algn="l"/>
                <a:tab pos="6636384" algn="l"/>
                <a:tab pos="7917180" algn="l"/>
                <a:tab pos="8971915" algn="l"/>
              </a:tabLst>
            </a:pPr>
            <a:r>
              <a:rPr sz="3200" spc="-2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attributes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set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may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not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unique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when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considered 	separately.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0"/>
              </a:spcBef>
              <a:buFont typeface="Arial MT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sz="3200" dirty="0">
                <a:latin typeface="Times New Roman"/>
                <a:cs typeface="Times New Roman"/>
              </a:rPr>
              <a:t>However,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taken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together,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they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will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ensure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uniqueness.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364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 MT</vt:lpstr>
      <vt:lpstr>Times New Roman</vt:lpstr>
      <vt:lpstr>Wingdings</vt:lpstr>
      <vt:lpstr>Office Theme</vt:lpstr>
      <vt:lpstr>Database Management Systems (BCSC-1003) Topic: DBMS Keys</vt:lpstr>
      <vt:lpstr>What are the Keys in DBMS?</vt:lpstr>
      <vt:lpstr>Why are the Keys Required?</vt:lpstr>
      <vt:lpstr>Types of Keys in DBMS</vt:lpstr>
      <vt:lpstr>1. Primary Key (PK)</vt:lpstr>
      <vt:lpstr>2. Candidate Key (CK) or Secondary Key</vt:lpstr>
      <vt:lpstr>3. Alternate Key</vt:lpstr>
      <vt:lpstr>4. Super Key (SK)</vt:lpstr>
      <vt:lpstr>5. Composite Key</vt:lpstr>
      <vt:lpstr>6. Unique Key</vt:lpstr>
      <vt:lpstr>7. Surrogate Key or Artificial Key</vt:lpstr>
      <vt:lpstr>8. Foreign Key (FK)</vt:lpstr>
      <vt:lpstr>9. Partial Key</vt:lpstr>
      <vt:lpstr>9. Partial Key (Contd …)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Govil</dc:creator>
  <cp:lastModifiedBy>dell</cp:lastModifiedBy>
  <cp:revision>1</cp:revision>
  <dcterms:created xsi:type="dcterms:W3CDTF">2024-01-27T19:12:19Z</dcterms:created>
  <dcterms:modified xsi:type="dcterms:W3CDTF">2024-01-28T00:41:56Z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2024-01-27T00:00:00Z</vt:filetime>
  </property>
  <property fmtid="{D5CDD505-2E9C-101B-9397-08002B2CF9AE}" pid="5" name="Producer">
    <vt:lpwstr>Microsoft® PowerPoint® 2016</vt:lpwstr>
  </property>
</Properties>
</file>