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58" r:id="rId3"/>
    <p:sldId id="364" r:id="rId4"/>
    <p:sldId id="365" r:id="rId5"/>
    <p:sldId id="366" r:id="rId6"/>
    <p:sldId id="367" r:id="rId7"/>
    <p:sldId id="369" r:id="rId8"/>
    <p:sldId id="370" r:id="rId9"/>
    <p:sldId id="266" r:id="rId10"/>
    <p:sldId id="33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62F1D-DDF7-4D25-969F-9E189E70E25A}"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B1ED7-0276-4BA5-A6E3-6345F5A3A612}" type="slidenum">
              <a:rPr lang="en-US" smtClean="0"/>
              <a:t>‹#›</a:t>
            </a:fld>
            <a:endParaRPr lang="en-US"/>
          </a:p>
        </p:txBody>
      </p:sp>
    </p:spTree>
    <p:extLst>
      <p:ext uri="{BB962C8B-B14F-4D97-AF65-F5344CB8AC3E}">
        <p14:creationId xmlns:p14="http://schemas.microsoft.com/office/powerpoint/2010/main" val="1574784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48287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400390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92717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165342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7193A4-5682-4857-B400-E2CC1F3E3D8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91649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7193A4-5682-4857-B400-E2CC1F3E3D88}"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92612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7193A4-5682-4857-B400-E2CC1F3E3D88}"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419099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7193A4-5682-4857-B400-E2CC1F3E3D88}"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99365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193A4-5682-4857-B400-E2CC1F3E3D88}"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328468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193A4-5682-4857-B400-E2CC1F3E3D88}"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71508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193A4-5682-4857-B400-E2CC1F3E3D88}"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946911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193A4-5682-4857-B400-E2CC1F3E3D88}" type="datetimeFigureOut">
              <a:rPr lang="en-US" smtClean="0"/>
              <a:t>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A87CC-9811-4CA2-8053-9B67883B0DF8}" type="slidenum">
              <a:rPr lang="en-US" smtClean="0"/>
              <a:t>‹#›</a:t>
            </a:fld>
            <a:endParaRPr lang="en-US"/>
          </a:p>
        </p:txBody>
      </p:sp>
    </p:spTree>
    <p:extLst>
      <p:ext uri="{BB962C8B-B14F-4D97-AF65-F5344CB8AC3E}">
        <p14:creationId xmlns:p14="http://schemas.microsoft.com/office/powerpoint/2010/main" val="302959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3091" y="2752989"/>
            <a:ext cx="11371006" cy="718091"/>
          </a:xfrm>
        </p:spPr>
        <p:txBody>
          <a:bodyPr>
            <a:noAutofit/>
          </a:bodyPr>
          <a:lstStyle/>
          <a:p>
            <a:r>
              <a:rPr lang="en-US" sz="4800" dirty="0" smtClean="0">
                <a:latin typeface="Times New Roman" panose="02020603050405020304" pitchFamily="18" charset="0"/>
                <a:cs typeface="Times New Roman" panose="02020603050405020304" pitchFamily="18" charset="0"/>
              </a:rPr>
              <a:t>Topic:</a:t>
            </a:r>
            <a:r>
              <a:rPr lang="en-US" sz="4800" dirty="0" smtClean="0">
                <a:solidFill>
                  <a:srgbClr val="FF0000"/>
                </a:solidFill>
                <a:latin typeface="Times New Roman" panose="02020603050405020304" pitchFamily="18" charset="0"/>
                <a:cs typeface="Times New Roman" panose="02020603050405020304" pitchFamily="18" charset="0"/>
              </a:rPr>
              <a:t> E. F. Codd’s 12 Rules</a:t>
            </a:r>
            <a:endParaRPr lang="en-US" sz="4800" dirty="0">
              <a:solidFill>
                <a:srgbClr val="FF0000"/>
              </a:solidFill>
              <a:latin typeface="Times New Roman" panose="02020603050405020304" pitchFamily="18" charset="0"/>
              <a:cs typeface="Times New Roman" panose="02020603050405020304" pitchFamily="18" charset="0"/>
            </a:endParaRPr>
          </a:p>
        </p:txBody>
      </p:sp>
      <p:sp>
        <p:nvSpPr>
          <p:cNvPr id="8" name="Subtitle 2"/>
          <p:cNvSpPr txBox="1">
            <a:spLocks/>
          </p:cNvSpPr>
          <p:nvPr/>
        </p:nvSpPr>
        <p:spPr>
          <a:xfrm>
            <a:off x="1123136" y="1898580"/>
            <a:ext cx="9910916" cy="6971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latin typeface="Times New Roman" panose="02020603050405020304" pitchFamily="18" charset="0"/>
                <a:cs typeface="Times New Roman" panose="02020603050405020304" pitchFamily="18" charset="0"/>
              </a:rPr>
              <a:t>Database Management Systems </a:t>
            </a:r>
            <a:r>
              <a:rPr lang="en-US" sz="4000" smtClean="0">
                <a:latin typeface="Times New Roman" panose="02020603050405020304" pitchFamily="18" charset="0"/>
                <a:cs typeface="Times New Roman" panose="02020603050405020304" pitchFamily="18" charset="0"/>
              </a:rPr>
              <a:t>(BCSC–1003</a:t>
            </a:r>
            <a:r>
              <a:rPr lang="en-US" sz="4000" dirty="0" smtClean="0">
                <a:latin typeface="Times New Roman" panose="02020603050405020304" pitchFamily="18" charset="0"/>
                <a:cs typeface="Times New Roman" panose="02020603050405020304" pitchFamily="18" charset="0"/>
              </a:rPr>
              <a:t>)</a:t>
            </a:r>
            <a:endParaRPr lang="en-US" sz="4000" dirty="0">
              <a:solidFill>
                <a:srgbClr val="00B05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644" y="102326"/>
            <a:ext cx="2965904" cy="17076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285" y="3559684"/>
            <a:ext cx="6528619" cy="2119045"/>
          </a:xfrm>
          <a:prstGeom prst="rect">
            <a:avLst/>
          </a:prstGeom>
        </p:spPr>
      </p:pic>
    </p:spTree>
    <p:extLst>
      <p:ext uri="{BB962C8B-B14F-4D97-AF65-F5344CB8AC3E}">
        <p14:creationId xmlns:p14="http://schemas.microsoft.com/office/powerpoint/2010/main" val="2864408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2598" y="1635252"/>
            <a:ext cx="6481622" cy="3652242"/>
          </a:xfrm>
          <a:prstGeom prst="rect">
            <a:avLst/>
          </a:prstGeom>
        </p:spPr>
      </p:pic>
    </p:spTree>
    <p:extLst>
      <p:ext uri="{BB962C8B-B14F-4D97-AF65-F5344CB8AC3E}">
        <p14:creationId xmlns:p14="http://schemas.microsoft.com/office/powerpoint/2010/main" val="3262729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247412"/>
            <a:ext cx="8173065" cy="962230"/>
          </a:xfrm>
        </p:spPr>
        <p:txBody>
          <a:bodyPr>
            <a:normAutofit/>
          </a:bodyPr>
          <a:lstStyle/>
          <a:p>
            <a:r>
              <a:rPr lang="en-US" b="1" u="sng" dirty="0">
                <a:latin typeface="Times New Roman" panose="02020603050405020304" pitchFamily="18" charset="0"/>
                <a:cs typeface="Times New Roman" panose="02020603050405020304" pitchFamily="18" charset="0"/>
              </a:rPr>
              <a:t>Codd's 12 </a:t>
            </a:r>
            <a:r>
              <a:rPr lang="en-US" b="1" u="sng" dirty="0" smtClean="0">
                <a:latin typeface="Times New Roman" panose="02020603050405020304" pitchFamily="18" charset="0"/>
                <a:cs typeface="Times New Roman" panose="02020603050405020304" pitchFamily="18" charset="0"/>
              </a:rPr>
              <a:t>Rules </a:t>
            </a:r>
            <a:r>
              <a:rPr lang="en-US" b="1" u="sng" dirty="0">
                <a:latin typeface="Times New Roman" panose="02020603050405020304" pitchFamily="18" charset="0"/>
                <a:cs typeface="Times New Roman" panose="02020603050405020304" pitchFamily="18" charset="0"/>
              </a:rPr>
              <a:t>in DBMS</a:t>
            </a: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674738" y="1722525"/>
            <a:ext cx="10814256" cy="3011707"/>
          </a:xfrm>
        </p:spPr>
        <p:txBody>
          <a:bodyPr>
            <a:normAutofit/>
          </a:bodyPr>
          <a:lstStyle/>
          <a:p>
            <a:pPr marL="0" indent="0" algn="just">
              <a:buNone/>
            </a:pPr>
            <a:r>
              <a:rPr lang="en-US" sz="3200" dirty="0" smtClean="0">
                <a:latin typeface="Times New Roman" panose="02020603050405020304" pitchFamily="18" charset="0"/>
                <a:cs typeface="Times New Roman" panose="02020603050405020304" pitchFamily="18" charset="0"/>
              </a:rPr>
              <a:t>Codd's </a:t>
            </a:r>
            <a:r>
              <a:rPr lang="en-US" sz="3200" dirty="0">
                <a:latin typeface="Times New Roman" panose="02020603050405020304" pitchFamily="18" charset="0"/>
                <a:cs typeface="Times New Roman" panose="02020603050405020304" pitchFamily="18" charset="0"/>
              </a:rPr>
              <a:t>twelve rules are a set of thirteen rules (numbered zero to twelve) proposed by Edgar F. </a:t>
            </a:r>
            <a:r>
              <a:rPr lang="en-US" sz="3200" dirty="0" err="1">
                <a:latin typeface="Times New Roman" panose="02020603050405020304" pitchFamily="18" charset="0"/>
                <a:cs typeface="Times New Roman" panose="02020603050405020304" pitchFamily="18" charset="0"/>
              </a:rPr>
              <a:t>Codd</a:t>
            </a:r>
            <a:r>
              <a:rPr lang="en-US" sz="3200" dirty="0">
                <a:latin typeface="Times New Roman" panose="02020603050405020304" pitchFamily="18" charset="0"/>
                <a:cs typeface="Times New Roman" panose="02020603050405020304" pitchFamily="18" charset="0"/>
              </a:rPr>
              <a:t>, a pioneer of the relational model for databases, designed to define what is required from a database management system in order for it to be considered relational, i.e., a relational database management system (RDBMS).</a:t>
            </a:r>
          </a:p>
        </p:txBody>
      </p:sp>
    </p:spTree>
    <p:extLst>
      <p:ext uri="{BB962C8B-B14F-4D97-AF65-F5344CB8AC3E}">
        <p14:creationId xmlns:p14="http://schemas.microsoft.com/office/powerpoint/2010/main" val="208490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247412"/>
            <a:ext cx="8173065" cy="962230"/>
          </a:xfrm>
        </p:spPr>
        <p:txBody>
          <a:bodyPr>
            <a:normAutofit/>
          </a:bodyPr>
          <a:lstStyle/>
          <a:p>
            <a:r>
              <a:rPr lang="en-US" b="1" u="sng" dirty="0">
                <a:latin typeface="Times New Roman" panose="02020603050405020304" pitchFamily="18" charset="0"/>
                <a:cs typeface="Times New Roman" panose="02020603050405020304" pitchFamily="18" charset="0"/>
              </a:rPr>
              <a:t>Codd's 12 </a:t>
            </a:r>
            <a:r>
              <a:rPr lang="en-US" b="1" u="sng" dirty="0" smtClean="0">
                <a:latin typeface="Times New Roman" panose="02020603050405020304" pitchFamily="18" charset="0"/>
                <a:cs typeface="Times New Roman" panose="02020603050405020304" pitchFamily="18" charset="0"/>
              </a:rPr>
              <a:t>Rules </a:t>
            </a:r>
            <a:r>
              <a:rPr lang="en-US" b="1" u="sng" dirty="0">
                <a:latin typeface="Times New Roman" panose="02020603050405020304" pitchFamily="18" charset="0"/>
                <a:cs typeface="Times New Roman" panose="02020603050405020304" pitchFamily="18" charset="0"/>
              </a:rPr>
              <a:t>in DBMS</a:t>
            </a: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60439" y="1342102"/>
            <a:ext cx="11282515" cy="5206181"/>
          </a:xfrm>
        </p:spPr>
        <p:txBody>
          <a:bodyPr>
            <a:normAutofit lnSpcReduction="10000"/>
          </a:bodyPr>
          <a:lstStyle/>
          <a:p>
            <a:pPr marL="0" indent="0" algn="just">
              <a:buNone/>
            </a:pPr>
            <a:r>
              <a:rPr lang="en-US" sz="3200" b="1" dirty="0">
                <a:solidFill>
                  <a:srgbClr val="0070C0"/>
                </a:solidFill>
                <a:latin typeface="Times New Roman" panose="02020603050405020304" pitchFamily="18" charset="0"/>
                <a:cs typeface="Times New Roman" panose="02020603050405020304" pitchFamily="18" charset="0"/>
              </a:rPr>
              <a:t>Rule </a:t>
            </a:r>
            <a:r>
              <a:rPr lang="en-US" sz="3200" b="1" dirty="0" smtClean="0">
                <a:solidFill>
                  <a:srgbClr val="0070C0"/>
                </a:solidFill>
                <a:latin typeface="Times New Roman" panose="02020603050405020304" pitchFamily="18" charset="0"/>
                <a:cs typeface="Times New Roman" panose="02020603050405020304" pitchFamily="18" charset="0"/>
              </a:rPr>
              <a:t>0: </a:t>
            </a:r>
            <a:r>
              <a:rPr lang="en-US" sz="3200" b="1" dirty="0">
                <a:solidFill>
                  <a:srgbClr val="0070C0"/>
                </a:solidFill>
                <a:latin typeface="Times New Roman" panose="02020603050405020304" pitchFamily="18" charset="0"/>
                <a:cs typeface="Times New Roman" panose="02020603050405020304" pitchFamily="18" charset="0"/>
              </a:rPr>
              <a:t>Foundation </a:t>
            </a:r>
            <a:r>
              <a:rPr lang="en-US" sz="3200" b="1" dirty="0" smtClean="0">
                <a:solidFill>
                  <a:srgbClr val="0070C0"/>
                </a:solidFill>
                <a:latin typeface="Times New Roman" panose="02020603050405020304" pitchFamily="18" charset="0"/>
                <a:cs typeface="Times New Roman" panose="02020603050405020304" pitchFamily="18" charset="0"/>
              </a:rPr>
              <a:t>Rule</a:t>
            </a:r>
          </a:p>
          <a:p>
            <a:pPr marL="0" indent="0" algn="just">
              <a:buNone/>
            </a:pPr>
            <a:r>
              <a:rPr lang="en-US" sz="3200" dirty="0" smtClean="0">
                <a:latin typeface="Times New Roman" panose="02020603050405020304" pitchFamily="18" charset="0"/>
                <a:cs typeface="Times New Roman" panose="02020603050405020304" pitchFamily="18" charset="0"/>
              </a:rPr>
              <a:t>Any </a:t>
            </a:r>
            <a:r>
              <a:rPr lang="en-US" sz="3200" dirty="0">
                <a:latin typeface="Times New Roman" panose="02020603050405020304" pitchFamily="18" charset="0"/>
                <a:cs typeface="Times New Roman" panose="02020603050405020304" pitchFamily="18" charset="0"/>
              </a:rPr>
              <a:t>relational database management system that is propounded to be RDBMS or advocated to be a RDBMS should be able to manage the stored data in its entirety through its relational capabilities</a:t>
            </a:r>
            <a:r>
              <a:rPr lang="en-US" sz="3200" dirty="0" smtClean="0">
                <a:latin typeface="Times New Roman" panose="02020603050405020304" pitchFamily="18" charset="0"/>
                <a:cs typeface="Times New Roman" panose="02020603050405020304" pitchFamily="18" charset="0"/>
              </a:rPr>
              <a:t>.</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b="1" dirty="0">
                <a:solidFill>
                  <a:srgbClr val="0070C0"/>
                </a:solidFill>
                <a:latin typeface="Times New Roman" panose="02020603050405020304" pitchFamily="18" charset="0"/>
                <a:cs typeface="Times New Roman" panose="02020603050405020304" pitchFamily="18" charset="0"/>
              </a:rPr>
              <a:t>Rule </a:t>
            </a:r>
            <a:r>
              <a:rPr lang="en-US" sz="3200" b="1" dirty="0" smtClean="0">
                <a:solidFill>
                  <a:srgbClr val="0070C0"/>
                </a:solidFill>
                <a:latin typeface="Times New Roman" panose="02020603050405020304" pitchFamily="18" charset="0"/>
                <a:cs typeface="Times New Roman" panose="02020603050405020304" pitchFamily="18" charset="0"/>
              </a:rPr>
              <a:t>1: </a:t>
            </a:r>
            <a:r>
              <a:rPr lang="en-US" sz="3200" b="1" dirty="0">
                <a:solidFill>
                  <a:srgbClr val="0070C0"/>
                </a:solidFill>
                <a:latin typeface="Times New Roman" panose="02020603050405020304" pitchFamily="18" charset="0"/>
                <a:cs typeface="Times New Roman" panose="02020603050405020304" pitchFamily="18" charset="0"/>
              </a:rPr>
              <a:t>Rule of Information</a:t>
            </a:r>
          </a:p>
          <a:p>
            <a:pPr marL="0" indent="0" algn="just">
              <a:buNone/>
            </a:pPr>
            <a:r>
              <a:rPr lang="en-US" sz="3200" dirty="0" smtClean="0">
                <a:latin typeface="Times New Roman" panose="02020603050405020304" pitchFamily="18" charset="0"/>
                <a:cs typeface="Times New Roman" panose="02020603050405020304" pitchFamily="18" charset="0"/>
              </a:rPr>
              <a:t>The information can be represented in one and only one way i.e., tables (also known as Relations). This rule emphasizes the fact that the information can be stored in rows and columns, whenever the data has to be stored or represented, it has to be in tabular form only.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96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additive="base">
                                        <p:cTn id="1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1000"/>
                                        <p:tgtEl>
                                          <p:spTgt spid="5">
                                            <p:txEl>
                                              <p:pRg st="3" end="3"/>
                                            </p:txEl>
                                          </p:spTgt>
                                        </p:tgtEl>
                                      </p:cBhvr>
                                    </p:animEffect>
                                    <p:anim calcmode="lin" valueType="num">
                                      <p:cBhvr>
                                        <p:cTn id="2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247412"/>
            <a:ext cx="8173065" cy="962230"/>
          </a:xfrm>
        </p:spPr>
        <p:txBody>
          <a:bodyPr>
            <a:normAutofit/>
          </a:bodyPr>
          <a:lstStyle/>
          <a:p>
            <a:r>
              <a:rPr lang="en-US" b="1" u="sng" dirty="0">
                <a:latin typeface="Times New Roman" panose="02020603050405020304" pitchFamily="18" charset="0"/>
                <a:cs typeface="Times New Roman" panose="02020603050405020304" pitchFamily="18" charset="0"/>
              </a:rPr>
              <a:t>Codd's 12 </a:t>
            </a:r>
            <a:r>
              <a:rPr lang="en-US" b="1" u="sng" dirty="0" smtClean="0">
                <a:latin typeface="Times New Roman" panose="02020603050405020304" pitchFamily="18" charset="0"/>
                <a:cs typeface="Times New Roman" panose="02020603050405020304" pitchFamily="18" charset="0"/>
              </a:rPr>
              <a:t>Rules </a:t>
            </a:r>
            <a:r>
              <a:rPr lang="en-US" b="1" u="sng" dirty="0">
                <a:latin typeface="Times New Roman" panose="02020603050405020304" pitchFamily="18" charset="0"/>
                <a:cs typeface="Times New Roman" panose="02020603050405020304" pitchFamily="18" charset="0"/>
              </a:rPr>
              <a:t>in DBMS</a:t>
            </a: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60439" y="1342102"/>
            <a:ext cx="11282515" cy="5206181"/>
          </a:xfrm>
        </p:spPr>
        <p:txBody>
          <a:bodyPr>
            <a:normAutofit fontScale="92500" lnSpcReduction="10000"/>
          </a:bodyPr>
          <a:lstStyle/>
          <a:p>
            <a:pPr marL="0" indent="0" algn="just">
              <a:buNone/>
            </a:pPr>
            <a:r>
              <a:rPr lang="en-US" sz="3200" b="1" dirty="0">
                <a:solidFill>
                  <a:srgbClr val="0070C0"/>
                </a:solidFill>
                <a:latin typeface="Times New Roman" panose="02020603050405020304" pitchFamily="18" charset="0"/>
                <a:cs typeface="Times New Roman" panose="02020603050405020304" pitchFamily="18" charset="0"/>
              </a:rPr>
              <a:t>Rule 2</a:t>
            </a:r>
            <a:r>
              <a:rPr lang="en-US" sz="3200" b="1" dirty="0" smtClean="0">
                <a:solidFill>
                  <a:srgbClr val="0070C0"/>
                </a:solidFill>
                <a:latin typeface="Times New Roman" panose="02020603050405020304" pitchFamily="18" charset="0"/>
                <a:cs typeface="Times New Roman" panose="02020603050405020304" pitchFamily="18" charset="0"/>
              </a:rPr>
              <a:t>: </a:t>
            </a:r>
            <a:r>
              <a:rPr lang="en-US" sz="3200" b="1" dirty="0">
                <a:solidFill>
                  <a:srgbClr val="0070C0"/>
                </a:solidFill>
                <a:latin typeface="Times New Roman" panose="02020603050405020304" pitchFamily="18" charset="0"/>
                <a:cs typeface="Times New Roman" panose="02020603050405020304" pitchFamily="18" charset="0"/>
              </a:rPr>
              <a:t>Rule of Guaranteed </a:t>
            </a:r>
            <a:r>
              <a:rPr lang="en-US" sz="3200" b="1" dirty="0" smtClean="0">
                <a:solidFill>
                  <a:srgbClr val="0070C0"/>
                </a:solidFill>
                <a:latin typeface="Times New Roman" panose="02020603050405020304" pitchFamily="18" charset="0"/>
                <a:cs typeface="Times New Roman" panose="02020603050405020304" pitchFamily="18" charset="0"/>
              </a:rPr>
              <a:t>Access</a:t>
            </a:r>
          </a:p>
          <a:p>
            <a:pPr marL="0" indent="0" algn="just">
              <a:buNone/>
            </a:pPr>
            <a:r>
              <a:rPr lang="en-US" sz="3200" dirty="0">
                <a:latin typeface="Times New Roman" panose="02020603050405020304" pitchFamily="18" charset="0"/>
                <a:cs typeface="Times New Roman" panose="02020603050405020304" pitchFamily="18" charset="0"/>
              </a:rPr>
              <a:t>Every data entity which is atomic in nature should be accessed logically by using a right combination of the name of table, primary key represented by a specific row value and column name represented by attribute value</a:t>
            </a:r>
            <a:r>
              <a:rPr lang="en-US" sz="3200" dirty="0" smtClean="0">
                <a:latin typeface="Times New Roman" panose="02020603050405020304" pitchFamily="18" charset="0"/>
                <a:cs typeface="Times New Roman" panose="02020603050405020304" pitchFamily="18" charset="0"/>
              </a:rPr>
              <a:t>.</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b="1" dirty="0">
                <a:solidFill>
                  <a:srgbClr val="0070C0"/>
                </a:solidFill>
                <a:latin typeface="Times New Roman" panose="02020603050405020304" pitchFamily="18" charset="0"/>
                <a:cs typeface="Times New Roman" panose="02020603050405020304" pitchFamily="18" charset="0"/>
              </a:rPr>
              <a:t>Rule </a:t>
            </a:r>
            <a:r>
              <a:rPr lang="en-US" sz="3200" b="1" dirty="0" smtClean="0">
                <a:solidFill>
                  <a:srgbClr val="0070C0"/>
                </a:solidFill>
                <a:latin typeface="Times New Roman" panose="02020603050405020304" pitchFamily="18" charset="0"/>
                <a:cs typeface="Times New Roman" panose="02020603050405020304" pitchFamily="18" charset="0"/>
              </a:rPr>
              <a:t>3</a:t>
            </a:r>
            <a:r>
              <a:rPr lang="en-US" sz="3200" b="1" dirty="0">
                <a:solidFill>
                  <a:srgbClr val="0070C0"/>
                </a:solidFill>
                <a:latin typeface="Times New Roman" panose="02020603050405020304" pitchFamily="18" charset="0"/>
                <a:cs typeface="Times New Roman" panose="02020603050405020304" pitchFamily="18" charset="0"/>
              </a:rPr>
              <a:t>: Rule of Systematic Null Value Support</a:t>
            </a:r>
          </a:p>
          <a:p>
            <a:pPr marL="0" indent="0" algn="just">
              <a:buNone/>
            </a:pPr>
            <a:r>
              <a:rPr lang="en-US" sz="3200" dirty="0">
                <a:latin typeface="Times New Roman" panose="02020603050405020304" pitchFamily="18" charset="0"/>
                <a:cs typeface="Times New Roman" panose="02020603050405020304" pitchFamily="18" charset="0"/>
              </a:rPr>
              <a:t>Null values are completely supported in relational databases. They should be uniformly considered as ‘missing information’. Null values are independent of any data type. They should not be mistaken for blanks or zeroes or empty strings. Null values can also be interpreted as ‘inapplicable data’ or ‘unknown information.’. </a:t>
            </a:r>
          </a:p>
        </p:txBody>
      </p:sp>
    </p:spTree>
    <p:extLst>
      <p:ext uri="{BB962C8B-B14F-4D97-AF65-F5344CB8AC3E}">
        <p14:creationId xmlns:p14="http://schemas.microsoft.com/office/powerpoint/2010/main" val="91595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additive="base">
                                        <p:cTn id="1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1000"/>
                                        <p:tgtEl>
                                          <p:spTgt spid="5">
                                            <p:txEl>
                                              <p:pRg st="3" end="3"/>
                                            </p:txEl>
                                          </p:spTgt>
                                        </p:tgtEl>
                                      </p:cBhvr>
                                    </p:animEffect>
                                    <p:anim calcmode="lin" valueType="num">
                                      <p:cBhvr>
                                        <p:cTn id="2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247412"/>
            <a:ext cx="8173065" cy="962230"/>
          </a:xfrm>
        </p:spPr>
        <p:txBody>
          <a:bodyPr>
            <a:normAutofit/>
          </a:bodyPr>
          <a:lstStyle/>
          <a:p>
            <a:r>
              <a:rPr lang="en-US" b="1" u="sng" dirty="0">
                <a:latin typeface="Times New Roman" panose="02020603050405020304" pitchFamily="18" charset="0"/>
                <a:cs typeface="Times New Roman" panose="02020603050405020304" pitchFamily="18" charset="0"/>
              </a:rPr>
              <a:t>Codd's 12 </a:t>
            </a:r>
            <a:r>
              <a:rPr lang="en-US" b="1" u="sng" dirty="0" smtClean="0">
                <a:latin typeface="Times New Roman" panose="02020603050405020304" pitchFamily="18" charset="0"/>
                <a:cs typeface="Times New Roman" panose="02020603050405020304" pitchFamily="18" charset="0"/>
              </a:rPr>
              <a:t>Rules </a:t>
            </a:r>
            <a:r>
              <a:rPr lang="en-US" b="1" u="sng" dirty="0">
                <a:latin typeface="Times New Roman" panose="02020603050405020304" pitchFamily="18" charset="0"/>
                <a:cs typeface="Times New Roman" panose="02020603050405020304" pitchFamily="18" charset="0"/>
              </a:rPr>
              <a:t>in DBMS</a:t>
            </a: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60439" y="1342102"/>
            <a:ext cx="11282515" cy="5206181"/>
          </a:xfrm>
        </p:spPr>
        <p:txBody>
          <a:bodyPr>
            <a:normAutofit fontScale="92500" lnSpcReduction="10000"/>
          </a:bodyPr>
          <a:lstStyle/>
          <a:p>
            <a:pPr marL="0" indent="0" algn="just">
              <a:buNone/>
            </a:pPr>
            <a:r>
              <a:rPr lang="en-US" sz="3200" b="1" dirty="0">
                <a:solidFill>
                  <a:srgbClr val="0070C0"/>
                </a:solidFill>
                <a:latin typeface="Times New Roman" panose="02020603050405020304" pitchFamily="18" charset="0"/>
                <a:cs typeface="Times New Roman" panose="02020603050405020304" pitchFamily="18" charset="0"/>
              </a:rPr>
              <a:t>Rule </a:t>
            </a:r>
            <a:r>
              <a:rPr lang="en-US" sz="3200" b="1" dirty="0" smtClean="0">
                <a:solidFill>
                  <a:srgbClr val="0070C0"/>
                </a:solidFill>
                <a:latin typeface="Times New Roman" panose="02020603050405020304" pitchFamily="18" charset="0"/>
                <a:cs typeface="Times New Roman" panose="02020603050405020304" pitchFamily="18" charset="0"/>
              </a:rPr>
              <a:t>4: </a:t>
            </a:r>
            <a:r>
              <a:rPr lang="en-US" sz="3200" b="1" dirty="0">
                <a:solidFill>
                  <a:srgbClr val="0070C0"/>
                </a:solidFill>
                <a:latin typeface="Times New Roman" panose="02020603050405020304" pitchFamily="18" charset="0"/>
                <a:cs typeface="Times New Roman" panose="02020603050405020304" pitchFamily="18" charset="0"/>
              </a:rPr>
              <a:t>Rule of Active and online relational Catalog</a:t>
            </a:r>
            <a:endParaRPr lang="en-US" sz="3200" b="1" dirty="0" smtClean="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RDBMS should maintain data dictionary tables to keep track of current state of the database. These are special tables which keep track of the current state of the database. These tables contain information about table definitions, views, column definitions and other types of database object updated automatically when changes are made to database.</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b="1" dirty="0">
                <a:solidFill>
                  <a:srgbClr val="0070C0"/>
                </a:solidFill>
                <a:latin typeface="Times New Roman" panose="02020603050405020304" pitchFamily="18" charset="0"/>
                <a:cs typeface="Times New Roman" panose="02020603050405020304" pitchFamily="18" charset="0"/>
              </a:rPr>
              <a:t>Rule 5: Rule of Comprehensive Data Sub-language</a:t>
            </a:r>
          </a:p>
          <a:p>
            <a:pPr marL="0" indent="0" algn="just">
              <a:buNone/>
            </a:pPr>
            <a:r>
              <a:rPr lang="en-US" sz="3200" dirty="0" smtClean="0">
                <a:latin typeface="Times New Roman" panose="02020603050405020304" pitchFamily="18" charset="0"/>
                <a:cs typeface="Times New Roman" panose="02020603050405020304" pitchFamily="18" charset="0"/>
              </a:rPr>
              <a:t>RDBMS should have comprehensive transactional data definition language, data manipulation language &amp; data control language. All the operations on database should be supported by the data language which is a part of the package.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09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additive="base">
                                        <p:cTn id="1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1000"/>
                                        <p:tgtEl>
                                          <p:spTgt spid="5">
                                            <p:txEl>
                                              <p:pRg st="3" end="3"/>
                                            </p:txEl>
                                          </p:spTgt>
                                        </p:tgtEl>
                                      </p:cBhvr>
                                    </p:animEffect>
                                    <p:anim calcmode="lin" valueType="num">
                                      <p:cBhvr>
                                        <p:cTn id="2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247412"/>
            <a:ext cx="8173065" cy="962230"/>
          </a:xfrm>
        </p:spPr>
        <p:txBody>
          <a:bodyPr>
            <a:normAutofit/>
          </a:bodyPr>
          <a:lstStyle/>
          <a:p>
            <a:r>
              <a:rPr lang="en-US" b="1" u="sng" dirty="0">
                <a:latin typeface="Times New Roman" panose="02020603050405020304" pitchFamily="18" charset="0"/>
                <a:cs typeface="Times New Roman" panose="02020603050405020304" pitchFamily="18" charset="0"/>
              </a:rPr>
              <a:t>Codd's 12 </a:t>
            </a:r>
            <a:r>
              <a:rPr lang="en-US" b="1" u="sng" dirty="0" smtClean="0">
                <a:latin typeface="Times New Roman" panose="02020603050405020304" pitchFamily="18" charset="0"/>
                <a:cs typeface="Times New Roman" panose="02020603050405020304" pitchFamily="18" charset="0"/>
              </a:rPr>
              <a:t>Rules </a:t>
            </a:r>
            <a:r>
              <a:rPr lang="en-US" b="1" u="sng" dirty="0">
                <a:latin typeface="Times New Roman" panose="02020603050405020304" pitchFamily="18" charset="0"/>
                <a:cs typeface="Times New Roman" panose="02020603050405020304" pitchFamily="18" charset="0"/>
              </a:rPr>
              <a:t>in DBMS</a:t>
            </a: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60439" y="1342103"/>
            <a:ext cx="11282515" cy="4911214"/>
          </a:xfrm>
        </p:spPr>
        <p:txBody>
          <a:bodyPr>
            <a:normAutofit/>
          </a:bodyPr>
          <a:lstStyle/>
          <a:p>
            <a:pPr marL="0" indent="0" algn="just">
              <a:buNone/>
            </a:pPr>
            <a:r>
              <a:rPr lang="en-US" sz="3200" b="1" dirty="0">
                <a:solidFill>
                  <a:srgbClr val="0070C0"/>
                </a:solidFill>
                <a:latin typeface="Times New Roman" panose="02020603050405020304" pitchFamily="18" charset="0"/>
                <a:cs typeface="Times New Roman" panose="02020603050405020304" pitchFamily="18" charset="0"/>
              </a:rPr>
              <a:t>Rule </a:t>
            </a:r>
            <a:r>
              <a:rPr lang="en-US" sz="3200" b="1" dirty="0" smtClean="0">
                <a:solidFill>
                  <a:srgbClr val="0070C0"/>
                </a:solidFill>
                <a:latin typeface="Times New Roman" panose="02020603050405020304" pitchFamily="18" charset="0"/>
                <a:cs typeface="Times New Roman" panose="02020603050405020304" pitchFamily="18" charset="0"/>
              </a:rPr>
              <a:t>6</a:t>
            </a:r>
            <a:r>
              <a:rPr lang="en-US" sz="3200" b="1" dirty="0">
                <a:solidFill>
                  <a:srgbClr val="0070C0"/>
                </a:solidFill>
                <a:latin typeface="Times New Roman" panose="02020603050405020304" pitchFamily="18" charset="0"/>
                <a:cs typeface="Times New Roman" panose="02020603050405020304" pitchFamily="18" charset="0"/>
              </a:rPr>
              <a:t>: Rule of Updating Views</a:t>
            </a:r>
            <a:endParaRPr lang="en-US" sz="3200" b="1" dirty="0" smtClean="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One can feel that any view can be updated, but in real practice, one cannot update all the views as some views are based on aggregating and virtual columns.</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b="1" dirty="0">
                <a:solidFill>
                  <a:srgbClr val="0070C0"/>
                </a:solidFill>
                <a:latin typeface="Times New Roman" panose="02020603050405020304" pitchFamily="18" charset="0"/>
                <a:cs typeface="Times New Roman" panose="02020603050405020304" pitchFamily="18" charset="0"/>
              </a:rPr>
              <a:t>Rule </a:t>
            </a:r>
            <a:r>
              <a:rPr lang="en-US" sz="3200" b="1" dirty="0" smtClean="0">
                <a:solidFill>
                  <a:srgbClr val="0070C0"/>
                </a:solidFill>
                <a:latin typeface="Times New Roman" panose="02020603050405020304" pitchFamily="18" charset="0"/>
                <a:cs typeface="Times New Roman" panose="02020603050405020304" pitchFamily="18" charset="0"/>
              </a:rPr>
              <a:t>7</a:t>
            </a:r>
            <a:r>
              <a:rPr lang="en-US" sz="3200" b="1" dirty="0">
                <a:solidFill>
                  <a:srgbClr val="0070C0"/>
                </a:solidFill>
                <a:latin typeface="Times New Roman" panose="02020603050405020304" pitchFamily="18" charset="0"/>
                <a:cs typeface="Times New Roman" panose="02020603050405020304" pitchFamily="18" charset="0"/>
              </a:rPr>
              <a:t>: Rule of Set level insertion, update and deletion</a:t>
            </a:r>
          </a:p>
          <a:p>
            <a:pPr marL="0" indent="0" algn="just">
              <a:buNone/>
            </a:pPr>
            <a:r>
              <a:rPr lang="en-US" sz="3200" dirty="0">
                <a:latin typeface="Times New Roman" panose="02020603050405020304" pitchFamily="18" charset="0"/>
                <a:cs typeface="Times New Roman" panose="02020603050405020304" pitchFamily="18" charset="0"/>
              </a:rPr>
              <a:t>A single operation should be sufficient to retrieve, insert, update and delete the data</a:t>
            </a:r>
            <a:r>
              <a:rPr lang="en-US" sz="3200" dirty="0" smtClean="0">
                <a:latin typeface="Times New Roman" panose="02020603050405020304" pitchFamily="18" charset="0"/>
                <a:cs typeface="Times New Roman" panose="02020603050405020304" pitchFamily="18" charset="0"/>
              </a:rPr>
              <a:t>. </a:t>
            </a:r>
            <a:endParaRPr lang="en-US" sz="3200" b="1" dirty="0" smtClean="0">
              <a:solidFill>
                <a:srgbClr val="0070C0"/>
              </a:solidFill>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10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additive="base">
                                        <p:cTn id="1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1000"/>
                                        <p:tgtEl>
                                          <p:spTgt spid="5">
                                            <p:txEl>
                                              <p:pRg st="3" end="3"/>
                                            </p:txEl>
                                          </p:spTgt>
                                        </p:tgtEl>
                                      </p:cBhvr>
                                    </p:animEffect>
                                    <p:anim calcmode="lin" valueType="num">
                                      <p:cBhvr>
                                        <p:cTn id="2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247412"/>
            <a:ext cx="8173065" cy="962230"/>
          </a:xfrm>
        </p:spPr>
        <p:txBody>
          <a:bodyPr>
            <a:normAutofit/>
          </a:bodyPr>
          <a:lstStyle/>
          <a:p>
            <a:r>
              <a:rPr lang="en-US" b="1" u="sng" dirty="0">
                <a:latin typeface="Times New Roman" panose="02020603050405020304" pitchFamily="18" charset="0"/>
                <a:cs typeface="Times New Roman" panose="02020603050405020304" pitchFamily="18" charset="0"/>
              </a:rPr>
              <a:t>Codd's 12 </a:t>
            </a:r>
            <a:r>
              <a:rPr lang="en-US" b="1" u="sng" dirty="0" smtClean="0">
                <a:latin typeface="Times New Roman" panose="02020603050405020304" pitchFamily="18" charset="0"/>
                <a:cs typeface="Times New Roman" panose="02020603050405020304" pitchFamily="18" charset="0"/>
              </a:rPr>
              <a:t>Rules </a:t>
            </a:r>
            <a:r>
              <a:rPr lang="en-US" b="1" u="sng" dirty="0">
                <a:latin typeface="Times New Roman" panose="02020603050405020304" pitchFamily="18" charset="0"/>
                <a:cs typeface="Times New Roman" panose="02020603050405020304" pitchFamily="18" charset="0"/>
              </a:rPr>
              <a:t>in DBMS</a:t>
            </a: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60439" y="1342102"/>
            <a:ext cx="11282515" cy="5206181"/>
          </a:xfrm>
        </p:spPr>
        <p:txBody>
          <a:bodyPr>
            <a:normAutofit fontScale="92500" lnSpcReduction="20000"/>
          </a:bodyPr>
          <a:lstStyle/>
          <a:p>
            <a:pPr marL="0" indent="0" algn="just">
              <a:buNone/>
            </a:pPr>
            <a:r>
              <a:rPr lang="en-US" sz="3200" b="1" dirty="0">
                <a:solidFill>
                  <a:srgbClr val="0070C0"/>
                </a:solidFill>
                <a:latin typeface="Times New Roman" panose="02020603050405020304" pitchFamily="18" charset="0"/>
                <a:cs typeface="Times New Roman" panose="02020603050405020304" pitchFamily="18" charset="0"/>
              </a:rPr>
              <a:t>Rule </a:t>
            </a:r>
            <a:r>
              <a:rPr lang="en-US" sz="3200" b="1" dirty="0" smtClean="0">
                <a:solidFill>
                  <a:srgbClr val="0070C0"/>
                </a:solidFill>
                <a:latin typeface="Times New Roman" panose="02020603050405020304" pitchFamily="18" charset="0"/>
                <a:cs typeface="Times New Roman" panose="02020603050405020304" pitchFamily="18" charset="0"/>
              </a:rPr>
              <a:t>8</a:t>
            </a:r>
            <a:r>
              <a:rPr lang="en-US" sz="3200" b="1" dirty="0">
                <a:solidFill>
                  <a:srgbClr val="0070C0"/>
                </a:solidFill>
                <a:latin typeface="Times New Roman" panose="02020603050405020304" pitchFamily="18" charset="0"/>
                <a:cs typeface="Times New Roman" panose="02020603050405020304" pitchFamily="18" charset="0"/>
              </a:rPr>
              <a:t>: Rule of Physical Data Independence</a:t>
            </a:r>
            <a:endParaRPr lang="en-US" sz="3200" b="1" dirty="0" smtClean="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A change in the storage strategy should </a:t>
            </a:r>
            <a:r>
              <a:rPr lang="en-US" sz="3200" smtClean="0">
                <a:latin typeface="Times New Roman" panose="02020603050405020304" pitchFamily="18" charset="0"/>
                <a:cs typeface="Times New Roman" panose="02020603050405020304" pitchFamily="18" charset="0"/>
              </a:rPr>
              <a:t>not affect </a:t>
            </a:r>
            <a:r>
              <a:rPr lang="en-US" sz="3200" dirty="0" smtClean="0">
                <a:latin typeface="Times New Roman" panose="02020603050405020304" pitchFamily="18" charset="0"/>
                <a:cs typeface="Times New Roman" panose="02020603050405020304" pitchFamily="18" charset="0"/>
              </a:rPr>
              <a:t>the performance of data.</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b="1" dirty="0">
                <a:solidFill>
                  <a:srgbClr val="0070C0"/>
                </a:solidFill>
                <a:latin typeface="Times New Roman" panose="02020603050405020304" pitchFamily="18" charset="0"/>
                <a:cs typeface="Times New Roman" panose="02020603050405020304" pitchFamily="18" charset="0"/>
              </a:rPr>
              <a:t>Rule 9: Rule of Logical Data </a:t>
            </a:r>
            <a:r>
              <a:rPr lang="en-US" sz="3200" b="1" dirty="0" smtClean="0">
                <a:solidFill>
                  <a:srgbClr val="0070C0"/>
                </a:solidFill>
                <a:latin typeface="Times New Roman" panose="02020603050405020304" pitchFamily="18" charset="0"/>
                <a:cs typeface="Times New Roman" panose="02020603050405020304" pitchFamily="18" charset="0"/>
              </a:rPr>
              <a:t>Independence</a:t>
            </a:r>
            <a:endParaRPr lang="en-US" sz="3200" b="1" dirty="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The data should be independent of logic involved in programming, in case the database design is changed then the programs should be independent of these changes. </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b="1" dirty="0">
                <a:solidFill>
                  <a:srgbClr val="0070C0"/>
                </a:solidFill>
                <a:latin typeface="Times New Roman" panose="02020603050405020304" pitchFamily="18" charset="0"/>
                <a:cs typeface="Times New Roman" panose="02020603050405020304" pitchFamily="18" charset="0"/>
              </a:rPr>
              <a:t>Rule </a:t>
            </a:r>
            <a:r>
              <a:rPr lang="en-US" sz="3200" b="1" dirty="0" smtClean="0">
                <a:solidFill>
                  <a:srgbClr val="0070C0"/>
                </a:solidFill>
                <a:latin typeface="Times New Roman" panose="02020603050405020304" pitchFamily="18" charset="0"/>
                <a:cs typeface="Times New Roman" panose="02020603050405020304" pitchFamily="18" charset="0"/>
              </a:rPr>
              <a:t>10</a:t>
            </a:r>
            <a:r>
              <a:rPr lang="en-US" sz="3200" b="1" dirty="0">
                <a:solidFill>
                  <a:srgbClr val="0070C0"/>
                </a:solidFill>
                <a:latin typeface="Times New Roman" panose="02020603050405020304" pitchFamily="18" charset="0"/>
                <a:cs typeface="Times New Roman" panose="02020603050405020304" pitchFamily="18" charset="0"/>
              </a:rPr>
              <a:t>: Rule of Integrity Independence</a:t>
            </a:r>
          </a:p>
          <a:p>
            <a:pPr marL="0" indent="0" algn="just">
              <a:buNone/>
            </a:pPr>
            <a:r>
              <a:rPr lang="en-US" sz="3200" dirty="0">
                <a:latin typeface="Times New Roman" panose="02020603050405020304" pitchFamily="18" charset="0"/>
                <a:cs typeface="Times New Roman" panose="02020603050405020304" pitchFamily="18" charset="0"/>
              </a:rPr>
              <a:t>Integrity constraints should be available and stored as metadata in data dictionary</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36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additive="base">
                                        <p:cTn id="1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1000"/>
                                        <p:tgtEl>
                                          <p:spTgt spid="5">
                                            <p:txEl>
                                              <p:pRg st="3" end="3"/>
                                            </p:txEl>
                                          </p:spTgt>
                                        </p:tgtEl>
                                      </p:cBhvr>
                                    </p:animEffect>
                                    <p:anim calcmode="lin" valueType="num">
                                      <p:cBhvr>
                                        <p:cTn id="2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247412"/>
            <a:ext cx="8173065" cy="962230"/>
          </a:xfrm>
        </p:spPr>
        <p:txBody>
          <a:bodyPr>
            <a:normAutofit/>
          </a:bodyPr>
          <a:lstStyle/>
          <a:p>
            <a:r>
              <a:rPr lang="en-US" b="1" u="sng" dirty="0">
                <a:latin typeface="Times New Roman" panose="02020603050405020304" pitchFamily="18" charset="0"/>
                <a:cs typeface="Times New Roman" panose="02020603050405020304" pitchFamily="18" charset="0"/>
              </a:rPr>
              <a:t>Codd's 12 </a:t>
            </a:r>
            <a:r>
              <a:rPr lang="en-US" b="1" u="sng" dirty="0" smtClean="0">
                <a:latin typeface="Times New Roman" panose="02020603050405020304" pitchFamily="18" charset="0"/>
                <a:cs typeface="Times New Roman" panose="02020603050405020304" pitchFamily="18" charset="0"/>
              </a:rPr>
              <a:t>Rules </a:t>
            </a:r>
            <a:r>
              <a:rPr lang="en-US" b="1" u="sng" dirty="0">
                <a:latin typeface="Times New Roman" panose="02020603050405020304" pitchFamily="18" charset="0"/>
                <a:cs typeface="Times New Roman" panose="02020603050405020304" pitchFamily="18" charset="0"/>
              </a:rPr>
              <a:t>in DBMS</a:t>
            </a: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60439" y="1342102"/>
            <a:ext cx="11282515" cy="5206181"/>
          </a:xfrm>
        </p:spPr>
        <p:txBody>
          <a:bodyPr>
            <a:normAutofit/>
          </a:bodyPr>
          <a:lstStyle/>
          <a:p>
            <a:pPr marL="0" indent="0" algn="just">
              <a:buNone/>
            </a:pPr>
            <a:r>
              <a:rPr lang="en-US" sz="3200" b="1" dirty="0">
                <a:solidFill>
                  <a:srgbClr val="0070C0"/>
                </a:solidFill>
                <a:latin typeface="Times New Roman" panose="02020603050405020304" pitchFamily="18" charset="0"/>
                <a:cs typeface="Times New Roman" panose="02020603050405020304" pitchFamily="18" charset="0"/>
              </a:rPr>
              <a:t>Rule </a:t>
            </a:r>
            <a:r>
              <a:rPr lang="en-US" sz="3200" b="1" dirty="0" smtClean="0">
                <a:solidFill>
                  <a:srgbClr val="0070C0"/>
                </a:solidFill>
                <a:latin typeface="Times New Roman" panose="02020603050405020304" pitchFamily="18" charset="0"/>
                <a:cs typeface="Times New Roman" panose="02020603050405020304" pitchFamily="18" charset="0"/>
              </a:rPr>
              <a:t>11</a:t>
            </a:r>
            <a:r>
              <a:rPr lang="en-US" sz="3200" b="1" dirty="0">
                <a:solidFill>
                  <a:srgbClr val="0070C0"/>
                </a:solidFill>
                <a:latin typeface="Times New Roman" panose="02020603050405020304" pitchFamily="18" charset="0"/>
                <a:cs typeface="Times New Roman" panose="02020603050405020304" pitchFamily="18" charset="0"/>
              </a:rPr>
              <a:t>: Rule of Distribution Independence</a:t>
            </a:r>
            <a:endParaRPr lang="en-US" sz="3200" b="1" dirty="0" smtClean="0">
              <a:solidFill>
                <a:srgbClr val="0070C0"/>
              </a:solidFill>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A database should work properly regardless of its distribution across a network. Even if a database is geographically distributed, with data stored in pieces, the end user should get an impression that it is stored at the same place. This lays the foundation of distributed database</a:t>
            </a:r>
            <a:r>
              <a:rPr lang="en-US" sz="3200" dirty="0" smtClean="0">
                <a:latin typeface="Times New Roman" panose="02020603050405020304" pitchFamily="18" charset="0"/>
                <a:cs typeface="Times New Roman" panose="02020603050405020304" pitchFamily="18" charset="0"/>
              </a:rPr>
              <a:t>.</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b="1" dirty="0">
                <a:solidFill>
                  <a:srgbClr val="0070C0"/>
                </a:solidFill>
                <a:latin typeface="Times New Roman" panose="02020603050405020304" pitchFamily="18" charset="0"/>
                <a:cs typeface="Times New Roman" panose="02020603050405020304" pitchFamily="18" charset="0"/>
              </a:rPr>
              <a:t>Rule </a:t>
            </a:r>
            <a:r>
              <a:rPr lang="en-US" sz="3200" b="1" dirty="0" smtClean="0">
                <a:solidFill>
                  <a:srgbClr val="0070C0"/>
                </a:solidFill>
                <a:latin typeface="Times New Roman" panose="02020603050405020304" pitchFamily="18" charset="0"/>
                <a:cs typeface="Times New Roman" panose="02020603050405020304" pitchFamily="18" charset="0"/>
              </a:rPr>
              <a:t>12</a:t>
            </a:r>
            <a:r>
              <a:rPr lang="en-US" sz="3200" b="1" dirty="0">
                <a:solidFill>
                  <a:srgbClr val="0070C0"/>
                </a:solidFill>
                <a:latin typeface="Times New Roman" panose="02020603050405020304" pitchFamily="18" charset="0"/>
                <a:cs typeface="Times New Roman" panose="02020603050405020304" pitchFamily="18" charset="0"/>
              </a:rPr>
              <a:t>: Rule of Non Subversion</a:t>
            </a:r>
          </a:p>
          <a:p>
            <a:pPr marL="0" indent="0" algn="just">
              <a:buNone/>
            </a:pPr>
            <a:r>
              <a:rPr lang="en-US" sz="3200" dirty="0">
                <a:latin typeface="Times New Roman" panose="02020603050405020304" pitchFamily="18" charset="0"/>
                <a:cs typeface="Times New Roman" panose="02020603050405020304" pitchFamily="18" charset="0"/>
              </a:rPr>
              <a:t>Any row should obey the security and integrity constraints imposed. No special privileges are applicable</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11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additive="base">
                                        <p:cTn id="14"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1000"/>
                                        <p:tgtEl>
                                          <p:spTgt spid="5">
                                            <p:txEl>
                                              <p:pRg st="3" end="3"/>
                                            </p:txEl>
                                          </p:spTgt>
                                        </p:tgtEl>
                                      </p:cBhvr>
                                    </p:animEffect>
                                    <p:anim calcmode="lin" valueType="num">
                                      <p:cBhvr>
                                        <p:cTn id="2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433" y="227492"/>
            <a:ext cx="8173065" cy="932733"/>
          </a:xfrm>
        </p:spPr>
        <p:txBody>
          <a:bodyPr/>
          <a:lstStyle/>
          <a:p>
            <a:r>
              <a:rPr lang="en-US" b="1" u="sng" dirty="0" smtClean="0">
                <a:latin typeface="Times New Roman" panose="02020603050405020304" pitchFamily="18" charset="0"/>
                <a:cs typeface="Times New Roman" panose="02020603050405020304" pitchFamily="18" charset="0"/>
              </a:rPr>
              <a:t>References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9433" y="1663391"/>
            <a:ext cx="10972799" cy="4575177"/>
          </a:xfrm>
        </p:spPr>
        <p:txBody>
          <a:bodyPr>
            <a:normAutofit/>
          </a:bodyPr>
          <a:lstStyle/>
          <a:p>
            <a:pPr algn="just"/>
            <a:r>
              <a:rPr lang="en-US" sz="3200" dirty="0" err="1">
                <a:latin typeface="Times New Roman" panose="02020603050405020304" pitchFamily="18" charset="0"/>
                <a:cs typeface="Times New Roman" panose="02020603050405020304" pitchFamily="18" charset="0"/>
              </a:rPr>
              <a:t>Korth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Silbertz</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Sudarshan</a:t>
            </a:r>
            <a:r>
              <a:rPr lang="en-US" sz="3200" dirty="0">
                <a:latin typeface="Times New Roman" panose="02020603050405020304" pitchFamily="18" charset="0"/>
                <a:cs typeface="Times New Roman" panose="02020603050405020304" pitchFamily="18" charset="0"/>
              </a:rPr>
              <a:t> (1998), “Database Concepts”, 4th Edition, TMH</a:t>
            </a:r>
            <a:r>
              <a:rPr lang="en-US" sz="3200" dirty="0" smtClean="0">
                <a:latin typeface="Times New Roman" panose="02020603050405020304" pitchFamily="18" charset="0"/>
                <a:cs typeface="Times New Roman" panose="02020603050405020304" pitchFamily="18" charset="0"/>
              </a:rPr>
              <a:t>.</a:t>
            </a:r>
          </a:p>
          <a:p>
            <a:pPr algn="just"/>
            <a:r>
              <a:rPr lang="en-US" sz="3200" dirty="0" err="1">
                <a:latin typeface="Times New Roman" panose="02020603050405020304" pitchFamily="18" charset="0"/>
                <a:cs typeface="Times New Roman" panose="02020603050405020304" pitchFamily="18" charset="0"/>
              </a:rPr>
              <a:t>Elmasri</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Navathe</a:t>
            </a:r>
            <a:r>
              <a:rPr lang="en-US" sz="3200" dirty="0">
                <a:latin typeface="Times New Roman" panose="02020603050405020304" pitchFamily="18" charset="0"/>
                <a:cs typeface="Times New Roman" panose="02020603050405020304" pitchFamily="18" charset="0"/>
              </a:rPr>
              <a:t> (2010), “Fundamentals of Database Systems”, 5th Edition, </a:t>
            </a:r>
            <a:r>
              <a:rPr lang="en-US" sz="3200" dirty="0" err="1">
                <a:latin typeface="Times New Roman" panose="02020603050405020304" pitchFamily="18" charset="0"/>
                <a:cs typeface="Times New Roman" panose="02020603050405020304" pitchFamily="18" charset="0"/>
              </a:rPr>
              <a:t>Addision</a:t>
            </a:r>
            <a:r>
              <a:rPr lang="en-US" sz="3200" dirty="0">
                <a:latin typeface="Times New Roman" panose="02020603050405020304" pitchFamily="18" charset="0"/>
                <a:cs typeface="Times New Roman" panose="02020603050405020304" pitchFamily="18" charset="0"/>
              </a:rPr>
              <a:t> Wesley</a:t>
            </a:r>
            <a:r>
              <a:rPr lang="en-US" sz="3200" dirty="0" smtClean="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Date C J,” An Introduction to Database Systems”, 8th Edition, </a:t>
            </a:r>
            <a:r>
              <a:rPr lang="en-US" sz="3200" dirty="0" err="1">
                <a:latin typeface="Times New Roman" panose="02020603050405020304" pitchFamily="18" charset="0"/>
                <a:cs typeface="Times New Roman" panose="02020603050405020304" pitchFamily="18" charset="0"/>
              </a:rPr>
              <a:t>Addision</a:t>
            </a:r>
            <a:r>
              <a:rPr lang="en-US" sz="3200" dirty="0">
                <a:latin typeface="Times New Roman" panose="02020603050405020304" pitchFamily="18" charset="0"/>
                <a:cs typeface="Times New Roman" panose="02020603050405020304" pitchFamily="18" charset="0"/>
              </a:rPr>
              <a:t> Wesley.</a:t>
            </a:r>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M. Tamer </a:t>
            </a:r>
            <a:r>
              <a:rPr lang="en-US" sz="3200" dirty="0" err="1">
                <a:latin typeface="Times New Roman" panose="02020603050405020304" pitchFamily="18" charset="0"/>
                <a:cs typeface="Times New Roman" panose="02020603050405020304" pitchFamily="18" charset="0"/>
              </a:rPr>
              <a:t>Oezsu</a:t>
            </a:r>
            <a:r>
              <a:rPr lang="en-US" sz="3200" dirty="0">
                <a:latin typeface="Times New Roman" panose="02020603050405020304" pitchFamily="18" charset="0"/>
                <a:cs typeface="Times New Roman" panose="02020603050405020304" pitchFamily="18" charset="0"/>
              </a:rPr>
              <a:t>, Patrick </a:t>
            </a:r>
            <a:r>
              <a:rPr lang="en-US" sz="3200" dirty="0" err="1">
                <a:latin typeface="Times New Roman" panose="02020603050405020304" pitchFamily="18" charset="0"/>
                <a:cs typeface="Times New Roman" panose="02020603050405020304" pitchFamily="18" charset="0"/>
              </a:rPr>
              <a:t>Valduriez</a:t>
            </a:r>
            <a:r>
              <a:rPr lang="en-US" sz="3200" dirty="0">
                <a:latin typeface="Times New Roman" panose="02020603050405020304" pitchFamily="18" charset="0"/>
                <a:cs typeface="Times New Roman" panose="02020603050405020304" pitchFamily="18" charset="0"/>
              </a:rPr>
              <a:t> (2011). “Principles of Distributed Database Systems”, 2nd Edition, Prentice Hall.</a:t>
            </a:r>
            <a:endParaRPr lang="en-US" sz="3200" dirty="0" smtClean="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Tree>
    <p:extLst>
      <p:ext uri="{BB962C8B-B14F-4D97-AF65-F5344CB8AC3E}">
        <p14:creationId xmlns:p14="http://schemas.microsoft.com/office/powerpoint/2010/main" val="381227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1849</TotalTime>
  <Words>738</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Codd's 12 Rules in DBMS</vt:lpstr>
      <vt:lpstr>Codd's 12 Rules in DBMS</vt:lpstr>
      <vt:lpstr>Codd's 12 Rules in DBMS</vt:lpstr>
      <vt:lpstr>Codd's 12 Rules in DBMS</vt:lpstr>
      <vt:lpstr>Codd's 12 Rules in DBMS</vt:lpstr>
      <vt:lpstr>Codd's 12 Rules in DBMS</vt:lpstr>
      <vt:lpstr>Codd's 12 Rules in DBMS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Govil</dc:creator>
  <cp:lastModifiedBy>dell</cp:lastModifiedBy>
  <cp:revision>1020</cp:revision>
  <dcterms:created xsi:type="dcterms:W3CDTF">2020-08-05T08:53:59Z</dcterms:created>
  <dcterms:modified xsi:type="dcterms:W3CDTF">2024-01-28T00:50:34Z</dcterms:modified>
</cp:coreProperties>
</file>