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780" r:id="rId2"/>
    <p:sldId id="781" r:id="rId3"/>
    <p:sldId id="782" r:id="rId4"/>
    <p:sldId id="783" r:id="rId5"/>
    <p:sldId id="516" r:id="rId6"/>
    <p:sldId id="517" r:id="rId7"/>
    <p:sldId id="518" r:id="rId8"/>
    <p:sldId id="519" r:id="rId9"/>
    <p:sldId id="520" r:id="rId10"/>
    <p:sldId id="521" r:id="rId11"/>
    <p:sldId id="522" r:id="rId12"/>
    <p:sldId id="524" r:id="rId13"/>
    <p:sldId id="378" r:id="rId14"/>
    <p:sldId id="753" r:id="rId15"/>
    <p:sldId id="677" r:id="rId16"/>
    <p:sldId id="679" r:id="rId17"/>
    <p:sldId id="680" r:id="rId18"/>
    <p:sldId id="681" r:id="rId19"/>
    <p:sldId id="682" r:id="rId20"/>
    <p:sldId id="600" r:id="rId21"/>
    <p:sldId id="601" r:id="rId22"/>
    <p:sldId id="75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83" autoAdjust="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8BEFCD-A7C7-44A8-8211-AE13AC148331}"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4009A07A-62BF-4C0C-952C-785756968E3C}">
      <dgm:prSet/>
      <dgm:spPr/>
      <dgm:t>
        <a:bodyPr/>
        <a:lstStyle/>
        <a:p>
          <a:pPr algn="ctr" rtl="0"/>
          <a:r>
            <a:rPr lang="en-US" b="1" dirty="0" smtClean="0">
              <a:solidFill>
                <a:srgbClr val="FF0000"/>
              </a:solidFill>
              <a:latin typeface="Algerian" pitchFamily="82" charset="0"/>
            </a:rPr>
            <a:t>Thank You</a:t>
          </a:r>
          <a:endParaRPr lang="en-US" b="1" dirty="0">
            <a:solidFill>
              <a:srgbClr val="FF0000"/>
            </a:solidFill>
            <a:latin typeface="Algerian" pitchFamily="82" charset="0"/>
          </a:endParaRPr>
        </a:p>
      </dgm:t>
    </dgm:pt>
    <dgm:pt modelId="{539A6938-C40D-48C8-9761-5577A6BC2BDD}" type="parTrans" cxnId="{81AFD2F9-B948-4613-BD3C-3D5785A737AF}">
      <dgm:prSet/>
      <dgm:spPr/>
      <dgm:t>
        <a:bodyPr/>
        <a:lstStyle/>
        <a:p>
          <a:endParaRPr lang="en-US"/>
        </a:p>
      </dgm:t>
    </dgm:pt>
    <dgm:pt modelId="{E3C5E07F-EFE1-48F3-AAEB-715418B78298}" type="sibTrans" cxnId="{81AFD2F9-B948-4613-BD3C-3D5785A737AF}">
      <dgm:prSet/>
      <dgm:spPr/>
      <dgm:t>
        <a:bodyPr/>
        <a:lstStyle/>
        <a:p>
          <a:endParaRPr lang="en-US"/>
        </a:p>
      </dgm:t>
    </dgm:pt>
    <dgm:pt modelId="{0B25F51F-61CD-4BC7-8BE8-217709733059}" type="pres">
      <dgm:prSet presAssocID="{188BEFCD-A7C7-44A8-8211-AE13AC148331}" presName="linear" presStyleCnt="0">
        <dgm:presLayoutVars>
          <dgm:animLvl val="lvl"/>
          <dgm:resizeHandles val="exact"/>
        </dgm:presLayoutVars>
      </dgm:prSet>
      <dgm:spPr/>
      <dgm:t>
        <a:bodyPr/>
        <a:lstStyle/>
        <a:p>
          <a:endParaRPr lang="en-US"/>
        </a:p>
      </dgm:t>
    </dgm:pt>
    <dgm:pt modelId="{3D920EA3-DB26-465A-9F67-B379E1147B5D}" type="pres">
      <dgm:prSet presAssocID="{4009A07A-62BF-4C0C-952C-785756968E3C}" presName="parentText" presStyleLbl="node1" presStyleIdx="0" presStyleCnt="1">
        <dgm:presLayoutVars>
          <dgm:chMax val="0"/>
          <dgm:bulletEnabled val="1"/>
        </dgm:presLayoutVars>
      </dgm:prSet>
      <dgm:spPr/>
      <dgm:t>
        <a:bodyPr/>
        <a:lstStyle/>
        <a:p>
          <a:endParaRPr lang="en-US"/>
        </a:p>
      </dgm:t>
    </dgm:pt>
  </dgm:ptLst>
  <dgm:cxnLst>
    <dgm:cxn modelId="{81AFD2F9-B948-4613-BD3C-3D5785A737AF}" srcId="{188BEFCD-A7C7-44A8-8211-AE13AC148331}" destId="{4009A07A-62BF-4C0C-952C-785756968E3C}" srcOrd="0" destOrd="0" parTransId="{539A6938-C40D-48C8-9761-5577A6BC2BDD}" sibTransId="{E3C5E07F-EFE1-48F3-AAEB-715418B78298}"/>
    <dgm:cxn modelId="{DF0E4E68-7805-4C54-B738-D45FF3E8715D}" type="presOf" srcId="{188BEFCD-A7C7-44A8-8211-AE13AC148331}" destId="{0B25F51F-61CD-4BC7-8BE8-217709733059}" srcOrd="0" destOrd="0" presId="urn:microsoft.com/office/officeart/2005/8/layout/vList2"/>
    <dgm:cxn modelId="{97912C9D-05EC-45EC-AF5F-986E22A66110}" type="presOf" srcId="{4009A07A-62BF-4C0C-952C-785756968E3C}" destId="{3D920EA3-DB26-465A-9F67-B379E1147B5D}" srcOrd="0" destOrd="0" presId="urn:microsoft.com/office/officeart/2005/8/layout/vList2"/>
    <dgm:cxn modelId="{17F770D4-63AE-4CE8-B6E7-DED7F5FE2D64}" type="presParOf" srcId="{0B25F51F-61CD-4BC7-8BE8-217709733059}" destId="{3D920EA3-DB26-465A-9F67-B379E1147B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BEFCD-A7C7-44A8-8211-AE13AC148331}"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4009A07A-62BF-4C0C-952C-785756968E3C}">
      <dgm:prSet/>
      <dgm:spPr/>
      <dgm:t>
        <a:bodyPr/>
        <a:lstStyle/>
        <a:p>
          <a:pPr algn="ctr" rtl="0"/>
          <a:r>
            <a:rPr lang="en-US" b="1" dirty="0" smtClean="0">
              <a:solidFill>
                <a:srgbClr val="FF0000"/>
              </a:solidFill>
              <a:latin typeface="Algerian" pitchFamily="82" charset="0"/>
            </a:rPr>
            <a:t>Thank You</a:t>
          </a:r>
          <a:endParaRPr lang="en-US" b="1" dirty="0">
            <a:solidFill>
              <a:srgbClr val="FF0000"/>
            </a:solidFill>
            <a:latin typeface="Algerian" pitchFamily="82" charset="0"/>
          </a:endParaRPr>
        </a:p>
      </dgm:t>
    </dgm:pt>
    <dgm:pt modelId="{539A6938-C40D-48C8-9761-5577A6BC2BDD}" type="parTrans" cxnId="{81AFD2F9-B948-4613-BD3C-3D5785A737AF}">
      <dgm:prSet/>
      <dgm:spPr/>
      <dgm:t>
        <a:bodyPr/>
        <a:lstStyle/>
        <a:p>
          <a:endParaRPr lang="en-US"/>
        </a:p>
      </dgm:t>
    </dgm:pt>
    <dgm:pt modelId="{E3C5E07F-EFE1-48F3-AAEB-715418B78298}" type="sibTrans" cxnId="{81AFD2F9-B948-4613-BD3C-3D5785A737AF}">
      <dgm:prSet/>
      <dgm:spPr/>
      <dgm:t>
        <a:bodyPr/>
        <a:lstStyle/>
        <a:p>
          <a:endParaRPr lang="en-US"/>
        </a:p>
      </dgm:t>
    </dgm:pt>
    <dgm:pt modelId="{0B25F51F-61CD-4BC7-8BE8-217709733059}" type="pres">
      <dgm:prSet presAssocID="{188BEFCD-A7C7-44A8-8211-AE13AC148331}" presName="linear" presStyleCnt="0">
        <dgm:presLayoutVars>
          <dgm:animLvl val="lvl"/>
          <dgm:resizeHandles val="exact"/>
        </dgm:presLayoutVars>
      </dgm:prSet>
      <dgm:spPr/>
      <dgm:t>
        <a:bodyPr/>
        <a:lstStyle/>
        <a:p>
          <a:endParaRPr lang="en-US"/>
        </a:p>
      </dgm:t>
    </dgm:pt>
    <dgm:pt modelId="{3D920EA3-DB26-465A-9F67-B379E1147B5D}" type="pres">
      <dgm:prSet presAssocID="{4009A07A-62BF-4C0C-952C-785756968E3C}" presName="parentText" presStyleLbl="node1" presStyleIdx="0" presStyleCnt="1">
        <dgm:presLayoutVars>
          <dgm:chMax val="0"/>
          <dgm:bulletEnabled val="1"/>
        </dgm:presLayoutVars>
      </dgm:prSet>
      <dgm:spPr/>
      <dgm:t>
        <a:bodyPr/>
        <a:lstStyle/>
        <a:p>
          <a:endParaRPr lang="en-US"/>
        </a:p>
      </dgm:t>
    </dgm:pt>
  </dgm:ptLst>
  <dgm:cxnLst>
    <dgm:cxn modelId="{81AFD2F9-B948-4613-BD3C-3D5785A737AF}" srcId="{188BEFCD-A7C7-44A8-8211-AE13AC148331}" destId="{4009A07A-62BF-4C0C-952C-785756968E3C}" srcOrd="0" destOrd="0" parTransId="{539A6938-C40D-48C8-9761-5577A6BC2BDD}" sibTransId="{E3C5E07F-EFE1-48F3-AAEB-715418B78298}"/>
    <dgm:cxn modelId="{029F9B05-150E-452C-8CE3-B849F1413EDE}" type="presOf" srcId="{188BEFCD-A7C7-44A8-8211-AE13AC148331}" destId="{0B25F51F-61CD-4BC7-8BE8-217709733059}" srcOrd="0" destOrd="0" presId="urn:microsoft.com/office/officeart/2005/8/layout/vList2"/>
    <dgm:cxn modelId="{7FE58406-B322-49C4-8FB0-BFFD98D20C9A}" type="presOf" srcId="{4009A07A-62BF-4C0C-952C-785756968E3C}" destId="{3D920EA3-DB26-465A-9F67-B379E1147B5D}" srcOrd="0" destOrd="0" presId="urn:microsoft.com/office/officeart/2005/8/layout/vList2"/>
    <dgm:cxn modelId="{501569C8-32D2-4E85-BD5D-B474D563EC14}" type="presParOf" srcId="{0B25F51F-61CD-4BC7-8BE8-217709733059}" destId="{3D920EA3-DB26-465A-9F67-B379E1147B5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20EA3-DB26-465A-9F67-B379E1147B5D}">
      <dsp:nvSpPr>
        <dsp:cNvPr id="0" name=""/>
        <dsp:cNvSpPr/>
      </dsp:nvSpPr>
      <dsp:spPr>
        <a:xfrm>
          <a:off x="0" y="1426431"/>
          <a:ext cx="8229600" cy="16731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b="1" kern="1200" dirty="0" smtClean="0">
              <a:solidFill>
                <a:srgbClr val="FF0000"/>
              </a:solidFill>
              <a:latin typeface="Algerian" pitchFamily="82" charset="0"/>
            </a:rPr>
            <a:t>Thank You</a:t>
          </a:r>
          <a:endParaRPr lang="en-US" sz="6500" b="1" kern="1200" dirty="0">
            <a:solidFill>
              <a:srgbClr val="FF0000"/>
            </a:solidFill>
            <a:latin typeface="Algerian" pitchFamily="82" charset="0"/>
          </a:endParaRPr>
        </a:p>
      </dsp:txBody>
      <dsp:txXfrm>
        <a:off x="81674" y="1508105"/>
        <a:ext cx="8066252" cy="1509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20EA3-DB26-465A-9F67-B379E1147B5D}">
      <dsp:nvSpPr>
        <dsp:cNvPr id="0" name=""/>
        <dsp:cNvSpPr/>
      </dsp:nvSpPr>
      <dsp:spPr>
        <a:xfrm>
          <a:off x="0" y="1426431"/>
          <a:ext cx="8229600" cy="167310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US" sz="6500" b="1" kern="1200" dirty="0" smtClean="0">
              <a:solidFill>
                <a:srgbClr val="FF0000"/>
              </a:solidFill>
              <a:latin typeface="Algerian" pitchFamily="82" charset="0"/>
            </a:rPr>
            <a:t>Thank You</a:t>
          </a:r>
          <a:endParaRPr lang="en-US" sz="6500" b="1" kern="1200" dirty="0">
            <a:solidFill>
              <a:srgbClr val="FF0000"/>
            </a:solidFill>
            <a:latin typeface="Algerian" pitchFamily="82" charset="0"/>
          </a:endParaRPr>
        </a:p>
      </dsp:txBody>
      <dsp:txXfrm>
        <a:off x="81674" y="1508105"/>
        <a:ext cx="8066252" cy="15097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228C42-FE94-48D1-8461-45145068F0F9}" type="datetimeFigureOut">
              <a:rPr lang="en-US" smtClean="0"/>
              <a:pPr/>
              <a:t>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97EB2-2CA9-4B1B-B208-70ECF7CDA4FC}" type="slidenum">
              <a:rPr lang="en-US" smtClean="0"/>
              <a:pPr/>
              <a:t>‹#›</a:t>
            </a:fld>
            <a:endParaRPr lang="en-US"/>
          </a:p>
        </p:txBody>
      </p:sp>
    </p:spTree>
    <p:extLst>
      <p:ext uri="{BB962C8B-B14F-4D97-AF65-F5344CB8AC3E}">
        <p14:creationId xmlns:p14="http://schemas.microsoft.com/office/powerpoint/2010/main" val="272457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extLst>
      <p:ext uri="{BB962C8B-B14F-4D97-AF65-F5344CB8AC3E}">
        <p14:creationId xmlns:p14="http://schemas.microsoft.com/office/powerpoint/2010/main" val="217372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15</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sz="1200" b="0" i="0" kern="1200" dirty="0" smtClean="0">
                <a:solidFill>
                  <a:schemeClr val="tx1"/>
                </a:solidFill>
                <a:latin typeface="+mn-lt"/>
                <a:ea typeface="+mn-ea"/>
                <a:cs typeface="+mn-cs"/>
              </a:rPr>
              <a:t>Database design is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connected with application design.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requirements and the collection analysis phase produce both data requirements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functional requirements. The data requirements are used as a source of database design.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data requirements should be specified in as detailed and complete form as possible.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 parallel with specifying the data requirements, it is useful to specify the known functional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requirements of the application. These consist of user-defined operations that will be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applied to the database (retrievals and updates). The functional requirements are used as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source of application software design. Of course some functions may produce also needs for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database design.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Note that some phases are database management system independent and some are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dependent. The idea is to design first the database without thinking about the actual</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database system - just to concentrate on the data</a:t>
            </a:r>
            <a:r>
              <a:rPr lang="en-US" dirty="0" smtClean="0"/>
              <a:t> </a:t>
            </a:r>
            <a:br>
              <a:rPr lang="en-US" dirty="0" smtClean="0"/>
            </a:b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4145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16</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7153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17</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238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18</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34331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19</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2708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715">
              <a:defRPr sz="1600">
                <a:solidFill>
                  <a:schemeClr val="tx1"/>
                </a:solidFill>
                <a:latin typeface="Helvetica" panose="020B0604020202020204" pitchFamily="34" charset="0"/>
                <a:ea typeface="ＭＳ Ｐゴシック" panose="020B0600070205080204" pitchFamily="34" charset="-128"/>
              </a:defRPr>
            </a:lvl1pPr>
            <a:lvl2pPr marL="730171" indent="-280835" defTabSz="912715">
              <a:defRPr sz="1600">
                <a:solidFill>
                  <a:schemeClr val="tx1"/>
                </a:solidFill>
                <a:latin typeface="Helvetica" panose="020B0604020202020204" pitchFamily="34" charset="0"/>
                <a:ea typeface="ＭＳ Ｐゴシック" panose="020B0600070205080204" pitchFamily="34" charset="-128"/>
              </a:defRPr>
            </a:lvl2pPr>
            <a:lvl3pPr marL="1123340" indent="-224668" defTabSz="912715">
              <a:defRPr sz="1600">
                <a:solidFill>
                  <a:schemeClr val="tx1"/>
                </a:solidFill>
                <a:latin typeface="Helvetica" panose="020B0604020202020204" pitchFamily="34" charset="0"/>
                <a:ea typeface="ＭＳ Ｐゴシック" panose="020B0600070205080204" pitchFamily="34" charset="-128"/>
              </a:defRPr>
            </a:lvl3pPr>
            <a:lvl4pPr marL="1572677" indent="-224668" defTabSz="912715">
              <a:defRPr sz="1600">
                <a:solidFill>
                  <a:schemeClr val="tx1"/>
                </a:solidFill>
                <a:latin typeface="Helvetica" panose="020B0604020202020204" pitchFamily="34" charset="0"/>
                <a:ea typeface="ＭＳ Ｐゴシック" panose="020B0600070205080204" pitchFamily="34" charset="-128"/>
              </a:defRPr>
            </a:lvl4pPr>
            <a:lvl5pPr marL="2022013" indent="-224668" defTabSz="912715">
              <a:defRPr sz="1600">
                <a:solidFill>
                  <a:schemeClr val="tx1"/>
                </a:solidFill>
                <a:latin typeface="Helvetica" panose="020B0604020202020204" pitchFamily="34" charset="0"/>
                <a:ea typeface="ＭＳ Ｐゴシック" panose="020B0600070205080204" pitchFamily="34" charset="-128"/>
              </a:defRPr>
            </a:lvl5pPr>
            <a:lvl6pPr marL="2471349"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20685"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370021"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19357" indent="-224668" defTabSz="91271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F0CAC2-290B-4447-A1A9-9DF2412B29D5}" type="slidenum">
              <a:rPr lang="en-US" altLang="en-US" sz="1200"/>
              <a:pPr/>
              <a:t>20</a:t>
            </a:fld>
            <a:endParaRPr lang="en-US" altLang="en-US" sz="1200" dirty="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2819" y="4344025"/>
            <a:ext cx="5032363" cy="411292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07794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992" y="8688049"/>
            <a:ext cx="2971008" cy="4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2" tIns="45701" rIns="91402" bIns="45701" anchor="b"/>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B202F3DB-D83B-4369-B6DF-4EFAC58302F7}" type="slidenum">
              <a:rPr lang="en-US" altLang="en-US" sz="1200"/>
              <a:pPr algn="r"/>
              <a:t>21</a:t>
            </a:fld>
            <a:endParaRPr lang="en-US" altLang="en-US" sz="1200"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95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F51BA0-F01C-4FA0-B814-62905360BCBE}" type="datetime1">
              <a:rPr lang="en-US" smtClean="0"/>
              <a:pPr/>
              <a:t>2/6/2024</a:t>
            </a:fld>
            <a:endParaRPr lang="en-US"/>
          </a:p>
        </p:txBody>
      </p:sp>
      <p:sp>
        <p:nvSpPr>
          <p:cNvPr id="5" name="Footer Placeholder 4"/>
          <p:cNvSpPr>
            <a:spLocks noGrp="1"/>
          </p:cNvSpPr>
          <p:nvPr>
            <p:ph type="ftr" sz="quarter" idx="11"/>
          </p:nvPr>
        </p:nvSpPr>
        <p:spPr/>
        <p:txBody>
          <a:bodyPr/>
          <a:lstStyle/>
          <a:p>
            <a:r>
              <a:rPr lang="en-US" smtClean="0"/>
              <a:t>BCAC0005 Fundamental of DBMS</a:t>
            </a:r>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BD8F0B-EE6C-4841-ACA7-81ADE22D01F0}" type="datetime1">
              <a:rPr lang="en-US" smtClean="0"/>
              <a:pPr/>
              <a:t>2/6/2024</a:t>
            </a:fld>
            <a:endParaRPr lang="en-US"/>
          </a:p>
        </p:txBody>
      </p:sp>
      <p:sp>
        <p:nvSpPr>
          <p:cNvPr id="5" name="Footer Placeholder 4"/>
          <p:cNvSpPr>
            <a:spLocks noGrp="1"/>
          </p:cNvSpPr>
          <p:nvPr>
            <p:ph type="ftr" sz="quarter" idx="11"/>
          </p:nvPr>
        </p:nvSpPr>
        <p:spPr/>
        <p:txBody>
          <a:bodyPr/>
          <a:lstStyle/>
          <a:p>
            <a:r>
              <a:rPr lang="en-US" smtClean="0"/>
              <a:t>BCAC0005 Fundamental of DBMS</a:t>
            </a:r>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5B1BC-F6A9-4FDF-AF93-62E2EE24F1EB}" type="datetime1">
              <a:rPr lang="en-US" smtClean="0"/>
              <a:pPr/>
              <a:t>2/6/2024</a:t>
            </a:fld>
            <a:endParaRPr lang="en-US"/>
          </a:p>
        </p:txBody>
      </p:sp>
      <p:sp>
        <p:nvSpPr>
          <p:cNvPr id="5" name="Footer Placeholder 4"/>
          <p:cNvSpPr>
            <a:spLocks noGrp="1"/>
          </p:cNvSpPr>
          <p:nvPr>
            <p:ph type="ftr" sz="quarter" idx="11"/>
          </p:nvPr>
        </p:nvSpPr>
        <p:spPr/>
        <p:txBody>
          <a:bodyPr/>
          <a:lstStyle/>
          <a:p>
            <a:r>
              <a:rPr lang="en-US" smtClean="0"/>
              <a:t>BCAC0005 Fundamental of DBMS</a:t>
            </a:r>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E252F-9E9E-4BEC-9287-811FA35D438E}" type="datetime1">
              <a:rPr lang="en-US" smtClean="0"/>
              <a:pPr/>
              <a:t>2/6/2024</a:t>
            </a:fld>
            <a:endParaRPr lang="en-US"/>
          </a:p>
        </p:txBody>
      </p:sp>
      <p:sp>
        <p:nvSpPr>
          <p:cNvPr id="5" name="Footer Placeholder 4"/>
          <p:cNvSpPr>
            <a:spLocks noGrp="1"/>
          </p:cNvSpPr>
          <p:nvPr>
            <p:ph type="ftr" sz="quarter" idx="11"/>
          </p:nvPr>
        </p:nvSpPr>
        <p:spPr/>
        <p:txBody>
          <a:bodyPr/>
          <a:lstStyle/>
          <a:p>
            <a:r>
              <a:rPr lang="en-US" smtClean="0"/>
              <a:t>BCAC0005 Fundamental of DBMS</a:t>
            </a:r>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215A67-7DB5-491A-A451-4CA5EFCB7349}" type="datetime1">
              <a:rPr lang="en-US" smtClean="0"/>
              <a:pPr/>
              <a:t>2/6/2024</a:t>
            </a:fld>
            <a:endParaRPr lang="en-US"/>
          </a:p>
        </p:txBody>
      </p:sp>
      <p:sp>
        <p:nvSpPr>
          <p:cNvPr id="5" name="Footer Placeholder 4"/>
          <p:cNvSpPr>
            <a:spLocks noGrp="1"/>
          </p:cNvSpPr>
          <p:nvPr>
            <p:ph type="ftr" sz="quarter" idx="11"/>
          </p:nvPr>
        </p:nvSpPr>
        <p:spPr/>
        <p:txBody>
          <a:bodyPr/>
          <a:lstStyle/>
          <a:p>
            <a:r>
              <a:rPr lang="en-US" smtClean="0"/>
              <a:t>BCAC0005 Fundamental of DBMS</a:t>
            </a:r>
            <a:endParaRPr lang="en-US"/>
          </a:p>
        </p:txBody>
      </p:sp>
      <p:sp>
        <p:nvSpPr>
          <p:cNvPr id="6" name="Slide Number Placeholder 5"/>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897A3-7DEE-41BE-AA92-5E0562A293D0}" type="datetime1">
              <a:rPr lang="en-US" smtClean="0"/>
              <a:pPr/>
              <a:t>2/6/2024</a:t>
            </a:fld>
            <a:endParaRPr lang="en-US"/>
          </a:p>
        </p:txBody>
      </p:sp>
      <p:sp>
        <p:nvSpPr>
          <p:cNvPr id="6" name="Footer Placeholder 5"/>
          <p:cNvSpPr>
            <a:spLocks noGrp="1"/>
          </p:cNvSpPr>
          <p:nvPr>
            <p:ph type="ftr" sz="quarter" idx="11"/>
          </p:nvPr>
        </p:nvSpPr>
        <p:spPr/>
        <p:txBody>
          <a:bodyPr/>
          <a:lstStyle/>
          <a:p>
            <a:r>
              <a:rPr lang="en-US" smtClean="0"/>
              <a:t>BCAC0005 Fundamental of DBMS</a:t>
            </a:r>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11355D-B8FF-46B7-BBAF-6AF5B81F99CB}" type="datetime1">
              <a:rPr lang="en-US" smtClean="0"/>
              <a:pPr/>
              <a:t>2/6/2024</a:t>
            </a:fld>
            <a:endParaRPr lang="en-US"/>
          </a:p>
        </p:txBody>
      </p:sp>
      <p:sp>
        <p:nvSpPr>
          <p:cNvPr id="8" name="Footer Placeholder 7"/>
          <p:cNvSpPr>
            <a:spLocks noGrp="1"/>
          </p:cNvSpPr>
          <p:nvPr>
            <p:ph type="ftr" sz="quarter" idx="11"/>
          </p:nvPr>
        </p:nvSpPr>
        <p:spPr/>
        <p:txBody>
          <a:bodyPr/>
          <a:lstStyle/>
          <a:p>
            <a:r>
              <a:rPr lang="en-US" smtClean="0"/>
              <a:t>BCAC0005 Fundamental of DBMS</a:t>
            </a:r>
            <a:endParaRPr lang="en-US"/>
          </a:p>
        </p:txBody>
      </p:sp>
      <p:sp>
        <p:nvSpPr>
          <p:cNvPr id="9" name="Slide Number Placeholder 8"/>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A0BFE0-0BD0-4112-A3A0-EE423099C320}" type="datetime1">
              <a:rPr lang="en-US" smtClean="0"/>
              <a:pPr/>
              <a:t>2/6/2024</a:t>
            </a:fld>
            <a:endParaRPr lang="en-US"/>
          </a:p>
        </p:txBody>
      </p:sp>
      <p:sp>
        <p:nvSpPr>
          <p:cNvPr id="4" name="Footer Placeholder 3"/>
          <p:cNvSpPr>
            <a:spLocks noGrp="1"/>
          </p:cNvSpPr>
          <p:nvPr>
            <p:ph type="ftr" sz="quarter" idx="11"/>
          </p:nvPr>
        </p:nvSpPr>
        <p:spPr/>
        <p:txBody>
          <a:bodyPr/>
          <a:lstStyle/>
          <a:p>
            <a:r>
              <a:rPr lang="en-US" smtClean="0"/>
              <a:t>BCAC0005 Fundamental of DBMS</a:t>
            </a:r>
            <a:endParaRPr lang="en-US"/>
          </a:p>
        </p:txBody>
      </p:sp>
      <p:sp>
        <p:nvSpPr>
          <p:cNvPr id="5" name="Slide Number Placeholder 4"/>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720F3-1319-45DB-82BF-56BB3DF21A4C}" type="datetime1">
              <a:rPr lang="en-US" smtClean="0"/>
              <a:pPr/>
              <a:t>2/6/2024</a:t>
            </a:fld>
            <a:endParaRPr lang="en-US"/>
          </a:p>
        </p:txBody>
      </p:sp>
      <p:sp>
        <p:nvSpPr>
          <p:cNvPr id="3" name="Footer Placeholder 2"/>
          <p:cNvSpPr>
            <a:spLocks noGrp="1"/>
          </p:cNvSpPr>
          <p:nvPr>
            <p:ph type="ftr" sz="quarter" idx="11"/>
          </p:nvPr>
        </p:nvSpPr>
        <p:spPr/>
        <p:txBody>
          <a:bodyPr/>
          <a:lstStyle/>
          <a:p>
            <a:r>
              <a:rPr lang="en-US" smtClean="0"/>
              <a:t>BCAC0005 Fundamental of DBMS</a:t>
            </a:r>
            <a:endParaRPr lang="en-US"/>
          </a:p>
        </p:txBody>
      </p:sp>
      <p:sp>
        <p:nvSpPr>
          <p:cNvPr id="4" name="Slide Number Placeholder 3"/>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B1492B-7B1B-459B-B9A8-7C7E63DE6358}" type="datetime1">
              <a:rPr lang="en-US" smtClean="0"/>
              <a:pPr/>
              <a:t>2/6/2024</a:t>
            </a:fld>
            <a:endParaRPr lang="en-US"/>
          </a:p>
        </p:txBody>
      </p:sp>
      <p:sp>
        <p:nvSpPr>
          <p:cNvPr id="6" name="Footer Placeholder 5"/>
          <p:cNvSpPr>
            <a:spLocks noGrp="1"/>
          </p:cNvSpPr>
          <p:nvPr>
            <p:ph type="ftr" sz="quarter" idx="11"/>
          </p:nvPr>
        </p:nvSpPr>
        <p:spPr/>
        <p:txBody>
          <a:bodyPr/>
          <a:lstStyle/>
          <a:p>
            <a:r>
              <a:rPr lang="en-US" smtClean="0"/>
              <a:t>BCAC0005 Fundamental of DBMS</a:t>
            </a:r>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DB42F-6550-4679-A3C9-7F12DC0B31CF}" type="datetime1">
              <a:rPr lang="en-US" smtClean="0"/>
              <a:pPr/>
              <a:t>2/6/2024</a:t>
            </a:fld>
            <a:endParaRPr lang="en-US"/>
          </a:p>
        </p:txBody>
      </p:sp>
      <p:sp>
        <p:nvSpPr>
          <p:cNvPr id="6" name="Footer Placeholder 5"/>
          <p:cNvSpPr>
            <a:spLocks noGrp="1"/>
          </p:cNvSpPr>
          <p:nvPr>
            <p:ph type="ftr" sz="quarter" idx="11"/>
          </p:nvPr>
        </p:nvSpPr>
        <p:spPr/>
        <p:txBody>
          <a:bodyPr/>
          <a:lstStyle/>
          <a:p>
            <a:r>
              <a:rPr lang="en-US" smtClean="0"/>
              <a:t>BCAC0005 Fundamental of DBMS</a:t>
            </a:r>
            <a:endParaRPr lang="en-US"/>
          </a:p>
        </p:txBody>
      </p:sp>
      <p:sp>
        <p:nvSpPr>
          <p:cNvPr id="7" name="Slide Number Placeholder 6"/>
          <p:cNvSpPr>
            <a:spLocks noGrp="1"/>
          </p:cNvSpPr>
          <p:nvPr>
            <p:ph type="sldNum" sz="quarter" idx="12"/>
          </p:nvPr>
        </p:nvSpPr>
        <p:spPr/>
        <p:txBody>
          <a:bodyPr/>
          <a:lstStyle/>
          <a:p>
            <a:fld id="{BB055922-87EB-483D-8474-2C9330A0D9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7AC80-62C7-4067-AD84-A09F9A28C8D8}" type="datetime1">
              <a:rPr lang="en-US" smtClean="0"/>
              <a:pPr/>
              <a:t>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BCAC0005 Fundamental of DBMS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55922-87EB-483D-8474-2C9330A0D9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rmAutofit fontScale="90000"/>
          </a:bodyPr>
          <a:lstStyle/>
          <a:p>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IN" sz="3600" b="1" dirty="0" smtClean="0">
                <a:latin typeface="Times New Roman" pitchFamily="18" charset="0"/>
                <a:cs typeface="Times New Roman" pitchFamily="18" charset="0"/>
              </a:rPr>
              <a:t>DATABASE TECHNOLOGY</a:t>
            </a:r>
            <a:r>
              <a:rPr lang="en-GB" sz="3600" b="1" dirty="0" smtClean="0">
                <a:latin typeface="Times New Roman" pitchFamily="18" charset="0"/>
                <a:cs typeface="Times New Roman" pitchFamily="18" charset="0"/>
              </a:rPr>
              <a:t/>
            </a:r>
            <a:br>
              <a:rPr lang="en-GB" sz="3600" b="1" dirty="0" smtClean="0">
                <a:latin typeface="Times New Roman" pitchFamily="18" charset="0"/>
                <a:cs typeface="Times New Roman" pitchFamily="18" charset="0"/>
              </a:rPr>
            </a:br>
            <a:r>
              <a:rPr lang="en-IN" sz="3100" b="1" dirty="0" smtClean="0">
                <a:latin typeface="Times New Roman" pitchFamily="18" charset="0"/>
                <a:cs typeface="Times New Roman" pitchFamily="18" charset="0"/>
              </a:rPr>
              <a:t>BCSC 0165 </a:t>
            </a:r>
            <a:r>
              <a:rPr lang="en-GB" sz="3100" b="1" dirty="0" smtClean="0">
                <a:latin typeface="Times New Roman" pitchFamily="18" charset="0"/>
                <a:cs typeface="Times New Roman" pitchFamily="18" charset="0"/>
              </a:rPr>
              <a:t/>
            </a:r>
            <a:br>
              <a:rPr lang="en-GB" sz="3100" b="1" dirty="0" smtClean="0">
                <a:latin typeface="Times New Roman" pitchFamily="18" charset="0"/>
                <a:cs typeface="Times New Roman" pitchFamily="18" charset="0"/>
              </a:rPr>
            </a:br>
            <a:r>
              <a:rPr lang="en-GB" sz="2700" b="1" dirty="0" smtClean="0">
                <a:latin typeface="Times New Roman" pitchFamily="18" charset="0"/>
                <a:cs typeface="Times New Roman" pitchFamily="18" charset="0"/>
              </a:rPr>
              <a:t> </a:t>
            </a:r>
            <a:r>
              <a:rPr lang="en-GB" sz="2700" b="1" dirty="0">
                <a:latin typeface="Times New Roman" pitchFamily="18" charset="0"/>
                <a:cs typeface="Times New Roman" pitchFamily="18" charset="0"/>
              </a:rPr>
              <a:t>Database Languages</a:t>
            </a:r>
            <a:endParaRPr lang="en-US" sz="5400" b="1" dirty="0">
              <a:latin typeface="Times New Roman" pitchFamily="18" charset="0"/>
              <a:cs typeface="Times New Roman" pitchFamily="18" charset="0"/>
            </a:endParaRPr>
          </a:p>
        </p:txBody>
      </p:sp>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190" y="14602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4612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b="1" dirty="0" smtClean="0"/>
              <a:t>4. Transaction Control Language</a:t>
            </a:r>
            <a:endParaRPr lang="en-US" sz="3600" b="1" dirty="0"/>
          </a:p>
        </p:txBody>
      </p:sp>
      <p:sp>
        <p:nvSpPr>
          <p:cNvPr id="3" name="Content Placeholder 2"/>
          <p:cNvSpPr>
            <a:spLocks noGrp="1"/>
          </p:cNvSpPr>
          <p:nvPr>
            <p:ph idx="1"/>
          </p:nvPr>
        </p:nvSpPr>
        <p:spPr/>
        <p:txBody>
          <a:bodyPr>
            <a:normAutofit/>
          </a:bodyPr>
          <a:lstStyle/>
          <a:p>
            <a:r>
              <a:rPr lang="en-US" sz="2400" dirty="0" smtClean="0"/>
              <a:t>TCL is used to run the changes made by the DML statement. </a:t>
            </a:r>
          </a:p>
          <a:p>
            <a:r>
              <a:rPr lang="en-US" sz="2400" dirty="0" smtClean="0"/>
              <a:t>TCL can be grouped into a logical transaction.</a:t>
            </a:r>
          </a:p>
          <a:p>
            <a:r>
              <a:rPr lang="en-US" sz="2400" dirty="0" smtClean="0"/>
              <a:t>Tasks that come under TCL:</a:t>
            </a:r>
          </a:p>
          <a:p>
            <a:pPr lvl="1"/>
            <a:r>
              <a:rPr lang="en-US" sz="2400" b="1" dirty="0" smtClean="0"/>
              <a:t>Commit:</a:t>
            </a:r>
            <a:r>
              <a:rPr lang="en-US" sz="2400" dirty="0" smtClean="0"/>
              <a:t> It is used to save the transaction on the database.</a:t>
            </a:r>
          </a:p>
          <a:p>
            <a:pPr lvl="1"/>
            <a:r>
              <a:rPr lang="en-US" sz="2400" b="1" dirty="0" smtClean="0"/>
              <a:t>Rollback:</a:t>
            </a:r>
            <a:r>
              <a:rPr lang="en-US" sz="2400" dirty="0" smtClean="0"/>
              <a:t> It is used to restore the database to original since the last Commit.</a:t>
            </a:r>
          </a:p>
          <a:p>
            <a:endParaRPr lang="en-US" sz="2400"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bms-sql-command.png"/>
          <p:cNvPicPr>
            <a:picLocks noGrp="1" noChangeAspect="1"/>
          </p:cNvPicPr>
          <p:nvPr>
            <p:ph idx="1"/>
          </p:nvPr>
        </p:nvPicPr>
        <p:blipFill>
          <a:blip r:embed="rId2"/>
          <a:stretch>
            <a:fillRect/>
          </a:stretch>
        </p:blipFill>
        <p:spPr>
          <a:xfrm>
            <a:off x="285720" y="1447801"/>
            <a:ext cx="8286808" cy="4396858"/>
          </a:xfrm>
        </p:spPr>
      </p:pic>
      <p:pic>
        <p:nvPicPr>
          <p:cNvPr id="6"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Question ?</a:t>
            </a:r>
            <a:endParaRPr lang="en-US" sz="3600" b="1" dirty="0">
              <a:solidFill>
                <a:srgbClr val="FF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lstStyle/>
          <a:p>
            <a:r>
              <a:rPr lang="en-US" b="1" dirty="0" smtClean="0">
                <a:latin typeface="Times New Roman" pitchFamily="18" charset="0"/>
                <a:cs typeface="Times New Roman" pitchFamily="18" charset="0"/>
              </a:rPr>
              <a:t>Drop </a:t>
            </a:r>
            <a:r>
              <a:rPr lang="en-US"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Delete </a:t>
            </a:r>
            <a:r>
              <a:rPr lang="en-US"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Truncate……..?</a:t>
            </a:r>
            <a:endParaRPr lang="en-US"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3600" b="1" dirty="0" smtClean="0">
                <a:latin typeface="Times New Roman" pitchFamily="18" charset="0"/>
                <a:cs typeface="Times New Roman" pitchFamily="18" charset="0"/>
              </a:rPr>
              <a:t>Drop </a:t>
            </a:r>
            <a:r>
              <a:rPr lang="en-US" sz="3600" dirty="0" err="1" smtClean="0">
                <a:latin typeface="Times New Roman" pitchFamily="18" charset="0"/>
                <a:cs typeface="Times New Roman" pitchFamily="18" charset="0"/>
              </a:rPr>
              <a:t>vs</a:t>
            </a:r>
            <a:r>
              <a:rPr lang="en-US" sz="3600" b="1" dirty="0" smtClean="0">
                <a:latin typeface="Times New Roman" pitchFamily="18" charset="0"/>
                <a:cs typeface="Times New Roman" pitchFamily="18" charset="0"/>
              </a:rPr>
              <a:t> Delete </a:t>
            </a:r>
            <a:r>
              <a:rPr lang="en-US" sz="3600" dirty="0" err="1" smtClean="0">
                <a:latin typeface="Times New Roman" pitchFamily="18" charset="0"/>
                <a:cs typeface="Times New Roman" pitchFamily="18" charset="0"/>
              </a:rPr>
              <a:t>vs</a:t>
            </a:r>
            <a:r>
              <a:rPr lang="en-US" sz="3600" b="1" dirty="0" smtClean="0">
                <a:latin typeface="Times New Roman" pitchFamily="18" charset="0"/>
                <a:cs typeface="Times New Roman" pitchFamily="18" charset="0"/>
              </a:rPr>
              <a:t> Truncate</a:t>
            </a:r>
            <a:endParaRPr lang="en-US" sz="3600" b="1"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2643174" y="6215082"/>
            <a:ext cx="4162444" cy="501650"/>
          </a:xfrm>
        </p:spPr>
        <p:txBody>
          <a:bodyPr/>
          <a:lstStyle/>
          <a:p>
            <a:r>
              <a:rPr lang="en-US" smtClean="0"/>
              <a:t>BCAC0005 Fundamental of DBMS</a:t>
            </a:r>
            <a:endParaRPr lang="en-US" dirty="0"/>
          </a:p>
        </p:txBody>
      </p:sp>
      <p:graphicFrame>
        <p:nvGraphicFramePr>
          <p:cNvPr id="6" name="Content Placeholder 5"/>
          <p:cNvGraphicFramePr>
            <a:graphicFrameLocks noGrp="1"/>
          </p:cNvGraphicFramePr>
          <p:nvPr>
            <p:ph idx="1"/>
          </p:nvPr>
        </p:nvGraphicFramePr>
        <p:xfrm>
          <a:off x="457200" y="1682760"/>
          <a:ext cx="8229600" cy="4785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sz="3200" dirty="0" smtClean="0"/>
                        <a:t>Delete</a:t>
                      </a:r>
                      <a:endParaRPr lang="en-US" sz="3200" dirty="0"/>
                    </a:p>
                  </a:txBody>
                  <a:tcPr/>
                </a:tc>
                <a:tc>
                  <a:txBody>
                    <a:bodyPr/>
                    <a:lstStyle/>
                    <a:p>
                      <a:pPr algn="ctr"/>
                      <a:r>
                        <a:rPr lang="en-US" sz="3200" dirty="0" smtClean="0"/>
                        <a:t>Truncate</a:t>
                      </a:r>
                      <a:endParaRPr lang="en-US" sz="3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smtClean="0"/>
                        <a:t>Drop</a:t>
                      </a:r>
                      <a:endParaRPr lang="en-US" sz="3200" dirty="0"/>
                    </a:p>
                  </a:txBody>
                  <a:tcPr/>
                </a:tc>
                <a:extLst>
                  <a:ext uri="{0D108BD9-81ED-4DB2-BD59-A6C34878D82A}">
                    <a16:rowId xmlns:a16="http://schemas.microsoft.com/office/drawing/2014/main" val="10000"/>
                  </a:ext>
                </a:extLst>
              </a:tr>
              <a:tr h="370840">
                <a:tc>
                  <a:txBody>
                    <a:bodyPr/>
                    <a:lstStyle/>
                    <a:p>
                      <a:r>
                        <a:rPr lang="en-US" sz="2400" dirty="0" smtClean="0"/>
                        <a:t>DML</a:t>
                      </a:r>
                      <a:endParaRPr lang="en-US" sz="2400" dirty="0"/>
                    </a:p>
                  </a:txBody>
                  <a:tcPr/>
                </a:tc>
                <a:tc>
                  <a:txBody>
                    <a:bodyPr/>
                    <a:lstStyle/>
                    <a:p>
                      <a:r>
                        <a:rPr lang="en-US" sz="2400" dirty="0" smtClean="0"/>
                        <a:t>DDL</a:t>
                      </a:r>
                      <a:endParaRPr lang="en-US" sz="2400" dirty="0"/>
                    </a:p>
                  </a:txBody>
                  <a:tcPr/>
                </a:tc>
                <a:tc>
                  <a:txBody>
                    <a:bodyPr/>
                    <a:lstStyle/>
                    <a:p>
                      <a:r>
                        <a:rPr lang="en-US" sz="2400" dirty="0" smtClean="0"/>
                        <a:t>DDL</a:t>
                      </a:r>
                      <a:endParaRPr lang="en-US" sz="2400" dirty="0"/>
                    </a:p>
                  </a:txBody>
                  <a:tcPr/>
                </a:tc>
                <a:extLst>
                  <a:ext uri="{0D108BD9-81ED-4DB2-BD59-A6C34878D82A}">
                    <a16:rowId xmlns:a16="http://schemas.microsoft.com/office/drawing/2014/main" val="10001"/>
                  </a:ext>
                </a:extLst>
              </a:tr>
              <a:tr h="370840">
                <a:tc>
                  <a:txBody>
                    <a:bodyPr/>
                    <a:lstStyle/>
                    <a:p>
                      <a:r>
                        <a:rPr lang="en-US" sz="2400" dirty="0" smtClean="0"/>
                        <a:t>Removes few</a:t>
                      </a:r>
                      <a:r>
                        <a:rPr lang="en-US" sz="2400" baseline="0" dirty="0" smtClean="0"/>
                        <a:t> or all records</a:t>
                      </a:r>
                      <a:endParaRPr lang="en-US" sz="2400" dirty="0"/>
                    </a:p>
                  </a:txBody>
                  <a:tcPr/>
                </a:tc>
                <a:tc>
                  <a:txBody>
                    <a:bodyPr/>
                    <a:lstStyle/>
                    <a:p>
                      <a:r>
                        <a:rPr lang="en-US" sz="2400" dirty="0" smtClean="0"/>
                        <a:t>Removes all record</a:t>
                      </a:r>
                      <a:endParaRPr lang="en-US" sz="2400" dirty="0"/>
                    </a:p>
                  </a:txBody>
                  <a:tcPr/>
                </a:tc>
                <a:tc>
                  <a:txBody>
                    <a:bodyPr/>
                    <a:lstStyle/>
                    <a:p>
                      <a:r>
                        <a:rPr lang="en-US" sz="2400" dirty="0" smtClean="0"/>
                        <a:t>Removes</a:t>
                      </a:r>
                      <a:r>
                        <a:rPr lang="en-US" sz="2400" baseline="0" dirty="0" smtClean="0"/>
                        <a:t> table</a:t>
                      </a:r>
                      <a:endParaRPr lang="en-US" sz="2400" dirty="0"/>
                    </a:p>
                  </a:txBody>
                  <a:tcPr/>
                </a:tc>
                <a:extLst>
                  <a:ext uri="{0D108BD9-81ED-4DB2-BD59-A6C34878D82A}">
                    <a16:rowId xmlns:a16="http://schemas.microsoft.com/office/drawing/2014/main" val="10002"/>
                  </a:ext>
                </a:extLst>
              </a:tr>
              <a:tr h="370840">
                <a:tc>
                  <a:txBody>
                    <a:bodyPr/>
                    <a:lstStyle/>
                    <a:p>
                      <a:r>
                        <a:rPr lang="en-US" sz="2400" dirty="0" smtClean="0"/>
                        <a:t>No change in structure</a:t>
                      </a:r>
                      <a:endParaRPr lang="en-US" sz="2400" dirty="0"/>
                    </a:p>
                  </a:txBody>
                  <a:tcPr/>
                </a:tc>
                <a:tc>
                  <a:txBody>
                    <a:bodyPr/>
                    <a:lstStyle/>
                    <a:p>
                      <a:r>
                        <a:rPr lang="en-US" sz="2400" dirty="0" smtClean="0"/>
                        <a:t>No Change in structure</a:t>
                      </a:r>
                      <a:endParaRPr lang="en-US" sz="2400" dirty="0"/>
                    </a:p>
                  </a:txBody>
                  <a:tcPr/>
                </a:tc>
                <a:tc>
                  <a:txBody>
                    <a:bodyPr/>
                    <a:lstStyle/>
                    <a:p>
                      <a:r>
                        <a:rPr lang="en-US" sz="2400" dirty="0" smtClean="0"/>
                        <a:t>Change in structure</a:t>
                      </a:r>
                      <a:endParaRPr lang="en-US" sz="2400" dirty="0"/>
                    </a:p>
                  </a:txBody>
                  <a:tcPr/>
                </a:tc>
                <a:extLst>
                  <a:ext uri="{0D108BD9-81ED-4DB2-BD59-A6C34878D82A}">
                    <a16:rowId xmlns:a16="http://schemas.microsoft.com/office/drawing/2014/main" val="10003"/>
                  </a:ext>
                </a:extLst>
              </a:tr>
              <a:tr h="370840">
                <a:tc>
                  <a:txBody>
                    <a:bodyPr/>
                    <a:lstStyle/>
                    <a:p>
                      <a:r>
                        <a:rPr lang="en-US" sz="2400" dirty="0" smtClean="0"/>
                        <a:t>May use </a:t>
                      </a:r>
                      <a:r>
                        <a:rPr lang="en-US" sz="2400" b="1" dirty="0" smtClean="0"/>
                        <a:t>where</a:t>
                      </a:r>
                      <a:r>
                        <a:rPr lang="en-US" sz="2400" dirty="0" smtClean="0"/>
                        <a:t> clause</a:t>
                      </a:r>
                      <a:endParaRPr lang="en-US" sz="2400" dirty="0"/>
                    </a:p>
                  </a:txBody>
                  <a:tcPr/>
                </a:tc>
                <a:tc>
                  <a:txBody>
                    <a:bodyPr/>
                    <a:lstStyle/>
                    <a:p>
                      <a:r>
                        <a:rPr lang="en-US" sz="2400" dirty="0" smtClean="0"/>
                        <a:t>Not used</a:t>
                      </a:r>
                      <a:endParaRPr lang="en-US" sz="2400" dirty="0"/>
                    </a:p>
                  </a:txBody>
                  <a:tcPr/>
                </a:tc>
                <a:tc>
                  <a:txBody>
                    <a:bodyPr/>
                    <a:lstStyle/>
                    <a:p>
                      <a:r>
                        <a:rPr lang="en-US" sz="2400" dirty="0" smtClean="0"/>
                        <a:t>Not used</a:t>
                      </a:r>
                      <a:endParaRPr lang="en-US" sz="2400" dirty="0"/>
                    </a:p>
                  </a:txBody>
                  <a:tcPr/>
                </a:tc>
                <a:extLst>
                  <a:ext uri="{0D108BD9-81ED-4DB2-BD59-A6C34878D82A}">
                    <a16:rowId xmlns:a16="http://schemas.microsoft.com/office/drawing/2014/main" val="10004"/>
                  </a:ext>
                </a:extLst>
              </a:tr>
              <a:tr h="370840">
                <a:tc>
                  <a:txBody>
                    <a:bodyPr/>
                    <a:lstStyle/>
                    <a:p>
                      <a:r>
                        <a:rPr lang="en-US" sz="2400" dirty="0" smtClean="0"/>
                        <a:t>Can be rollback</a:t>
                      </a:r>
                      <a:endParaRPr lang="en-US" sz="2400" dirty="0"/>
                    </a:p>
                  </a:txBody>
                  <a:tcPr/>
                </a:tc>
                <a:tc>
                  <a:txBody>
                    <a:bodyPr/>
                    <a:lstStyle/>
                    <a:p>
                      <a:r>
                        <a:rPr lang="en-US" sz="2400" dirty="0" smtClean="0"/>
                        <a:t>Can’t rollback</a:t>
                      </a:r>
                      <a:endParaRPr lang="en-US" sz="2400" dirty="0"/>
                    </a:p>
                  </a:txBody>
                  <a:tcPr/>
                </a:tc>
                <a:tc>
                  <a:txBody>
                    <a:bodyPr/>
                    <a:lstStyle/>
                    <a:p>
                      <a:r>
                        <a:rPr lang="en-US" sz="2400" dirty="0" smtClean="0"/>
                        <a:t>Can’t rollback</a:t>
                      </a:r>
                      <a:endParaRPr lang="en-US" sz="2400" dirty="0"/>
                    </a:p>
                  </a:txBody>
                  <a:tcPr/>
                </a:tc>
                <a:extLst>
                  <a:ext uri="{0D108BD9-81ED-4DB2-BD59-A6C34878D82A}">
                    <a16:rowId xmlns:a16="http://schemas.microsoft.com/office/drawing/2014/main" val="10005"/>
                  </a:ext>
                </a:extLst>
              </a:tr>
              <a:tr h="370840">
                <a:tc>
                  <a:txBody>
                    <a:bodyPr/>
                    <a:lstStyle/>
                    <a:p>
                      <a:r>
                        <a:rPr lang="en-US" sz="2400" smtClean="0"/>
                        <a:t>Slower than </a:t>
                      </a:r>
                      <a:r>
                        <a:rPr lang="en-US" sz="2400" dirty="0" smtClean="0"/>
                        <a:t>truncate</a:t>
                      </a:r>
                      <a:endParaRPr lang="en-US" sz="2400" dirty="0"/>
                    </a:p>
                  </a:txBody>
                  <a:tcPr/>
                </a:tc>
                <a:tc>
                  <a:txBody>
                    <a:bodyPr/>
                    <a:lstStyle/>
                    <a:p>
                      <a:r>
                        <a:rPr lang="en-US" sz="2400" dirty="0" smtClean="0"/>
                        <a:t>Faster than Delete</a:t>
                      </a:r>
                      <a:endParaRPr lang="en-US" sz="2400" dirty="0"/>
                    </a:p>
                  </a:txBody>
                  <a:tcPr/>
                </a:tc>
                <a:tc>
                  <a:txBody>
                    <a:bodyPr/>
                    <a:lstStyle/>
                    <a:p>
                      <a:r>
                        <a:rPr lang="en-US" sz="2400" dirty="0" smtClean="0"/>
                        <a:t>Faster than Delete</a:t>
                      </a:r>
                      <a:endParaRPr lang="en-US" sz="2400" dirty="0"/>
                    </a:p>
                  </a:txBody>
                  <a:tcPr/>
                </a:tc>
                <a:extLst>
                  <a:ext uri="{0D108BD9-81ED-4DB2-BD59-A6C34878D82A}">
                    <a16:rowId xmlns:a16="http://schemas.microsoft.com/office/drawing/2014/main" val="10006"/>
                  </a:ext>
                </a:extLst>
              </a:tr>
            </a:tbl>
          </a:graphicData>
        </a:graphic>
      </p:graphicFrame>
      <p:pic>
        <p:nvPicPr>
          <p:cNvPr id="8"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GLA University Employees, Location, Alumni | Linked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14282" y="1000108"/>
            <a:ext cx="8572559" cy="5643602"/>
          </a:xfrm>
          <a:prstGeom prst="rect">
            <a:avLst/>
          </a:prstGeom>
          <a:noFill/>
          <a:ln w="9525">
            <a:noFill/>
            <a:miter lim="800000"/>
            <a:headEnd/>
            <a:tailEnd/>
          </a:ln>
          <a:effectLst/>
        </p:spPr>
      </p:pic>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lstStyle/>
          <a:p>
            <a:pPr>
              <a:buFont typeface="Monotype Sorts" charset="2"/>
              <a:buNone/>
            </a:pPr>
            <a:endParaRPr lang="en-US" altLang="en-US" dirty="0"/>
          </a:p>
          <a:p>
            <a:pPr>
              <a:buFont typeface="Monotype Sorts" charset="2"/>
              <a:buNone/>
            </a:pPr>
            <a:endParaRPr lang="en-US" altLang="en-US" dirty="0"/>
          </a:p>
        </p:txBody>
      </p:sp>
      <p:pic>
        <p:nvPicPr>
          <p:cNvPr id="7" name="Picture 2" descr="GLA University Employees, Location, Alumni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noAutofit/>
          </a:bodyPr>
          <a:lstStyle/>
          <a:p>
            <a:pPr marL="514350" indent="-514350">
              <a:buFont typeface="+mj-lt"/>
              <a:buAutoNum type="arabicPeriod"/>
            </a:pPr>
            <a:r>
              <a:rPr lang="en-US" sz="1800" b="1" dirty="0" smtClean="0"/>
              <a:t>Conceptual Design</a:t>
            </a:r>
            <a:br>
              <a:rPr lang="en-US" sz="1800" b="1" dirty="0" smtClean="0"/>
            </a:br>
            <a:r>
              <a:rPr lang="en-US" sz="1800" dirty="0" smtClean="0"/>
              <a:t>Once all the requirements have been collected and analyzed, the next step is to create a conceptual schema for the database, using a high level conceptual data model.  The </a:t>
            </a:r>
            <a:r>
              <a:rPr lang="en-US" sz="1800" b="1" dirty="0" smtClean="0"/>
              <a:t>result</a:t>
            </a:r>
            <a:r>
              <a:rPr lang="en-US" sz="1800" dirty="0" smtClean="0"/>
              <a:t> of this phase is an </a:t>
            </a:r>
            <a:r>
              <a:rPr lang="en-US" sz="1800" b="1" dirty="0" smtClean="0"/>
              <a:t>Entity-Relationship (ER) diagram or UML class diagram</a:t>
            </a:r>
            <a:r>
              <a:rPr lang="en-US" sz="1800" dirty="0" smtClean="0"/>
              <a:t>.  It describes how different entities (objects, items) are related to each other. It also describes what attributes (features) each entity has. It includes the definitions of all the concepts (entities, attributes) of the</a:t>
            </a:r>
            <a:br>
              <a:rPr lang="en-US" sz="1800" dirty="0" smtClean="0"/>
            </a:br>
            <a:r>
              <a:rPr lang="en-US" sz="1800" dirty="0" smtClean="0"/>
              <a:t>application area. During or after the conceptual schema design, the basic data model operations can be used to specify the high-level user operations identified during the functional analysis. This also serves to confirm that the conceptual schema meets all the indentified functional requirements.</a:t>
            </a:r>
            <a:endParaRPr lang="en-US" altLang="en-US" sz="1800" dirty="0"/>
          </a:p>
        </p:txBody>
      </p:sp>
      <p:sp>
        <p:nvSpPr>
          <p:cNvPr id="6" name="TextBox 5"/>
          <p:cNvSpPr txBox="1"/>
          <p:nvPr/>
        </p:nvSpPr>
        <p:spPr>
          <a:xfrm>
            <a:off x="2000232" y="5214950"/>
            <a:ext cx="3960123" cy="954107"/>
          </a:xfrm>
          <a:prstGeom prst="rect">
            <a:avLst/>
          </a:prstGeom>
          <a:noFill/>
        </p:spPr>
        <p:txBody>
          <a:bodyPr wrap="none" rtlCol="0">
            <a:spAutoFit/>
          </a:bodyPr>
          <a:lstStyle/>
          <a:p>
            <a:r>
              <a:rPr lang="en-US" sz="2800" b="1" dirty="0" smtClean="0"/>
              <a:t>Input:</a:t>
            </a:r>
            <a:r>
              <a:rPr lang="en-US" sz="2800" dirty="0" smtClean="0"/>
              <a:t> Data Requirements</a:t>
            </a:r>
            <a:br>
              <a:rPr lang="en-US" sz="2800" dirty="0" smtClean="0"/>
            </a:br>
            <a:r>
              <a:rPr lang="en-US" sz="2800" b="1" dirty="0" smtClean="0"/>
              <a:t>Output:</a:t>
            </a:r>
            <a:r>
              <a:rPr lang="en-US" sz="2800" dirty="0" smtClean="0"/>
              <a:t> ER Diagram</a:t>
            </a:r>
            <a:endParaRPr lang="en-US" sz="2800" dirty="0"/>
          </a:p>
        </p:txBody>
      </p:sp>
      <p:pic>
        <p:nvPicPr>
          <p:cNvPr id="7"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noAutofit/>
          </a:bodyPr>
          <a:lstStyle/>
          <a:p>
            <a:pPr marL="514350" indent="-514350">
              <a:buNone/>
            </a:pPr>
            <a:r>
              <a:rPr lang="en-US" sz="2400" b="1" dirty="0" smtClean="0"/>
              <a:t>2.	Logical Design</a:t>
            </a:r>
            <a:br>
              <a:rPr lang="en-US" sz="2400" b="1" dirty="0" smtClean="0"/>
            </a:br>
            <a:r>
              <a:rPr lang="en-US" sz="2400" dirty="0" smtClean="0"/>
              <a:t>The </a:t>
            </a:r>
            <a:r>
              <a:rPr lang="en-US" sz="2400" b="1" dirty="0" smtClean="0"/>
              <a:t>result</a:t>
            </a:r>
            <a:r>
              <a:rPr lang="en-US" sz="2400" dirty="0" smtClean="0"/>
              <a:t> of the logical design phase (or data model mapping phase) is a set of </a:t>
            </a:r>
            <a:r>
              <a:rPr lang="en-US" sz="2400" b="1" dirty="0" smtClean="0"/>
              <a:t>relation schemas</a:t>
            </a:r>
            <a:r>
              <a:rPr lang="en-US" sz="2400" dirty="0" smtClean="0"/>
              <a:t>. The ER diagram or class diagram is the basis for these relation schemas. To create the relation schemas is quite a mechanical operation. </a:t>
            </a:r>
            <a:r>
              <a:rPr lang="en-US" sz="2400" b="1" dirty="0" smtClean="0"/>
              <a:t>There are rules how the ER model or class diagram is transferred to relation schemas.</a:t>
            </a:r>
            <a:r>
              <a:rPr lang="en-US" sz="2400" dirty="0" smtClean="0"/>
              <a:t> The relation schemas are the basis for table definitions. In this phase (if not done in previous phase) the </a:t>
            </a:r>
            <a:r>
              <a:rPr lang="en-US" sz="2400" b="1" dirty="0" smtClean="0"/>
              <a:t>primary keys and foreign keys are defined</a:t>
            </a:r>
            <a:r>
              <a:rPr lang="en-US" sz="2400" dirty="0" smtClean="0"/>
              <a:t>. </a:t>
            </a:r>
            <a:br>
              <a:rPr lang="en-US" sz="2400" dirty="0" smtClean="0"/>
            </a:br>
            <a:endParaRPr lang="en-US" altLang="en-US" sz="2400" dirty="0"/>
          </a:p>
        </p:txBody>
      </p:sp>
      <p:sp>
        <p:nvSpPr>
          <p:cNvPr id="6" name="TextBox 5"/>
          <p:cNvSpPr txBox="1"/>
          <p:nvPr/>
        </p:nvSpPr>
        <p:spPr>
          <a:xfrm>
            <a:off x="2000232" y="5214950"/>
            <a:ext cx="3998210" cy="954107"/>
          </a:xfrm>
          <a:prstGeom prst="rect">
            <a:avLst/>
          </a:prstGeom>
          <a:noFill/>
        </p:spPr>
        <p:txBody>
          <a:bodyPr wrap="none" rtlCol="0">
            <a:spAutoFit/>
          </a:bodyPr>
          <a:lstStyle/>
          <a:p>
            <a:r>
              <a:rPr lang="en-US" sz="2800" b="1" dirty="0" smtClean="0"/>
              <a:t>Input:</a:t>
            </a:r>
            <a:r>
              <a:rPr lang="en-US" sz="2800" dirty="0" smtClean="0"/>
              <a:t> ER Diagram</a:t>
            </a:r>
            <a:br>
              <a:rPr lang="en-US" sz="2800" dirty="0" smtClean="0"/>
            </a:br>
            <a:r>
              <a:rPr lang="en-US" sz="2800" b="1" dirty="0" smtClean="0"/>
              <a:t>Output:</a:t>
            </a:r>
            <a:r>
              <a:rPr lang="en-US" sz="2800" dirty="0" smtClean="0"/>
              <a:t> Relation Schemas</a:t>
            </a:r>
            <a:endParaRPr lang="en-US" sz="2800" dirty="0"/>
          </a:p>
        </p:txBody>
      </p:sp>
      <p:pic>
        <p:nvPicPr>
          <p:cNvPr id="7"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noAutofit/>
          </a:bodyPr>
          <a:lstStyle/>
          <a:p>
            <a:pPr marL="514350" indent="-514350">
              <a:buNone/>
            </a:pPr>
            <a:r>
              <a:rPr lang="en-US" sz="2400" b="1" dirty="0" smtClean="0"/>
              <a:t>Normalization</a:t>
            </a:r>
            <a:br>
              <a:rPr lang="en-US" sz="2400" b="1" dirty="0" smtClean="0"/>
            </a:br>
            <a:r>
              <a:rPr lang="en-US" sz="2400" dirty="0" smtClean="0"/>
              <a:t>Normalization is the last part of the logical design. The goal of normalization is to eliminate redundancy and potential update anomalies. Redundancy means that the same data is saved more than once in a database. Update anomaly is a consequence of redundancy. If a piece of data is saved in more than one place, the same data must be updated in more than one place. Normalization is a technique by which one can modify the relation schema to reduce the</a:t>
            </a:r>
            <a:br>
              <a:rPr lang="en-US" sz="2400" dirty="0" smtClean="0"/>
            </a:br>
            <a:r>
              <a:rPr lang="en-US" sz="2400" dirty="0" smtClean="0"/>
              <a:t>redundancy. Each normalization phase adds more relations (tables) into the database. </a:t>
            </a:r>
            <a:br>
              <a:rPr lang="en-US" sz="2400" dirty="0" smtClean="0"/>
            </a:br>
            <a:endParaRPr lang="en-US" altLang="en-US" sz="2400" dirty="0"/>
          </a:p>
        </p:txBody>
      </p:sp>
      <p:sp>
        <p:nvSpPr>
          <p:cNvPr id="6" name="TextBox 5"/>
          <p:cNvSpPr txBox="1"/>
          <p:nvPr/>
        </p:nvSpPr>
        <p:spPr>
          <a:xfrm>
            <a:off x="2000232" y="5475289"/>
            <a:ext cx="5191036" cy="954107"/>
          </a:xfrm>
          <a:prstGeom prst="rect">
            <a:avLst/>
          </a:prstGeom>
          <a:noFill/>
        </p:spPr>
        <p:txBody>
          <a:bodyPr wrap="none" rtlCol="0">
            <a:spAutoFit/>
          </a:bodyPr>
          <a:lstStyle/>
          <a:p>
            <a:r>
              <a:rPr lang="en-US" sz="2800" b="1" dirty="0" smtClean="0"/>
              <a:t>Input:</a:t>
            </a:r>
            <a:r>
              <a:rPr lang="en-US" sz="2800" dirty="0" smtClean="0"/>
              <a:t> Relation Schemas </a:t>
            </a:r>
            <a:br>
              <a:rPr lang="en-US" sz="2800" dirty="0" smtClean="0"/>
            </a:br>
            <a:r>
              <a:rPr lang="en-US" sz="2800" b="1" dirty="0" smtClean="0"/>
              <a:t>Output:</a:t>
            </a:r>
            <a:r>
              <a:rPr lang="en-US" sz="2800" dirty="0" smtClean="0"/>
              <a:t> Refined Relation Schemas</a:t>
            </a:r>
            <a:endParaRPr lang="en-US" sz="2800" dirty="0"/>
          </a:p>
        </p:txBody>
      </p:sp>
      <p:pic>
        <p:nvPicPr>
          <p:cNvPr id="7"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noAutofit/>
          </a:bodyPr>
          <a:lstStyle/>
          <a:p>
            <a:pPr marL="514350" indent="-514350">
              <a:buNone/>
            </a:pPr>
            <a:r>
              <a:rPr lang="en-US" sz="2400" b="1" dirty="0" smtClean="0"/>
              <a:t>Physical Design</a:t>
            </a:r>
            <a:br>
              <a:rPr lang="en-US" sz="2400" b="1" dirty="0" smtClean="0"/>
            </a:br>
            <a:r>
              <a:rPr lang="en-US" sz="2400" dirty="0" smtClean="0"/>
              <a:t>The goal of the last phase of database design, physical design, is to </a:t>
            </a:r>
            <a:r>
              <a:rPr lang="en-US" sz="2400" b="1" dirty="0" smtClean="0"/>
              <a:t>implement the database</a:t>
            </a:r>
            <a:r>
              <a:rPr lang="en-US" sz="2400" dirty="0" smtClean="0"/>
              <a:t>. At this phase one must know </a:t>
            </a:r>
            <a:r>
              <a:rPr lang="en-US" sz="2400" b="1" dirty="0" smtClean="0"/>
              <a:t>which database management system (DBMS) is</a:t>
            </a:r>
            <a:br>
              <a:rPr lang="en-US" sz="2400" b="1" dirty="0" smtClean="0"/>
            </a:br>
            <a:r>
              <a:rPr lang="en-US" sz="2400" b="1" dirty="0" smtClean="0"/>
              <a:t>used</a:t>
            </a:r>
            <a:r>
              <a:rPr lang="en-US" sz="2400" dirty="0" smtClean="0"/>
              <a:t>. For example, different DBMS's have different names for </a:t>
            </a:r>
            <a:r>
              <a:rPr lang="en-US" sz="2400" dirty="0" err="1" smtClean="0"/>
              <a:t>datatypes</a:t>
            </a:r>
            <a:r>
              <a:rPr lang="en-US" sz="2400" dirty="0" smtClean="0"/>
              <a:t> and have different </a:t>
            </a:r>
            <a:r>
              <a:rPr lang="en-US" sz="2400" dirty="0" err="1" smtClean="0"/>
              <a:t>datatypes</a:t>
            </a:r>
            <a:r>
              <a:rPr lang="en-US" sz="2400" dirty="0" smtClean="0"/>
              <a:t>. The SQL clauses to create the database are written. The indexes, the integrity constraints (rules) and the users' access rights are defined.</a:t>
            </a:r>
            <a:br>
              <a:rPr lang="en-US" sz="2400" dirty="0" smtClean="0"/>
            </a:br>
            <a:r>
              <a:rPr lang="en-US" sz="2400" dirty="0" smtClean="0"/>
              <a:t>Finally the </a:t>
            </a:r>
            <a:r>
              <a:rPr lang="en-US" sz="2400" b="1" dirty="0" smtClean="0"/>
              <a:t>data to test the database is added in</a:t>
            </a:r>
            <a:r>
              <a:rPr lang="en-US" sz="2400" dirty="0" smtClean="0"/>
              <a:t>.</a:t>
            </a:r>
            <a:br>
              <a:rPr lang="en-US" sz="2400" dirty="0" smtClean="0"/>
            </a:br>
            <a:r>
              <a:rPr lang="en-US" sz="2400" dirty="0" smtClean="0"/>
              <a:t>In parallel with these activities, application programs are designed. The implementation of the programs can start when the database is created and data has been added in. </a:t>
            </a:r>
            <a:br>
              <a:rPr lang="en-US" sz="2400" dirty="0" smtClean="0"/>
            </a:br>
            <a:endParaRPr lang="en-US" altLang="en-US" sz="2400" dirty="0"/>
          </a:p>
        </p:txBody>
      </p:sp>
      <p:sp>
        <p:nvSpPr>
          <p:cNvPr id="6" name="TextBox 5"/>
          <p:cNvSpPr txBox="1"/>
          <p:nvPr/>
        </p:nvSpPr>
        <p:spPr>
          <a:xfrm>
            <a:off x="2000232" y="5903917"/>
            <a:ext cx="5083636" cy="954107"/>
          </a:xfrm>
          <a:prstGeom prst="rect">
            <a:avLst/>
          </a:prstGeom>
          <a:noFill/>
        </p:spPr>
        <p:txBody>
          <a:bodyPr wrap="none" rtlCol="0">
            <a:spAutoFit/>
          </a:bodyPr>
          <a:lstStyle/>
          <a:p>
            <a:r>
              <a:rPr lang="en-US" sz="2800" b="1" dirty="0" smtClean="0"/>
              <a:t>Input:</a:t>
            </a:r>
            <a:r>
              <a:rPr lang="en-US" sz="2800" dirty="0" smtClean="0"/>
              <a:t> Refined  Relation Schemas </a:t>
            </a:r>
            <a:br>
              <a:rPr lang="en-US" sz="2800" dirty="0" smtClean="0"/>
            </a:br>
            <a:r>
              <a:rPr lang="en-US" sz="2800" b="1" dirty="0" smtClean="0"/>
              <a:t>Output:</a:t>
            </a:r>
            <a:r>
              <a:rPr lang="en-US" sz="2800" dirty="0" smtClean="0"/>
              <a:t> Implement the database</a:t>
            </a:r>
            <a:endParaRPr lang="en-US" sz="2800" dirty="0"/>
          </a:p>
        </p:txBody>
      </p:sp>
      <p:pic>
        <p:nvPicPr>
          <p:cNvPr id="7"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Converting ER Diagrams to Tables-</a:t>
            </a:r>
            <a:r>
              <a:rPr lang="en-GB" b="1" dirty="0"/>
              <a:t/>
            </a:r>
            <a:br>
              <a:rPr lang="en-GB" b="1" dirty="0"/>
            </a:br>
            <a:endParaRPr lang="en-GB" dirty="0"/>
          </a:p>
        </p:txBody>
      </p:sp>
      <p:sp>
        <p:nvSpPr>
          <p:cNvPr id="3" name="Content Placeholder 2"/>
          <p:cNvSpPr>
            <a:spLocks noGrp="1"/>
          </p:cNvSpPr>
          <p:nvPr>
            <p:ph idx="1"/>
          </p:nvPr>
        </p:nvSpPr>
        <p:spPr/>
        <p:txBody>
          <a:bodyPr/>
          <a:lstStyle/>
          <a:p>
            <a:pPr fontAlgn="base"/>
            <a:r>
              <a:rPr lang="en-GB" dirty="0"/>
              <a:t>ER diagram is converted into the tables in relational model.</a:t>
            </a:r>
          </a:p>
          <a:p>
            <a:pPr fontAlgn="base"/>
            <a:r>
              <a:rPr lang="en-GB" dirty="0"/>
              <a:t>This is because relational models can be easily implemented by RDBMS like MySQL , Oracle etc.</a:t>
            </a:r>
          </a:p>
          <a:p>
            <a:endParaRPr lang="en-GB" dirty="0"/>
          </a:p>
        </p:txBody>
      </p:sp>
      <p:sp>
        <p:nvSpPr>
          <p:cNvPr id="4" name="Footer Placeholder 3"/>
          <p:cNvSpPr>
            <a:spLocks noGrp="1"/>
          </p:cNvSpPr>
          <p:nvPr>
            <p:ph type="ftr" sz="quarter" idx="11"/>
          </p:nvPr>
        </p:nvSpPr>
        <p:spPr/>
        <p:txBody>
          <a:bodyPr/>
          <a:lstStyle/>
          <a:p>
            <a:r>
              <a:rPr lang="en-US" smtClean="0"/>
              <a:t>BCAC0005 Fundamental of DBMS</a:t>
            </a:r>
            <a:endParaRPr lang="en-US"/>
          </a:p>
        </p:txBody>
      </p:sp>
    </p:spTree>
    <p:extLst>
      <p:ext uri="{BB962C8B-B14F-4D97-AF65-F5344CB8AC3E}">
        <p14:creationId xmlns:p14="http://schemas.microsoft.com/office/powerpoint/2010/main" val="142972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8CDAE9-E387-4B01-A720-4ACF35118A59}"/>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57730" name="Rectangle 2"/>
          <p:cNvSpPr>
            <a:spLocks noGrp="1" noChangeArrowheads="1"/>
          </p:cNvSpPr>
          <p:nvPr>
            <p:ph type="title"/>
          </p:nvPr>
        </p:nvSpPr>
        <p:spPr>
          <a:xfrm>
            <a:off x="755650" y="533384"/>
            <a:ext cx="8077200" cy="609600"/>
          </a:xfrm>
        </p:spPr>
        <p:txBody>
          <a:bodyPr>
            <a:noAutofit/>
          </a:bodyPr>
          <a:lstStyle/>
          <a:p>
            <a:pPr>
              <a:defRPr/>
            </a:pPr>
            <a:r>
              <a:rPr lang="en-US" altLang="en-US" sz="4800" b="1" dirty="0">
                <a:effectLst/>
              </a:rPr>
              <a:t>Design Phases</a:t>
            </a:r>
            <a:endParaRPr lang="en-US" altLang="en-US" sz="4800" b="1" dirty="0">
              <a:effectLst>
                <a:outerShdw blurRad="38100" dist="38100" dir="2700000" algn="tl">
                  <a:srgbClr val="C0C0C0"/>
                </a:outerShdw>
              </a:effectLst>
            </a:endParaRPr>
          </a:p>
        </p:txBody>
      </p:sp>
      <p:sp>
        <p:nvSpPr>
          <p:cNvPr id="6147" name="Rectangle 3"/>
          <p:cNvSpPr>
            <a:spLocks noGrp="1" noChangeArrowheads="1"/>
          </p:cNvSpPr>
          <p:nvPr>
            <p:ph type="body" idx="1"/>
          </p:nvPr>
        </p:nvSpPr>
        <p:spPr>
          <a:xfrm>
            <a:off x="357158" y="1428736"/>
            <a:ext cx="8358246" cy="4786346"/>
          </a:xfrm>
        </p:spPr>
        <p:txBody>
          <a:bodyPr/>
          <a:lstStyle/>
          <a:p>
            <a:r>
              <a:rPr lang="en-US" altLang="en-US" sz="2400" b="1" dirty="0"/>
              <a:t>Initial phase</a:t>
            </a:r>
            <a:r>
              <a:rPr lang="en-US" altLang="en-US" sz="2400" dirty="0"/>
              <a:t> -- characterize fully the data needs of the prospective database users. </a:t>
            </a:r>
          </a:p>
          <a:p>
            <a:r>
              <a:rPr lang="en-US" altLang="en-US" sz="2400" b="1" dirty="0"/>
              <a:t>Second phase</a:t>
            </a:r>
            <a:r>
              <a:rPr lang="en-US" altLang="en-US" sz="2400" dirty="0"/>
              <a:t>  -- choosing  a data model</a:t>
            </a:r>
          </a:p>
          <a:p>
            <a:pPr lvl="1"/>
            <a:r>
              <a:rPr lang="en-US" altLang="en-US" sz="2400" dirty="0">
                <a:ea typeface="ＭＳ Ｐゴシック" panose="020B0600070205080204" pitchFamily="34" charset="-128"/>
              </a:rPr>
              <a:t>Applying the concepts of the chosen data model</a:t>
            </a:r>
          </a:p>
          <a:p>
            <a:pPr lvl="1"/>
            <a:r>
              <a:rPr lang="en-US" altLang="en-US" sz="2400" dirty="0">
                <a:ea typeface="ＭＳ Ｐゴシック" panose="020B0600070205080204" pitchFamily="34" charset="-128"/>
              </a:rPr>
              <a:t>Translating  these requirements into a conceptual schema of the database.</a:t>
            </a:r>
          </a:p>
          <a:p>
            <a:pPr lvl="1"/>
            <a:r>
              <a:rPr lang="en-US" altLang="en-US" sz="2400" dirty="0">
                <a:ea typeface="ＭＳ Ｐゴシック" panose="020B0600070205080204" pitchFamily="34" charset="-128"/>
              </a:rPr>
              <a:t>A fully developed conceptual schema indicates the functional requirements of the enterprise. </a:t>
            </a:r>
          </a:p>
          <a:p>
            <a:pPr lvl="2"/>
            <a:r>
              <a:rPr lang="en-US" altLang="en-US" dirty="0">
                <a:ea typeface="ＭＳ Ｐゴシック" panose="020B0600070205080204" pitchFamily="34" charset="-128"/>
              </a:rPr>
              <a:t>Describe the kinds of operations (or transactions) that will be performed on the data.</a:t>
            </a:r>
            <a:endParaRPr lang="en-US" altLang="en-US" sz="1800" dirty="0">
              <a:ea typeface="ＭＳ Ｐゴシック" panose="020B0600070205080204" pitchFamily="34" charset="-128"/>
            </a:endParaRPr>
          </a:p>
          <a:p>
            <a:pPr>
              <a:buFont typeface="Monotype Sorts" charset="2"/>
              <a:buNone/>
            </a:pPr>
            <a:endParaRPr lang="en-US" altLang="en-US" dirty="0"/>
          </a:p>
          <a:p>
            <a:pPr>
              <a:buFont typeface="Monotype Sorts" charset="2"/>
              <a:buNone/>
            </a:pPr>
            <a:endParaRPr lang="en-US" altLang="en-US" dirty="0"/>
          </a:p>
        </p:txBody>
      </p:sp>
      <p:pic>
        <p:nvPicPr>
          <p:cNvPr id="6"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8" dur="500"/>
                                        <p:tgtEl>
                                          <p:spTgt spid="614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1" dur="500"/>
                                        <p:tgtEl>
                                          <p:spTgt spid="614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4"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C1640C5-367D-4A64-85B5-D5EF1C9AED42}"/>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8194" name="Rectangle 2"/>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a:effectLst/>
              </a:rPr>
              <a:t>Design Phases (Cont.)</a:t>
            </a:r>
          </a:p>
        </p:txBody>
      </p:sp>
      <p:sp>
        <p:nvSpPr>
          <p:cNvPr id="8195" name="Rectangle 3"/>
          <p:cNvSpPr>
            <a:spLocks noGrp="1" noChangeArrowheads="1"/>
          </p:cNvSpPr>
          <p:nvPr>
            <p:ph type="body" idx="4294967295"/>
          </p:nvPr>
        </p:nvSpPr>
        <p:spPr>
          <a:xfrm>
            <a:off x="285720" y="1460947"/>
            <a:ext cx="8572560" cy="4968449"/>
          </a:xfrm>
        </p:spPr>
        <p:txBody>
          <a:bodyPr>
            <a:normAutofit fontScale="92500" lnSpcReduction="20000"/>
          </a:bodyPr>
          <a:lstStyle/>
          <a:p>
            <a:pPr>
              <a:buFont typeface="Wingdings" panose="05000000000000000000" pitchFamily="2" charset="2"/>
              <a:buChar char="§"/>
            </a:pPr>
            <a:r>
              <a:rPr lang="en-US" altLang="en-US" sz="2600" b="1" dirty="0"/>
              <a:t>Final Phase</a:t>
            </a:r>
            <a:r>
              <a:rPr lang="en-US" altLang="en-US" sz="2600" dirty="0"/>
              <a:t> -- Moving from an abstract data model to the implementation of the database</a:t>
            </a:r>
            <a:endParaRPr lang="en-US" altLang="en-US" sz="2600" i="1" dirty="0"/>
          </a:p>
          <a:p>
            <a:pPr marL="800100" lvl="1" indent="-342900"/>
            <a:r>
              <a:rPr lang="en-US" altLang="en-US" sz="2600" b="1" dirty="0">
                <a:ea typeface="ＭＳ Ｐゴシック" panose="020B0600070205080204" pitchFamily="34" charset="-128"/>
              </a:rPr>
              <a:t>Logical Design</a:t>
            </a:r>
            <a:r>
              <a:rPr lang="en-US" altLang="en-US" sz="2600" dirty="0">
                <a:ea typeface="ＭＳ Ｐゴシック" panose="020B0600070205080204" pitchFamily="34" charset="-128"/>
              </a:rPr>
              <a:t> –  Deciding on the database schema. </a:t>
            </a:r>
          </a:p>
          <a:p>
            <a:pPr marL="1143000" lvl="2" indent="-342900"/>
            <a:r>
              <a:rPr lang="en-US" altLang="en-US" sz="2600" dirty="0">
                <a:ea typeface="ＭＳ Ｐゴシック" panose="020B0600070205080204" pitchFamily="34" charset="-128"/>
              </a:rPr>
              <a:t>Database design requires that we find a “good” collection of relation schemas.</a:t>
            </a:r>
          </a:p>
          <a:p>
            <a:pPr marL="1143000" lvl="2" indent="-342900">
              <a:buFont typeface="Wingdings" panose="05000000000000000000" pitchFamily="2" charset="2"/>
              <a:buChar char="§"/>
            </a:pPr>
            <a:r>
              <a:rPr lang="en-US" altLang="en-US" sz="2600" dirty="0">
                <a:ea typeface="ＭＳ Ｐゴシック" panose="020B0600070205080204" pitchFamily="34" charset="-128"/>
              </a:rPr>
              <a:t>Business decision – What attributes should we record in the database?</a:t>
            </a:r>
          </a:p>
          <a:p>
            <a:pPr marL="1143000" lvl="2" indent="-342900">
              <a:buFont typeface="Wingdings" panose="05000000000000000000" pitchFamily="2" charset="2"/>
              <a:buChar char="§"/>
            </a:pPr>
            <a:r>
              <a:rPr lang="en-US" altLang="en-US" sz="2600" dirty="0">
                <a:ea typeface="ＭＳ Ｐゴシック" panose="020B0600070205080204" pitchFamily="34" charset="-128"/>
              </a:rPr>
              <a:t>Computer Science decision –  What relation schemas should we have and how should the attributes be distributed among the various relation schemas?</a:t>
            </a:r>
          </a:p>
          <a:p>
            <a:pPr marL="800100" lvl="1" indent="-342900"/>
            <a:r>
              <a:rPr lang="en-US" altLang="en-US" sz="2600" b="1" dirty="0">
                <a:ea typeface="ＭＳ Ｐゴシック" panose="020B0600070205080204" pitchFamily="34" charset="-128"/>
              </a:rPr>
              <a:t>Physical Design</a:t>
            </a:r>
            <a:r>
              <a:rPr lang="en-US" altLang="en-US" sz="2600" dirty="0">
                <a:ea typeface="ＭＳ Ｐゴシック" panose="020B0600070205080204" pitchFamily="34" charset="-128"/>
              </a:rPr>
              <a:t> – Deciding on the physical layout of the database   </a:t>
            </a:r>
            <a:r>
              <a:rPr lang="en-US" altLang="en-US" sz="2400" dirty="0">
                <a:ea typeface="ＭＳ Ｐゴシック" panose="020B0600070205080204" pitchFamily="34" charset="-128"/>
              </a:rPr>
              <a:t>             </a:t>
            </a:r>
            <a:endParaRPr lang="en-US" altLang="en-US" sz="1700" dirty="0">
              <a:ea typeface="ＭＳ Ｐゴシック" panose="020B0600070205080204" pitchFamily="34" charset="-128"/>
            </a:endParaRPr>
          </a:p>
          <a:p>
            <a:pPr>
              <a:buFont typeface="Monotype Sorts" charset="2"/>
              <a:buNone/>
            </a:pPr>
            <a:endParaRPr lang="en-US" altLang="en-US" dirty="0"/>
          </a:p>
          <a:p>
            <a:pPr>
              <a:buFont typeface="Monotype Sorts" charset="2"/>
              <a:buNone/>
            </a:pPr>
            <a:r>
              <a:rPr lang="en-US" altLang="en-US" dirty="0">
                <a:sym typeface="Symbol" panose="05050102010706020507" pitchFamily="18" charset="2"/>
              </a:rPr>
              <a:t>     </a:t>
            </a:r>
          </a:p>
        </p:txBody>
      </p:sp>
      <p:sp>
        <p:nvSpPr>
          <p:cNvPr id="8196" name="Rectangle 3"/>
          <p:cNvSpPr>
            <a:spLocks noChangeArrowheads="1"/>
          </p:cNvSpPr>
          <p:nvPr/>
        </p:nvSpPr>
        <p:spPr bwMode="auto">
          <a:xfrm>
            <a:off x="927100" y="1074738"/>
            <a:ext cx="74501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buFont typeface="Monotype Sorts" charset="2"/>
              <a:buNone/>
            </a:pPr>
            <a:endParaRPr lang="en-US" altLang="en-US"/>
          </a:p>
          <a:p>
            <a:pPr>
              <a:buFont typeface="Monotype Sorts" charset="2"/>
              <a:buNone/>
            </a:pPr>
            <a:r>
              <a:rPr lang="en-US" altLang="en-US">
                <a:sym typeface="Symbol" panose="05050102010706020507" pitchFamily="18" charset="2"/>
              </a:rPr>
              <a:t> </a:t>
            </a:r>
            <a:endParaRPr lang="en-US" altLang="en-US"/>
          </a:p>
        </p:txBody>
      </p:sp>
      <p:pic>
        <p:nvPicPr>
          <p:cNvPr id="7"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BCAC0005 Fundamental of DBMS</a:t>
            </a:r>
            <a:endParaRPr lang="en-US"/>
          </a:p>
        </p:txBody>
      </p:sp>
      <p:pic>
        <p:nvPicPr>
          <p:cNvPr id="8" name="Picture 2" descr="GLA University Employees, Location, Alumni | LinkedI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Rule-01: For Strong Entity Set With Only Simple Attributes-</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pPr fontAlgn="base"/>
            <a:r>
              <a:rPr lang="en-GB" dirty="0" smtClean="0"/>
              <a:t>A </a:t>
            </a:r>
            <a:r>
              <a:rPr lang="en-GB" dirty="0"/>
              <a:t>strong entity set with only simple attributes will require only one table in relational model.</a:t>
            </a:r>
          </a:p>
          <a:p>
            <a:pPr fontAlgn="base"/>
            <a:r>
              <a:rPr lang="en-GB" dirty="0"/>
              <a:t>Attributes of the table will be the attributes of the entity set.</a:t>
            </a:r>
          </a:p>
          <a:p>
            <a:pPr fontAlgn="base"/>
            <a:r>
              <a:rPr lang="en-GB" dirty="0"/>
              <a:t>The primary key of the table will be the key attribute of the entity set.</a:t>
            </a:r>
          </a:p>
          <a:p>
            <a:endParaRPr lang="en-GB" dirty="0"/>
          </a:p>
        </p:txBody>
      </p:sp>
      <p:sp>
        <p:nvSpPr>
          <p:cNvPr id="4" name="Footer Placeholder 3"/>
          <p:cNvSpPr>
            <a:spLocks noGrp="1"/>
          </p:cNvSpPr>
          <p:nvPr>
            <p:ph type="ftr" sz="quarter" idx="11"/>
          </p:nvPr>
        </p:nvSpPr>
        <p:spPr/>
        <p:txBody>
          <a:bodyPr/>
          <a:lstStyle/>
          <a:p>
            <a:r>
              <a:rPr lang="en-US" smtClean="0"/>
              <a:t>BCAC0005 Fundamental of DBMS</a:t>
            </a:r>
            <a:endParaRPr lang="en-US"/>
          </a:p>
        </p:txBody>
      </p:sp>
    </p:spTree>
    <p:extLst>
      <p:ext uri="{BB962C8B-B14F-4D97-AF65-F5344CB8AC3E}">
        <p14:creationId xmlns:p14="http://schemas.microsoft.com/office/powerpoint/2010/main" val="396729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Rule-02: For Strong Entity Set With Composite Attributes-</a:t>
            </a:r>
            <a:r>
              <a:rPr lang="en-GB" b="1" dirty="0"/>
              <a:t/>
            </a:r>
            <a:br>
              <a:rPr lang="en-GB" b="1" dirty="0"/>
            </a:br>
            <a:endParaRPr lang="en-GB" dirty="0"/>
          </a:p>
        </p:txBody>
      </p:sp>
      <p:sp>
        <p:nvSpPr>
          <p:cNvPr id="3" name="Content Placeholder 2"/>
          <p:cNvSpPr>
            <a:spLocks noGrp="1"/>
          </p:cNvSpPr>
          <p:nvPr>
            <p:ph idx="1"/>
          </p:nvPr>
        </p:nvSpPr>
        <p:spPr/>
        <p:txBody>
          <a:bodyPr>
            <a:normAutofit/>
          </a:bodyPr>
          <a:lstStyle/>
          <a:p>
            <a:pPr marL="0" indent="0" fontAlgn="base">
              <a:buNone/>
            </a:pPr>
            <a:r>
              <a:rPr lang="en-GB" dirty="0"/>
              <a:t> </a:t>
            </a:r>
          </a:p>
          <a:p>
            <a:pPr fontAlgn="base"/>
            <a:r>
              <a:rPr lang="en-GB" dirty="0"/>
              <a:t>A strong entity set with any number of composite attributes will require only one table in relational model.</a:t>
            </a:r>
          </a:p>
          <a:p>
            <a:pPr fontAlgn="base"/>
            <a:r>
              <a:rPr lang="en-GB" dirty="0"/>
              <a:t>While conversion, simple attributes of the composite attributes are taken into account and not the composite attribute itself.</a:t>
            </a:r>
          </a:p>
          <a:p>
            <a:pPr marL="0" indent="0" fontAlgn="base">
              <a:buNone/>
            </a:pPr>
            <a:r>
              <a:rPr lang="en-GB" dirty="0"/>
              <a:t> </a:t>
            </a:r>
          </a:p>
          <a:p>
            <a:endParaRPr lang="en-GB" dirty="0"/>
          </a:p>
        </p:txBody>
      </p:sp>
      <p:sp>
        <p:nvSpPr>
          <p:cNvPr id="4" name="Footer Placeholder 3"/>
          <p:cNvSpPr>
            <a:spLocks noGrp="1"/>
          </p:cNvSpPr>
          <p:nvPr>
            <p:ph type="ftr" sz="quarter" idx="11"/>
          </p:nvPr>
        </p:nvSpPr>
        <p:spPr/>
        <p:txBody>
          <a:bodyPr/>
          <a:lstStyle/>
          <a:p>
            <a:r>
              <a:rPr lang="en-US" smtClean="0"/>
              <a:t>BCAC0005 Fundamental of DBMS</a:t>
            </a:r>
            <a:endParaRPr lang="en-US"/>
          </a:p>
        </p:txBody>
      </p:sp>
    </p:spTree>
    <p:extLst>
      <p:ext uri="{BB962C8B-B14F-4D97-AF65-F5344CB8AC3E}">
        <p14:creationId xmlns:p14="http://schemas.microsoft.com/office/powerpoint/2010/main" val="280867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Database Language</a:t>
            </a:r>
            <a:endParaRPr lang="en-US" b="1" dirty="0"/>
          </a:p>
        </p:txBody>
      </p:sp>
      <p:sp>
        <p:nvSpPr>
          <p:cNvPr id="3" name="Content Placeholder 2"/>
          <p:cNvSpPr>
            <a:spLocks noGrp="1"/>
          </p:cNvSpPr>
          <p:nvPr>
            <p:ph idx="1"/>
          </p:nvPr>
        </p:nvSpPr>
        <p:spPr/>
        <p:txBody>
          <a:bodyPr/>
          <a:lstStyle/>
          <a:p>
            <a:pPr>
              <a:buNone/>
            </a:pPr>
            <a:endParaRPr lang="en-US" dirty="0"/>
          </a:p>
        </p:txBody>
      </p:sp>
      <p:pic>
        <p:nvPicPr>
          <p:cNvPr id="4" name="Picture 3" descr="dbms-language.png"/>
          <p:cNvPicPr>
            <a:picLocks noChangeAspect="1"/>
          </p:cNvPicPr>
          <p:nvPr/>
        </p:nvPicPr>
        <p:blipFill>
          <a:blip r:embed="rId2"/>
          <a:stretch>
            <a:fillRect/>
          </a:stretch>
        </p:blipFill>
        <p:spPr>
          <a:xfrm>
            <a:off x="1219200" y="1714488"/>
            <a:ext cx="6567510" cy="4357718"/>
          </a:xfrm>
          <a:prstGeom prst="rect">
            <a:avLst/>
          </a:prstGeom>
        </p:spPr>
      </p:pic>
      <p:pic>
        <p:nvPicPr>
          <p:cNvPr id="6" name="Picture 2" descr="GLA University Employees, Location, Alumni | Linked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b="1" dirty="0" smtClean="0"/>
              <a:t>1. Data Definition Language</a:t>
            </a:r>
            <a:endParaRPr lang="en-US" b="1" dirty="0"/>
          </a:p>
        </p:txBody>
      </p:sp>
      <p:sp>
        <p:nvSpPr>
          <p:cNvPr id="3" name="Content Placeholder 2"/>
          <p:cNvSpPr>
            <a:spLocks noGrp="1"/>
          </p:cNvSpPr>
          <p:nvPr>
            <p:ph idx="1"/>
          </p:nvPr>
        </p:nvSpPr>
        <p:spPr/>
        <p:txBody>
          <a:bodyPr>
            <a:noAutofit/>
          </a:bodyPr>
          <a:lstStyle/>
          <a:p>
            <a:r>
              <a:rPr lang="en-US" sz="2400" dirty="0" smtClean="0"/>
              <a:t>Define </a:t>
            </a:r>
            <a:r>
              <a:rPr lang="en-US" sz="2400" b="1" dirty="0" smtClean="0"/>
              <a:t>database structure</a:t>
            </a:r>
            <a:r>
              <a:rPr lang="en-US" sz="2400" dirty="0" smtClean="0"/>
              <a:t>.</a:t>
            </a:r>
          </a:p>
          <a:p>
            <a:r>
              <a:rPr lang="en-US" sz="2400" dirty="0" smtClean="0"/>
              <a:t>It is used to create, </a:t>
            </a:r>
          </a:p>
          <a:p>
            <a:pPr lvl="1"/>
            <a:r>
              <a:rPr lang="en-US" sz="2000" dirty="0" smtClean="0"/>
              <a:t>Schema, tables, indexes, constraints, etc. </a:t>
            </a:r>
          </a:p>
          <a:p>
            <a:pPr>
              <a:buNone/>
            </a:pPr>
            <a:r>
              <a:rPr lang="en-US" sz="2400" dirty="0" smtClean="0"/>
              <a:t>	in the database.</a:t>
            </a:r>
          </a:p>
          <a:p>
            <a:r>
              <a:rPr lang="en-US" sz="2400" dirty="0" smtClean="0"/>
              <a:t>Used to store the information of </a:t>
            </a:r>
            <a:r>
              <a:rPr lang="en-US" sz="2400" b="1" dirty="0" smtClean="0"/>
              <a:t>metadata</a:t>
            </a:r>
            <a:r>
              <a:rPr lang="en-US" sz="2400" dirty="0" smtClean="0"/>
              <a:t> </a:t>
            </a:r>
          </a:p>
          <a:p>
            <a:r>
              <a:rPr lang="en-US" sz="2400" b="1" dirty="0" smtClean="0"/>
              <a:t>Metadata </a:t>
            </a:r>
          </a:p>
          <a:p>
            <a:pPr lvl="1"/>
            <a:r>
              <a:rPr lang="en-US" sz="2000" dirty="0" smtClean="0"/>
              <a:t>the number of tables and schemas, </a:t>
            </a:r>
          </a:p>
          <a:p>
            <a:pPr lvl="1"/>
            <a:r>
              <a:rPr lang="en-US" sz="2000" dirty="0" smtClean="0"/>
              <a:t>their names, </a:t>
            </a:r>
          </a:p>
          <a:p>
            <a:pPr lvl="1"/>
            <a:r>
              <a:rPr lang="en-US" sz="2000" dirty="0" smtClean="0"/>
              <a:t>indexes, </a:t>
            </a:r>
          </a:p>
          <a:p>
            <a:pPr lvl="1"/>
            <a:r>
              <a:rPr lang="en-US" sz="2000" dirty="0" smtClean="0"/>
              <a:t>columns in each table, </a:t>
            </a:r>
          </a:p>
          <a:p>
            <a:pPr lvl="1"/>
            <a:r>
              <a:rPr lang="en-US" sz="2000" dirty="0" smtClean="0"/>
              <a:t>constraints, etc.</a:t>
            </a:r>
          </a:p>
          <a:p>
            <a:endParaRPr lang="en-US" sz="2400"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b="1" dirty="0" smtClean="0"/>
              <a:t>Tasks that come under DDL</a:t>
            </a:r>
            <a:endParaRPr lang="en-US" sz="2800" b="1" dirty="0"/>
          </a:p>
        </p:txBody>
      </p:sp>
      <p:sp>
        <p:nvSpPr>
          <p:cNvPr id="3" name="Content Placeholder 2"/>
          <p:cNvSpPr>
            <a:spLocks noGrp="1"/>
          </p:cNvSpPr>
          <p:nvPr>
            <p:ph idx="1"/>
          </p:nvPr>
        </p:nvSpPr>
        <p:spPr/>
        <p:txBody>
          <a:bodyPr>
            <a:normAutofit/>
          </a:bodyPr>
          <a:lstStyle/>
          <a:p>
            <a:r>
              <a:rPr lang="en-US" sz="2400" dirty="0" smtClean="0"/>
              <a:t>These commands are used to </a:t>
            </a:r>
            <a:r>
              <a:rPr lang="en-US" sz="2400" b="1" dirty="0" smtClean="0"/>
              <a:t>update the database schema</a:t>
            </a:r>
            <a:r>
              <a:rPr lang="en-US" sz="2400" dirty="0" smtClean="0"/>
              <a:t> that's why they come under Data definition language.</a:t>
            </a:r>
            <a:endParaRPr lang="en-US" sz="2400" b="1" dirty="0" smtClean="0"/>
          </a:p>
          <a:p>
            <a:pPr lvl="1"/>
            <a:r>
              <a:rPr lang="en-US" sz="2400" b="1" dirty="0" smtClean="0"/>
              <a:t>Create:</a:t>
            </a:r>
            <a:r>
              <a:rPr lang="en-US" sz="2400" dirty="0" smtClean="0"/>
              <a:t> It is used to create objects in the database.</a:t>
            </a:r>
          </a:p>
          <a:p>
            <a:pPr lvl="1"/>
            <a:r>
              <a:rPr lang="en-US" sz="2400" b="1" dirty="0" smtClean="0"/>
              <a:t>Alter:</a:t>
            </a:r>
            <a:r>
              <a:rPr lang="en-US" sz="2400" dirty="0" smtClean="0"/>
              <a:t> It is used to alter the structure of the database.</a:t>
            </a:r>
          </a:p>
          <a:p>
            <a:pPr lvl="1"/>
            <a:r>
              <a:rPr lang="en-US" sz="2400" b="1" dirty="0" smtClean="0"/>
              <a:t>Drop:</a:t>
            </a:r>
            <a:r>
              <a:rPr lang="en-US" sz="2400" dirty="0" smtClean="0"/>
              <a:t> It is used to delete objects from the database(removes structure).</a:t>
            </a:r>
          </a:p>
          <a:p>
            <a:pPr lvl="1"/>
            <a:r>
              <a:rPr lang="en-US" sz="2400" b="1" dirty="0" smtClean="0"/>
              <a:t>Truncate:</a:t>
            </a:r>
            <a:r>
              <a:rPr lang="en-US" sz="2400" dirty="0" smtClean="0"/>
              <a:t> It is used to remove all records from a table (structure remains same).</a:t>
            </a:r>
          </a:p>
          <a:p>
            <a:pPr lvl="1"/>
            <a:r>
              <a:rPr lang="en-US" sz="2400" b="1" dirty="0" smtClean="0"/>
              <a:t>Rename:</a:t>
            </a:r>
            <a:r>
              <a:rPr lang="en-US" sz="2400" dirty="0" smtClean="0"/>
              <a:t> It is used to rename an object.</a:t>
            </a:r>
          </a:p>
          <a:p>
            <a:pPr lvl="1"/>
            <a:r>
              <a:rPr lang="en-US" sz="2400" b="1" dirty="0" smtClean="0"/>
              <a:t>Comment:</a:t>
            </a:r>
            <a:r>
              <a:rPr lang="en-US" sz="2400" dirty="0" smtClean="0"/>
              <a:t> It is used to comment on the data dictionary.</a:t>
            </a:r>
          </a:p>
          <a:p>
            <a:endParaRPr lang="en-US" sz="2400"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600" b="1" dirty="0" smtClean="0"/>
              <a:t>2. Data Manipulation Language</a:t>
            </a:r>
            <a:endParaRPr lang="en-US" sz="3600" b="1" dirty="0"/>
          </a:p>
        </p:txBody>
      </p:sp>
      <p:sp>
        <p:nvSpPr>
          <p:cNvPr id="3" name="Content Placeholder 2"/>
          <p:cNvSpPr>
            <a:spLocks noGrp="1"/>
          </p:cNvSpPr>
          <p:nvPr>
            <p:ph idx="1"/>
          </p:nvPr>
        </p:nvSpPr>
        <p:spPr/>
        <p:txBody>
          <a:bodyPr>
            <a:normAutofit/>
          </a:bodyPr>
          <a:lstStyle/>
          <a:p>
            <a:r>
              <a:rPr lang="en-US" sz="2400" dirty="0" smtClean="0"/>
              <a:t>It is used for accessing and manipulating data in a database. </a:t>
            </a:r>
          </a:p>
          <a:p>
            <a:r>
              <a:rPr lang="en-US" sz="2400" dirty="0" smtClean="0"/>
              <a:t>It handles user requests.</a:t>
            </a:r>
          </a:p>
          <a:p>
            <a:pPr lvl="1"/>
            <a:r>
              <a:rPr lang="en-US" sz="2400" b="1" dirty="0" smtClean="0"/>
              <a:t>Select:</a:t>
            </a:r>
            <a:r>
              <a:rPr lang="en-US" sz="2400" dirty="0" smtClean="0"/>
              <a:t> It is used to retrieve data from a database.</a:t>
            </a:r>
          </a:p>
          <a:p>
            <a:pPr lvl="1"/>
            <a:r>
              <a:rPr lang="en-US" sz="2400" b="1" dirty="0" smtClean="0"/>
              <a:t>Insert:</a:t>
            </a:r>
            <a:r>
              <a:rPr lang="en-US" sz="2400" dirty="0" smtClean="0"/>
              <a:t> It is used to insert data into a table.</a:t>
            </a:r>
          </a:p>
          <a:p>
            <a:pPr lvl="1"/>
            <a:r>
              <a:rPr lang="en-US" sz="2400" b="1" dirty="0" smtClean="0"/>
              <a:t>Update:</a:t>
            </a:r>
            <a:r>
              <a:rPr lang="en-US" sz="2400" dirty="0" smtClean="0"/>
              <a:t> It is used to update existing data within a table.</a:t>
            </a:r>
          </a:p>
          <a:p>
            <a:pPr lvl="1"/>
            <a:r>
              <a:rPr lang="en-US" sz="2400" b="1" dirty="0" smtClean="0"/>
              <a:t>Delete:</a:t>
            </a:r>
            <a:r>
              <a:rPr lang="en-US" sz="2400" dirty="0" smtClean="0"/>
              <a:t> It is used to delete few(based on condition)/all records from a table(structure remain same).</a:t>
            </a:r>
          </a:p>
          <a:p>
            <a:pPr>
              <a:buNone/>
            </a:pPr>
            <a:endParaRPr lang="en-US" sz="2800"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b="1" dirty="0" smtClean="0"/>
              <a:t>3. Data Control Language</a:t>
            </a:r>
            <a:endParaRPr lang="en-US" sz="4000" b="1" dirty="0"/>
          </a:p>
        </p:txBody>
      </p:sp>
      <p:sp>
        <p:nvSpPr>
          <p:cNvPr id="3" name="Content Placeholder 2"/>
          <p:cNvSpPr>
            <a:spLocks noGrp="1"/>
          </p:cNvSpPr>
          <p:nvPr>
            <p:ph idx="1"/>
          </p:nvPr>
        </p:nvSpPr>
        <p:spPr/>
        <p:txBody>
          <a:bodyPr>
            <a:normAutofit/>
          </a:bodyPr>
          <a:lstStyle/>
          <a:p>
            <a:r>
              <a:rPr lang="en-US" sz="2400" dirty="0" smtClean="0"/>
              <a:t>The DCL execution is transactional. </a:t>
            </a:r>
          </a:p>
          <a:p>
            <a:r>
              <a:rPr lang="en-US" sz="2400" dirty="0" smtClean="0"/>
              <a:t>Tasks that come under DCL:</a:t>
            </a:r>
          </a:p>
          <a:p>
            <a:pPr lvl="1"/>
            <a:r>
              <a:rPr lang="en-US" sz="2400" b="1" dirty="0" smtClean="0"/>
              <a:t>Grant:</a:t>
            </a:r>
            <a:r>
              <a:rPr lang="en-US" sz="2400" dirty="0" smtClean="0"/>
              <a:t> It is used to give user access privileges to a database.</a:t>
            </a:r>
          </a:p>
          <a:p>
            <a:pPr lvl="1"/>
            <a:r>
              <a:rPr lang="en-US" sz="2400" b="1" dirty="0" smtClean="0"/>
              <a:t>Revoke:</a:t>
            </a:r>
            <a:r>
              <a:rPr lang="en-US" sz="2400" dirty="0" smtClean="0"/>
              <a:t> It is used to take back permissions from the user.</a:t>
            </a:r>
          </a:p>
          <a:p>
            <a:endParaRPr lang="en-US" sz="2400" dirty="0"/>
          </a:p>
        </p:txBody>
      </p:sp>
      <p:pic>
        <p:nvPicPr>
          <p:cNvPr id="5" name="Picture 2" descr="GLA University Employees, Location, Alumni | Linked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212"/>
            <a:ext cx="1905000" cy="1257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15461</TotalTime>
  <Words>523</Words>
  <Application>Microsoft Office PowerPoint</Application>
  <PresentationFormat>On-screen Show (4:3)</PresentationFormat>
  <Paragraphs>123</Paragraphs>
  <Slides>22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ＭＳ Ｐゴシック</vt:lpstr>
      <vt:lpstr>Algerian</vt:lpstr>
      <vt:lpstr>Arial</vt:lpstr>
      <vt:lpstr>Calibri</vt:lpstr>
      <vt:lpstr>Helvetica</vt:lpstr>
      <vt:lpstr>Monotype Sorts</vt:lpstr>
      <vt:lpstr>Symbol</vt:lpstr>
      <vt:lpstr>Times New Roman</vt:lpstr>
      <vt:lpstr>Wingdings</vt:lpstr>
      <vt:lpstr>Office Theme</vt:lpstr>
      <vt:lpstr> DATABASE TECHNOLOGY BCSC 0165   Database Languages</vt:lpstr>
      <vt:lpstr>Converting ER Diagrams to Tables- </vt:lpstr>
      <vt:lpstr>Rule-01: For Strong Entity Set With Only Simple Attributes- </vt:lpstr>
      <vt:lpstr>Rule-02: For Strong Entity Set With Composite Attributes- </vt:lpstr>
      <vt:lpstr>Database Language</vt:lpstr>
      <vt:lpstr>1. Data Definition Language</vt:lpstr>
      <vt:lpstr>Tasks that come under DDL</vt:lpstr>
      <vt:lpstr>2. Data Manipulation Language</vt:lpstr>
      <vt:lpstr>3. Data Control Language</vt:lpstr>
      <vt:lpstr>4. Transaction Control Language</vt:lpstr>
      <vt:lpstr>PowerPoint Presentation</vt:lpstr>
      <vt:lpstr>Question ?</vt:lpstr>
      <vt:lpstr>Drop vs Delete vs Truncate</vt:lpstr>
      <vt:lpstr>PowerPoint Presentation</vt:lpstr>
      <vt:lpstr>Design Phases</vt:lpstr>
      <vt:lpstr>Design Phases</vt:lpstr>
      <vt:lpstr>Design Phases</vt:lpstr>
      <vt:lpstr>Design Phases</vt:lpstr>
      <vt:lpstr>Design Phases</vt:lpstr>
      <vt:lpstr>Design Phases</vt:lpstr>
      <vt:lpstr>Design Phases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Topic&gt;</dc:title>
  <dc:creator>admin</dc:creator>
  <cp:lastModifiedBy>dell</cp:lastModifiedBy>
  <cp:revision>686</cp:revision>
  <dcterms:created xsi:type="dcterms:W3CDTF">2020-06-30T05:06:42Z</dcterms:created>
  <dcterms:modified xsi:type="dcterms:W3CDTF">2024-02-06T12:37:32Z</dcterms:modified>
</cp:coreProperties>
</file>