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58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3" r:id="rId12"/>
    <p:sldId id="404" r:id="rId13"/>
    <p:sldId id="405" r:id="rId14"/>
    <p:sldId id="406" r:id="rId15"/>
    <p:sldId id="33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2F1D-DDF7-4D25-969F-9E189E70E25A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B1ED7-0276-4BA5-A6E3-6345F5A3A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8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2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9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8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8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93A4-5682-4857-B400-E2CC1F3E3D8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193A4-5682-4857-B400-E2CC1F3E3D88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A87CC-9811-4CA2-8053-9B67883B0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089" y="2591870"/>
            <a:ext cx="11371006" cy="718091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US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Normalization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75600" y="1878739"/>
            <a:ext cx="11005983" cy="697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Systems (BCSC-1003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506596" y="5816709"/>
            <a:ext cx="9144000" cy="922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latin typeface="Souvenir" pitchFamily="2" charset="0"/>
                <a:cs typeface="Times New Roman" panose="02020603050405020304" pitchFamily="18" charset="0"/>
              </a:rPr>
              <a:t>Dr. Nikhil </a:t>
            </a:r>
            <a:r>
              <a:rPr lang="en-US" sz="2800" b="1" dirty="0" smtClean="0">
                <a:latin typeface="Souvenir" pitchFamily="2" charset="0"/>
                <a:cs typeface="Times New Roman" panose="02020603050405020304" pitchFamily="18" charset="0"/>
              </a:rPr>
              <a:t>Govil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Dept. of CEA, GLA University, Mathura.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44" y="102326"/>
            <a:ext cx="2965904" cy="1707650"/>
          </a:xfrm>
          <a:prstGeom prst="rect">
            <a:avLst/>
          </a:prstGeom>
        </p:spPr>
      </p:pic>
      <p:pic>
        <p:nvPicPr>
          <p:cNvPr id="1028" name="Picture 4" descr="Database Normalization :: Part 1 - Knoldus Blo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094" y="3337875"/>
            <a:ext cx="8368993" cy="245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4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 (3NF)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4738" y="1209642"/>
            <a:ext cx="10902746" cy="545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EMPLOYEE_DETAIL table: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key in the table above: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{EMP_ID}, {EMP_ID, EMP_NAME}, {EMP_ID, EMP_NAME, EMP_ZIP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}.... so on. 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key: {EMP_ID}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Non-prime attributes: In the given table, all attributes except EMP_ID are non-prime.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EMP_STATE &amp; EMP_CITY dependent on EMP_ZIP and EMP_ZIP dependent on EMP_ID. The non-prime attributes (EMP_STATE, EMP_CITY) transitively dependent on super key (EMP_ID). It violates the rule of third normal form.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80" y="1420594"/>
            <a:ext cx="6238569" cy="2492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44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 (3NF)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4738" y="1209642"/>
            <a:ext cx="10902746" cy="532389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That's why we need to move the EMP_CITY and EMP_STATE to the new &lt;EMPLOYEE_ZIP&gt; table, with EMP_ZIP as a Primary key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table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EMPLOYEE_ZIP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Table:</a:t>
            </a: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555" y="2079523"/>
            <a:ext cx="7106264" cy="2064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555" y="4395019"/>
            <a:ext cx="7044812" cy="2206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81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Boyce-</a:t>
            </a:r>
            <a:r>
              <a:rPr lang="en-US" sz="4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Codd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Form (BCNF)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50851"/>
            <a:ext cx="11385755" cy="537117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BCNF is the advance version of 3NF. It is stricter than 3NF.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is in BCNF if every functional dependency X → Y, X is the super key of the table.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BCNF, the table should be in 3NF, and for every FD, LHS is super key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26" y="3328155"/>
            <a:ext cx="9453102" cy="34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805442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Boyce-</a:t>
            </a:r>
            <a:r>
              <a:rPr lang="en-US" sz="4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Codd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Normal Form (BCNF)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052854"/>
            <a:ext cx="11385755" cy="57019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table Functional dependencies are as follows: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EMP_ID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 EMP_COUNTRY 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EMP_DEPT  →   {DEPT_TYPE, EMP_DEPT_NO}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87" y="2570651"/>
            <a:ext cx="3660884" cy="18903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895" y="2509908"/>
            <a:ext cx="4560061" cy="21494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477" y="4901783"/>
            <a:ext cx="4121152" cy="185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9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3" y="227492"/>
            <a:ext cx="8173065" cy="932733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3" y="1663391"/>
            <a:ext cx="10972799" cy="4575177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Silbertz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Sudarshan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(1998), “Database Concepts”, 4th Edition, TMH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Elmasri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Navathe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(2010), “Fundamentals of Database Systems”, 5th Edition,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Addision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Wesley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C J,” An Introduction to Database Systems”, 8th Edition,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Addision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Wesley.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Tamer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Oezsu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Patrick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Valduriez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(2011). “Principles of Distributed Database Systems”, 2nd Edition, Prentice Hall.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430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598" y="1635252"/>
            <a:ext cx="6481622" cy="36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4738" y="1457054"/>
            <a:ext cx="10902746" cy="517972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is a database design technique that reduces data redundancy and eliminates undesirable characteristics like Insertion, Update and Deletion Anomalies.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rules divides larger tables into smaller tables and links them using relationships.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Normalization in SQL is to eliminate redundant (repetitive)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ensure data is stored logically.</a:t>
            </a:r>
          </a:p>
        </p:txBody>
      </p:sp>
    </p:spTree>
    <p:extLst>
      <p:ext uri="{BB962C8B-B14F-4D97-AF65-F5344CB8AC3E}">
        <p14:creationId xmlns:p14="http://schemas.microsoft.com/office/powerpoint/2010/main" val="208490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Normal Form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4738" y="1457054"/>
            <a:ext cx="10902746" cy="51797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 list of Normal Forms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1NF (First Normal Form)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2NF (Second Normal Form)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3NF (Third Normal Form)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BCNF (Boyce-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 Form)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4NF (Fourth Normal Form)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5NF (Fifth Normal Form)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6NF (Sixth Normal Form)</a:t>
            </a:r>
          </a:p>
        </p:txBody>
      </p:sp>
    </p:spTree>
    <p:extLst>
      <p:ext uri="{BB962C8B-B14F-4D97-AF65-F5344CB8AC3E}">
        <p14:creationId xmlns:p14="http://schemas.microsoft.com/office/powerpoint/2010/main" val="200538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Normal Form (1NF)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4738" y="1457054"/>
            <a:ext cx="10902746" cy="4766765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will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1NF if it contains an atomic value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that an attribute of a table cannot hold multiple values. It must hold only single-valued attribute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form disallows the multi-valued attribute, composite attribute, and their combinations.</a:t>
            </a:r>
          </a:p>
        </p:txBody>
      </p:sp>
    </p:spTree>
    <p:extLst>
      <p:ext uri="{BB962C8B-B14F-4D97-AF65-F5344CB8AC3E}">
        <p14:creationId xmlns:p14="http://schemas.microsoft.com/office/powerpoint/2010/main" val="166210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Normal Form (1NF)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4738" y="1209642"/>
            <a:ext cx="10902746" cy="53238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EMPLOYEE is not in 1NF because of multi-valued attribute EMP_PHONE.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table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85090"/>
              </p:ext>
            </p:extLst>
          </p:nvPr>
        </p:nvGraphicFramePr>
        <p:xfrm>
          <a:off x="2415458" y="3871588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91669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356181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414652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059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EMP_ID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EMP_PHONE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9500407832,</a:t>
                      </a:r>
                      <a:b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9088170884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TAMILNADU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5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6796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KISHORE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9510508668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KARNATAKA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2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4592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ALOK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8455661732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PUNJAB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2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3565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HEMANT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9759105522,</a:t>
                      </a:r>
                      <a:b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9414525254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GUJRAT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2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90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Normal Form (1NF)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4738" y="1209642"/>
            <a:ext cx="10902746" cy="53238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decomposition of the EMPLOYEE table into 1NF has been shown below: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20839"/>
              </p:ext>
            </p:extLst>
          </p:nvPr>
        </p:nvGraphicFramePr>
        <p:xfrm>
          <a:off x="2300748" y="2666696"/>
          <a:ext cx="8406580" cy="3027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645">
                  <a:extLst>
                    <a:ext uri="{9D8B030D-6E8A-4147-A177-3AD203B41FA5}">
                      <a16:colId xmlns:a16="http://schemas.microsoft.com/office/drawing/2014/main" val="269166983"/>
                    </a:ext>
                  </a:extLst>
                </a:gridCol>
                <a:gridCol w="2101645">
                  <a:extLst>
                    <a:ext uri="{9D8B030D-6E8A-4147-A177-3AD203B41FA5}">
                      <a16:colId xmlns:a16="http://schemas.microsoft.com/office/drawing/2014/main" val="1435618142"/>
                    </a:ext>
                  </a:extLst>
                </a:gridCol>
                <a:gridCol w="2101645">
                  <a:extLst>
                    <a:ext uri="{9D8B030D-6E8A-4147-A177-3AD203B41FA5}">
                      <a16:colId xmlns:a16="http://schemas.microsoft.com/office/drawing/2014/main" val="2741465297"/>
                    </a:ext>
                  </a:extLst>
                </a:gridCol>
                <a:gridCol w="2101645">
                  <a:extLst>
                    <a:ext uri="{9D8B030D-6E8A-4147-A177-3AD203B41FA5}">
                      <a16:colId xmlns:a16="http://schemas.microsoft.com/office/drawing/2014/main" val="980592784"/>
                    </a:ext>
                  </a:extLst>
                </a:gridCol>
              </a:tblGrid>
              <a:tr h="450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EMP_ID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EMP_NAME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EMP_PHONE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7458"/>
                  </a:ext>
                </a:extLst>
              </a:tr>
              <a:tr h="4484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9500407832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TAMILNADU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50007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2925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9088170884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TAMILNADU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264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6796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KISHORE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9510508668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KARNATAKA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24538"/>
                  </a:ext>
                </a:extLst>
              </a:tr>
              <a:tr h="4052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4592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ALOK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8455661732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PUNJAB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25670"/>
                  </a:ext>
                </a:extLst>
              </a:tr>
              <a:tr h="4052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3565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HEMANT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9759105522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GUJRAT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990327"/>
                  </a:ext>
                </a:extLst>
              </a:tr>
              <a:tr h="4052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3565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HEMANT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9414525254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GUJRAT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12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37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Normal Form (2NF)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4738" y="1209642"/>
            <a:ext cx="10902746" cy="5323893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2NF, relational must be in 1NF.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normal form, all non-key attributes are fully functional dependent on the primary key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assume,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store the data of teachers and the subjects they teach. In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teacher can teach more than one subject.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65884"/>
              </p:ext>
            </p:extLst>
          </p:nvPr>
        </p:nvGraphicFramePr>
        <p:xfrm>
          <a:off x="4206399" y="4157318"/>
          <a:ext cx="6279702" cy="2376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04">
                  <a:extLst>
                    <a:ext uri="{9D8B030D-6E8A-4147-A177-3AD203B41FA5}">
                      <a16:colId xmlns:a16="http://schemas.microsoft.com/office/drawing/2014/main" val="269166983"/>
                    </a:ext>
                  </a:extLst>
                </a:gridCol>
                <a:gridCol w="2551471">
                  <a:extLst>
                    <a:ext uri="{9D8B030D-6E8A-4147-A177-3AD203B41FA5}">
                      <a16:colId xmlns:a16="http://schemas.microsoft.com/office/drawing/2014/main" val="1435618142"/>
                    </a:ext>
                  </a:extLst>
                </a:gridCol>
                <a:gridCol w="2020527">
                  <a:extLst>
                    <a:ext uri="{9D8B030D-6E8A-4147-A177-3AD203B41FA5}">
                      <a16:colId xmlns:a16="http://schemas.microsoft.com/office/drawing/2014/main" val="2741465297"/>
                    </a:ext>
                  </a:extLst>
                </a:gridCol>
              </a:tblGrid>
              <a:tr h="3976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TEACHER_ID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TEACHER_AGE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7458"/>
                  </a:ext>
                </a:extLst>
              </a:tr>
              <a:tr h="403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Technology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50007"/>
                  </a:ext>
                </a:extLst>
              </a:tr>
              <a:tr h="403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Computing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26464"/>
                  </a:ext>
                </a:extLst>
              </a:tr>
              <a:tr h="403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6535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Communication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24538"/>
                  </a:ext>
                </a:extLst>
              </a:tr>
              <a:tr h="403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 Computing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25670"/>
                  </a:ext>
                </a:extLst>
              </a:tr>
              <a:tr h="285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Image Processing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25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1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Normal Form (2NF)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4738" y="1209642"/>
            <a:ext cx="10902746" cy="5323893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given table, non-prime attribute TEACHER_AGE is dependent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TEACHER_ID.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That's why it violates the rule for 2NF.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given table into 2NF, we decompose it into two tables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TEACHER_DETAIL Table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TEACHER_SUBJECT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54165"/>
              </p:ext>
            </p:extLst>
          </p:nvPr>
        </p:nvGraphicFramePr>
        <p:xfrm>
          <a:off x="6320333" y="4105834"/>
          <a:ext cx="4347666" cy="2376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53">
                  <a:extLst>
                    <a:ext uri="{9D8B030D-6E8A-4147-A177-3AD203B41FA5}">
                      <a16:colId xmlns:a16="http://schemas.microsoft.com/office/drawing/2014/main" val="269166983"/>
                    </a:ext>
                  </a:extLst>
                </a:gridCol>
                <a:gridCol w="2625213">
                  <a:extLst>
                    <a:ext uri="{9D8B030D-6E8A-4147-A177-3AD203B41FA5}">
                      <a16:colId xmlns:a16="http://schemas.microsoft.com/office/drawing/2014/main" val="1435618142"/>
                    </a:ext>
                  </a:extLst>
                </a:gridCol>
              </a:tblGrid>
              <a:tr h="3976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TEACHER_ID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7458"/>
                  </a:ext>
                </a:extLst>
              </a:tr>
              <a:tr h="403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Technology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50007"/>
                  </a:ext>
                </a:extLst>
              </a:tr>
              <a:tr h="403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Computing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26464"/>
                  </a:ext>
                </a:extLst>
              </a:tr>
              <a:tr h="403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6535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Communication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24538"/>
                  </a:ext>
                </a:extLst>
              </a:tr>
              <a:tr h="403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 Computing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25670"/>
                  </a:ext>
                </a:extLst>
              </a:tr>
              <a:tr h="285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Image Processing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2527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61707"/>
              </p:ext>
            </p:extLst>
          </p:nvPr>
        </p:nvGraphicFramePr>
        <p:xfrm>
          <a:off x="901041" y="4105834"/>
          <a:ext cx="3654489" cy="156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453">
                  <a:extLst>
                    <a:ext uri="{9D8B030D-6E8A-4147-A177-3AD203B41FA5}">
                      <a16:colId xmlns:a16="http://schemas.microsoft.com/office/drawing/2014/main" val="269166983"/>
                    </a:ext>
                  </a:extLst>
                </a:gridCol>
                <a:gridCol w="1932036">
                  <a:extLst>
                    <a:ext uri="{9D8B030D-6E8A-4147-A177-3AD203B41FA5}">
                      <a16:colId xmlns:a16="http://schemas.microsoft.com/office/drawing/2014/main" val="2741465297"/>
                    </a:ext>
                  </a:extLst>
                </a:gridCol>
              </a:tblGrid>
              <a:tr h="3976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TEACHER_ID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TEACHER_AGE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7458"/>
                  </a:ext>
                </a:extLst>
              </a:tr>
              <a:tr h="403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50007"/>
                  </a:ext>
                </a:extLst>
              </a:tr>
              <a:tr h="403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6535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24538"/>
                  </a:ext>
                </a:extLst>
              </a:tr>
              <a:tr h="2852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25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7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25" y="123706"/>
            <a:ext cx="8513507" cy="962230"/>
          </a:xfrm>
        </p:spPr>
        <p:txBody>
          <a:bodyPr>
            <a:no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 (3NF)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User\Desktop\NAAC\gla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8908" y="0"/>
            <a:ext cx="3018183" cy="145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50851"/>
            <a:ext cx="11385755" cy="5371175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will be in 3NF if it is in 2NF and not contain any transitive partial dependency.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3NF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reduce the data duplication. It is also used to achieve the data integrity.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transitive dependency for non-prime attributes, then the relation must be in third normal form.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relation is in third normal form if it holds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the following conditions for every non-trivial function dependency X → Y.</a:t>
            </a:r>
          </a:p>
          <a:p>
            <a:pPr marL="0" indent="0" algn="just">
              <a:buNone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X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super key.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Y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prime attribute, i.e., each element of Y is part of some candidate key.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8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822</Words>
  <Application>Microsoft Office PowerPoint</Application>
  <PresentationFormat>Widescreen</PresentationFormat>
  <Paragraphs>171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Souvenir</vt:lpstr>
      <vt:lpstr>Times New Roman</vt:lpstr>
      <vt:lpstr>Office Theme</vt:lpstr>
      <vt:lpstr>PowerPoint Presentation</vt:lpstr>
      <vt:lpstr>Normalization</vt:lpstr>
      <vt:lpstr>Types of Normal Form</vt:lpstr>
      <vt:lpstr>First Normal Form (1NF)</vt:lpstr>
      <vt:lpstr>First Normal Form (1NF)</vt:lpstr>
      <vt:lpstr>First Normal Form (1NF)</vt:lpstr>
      <vt:lpstr>Second Normal Form (2NF)</vt:lpstr>
      <vt:lpstr>Second Normal Form (2NF)</vt:lpstr>
      <vt:lpstr>Third Normal Form (3NF)</vt:lpstr>
      <vt:lpstr>Third Normal Form (3NF)</vt:lpstr>
      <vt:lpstr>Third Normal Form (3NF)</vt:lpstr>
      <vt:lpstr>Boyce-Codd Normal Form (BCNF)</vt:lpstr>
      <vt:lpstr>Boyce-Codd Normal Form (BCNF)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Govil</dc:creator>
  <cp:lastModifiedBy>Windows User</cp:lastModifiedBy>
  <cp:revision>1237</cp:revision>
  <dcterms:created xsi:type="dcterms:W3CDTF">2020-08-05T08:53:59Z</dcterms:created>
  <dcterms:modified xsi:type="dcterms:W3CDTF">2023-03-16T17:15:38Z</dcterms:modified>
</cp:coreProperties>
</file>