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69" r:id="rId13"/>
    <p:sldId id="267" r:id="rId14"/>
    <p:sldId id="26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6F2B-4926-4325-B5EC-4363A35192BC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F42D-D409-4967-B10A-08EB7506292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4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6F2B-4926-4325-B5EC-4363A35192BC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F42D-D409-4967-B10A-08EB7506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9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6F2B-4926-4325-B5EC-4363A35192BC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F42D-D409-4967-B10A-08EB7506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99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6F2B-4926-4325-B5EC-4363A35192BC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F42D-D409-4967-B10A-08EB7506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82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6F2B-4926-4325-B5EC-4363A35192BC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F42D-D409-4967-B10A-08EB7506292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5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6F2B-4926-4325-B5EC-4363A35192BC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F42D-D409-4967-B10A-08EB7506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41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6F2B-4926-4325-B5EC-4363A35192BC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F42D-D409-4967-B10A-08EB7506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5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6F2B-4926-4325-B5EC-4363A35192BC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F42D-D409-4967-B10A-08EB7506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85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6F2B-4926-4325-B5EC-4363A35192BC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F42D-D409-4967-B10A-08EB7506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42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696F2B-4926-4325-B5EC-4363A35192BC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26F42D-D409-4967-B10A-08EB7506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21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6F2B-4926-4325-B5EC-4363A35192BC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F42D-D409-4967-B10A-08EB7506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52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696F2B-4926-4325-B5EC-4363A35192BC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26F42D-D409-4967-B10A-08EB7506292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56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creating-insanely-fast-image-classifiers-with-mobilenet-in-tensorflow-f030ce0a299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53A5D21-6B6F-425E-A7B1-3C6D93B83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 – Aditya Sharma (112676654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IN" dirty="0"/>
          </a:p>
          <a:p>
            <a:r>
              <a:rPr lang="en-IN" dirty="0"/>
              <a:t>		       Mukul Javadekar (112961738)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8A3D99-CC6F-4D92-883C-53F7F3434406}"/>
              </a:ext>
            </a:extLst>
          </p:cNvPr>
          <p:cNvSpPr txBox="1"/>
          <p:nvPr/>
        </p:nvSpPr>
        <p:spPr>
          <a:xfrm>
            <a:off x="1100051" y="1865139"/>
            <a:ext cx="955979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HARDWARE ACCELARATOR FOR MOBILENETS</a:t>
            </a:r>
          </a:p>
          <a:p>
            <a:pPr algn="ctr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0615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CLP-Nano for Convolution of a </a:t>
            </a:r>
            <a:r>
              <a:rPr lang="en-IN" b="1" dirty="0" err="1" smtClean="0"/>
              <a:t>RxC</a:t>
            </a:r>
            <a:r>
              <a:rPr lang="en-IN" b="1" dirty="0" smtClean="0"/>
              <a:t> and </a:t>
            </a:r>
            <a:r>
              <a:rPr lang="en-IN" b="1" dirty="0" err="1" smtClean="0"/>
              <a:t>KxK</a:t>
            </a:r>
            <a:r>
              <a:rPr lang="en-IN" b="1" dirty="0" smtClean="0"/>
              <a:t> feature MAP</a:t>
            </a:r>
            <a:endParaRPr lang="en-IN" b="1" dirty="0"/>
          </a:p>
        </p:txBody>
      </p:sp>
      <p:sp>
        <p:nvSpPr>
          <p:cNvPr id="31" name="Rectangle 30"/>
          <p:cNvSpPr/>
          <p:nvPr/>
        </p:nvSpPr>
        <p:spPr>
          <a:xfrm>
            <a:off x="2183435" y="2386325"/>
            <a:ext cx="1199322" cy="709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 Interconnect</a:t>
            </a:r>
            <a:endParaRPr lang="en-IN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82757" y="3854514"/>
            <a:ext cx="1692636" cy="452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 BRAM Controller</a:t>
            </a:r>
            <a:endParaRPr lang="en-IN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88582" y="3839460"/>
            <a:ext cx="1082371" cy="467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BRAM I</a:t>
            </a:r>
            <a:endParaRPr lang="en-IN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82757" y="5101841"/>
            <a:ext cx="1692636" cy="397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 BRAM Controller</a:t>
            </a:r>
            <a:endParaRPr lang="en-IN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06391" y="4274708"/>
            <a:ext cx="1298425" cy="678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Floating point MAC</a:t>
            </a:r>
            <a:endParaRPr lang="en-IN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363586" y="5258180"/>
            <a:ext cx="1235731" cy="649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 BRAM Controller</a:t>
            </a:r>
            <a:endParaRPr lang="en-IN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668078" y="4352319"/>
            <a:ext cx="841269" cy="522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BRAM O</a:t>
            </a:r>
            <a:endParaRPr lang="en-IN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88582" y="5101841"/>
            <a:ext cx="1082371" cy="397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BRAM W</a:t>
            </a:r>
            <a:endParaRPr lang="en-IN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Elbow Connector 43"/>
          <p:cNvCxnSpPr>
            <a:stCxn id="32" idx="1"/>
            <a:endCxn id="31" idx="2"/>
          </p:cNvCxnSpPr>
          <p:nvPr/>
        </p:nvCxnSpPr>
        <p:spPr>
          <a:xfrm rot="10800000">
            <a:off x="2783097" y="3095790"/>
            <a:ext cx="599661" cy="98482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6" idx="1"/>
          </p:cNvCxnSpPr>
          <p:nvPr/>
        </p:nvCxnSpPr>
        <p:spPr>
          <a:xfrm rot="10800000">
            <a:off x="2589949" y="3109094"/>
            <a:ext cx="792808" cy="21915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3"/>
            <a:endCxn id="35" idx="1"/>
          </p:cNvCxnSpPr>
          <p:nvPr/>
        </p:nvCxnSpPr>
        <p:spPr>
          <a:xfrm flipV="1">
            <a:off x="5075393" y="4073085"/>
            <a:ext cx="513189" cy="75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3"/>
            <a:endCxn id="42" idx="1"/>
          </p:cNvCxnSpPr>
          <p:nvPr/>
        </p:nvCxnSpPr>
        <p:spPr>
          <a:xfrm>
            <a:off x="5075393" y="5300624"/>
            <a:ext cx="5131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3"/>
            <a:endCxn id="37" idx="1"/>
          </p:cNvCxnSpPr>
          <p:nvPr/>
        </p:nvCxnSpPr>
        <p:spPr>
          <a:xfrm>
            <a:off x="6670953" y="4073085"/>
            <a:ext cx="735438" cy="540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2" idx="3"/>
            <a:endCxn id="37" idx="1"/>
          </p:cNvCxnSpPr>
          <p:nvPr/>
        </p:nvCxnSpPr>
        <p:spPr>
          <a:xfrm flipV="1">
            <a:off x="6670953" y="4613752"/>
            <a:ext cx="735438" cy="6868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3"/>
            <a:endCxn id="41" idx="1"/>
          </p:cNvCxnSpPr>
          <p:nvPr/>
        </p:nvCxnSpPr>
        <p:spPr>
          <a:xfrm>
            <a:off x="8704816" y="4613752"/>
            <a:ext cx="96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8" idx="1"/>
            <a:endCxn id="31" idx="1"/>
          </p:cNvCxnSpPr>
          <p:nvPr/>
        </p:nvCxnSpPr>
        <p:spPr>
          <a:xfrm rot="10800000">
            <a:off x="2183436" y="2741058"/>
            <a:ext cx="6180151" cy="2841681"/>
          </a:xfrm>
          <a:prstGeom prst="bentConnector3">
            <a:avLst>
              <a:gd name="adj1" fmla="val 1036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400391" y="2137259"/>
            <a:ext cx="682416" cy="319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endParaRPr lang="en-IN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/>
          <p:cNvCxnSpPr>
            <a:stCxn id="56" idx="2"/>
          </p:cNvCxnSpPr>
          <p:nvPr/>
        </p:nvCxnSpPr>
        <p:spPr>
          <a:xfrm>
            <a:off x="7741599" y="2456486"/>
            <a:ext cx="4831" cy="1040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884761" y="2469326"/>
            <a:ext cx="1828801" cy="53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 STATUS, PS CONTROL, C VALUE, K VALUE, N VALUE</a:t>
            </a:r>
            <a:endParaRPr lang="en-IN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Elbow Connector 59"/>
          <p:cNvCxnSpPr>
            <a:stCxn id="56" idx="1"/>
            <a:endCxn id="31" idx="0"/>
          </p:cNvCxnSpPr>
          <p:nvPr/>
        </p:nvCxnSpPr>
        <p:spPr>
          <a:xfrm rot="10800000" flipV="1">
            <a:off x="2783097" y="2296873"/>
            <a:ext cx="4617295" cy="8945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3"/>
            <a:endCxn id="58" idx="1"/>
          </p:cNvCxnSpPr>
          <p:nvPr/>
        </p:nvCxnSpPr>
        <p:spPr>
          <a:xfrm flipV="1">
            <a:off x="3382757" y="2735508"/>
            <a:ext cx="502004" cy="5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3"/>
          </p:cNvCxnSpPr>
          <p:nvPr/>
        </p:nvCxnSpPr>
        <p:spPr>
          <a:xfrm flipV="1">
            <a:off x="5713562" y="2735186"/>
            <a:ext cx="525051" cy="3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92284" y="2538592"/>
            <a:ext cx="159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to/from other components </a:t>
            </a:r>
            <a:endParaRPr lang="en-I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545596" y="3501523"/>
            <a:ext cx="1026380" cy="286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2:1 mux</a:t>
            </a:r>
            <a:endParaRPr lang="en-IN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8559382" y="3657558"/>
            <a:ext cx="381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884333" y="3383774"/>
            <a:ext cx="157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 Value &amp; </a:t>
            </a:r>
          </a:p>
          <a:p>
            <a:r>
              <a:rPr lang="en-I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 Address control signal</a:t>
            </a:r>
            <a:endParaRPr lang="en-I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Arrow Connector 68"/>
          <p:cNvCxnSpPr>
            <a:stCxn id="64" idx="2"/>
            <a:endCxn id="37" idx="0"/>
          </p:cNvCxnSpPr>
          <p:nvPr/>
        </p:nvCxnSpPr>
        <p:spPr>
          <a:xfrm flipH="1">
            <a:off x="8055604" y="3787845"/>
            <a:ext cx="3182" cy="48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41" idx="3"/>
            <a:endCxn id="38" idx="3"/>
          </p:cNvCxnSpPr>
          <p:nvPr/>
        </p:nvCxnSpPr>
        <p:spPr>
          <a:xfrm flipH="1">
            <a:off x="9599317" y="4613752"/>
            <a:ext cx="910030" cy="968986"/>
          </a:xfrm>
          <a:prstGeom prst="bentConnector3">
            <a:avLst>
              <a:gd name="adj1" fmla="val -251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16200000" flipH="1">
            <a:off x="8648353" y="2911960"/>
            <a:ext cx="850796" cy="2029927"/>
          </a:xfrm>
          <a:prstGeom prst="bentConnector3">
            <a:avLst>
              <a:gd name="adj1" fmla="val -2686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039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CLP-Nano - Software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I[N][R’][C’] // N input feature maps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W[M][N][K][K] // M x N x K x K weights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O[M][R][C] // M output feature maps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for(m=0; m&lt;M; m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201168" lvl="1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Bias, C and K value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for(n=0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; n&lt;N; n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Load N value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W[m][n][*][*] to HW weight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</a:p>
          <a:p>
            <a:pPr marL="201168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copy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I[n][*][*] to HW input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</a:p>
          <a:p>
            <a:pPr marL="201168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HW to start and wait for it to finish</a:t>
            </a:r>
          </a:p>
          <a:p>
            <a:pPr marL="201168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O[M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][*][*] = [read values from HW output buffer]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252137" y="3042745"/>
            <a:ext cx="2128345" cy="5517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Initially N is zero</a:t>
            </a:r>
            <a:endParaRPr lang="en-IN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4698124" y="3318642"/>
            <a:ext cx="2554013" cy="90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9611708" y="5008179"/>
            <a:ext cx="2354319" cy="14872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Set N is 1, Status and control is 0, switch port to read data</a:t>
            </a:r>
            <a:endParaRPr lang="en-IN" dirty="0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 flipV="1">
            <a:off x="8734100" y="5570398"/>
            <a:ext cx="877608" cy="18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06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CLP-Nano </a:t>
            </a:r>
            <a:r>
              <a:rPr lang="en-IN" dirty="0" smtClean="0"/>
              <a:t>- Hardware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[R’][C’] // 1 input feature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Wbuf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][K] // 1 kernel of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Obuf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][C] // 1 output feature map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wait for SW to send start signal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&lt;K;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201168" lvl="1" indent="0">
              <a:buNone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for(j=0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; j&lt;K; j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201168" lvl="1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for(r=0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; r&lt;R; r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201168" lvl="1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for(c=0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; c&lt;C;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01168" lvl="1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Obuf[r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][c]+=Wbuf[i][j]*Ibuf[r+i][c+j]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done signal to hardware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9076" y="1"/>
            <a:ext cx="4587765" cy="45404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- </a:t>
            </a:r>
            <a:r>
              <a:rPr lang="en-IN" dirty="0" err="1" smtClean="0">
                <a:solidFill>
                  <a:schemeClr val="tx1"/>
                </a:solidFill>
              </a:rPr>
              <a:t>r_done</a:t>
            </a:r>
            <a:r>
              <a:rPr lang="en-IN" dirty="0">
                <a:solidFill>
                  <a:schemeClr val="tx1"/>
                </a:solidFill>
              </a:rPr>
              <a:t>: When one row of input feature map read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- </a:t>
            </a:r>
            <a:r>
              <a:rPr lang="en-IN" dirty="0" err="1" smtClean="0">
                <a:solidFill>
                  <a:schemeClr val="tx1"/>
                </a:solidFill>
              </a:rPr>
              <a:t>m_done</a:t>
            </a:r>
            <a:r>
              <a:rPr lang="en-IN" dirty="0">
                <a:solidFill>
                  <a:schemeClr val="tx1"/>
                </a:solidFill>
              </a:rPr>
              <a:t>: When one intermediate value of output matrix done for a weight value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- </a:t>
            </a:r>
            <a:r>
              <a:rPr lang="en-IN" dirty="0" err="1" smtClean="0">
                <a:solidFill>
                  <a:schemeClr val="tx1"/>
                </a:solidFill>
              </a:rPr>
              <a:t>c_code</a:t>
            </a:r>
            <a:r>
              <a:rPr lang="en-IN" dirty="0">
                <a:solidFill>
                  <a:schemeClr val="tx1"/>
                </a:solidFill>
              </a:rPr>
              <a:t>: When all outputs written to output memory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- </a:t>
            </a:r>
            <a:r>
              <a:rPr lang="en-IN" dirty="0" err="1" smtClean="0">
                <a:solidFill>
                  <a:schemeClr val="tx1"/>
                </a:solidFill>
              </a:rPr>
              <a:t>k_done</a:t>
            </a:r>
            <a:r>
              <a:rPr lang="en-IN" dirty="0">
                <a:solidFill>
                  <a:schemeClr val="tx1"/>
                </a:solidFill>
              </a:rPr>
              <a:t>: Used to stop address increment and computation, as outputs generated after latency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- counter1</a:t>
            </a:r>
            <a:r>
              <a:rPr lang="en-IN" dirty="0">
                <a:solidFill>
                  <a:schemeClr val="tx1"/>
                </a:solidFill>
              </a:rPr>
              <a:t>: C-1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- counter2</a:t>
            </a:r>
            <a:r>
              <a:rPr lang="en-IN" dirty="0">
                <a:solidFill>
                  <a:schemeClr val="tx1"/>
                </a:solidFill>
              </a:rPr>
              <a:t>: C</a:t>
            </a:r>
            <a:r>
              <a:rPr lang="en-IN" baseline="30000" dirty="0">
                <a:solidFill>
                  <a:schemeClr val="tx1"/>
                </a:solidFill>
              </a:rPr>
              <a:t>2</a:t>
            </a:r>
            <a:r>
              <a:rPr lang="en-IN" dirty="0">
                <a:solidFill>
                  <a:schemeClr val="tx1"/>
                </a:solidFill>
              </a:rPr>
              <a:t> -1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- counter3</a:t>
            </a:r>
            <a:r>
              <a:rPr lang="en-IN" dirty="0">
                <a:solidFill>
                  <a:schemeClr val="tx1"/>
                </a:solidFill>
              </a:rPr>
              <a:t>: C</a:t>
            </a:r>
            <a:r>
              <a:rPr lang="en-IN" baseline="30000" dirty="0">
                <a:solidFill>
                  <a:schemeClr val="tx1"/>
                </a:solidFill>
              </a:rPr>
              <a:t>2 </a:t>
            </a:r>
            <a:r>
              <a:rPr lang="en-IN" dirty="0">
                <a:solidFill>
                  <a:schemeClr val="tx1"/>
                </a:solidFill>
              </a:rPr>
              <a:t>-1</a:t>
            </a:r>
            <a:endParaRPr lang="en-IN" baseline="30000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- counter4</a:t>
            </a:r>
            <a:r>
              <a:rPr lang="en-IN" dirty="0">
                <a:solidFill>
                  <a:schemeClr val="tx1"/>
                </a:solidFill>
              </a:rPr>
              <a:t>: C</a:t>
            </a:r>
            <a:r>
              <a:rPr lang="en-IN" baseline="30000" dirty="0">
                <a:solidFill>
                  <a:schemeClr val="tx1"/>
                </a:solidFill>
              </a:rPr>
              <a:t>2 </a:t>
            </a:r>
            <a:r>
              <a:rPr lang="en-IN" dirty="0">
                <a:solidFill>
                  <a:schemeClr val="tx1"/>
                </a:solidFill>
              </a:rPr>
              <a:t>x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K</a:t>
            </a:r>
            <a:r>
              <a:rPr lang="en-IN" baseline="30000" dirty="0">
                <a:solidFill>
                  <a:schemeClr val="tx1"/>
                </a:solidFill>
              </a:rPr>
              <a:t>2 </a:t>
            </a:r>
            <a:r>
              <a:rPr lang="en-IN" dirty="0">
                <a:solidFill>
                  <a:schemeClr val="tx1"/>
                </a:solidFill>
              </a:rPr>
              <a:t>-1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- row</a:t>
            </a:r>
            <a:r>
              <a:rPr lang="en-IN" dirty="0">
                <a:solidFill>
                  <a:schemeClr val="tx1"/>
                </a:solidFill>
              </a:rPr>
              <a:t>: of </a:t>
            </a:r>
            <a:r>
              <a:rPr lang="en-IN" dirty="0" smtClean="0">
                <a:solidFill>
                  <a:schemeClr val="tx1"/>
                </a:solidFill>
              </a:rPr>
              <a:t>weight matrix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- col</a:t>
            </a:r>
            <a:r>
              <a:rPr lang="en-IN" dirty="0">
                <a:solidFill>
                  <a:schemeClr val="tx1"/>
                </a:solidFill>
              </a:rPr>
              <a:t>: of </a:t>
            </a:r>
            <a:r>
              <a:rPr lang="en-IN" dirty="0" smtClean="0">
                <a:solidFill>
                  <a:schemeClr val="tx1"/>
                </a:solidFill>
              </a:rPr>
              <a:t>weight matrix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- </a:t>
            </a:r>
            <a:r>
              <a:rPr lang="en-IN" dirty="0" err="1" smtClean="0">
                <a:solidFill>
                  <a:schemeClr val="tx1"/>
                </a:solidFill>
              </a:rPr>
              <a:t>w_add_g</a:t>
            </a:r>
            <a:r>
              <a:rPr lang="en-IN" dirty="0" smtClean="0">
                <a:solidFill>
                  <a:schemeClr val="tx1"/>
                </a:solidFill>
              </a:rPr>
              <a:t>: To add bias or read data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82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DW convolution in CLP-Nano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76793" y="2525958"/>
            <a:ext cx="1530626" cy="1451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329193" y="2678358"/>
            <a:ext cx="1530626" cy="1451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481593" y="2830758"/>
            <a:ext cx="1530626" cy="1451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165820" y="3014107"/>
            <a:ext cx="664597" cy="663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461883" y="3014107"/>
            <a:ext cx="664597" cy="663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804659" y="3014107"/>
            <a:ext cx="664597" cy="663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13583" y="4129471"/>
            <a:ext cx="31556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48193" y="3929751"/>
            <a:ext cx="457200" cy="564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43992" y="4161961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30140" y="4216684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82540" y="3066848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Rp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594898" y="2164531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Cp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815133" y="3194418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4294034" y="2644775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8706015" y="2499368"/>
            <a:ext cx="1530626" cy="1451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8858415" y="2651768"/>
            <a:ext cx="1530626" cy="1451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9010815" y="2804168"/>
            <a:ext cx="1530626" cy="1451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477415" y="3903161"/>
            <a:ext cx="457200" cy="564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59362" y="4190094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8311762" y="3040258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9124120" y="2137941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xmlns="" id="{A5F7DA8B-C654-4F99-8EA6-F80052A73898}"/>
              </a:ext>
            </a:extLst>
          </p:cNvPr>
          <p:cNvSpPr txBox="1">
            <a:spLocks/>
          </p:cNvSpPr>
          <p:nvPr/>
        </p:nvSpPr>
        <p:spPr>
          <a:xfrm>
            <a:off x="986457" y="4829875"/>
            <a:ext cx="10058400" cy="12049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In Depth-wise convolution weights are generated with single dimension and total number of weights generated are equal to number of </a:t>
            </a:r>
            <a:r>
              <a:rPr lang="en-IN" dirty="0" err="1" smtClean="0"/>
              <a:t>dimesnions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Each input and weight feature map are given to CLP-Nano to generate an output feature 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58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PW convolution in CLP-Nano</a:t>
            </a:r>
            <a:endParaRPr lang="en-IN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176793" y="2525958"/>
            <a:ext cx="1530626" cy="1451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329193" y="2678358"/>
            <a:ext cx="1530626" cy="1451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1481593" y="2830758"/>
            <a:ext cx="1530626" cy="1451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3599695" y="3046703"/>
            <a:ext cx="664597" cy="663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4895758" y="3046703"/>
            <a:ext cx="664597" cy="663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6238534" y="3046703"/>
            <a:ext cx="664597" cy="663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47458" y="4162067"/>
            <a:ext cx="31556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48193" y="3929751"/>
            <a:ext cx="457200" cy="564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77867" y="4194557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848801" y="4102881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2540" y="3066848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32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1594898" y="2164531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32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249008" y="3227014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3727909" y="2677371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8289573" y="2499860"/>
            <a:ext cx="1530626" cy="1451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8441973" y="2652260"/>
            <a:ext cx="1530626" cy="1451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8594373" y="2804660"/>
            <a:ext cx="1530626" cy="1451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060973" y="3903653"/>
            <a:ext cx="457200" cy="564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95320" y="4063202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7895320" y="3040750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30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8707678" y="2138433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30</a:t>
            </a:r>
            <a:endParaRPr lang="en-IN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xmlns="" id="{A5F7DA8B-C654-4F99-8EA6-F80052A73898}"/>
              </a:ext>
            </a:extLst>
          </p:cNvPr>
          <p:cNvSpPr txBox="1">
            <a:spLocks/>
          </p:cNvSpPr>
          <p:nvPr/>
        </p:nvSpPr>
        <p:spPr>
          <a:xfrm>
            <a:off x="986457" y="4829875"/>
            <a:ext cx="10058400" cy="1204987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In Point-wise convolution weights are generated with feature map with single value, rest is similar to normal convolution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Each input and weight feature map are given to CLP-Nano to generate an intermediate output feature map, total N input and weight feature are loaded to CLP-Nano one by one to get an complete output feature map</a:t>
            </a:r>
            <a:endParaRPr lang="en-IN" dirty="0"/>
          </a:p>
        </p:txBody>
      </p:sp>
      <p:sp>
        <p:nvSpPr>
          <p:cNvPr id="96" name="Rectangle 95"/>
          <p:cNvSpPr/>
          <p:nvPr/>
        </p:nvSpPr>
        <p:spPr>
          <a:xfrm>
            <a:off x="3752095" y="3199103"/>
            <a:ext cx="664597" cy="663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3904495" y="3351503"/>
            <a:ext cx="664597" cy="663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5048158" y="3199103"/>
            <a:ext cx="664597" cy="663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/>
          <p:cNvSpPr/>
          <p:nvPr/>
        </p:nvSpPr>
        <p:spPr>
          <a:xfrm>
            <a:off x="5200558" y="3351503"/>
            <a:ext cx="664597" cy="663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6390934" y="3199103"/>
            <a:ext cx="664597" cy="663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6543334" y="3351503"/>
            <a:ext cx="664597" cy="663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952495" y="2845284"/>
            <a:ext cx="457200" cy="564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172929" y="2811265"/>
            <a:ext cx="10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3" name="Up Arrow 2"/>
          <p:cNvSpPr/>
          <p:nvPr/>
        </p:nvSpPr>
        <p:spPr>
          <a:xfrm rot="5400000">
            <a:off x="7546766" y="3178763"/>
            <a:ext cx="439781" cy="4157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00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67291D-FE04-4B26-AE00-4C71650C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C03B7E-3793-401B-8961-9A0165137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dirty="0" err="1"/>
              <a:t>MobileNets</a:t>
            </a:r>
            <a:r>
              <a:rPr lang="en-IN" dirty="0"/>
              <a:t>: Efficient Convolutional Neural Networks for Mobile Vision Applications Andrew G. Howard </a:t>
            </a:r>
            <a:r>
              <a:rPr lang="en-IN" dirty="0" err="1"/>
              <a:t>Menglong</a:t>
            </a:r>
            <a:r>
              <a:rPr lang="en-IN" dirty="0"/>
              <a:t> Zhu Bo Chen Dmitry </a:t>
            </a:r>
            <a:r>
              <a:rPr lang="en-IN" dirty="0" err="1"/>
              <a:t>Kalenichenko</a:t>
            </a:r>
            <a:r>
              <a:rPr lang="en-IN" dirty="0"/>
              <a:t> </a:t>
            </a:r>
            <a:r>
              <a:rPr lang="en-IN" dirty="0" err="1"/>
              <a:t>Weijun</a:t>
            </a:r>
            <a:r>
              <a:rPr lang="en-IN" dirty="0"/>
              <a:t> Wang Tobias </a:t>
            </a:r>
            <a:r>
              <a:rPr lang="en-IN" dirty="0" err="1"/>
              <a:t>Weyand</a:t>
            </a:r>
            <a:r>
              <a:rPr lang="en-IN" dirty="0"/>
              <a:t> Marco </a:t>
            </a:r>
            <a:r>
              <a:rPr lang="en-IN" dirty="0" err="1"/>
              <a:t>Andreetto</a:t>
            </a:r>
            <a:r>
              <a:rPr lang="en-IN" dirty="0"/>
              <a:t> Hartwig Adam Google Inc. </a:t>
            </a:r>
          </a:p>
          <a:p>
            <a:pPr marL="457200" indent="-457200">
              <a:buAutoNum type="arabicPeriod"/>
            </a:pPr>
            <a:r>
              <a:rPr lang="en-IN" dirty="0">
                <a:hlinkClick r:id="rId2"/>
              </a:rPr>
              <a:t>https://hackernoon.com/creating-insanely-fast-image-classifiers-with-mobilenet-in-tensorflow-f030ce0a2991</a:t>
            </a:r>
            <a:endParaRPr lang="en-IN" dirty="0"/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65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75B25A-1712-499A-BE4F-081C6320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79BD61-DE36-4BFA-8259-A499691E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A class of convolutional neural network designed by researches at Google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Improvised CNN architectures for Embedded Applications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In many real world applications such as robotics, self-driving car and augmented reality, the recognition tasks need to be carried out in a timely fashion on a computationally limited platform.</a:t>
            </a:r>
          </a:p>
        </p:txBody>
      </p:sp>
    </p:spTree>
    <p:extLst>
      <p:ext uri="{BB962C8B-B14F-4D97-AF65-F5344CB8AC3E}">
        <p14:creationId xmlns:p14="http://schemas.microsoft.com/office/powerpoint/2010/main" val="97128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4E222D-7B7A-4A88-8902-F776A24A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MobileNets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3CCD3D-0AC3-4B4A-90E7-ABB9E34D0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Relatively larger magnitude of reduction in number of computations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Consume less power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Energy efficient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Low latency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AB3F2F6-7B56-4365-91AE-90972750B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670" y="2615451"/>
            <a:ext cx="6878010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0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653647-8BF9-47FF-9163-F233FA70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MobileNets</a:t>
            </a:r>
            <a:r>
              <a:rPr lang="en-IN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514483-5C44-41A6-B658-624BDFE85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The original </a:t>
            </a:r>
            <a:r>
              <a:rPr lang="en-IN" sz="2400" dirty="0" err="1"/>
              <a:t>Mobilenets</a:t>
            </a:r>
            <a:r>
              <a:rPr lang="en-IN" sz="2400" dirty="0"/>
              <a:t> architecture consists of 28 layers and each layer is followed by </a:t>
            </a:r>
            <a:r>
              <a:rPr lang="en-IN" sz="2400" dirty="0" err="1"/>
              <a:t>Batchnorm</a:t>
            </a:r>
            <a:r>
              <a:rPr lang="en-IN" sz="2400" dirty="0"/>
              <a:t> and </a:t>
            </a:r>
            <a:r>
              <a:rPr lang="en-IN" sz="2400" dirty="0" err="1"/>
              <a:t>ReLU</a:t>
            </a:r>
            <a:r>
              <a:rPr lang="en-IN" sz="2400" dirty="0"/>
              <a:t> activation function.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err="1"/>
              <a:t>MobileNet</a:t>
            </a:r>
            <a:r>
              <a:rPr lang="en-IN" sz="2400" dirty="0"/>
              <a:t> is built on which are </a:t>
            </a:r>
            <a:r>
              <a:rPr lang="en-IN" sz="2400" dirty="0" err="1"/>
              <a:t>depthwise</a:t>
            </a:r>
            <a:r>
              <a:rPr lang="en-IN" sz="2400" dirty="0"/>
              <a:t> separable filters:</a:t>
            </a:r>
          </a:p>
          <a:p>
            <a:r>
              <a:rPr lang="en-IN" sz="2400" dirty="0"/>
              <a:t>1. </a:t>
            </a:r>
            <a:r>
              <a:rPr lang="en-IN" sz="2400" dirty="0" err="1"/>
              <a:t>Depthwise</a:t>
            </a:r>
            <a:r>
              <a:rPr lang="en-IN" sz="2400" dirty="0"/>
              <a:t> Separable Layer</a:t>
            </a:r>
          </a:p>
          <a:p>
            <a:r>
              <a:rPr lang="en-IN" sz="2400" dirty="0"/>
              <a:t>2. Pointwise Convolution Layer</a:t>
            </a:r>
          </a:p>
          <a:p>
            <a:r>
              <a:rPr lang="en-IN" sz="2400" dirty="0"/>
              <a:t>The basic layer is Standard Convolution Layer.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Based on </a:t>
            </a:r>
            <a:r>
              <a:rPr lang="en-IN" sz="2400" dirty="0" err="1"/>
              <a:t>depthwise</a:t>
            </a:r>
            <a:r>
              <a:rPr lang="en-IN" sz="2400" dirty="0"/>
              <a:t> separable convolutions which is a form of factorized convolutions which factorize a standard convolution into a </a:t>
            </a:r>
            <a:r>
              <a:rPr lang="en-IN" sz="2400" dirty="0" err="1"/>
              <a:t>depthwise</a:t>
            </a:r>
            <a:r>
              <a:rPr lang="en-IN" sz="2400" dirty="0"/>
              <a:t> convolution and a 1×1 convolution called a pointwise convolution.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err="1"/>
              <a:t>MobileNets</a:t>
            </a:r>
            <a:r>
              <a:rPr lang="en-IN" sz="2400" dirty="0"/>
              <a:t> use both </a:t>
            </a:r>
            <a:r>
              <a:rPr lang="en-IN" sz="2400" dirty="0" err="1"/>
              <a:t>batchnorm</a:t>
            </a:r>
            <a:r>
              <a:rPr lang="en-IN" sz="2400" dirty="0"/>
              <a:t> and </a:t>
            </a:r>
            <a:r>
              <a:rPr lang="en-IN" sz="2400" dirty="0" err="1"/>
              <a:t>ReLU</a:t>
            </a:r>
            <a:r>
              <a:rPr lang="en-IN" sz="2400" dirty="0"/>
              <a:t> nonlinearities for both layers.</a:t>
            </a:r>
          </a:p>
        </p:txBody>
      </p:sp>
    </p:spTree>
    <p:extLst>
      <p:ext uri="{BB962C8B-B14F-4D97-AF65-F5344CB8AC3E}">
        <p14:creationId xmlns:p14="http://schemas.microsoft.com/office/powerpoint/2010/main" val="210958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0A0019-5D8E-49F8-A233-1DF21A86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Convolution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6ABCD7-2AF6-43A5-8920-E19DE88D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4214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It is a standard 2D convolution where we have Inputs(I) convolving with Weights(W) to give the Output(O).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 standard convolutional layer takes as input a </a:t>
            </a:r>
            <a:r>
              <a:rPr lang="en-IN" dirty="0" err="1"/>
              <a:t>Rprime</a:t>
            </a:r>
            <a:r>
              <a:rPr lang="en-IN" dirty="0"/>
              <a:t> × </a:t>
            </a:r>
            <a:r>
              <a:rPr lang="en-IN" dirty="0" err="1"/>
              <a:t>Cprime</a:t>
            </a:r>
            <a:r>
              <a:rPr lang="en-IN" dirty="0"/>
              <a:t> × 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It produces output of R × C × 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standard convolutional layer is parameterized by convolution kernel of K × K × N × 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Computational costs: K*K*N*M*</a:t>
            </a:r>
            <a:r>
              <a:rPr lang="en-IN" dirty="0" err="1"/>
              <a:t>Rprime</a:t>
            </a:r>
            <a:r>
              <a:rPr lang="en-IN" dirty="0"/>
              <a:t>*</a:t>
            </a:r>
            <a:r>
              <a:rPr lang="en-IN" dirty="0" err="1"/>
              <a:t>Cprime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EB0DE19-8F83-4F69-8653-48E8273DB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125" y="4267200"/>
            <a:ext cx="4339187" cy="165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3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C238B-F90A-4885-9A95-BD66AF43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Depthwise</a:t>
            </a:r>
            <a:r>
              <a:rPr lang="en-IN" dirty="0"/>
              <a:t>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D47D69-017F-4261-8211-7906ABF3F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986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Depthwise</a:t>
            </a:r>
            <a:r>
              <a:rPr lang="en-IN" dirty="0"/>
              <a:t> convolution applies a single filter to each input channel.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basic idea of </a:t>
            </a:r>
            <a:r>
              <a:rPr lang="en-IN" dirty="0" err="1"/>
              <a:t>Depthwise</a:t>
            </a:r>
            <a:r>
              <a:rPr lang="en-IN" dirty="0"/>
              <a:t> is that the output channels is equal in number to input channels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Kernel Size of K × K × 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Computational cost is K*K*M*</a:t>
            </a:r>
            <a:r>
              <a:rPr lang="en-IN" dirty="0" err="1"/>
              <a:t>Rprime</a:t>
            </a:r>
            <a:r>
              <a:rPr lang="en-IN" dirty="0"/>
              <a:t>*</a:t>
            </a:r>
            <a:r>
              <a:rPr lang="en-IN" dirty="0" err="1"/>
              <a:t>Cprime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A6A043-0473-42F9-89D0-7E323BB66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421" y="3988618"/>
            <a:ext cx="5305157" cy="179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2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E0D5F1-D193-4043-830A-8425EC14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Pointwise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F7DA8B-C654-4F99-8EA6-F80052A7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22624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Pointwise convolution, a simple 11 convolution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Since </a:t>
            </a:r>
            <a:r>
              <a:rPr lang="en-IN" dirty="0" err="1"/>
              <a:t>Depthwise</a:t>
            </a:r>
            <a:r>
              <a:rPr lang="en-IN" dirty="0"/>
              <a:t> only filters </a:t>
            </a:r>
            <a:r>
              <a:rPr lang="en-IN" dirty="0" err="1"/>
              <a:t>depthwise</a:t>
            </a:r>
            <a:r>
              <a:rPr lang="en-IN" dirty="0"/>
              <a:t> input channels, pointwise is used that computes a linear combination of the output of </a:t>
            </a:r>
            <a:r>
              <a:rPr lang="en-IN" dirty="0" err="1"/>
              <a:t>depthwise</a:t>
            </a:r>
            <a:r>
              <a:rPr lang="en-IN" dirty="0"/>
              <a:t> convolution via 1  1 convolution is needed in order to generate the new features.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Convolution costs = N*M*</a:t>
            </a:r>
            <a:r>
              <a:rPr lang="en-IN" dirty="0" err="1"/>
              <a:t>Rprime</a:t>
            </a:r>
            <a:r>
              <a:rPr lang="en-IN" dirty="0"/>
              <a:t>*</a:t>
            </a:r>
            <a:r>
              <a:rPr lang="en-IN" dirty="0" err="1"/>
              <a:t>Cprime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Depthwise</a:t>
            </a:r>
            <a:r>
              <a:rPr lang="en-IN" dirty="0"/>
              <a:t> separable convolutions cost: K*K*M*</a:t>
            </a:r>
            <a:r>
              <a:rPr lang="en-IN" dirty="0" err="1"/>
              <a:t>Rprime</a:t>
            </a:r>
            <a:r>
              <a:rPr lang="en-IN" dirty="0"/>
              <a:t>*</a:t>
            </a:r>
            <a:r>
              <a:rPr lang="en-IN" dirty="0" err="1"/>
              <a:t>Cprime</a:t>
            </a:r>
            <a:r>
              <a:rPr lang="en-IN" dirty="0"/>
              <a:t> + N*M*</a:t>
            </a:r>
            <a:r>
              <a:rPr lang="en-IN" dirty="0" err="1"/>
              <a:t>Rprime</a:t>
            </a:r>
            <a:r>
              <a:rPr lang="en-IN" dirty="0"/>
              <a:t>*</a:t>
            </a:r>
            <a:r>
              <a:rPr lang="en-IN" dirty="0" err="1"/>
              <a:t>Cprime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A8A6EFD-1A13-4589-970A-BB9C630F3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280" y="4322568"/>
            <a:ext cx="4423440" cy="15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39B5B8-AEC4-4199-8306-34B17BD6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24775A-E5E0-487A-AEC0-A953EC640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We have implemented a reduced form of the original architecture with :</a:t>
            </a:r>
          </a:p>
          <a:p>
            <a:pPr marL="457200" indent="-457200">
              <a:buAutoNum type="arabicPeriod"/>
            </a:pPr>
            <a:r>
              <a:rPr lang="en-IN" dirty="0"/>
              <a:t>Standard convolution (1 layer)</a:t>
            </a:r>
          </a:p>
          <a:p>
            <a:pPr marL="457200" indent="-457200">
              <a:buAutoNum type="arabicPeriod"/>
            </a:pPr>
            <a:r>
              <a:rPr lang="en-IN" dirty="0" err="1"/>
              <a:t>Depthwise</a:t>
            </a:r>
            <a:r>
              <a:rPr lang="en-IN" dirty="0"/>
              <a:t> convolution (1 Layer)</a:t>
            </a:r>
          </a:p>
          <a:p>
            <a:pPr marL="457200" indent="-457200">
              <a:buAutoNum type="arabicPeriod"/>
            </a:pPr>
            <a:r>
              <a:rPr lang="en-IN" dirty="0"/>
              <a:t>Pointwise convolution (1 layer)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Each layer followed by </a:t>
            </a:r>
            <a:r>
              <a:rPr lang="en-IN" dirty="0" err="1"/>
              <a:t>batchnorm</a:t>
            </a:r>
            <a:r>
              <a:rPr lang="en-IN" dirty="0"/>
              <a:t> and </a:t>
            </a:r>
            <a:r>
              <a:rPr lang="en-IN" dirty="0" err="1"/>
              <a:t>ReLU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Finally using Average Pool and Fully Connected </a:t>
            </a:r>
            <a:br>
              <a:rPr lang="en-IN" dirty="0"/>
            </a:br>
            <a:r>
              <a:rPr lang="en-IN" dirty="0"/>
              <a:t>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We successfully implemented this in Pytorch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97F4981-552C-436B-8B4C-95242844A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964892"/>
              </p:ext>
            </p:extLst>
          </p:nvPr>
        </p:nvGraphicFramePr>
        <p:xfrm>
          <a:off x="6268278" y="2941982"/>
          <a:ext cx="5433392" cy="3286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6696">
                  <a:extLst>
                    <a:ext uri="{9D8B030D-6E8A-4147-A177-3AD203B41FA5}">
                      <a16:colId xmlns:a16="http://schemas.microsoft.com/office/drawing/2014/main" xmlns="" val="341309672"/>
                    </a:ext>
                  </a:extLst>
                </a:gridCol>
                <a:gridCol w="2716696">
                  <a:extLst>
                    <a:ext uri="{9D8B030D-6E8A-4147-A177-3AD203B41FA5}">
                      <a16:colId xmlns:a16="http://schemas.microsoft.com/office/drawing/2014/main" xmlns="" val="2957543079"/>
                    </a:ext>
                  </a:extLst>
                </a:gridCol>
              </a:tblGrid>
              <a:tr h="5477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Type/Stride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Filter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12184258"/>
                  </a:ext>
                </a:extLst>
              </a:tr>
              <a:tr h="5477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Conv/s1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3×3×3×32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24277741"/>
                  </a:ext>
                </a:extLst>
              </a:tr>
              <a:tr h="5477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Conv dw/s1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3×3×32×1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76574340"/>
                  </a:ext>
                </a:extLst>
              </a:tr>
              <a:tr h="5477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Conv/s1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1×1×32×512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8659214"/>
                  </a:ext>
                </a:extLst>
              </a:tr>
              <a:tr h="5477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Avg Pool/s1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7×7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7993643"/>
                  </a:ext>
                </a:extLst>
              </a:tr>
              <a:tr h="5477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FC/s1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8192×10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7300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84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309DD-C7D0-47E7-95F5-D6B8D7D7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D1DF85C2-8CF4-406D-B8E2-50C9831A5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081" y="1846263"/>
            <a:ext cx="898816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392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405</TotalTime>
  <Words>793</Words>
  <Application>Microsoft Office PowerPoint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SimSun</vt:lpstr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PowerPoint Presentation</vt:lpstr>
      <vt:lpstr>Introduction </vt:lpstr>
      <vt:lpstr>Why MobileNets </vt:lpstr>
      <vt:lpstr>MobileNets Architecture</vt:lpstr>
      <vt:lpstr>Standard Convolution Layer</vt:lpstr>
      <vt:lpstr>Depthwise Convolution</vt:lpstr>
      <vt:lpstr>Pointwise Convolution</vt:lpstr>
      <vt:lpstr>Our Architecture</vt:lpstr>
      <vt:lpstr>Hardware architecture</vt:lpstr>
      <vt:lpstr>CLP-Nano for Convolution of a RxC and KxK feature MAP</vt:lpstr>
      <vt:lpstr>CLP-Nano - Software</vt:lpstr>
      <vt:lpstr>CLP-Nano - Hardware</vt:lpstr>
      <vt:lpstr>DW convolution in CLP-Nano</vt:lpstr>
      <vt:lpstr>PW convolution in CLP-Nano</vt:lpstr>
      <vt:lpstr>References: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Mukul Avinash Javadekar</dc:creator>
  <cp:lastModifiedBy>Microsoft account</cp:lastModifiedBy>
  <cp:revision>47</cp:revision>
  <dcterms:created xsi:type="dcterms:W3CDTF">2020-05-15T08:16:54Z</dcterms:created>
  <dcterms:modified xsi:type="dcterms:W3CDTF">2020-05-16T01:38:26Z</dcterms:modified>
</cp:coreProperties>
</file>