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3048c3f9824c8f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76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nline%20courses\board%20infinity\1myexl\capstone\datasets\globalsuperstore\pivot%20chart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nline%20courses\board%20infinity\1myexl\capstone\datasets\globalsuperstore\pivot%20cha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nline%20courses\board%20infinity\1myexl\capstone\datasets\globalsuperstore\pivot%20char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nline%20courses\board%20infinity\1myexl\capstone\datasets\globalsuperstore\pivot%20char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line%20courses\board%20infinity\1myexl\capstone\datasets\globalsuperstore\pivot%20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[pivot chart.xlsx]sales_b_date!PivotTable1</c:name>
    <c:fmtId val="7"/>
  </c:pivotSource>
  <c:chart>
    <c:autoTitleDeleted val="1"/>
    <c:pivotFmts>
      <c:pivotFmt>
        <c:idx val="0"/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6955380577427867E-4"/>
          <c:y val="7.8703703703703706E-2"/>
          <c:w val="0.88947200349956268"/>
          <c:h val="0.68242271799358434"/>
        </c:manualLayout>
      </c:layout>
      <c:lineChart>
        <c:grouping val="standard"/>
        <c:varyColors val="0"/>
        <c:ser>
          <c:idx val="0"/>
          <c:order val="0"/>
          <c:tx>
            <c:strRef>
              <c:f>sales_b_date!$C$3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sales_b_date!$B$4:$B$23</c:f>
              <c:multiLvlStrCache>
                <c:ptCount val="16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  <c:pt idx="9">
                    <c:v>Qtr2</c:v>
                  </c:pt>
                  <c:pt idx="10">
                    <c:v>Qtr3</c:v>
                  </c:pt>
                  <c:pt idx="11">
                    <c:v>Qtr4</c:v>
                  </c:pt>
                  <c:pt idx="12">
                    <c:v>Qtr1</c:v>
                  </c:pt>
                  <c:pt idx="13">
                    <c:v>Qtr2</c:v>
                  </c:pt>
                  <c:pt idx="14">
                    <c:v>Qtr3</c:v>
                  </c:pt>
                  <c:pt idx="15">
                    <c:v>Qtr4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  <c:pt idx="8">
                    <c:v>2013</c:v>
                  </c:pt>
                  <c:pt idx="12">
                    <c:v>2014</c:v>
                  </c:pt>
                </c:lvl>
              </c:multiLvlStrCache>
            </c:multiLvlStrRef>
          </c:cat>
          <c:val>
            <c:numRef>
              <c:f>sales_b_date!$C$4:$C$23</c:f>
              <c:numCache>
                <c:formatCode>[&gt;=1000]\$\ #,##0,"k";0</c:formatCode>
                <c:ptCount val="16"/>
                <c:pt idx="0">
                  <c:v>335780.01320000086</c:v>
                </c:pt>
                <c:pt idx="1">
                  <c:v>478870.98050000099</c:v>
                </c:pt>
                <c:pt idx="2">
                  <c:v>613306.36568000191</c:v>
                </c:pt>
                <c:pt idx="3">
                  <c:v>831493.53615999897</c:v>
                </c:pt>
                <c:pt idx="4">
                  <c:v>399367.7083800002</c:v>
                </c:pt>
                <c:pt idx="5">
                  <c:v>625592.85917999723</c:v>
                </c:pt>
                <c:pt idx="6">
                  <c:v>737768.89313999948</c:v>
                </c:pt>
                <c:pt idx="7">
                  <c:v>914709.23369999917</c:v>
                </c:pt>
                <c:pt idx="8">
                  <c:v>565019.58789999993</c:v>
                </c:pt>
                <c:pt idx="9">
                  <c:v>834839.49343999894</c:v>
                </c:pt>
                <c:pt idx="10">
                  <c:v>933036.98703999701</c:v>
                </c:pt>
                <c:pt idx="11">
                  <c:v>1072850.3809999947</c:v>
                </c:pt>
                <c:pt idx="12">
                  <c:v>689206.68383999949</c:v>
                </c:pt>
                <c:pt idx="13">
                  <c:v>932986.97053999698</c:v>
                </c:pt>
                <c:pt idx="14">
                  <c:v>1196482.8665399943</c:v>
                </c:pt>
                <c:pt idx="15">
                  <c:v>1481189.3496399929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/>
        <c:marker val="1"/>
        <c:smooth val="0"/>
        <c:axId val="179887704"/>
        <c:axId val="179889272"/>
      </c:lineChart>
      <c:catAx>
        <c:axId val="179887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179889272"/>
        <c:crosses val="autoZero"/>
        <c:auto val="1"/>
        <c:lblAlgn val="ctr"/>
        <c:lblOffset val="100"/>
        <c:noMultiLvlLbl val="0"/>
      </c:catAx>
      <c:valAx>
        <c:axId val="179889272"/>
        <c:scaling>
          <c:orientation val="minMax"/>
        </c:scaling>
        <c:delete val="1"/>
        <c:axPos val="l"/>
        <c:numFmt formatCode="[&gt;=1000]\$\ #,##0,&quot;k&quot;;0" sourceLinked="1"/>
        <c:majorTickMark val="out"/>
        <c:minorTickMark val="none"/>
        <c:tickLblPos val="nextTo"/>
        <c:crossAx val="17988770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[pivot chart.xlsx]sales_by_subcategory!PivotTable2</c:name>
    <c:fmtId val="14"/>
  </c:pivotSource>
  <c:chart>
    <c:autoTitleDeleted val="1"/>
    <c:pivotFmts>
      <c:pivotFmt>
        <c:idx val="0"/>
        <c:spPr>
          <a:gradFill>
            <a:gsLst>
              <a:gs pos="0">
                <a:schemeClr val="accent5"/>
              </a:gs>
              <a:gs pos="100000">
                <a:schemeClr val="accent5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>
            <a:gsLst>
              <a:gs pos="0">
                <a:schemeClr val="accent5"/>
              </a:gs>
              <a:gs pos="100000">
                <a:schemeClr val="accent5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5"/>
              </a:gs>
              <a:gs pos="100000">
                <a:schemeClr val="accent5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10794214672828"/>
          <c:y val="2.4568993393217581E-2"/>
          <c:w val="0.70779068241469856"/>
          <c:h val="0.85659703995333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sales_by_subcategory!$C$6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sales_by_subcategory!$B$7:$B$11</c:f>
              <c:strCache>
                <c:ptCount val="5"/>
                <c:pt idx="0">
                  <c:v>Bookcases</c:v>
                </c:pt>
                <c:pt idx="1">
                  <c:v>Chairs</c:v>
                </c:pt>
                <c:pt idx="2">
                  <c:v>Copiers</c:v>
                </c:pt>
                <c:pt idx="3">
                  <c:v>Phones</c:v>
                </c:pt>
                <c:pt idx="4">
                  <c:v>Storage</c:v>
                </c:pt>
              </c:strCache>
            </c:strRef>
          </c:cat>
          <c:val>
            <c:numRef>
              <c:f>sales_by_subcategory!$C$7:$C$11</c:f>
              <c:numCache>
                <c:formatCode>[&gt;=1000]\$\ #,##0,"k";0</c:formatCode>
                <c:ptCount val="5"/>
                <c:pt idx="0">
                  <c:v>1466572.2417999967</c:v>
                </c:pt>
                <c:pt idx="1">
                  <c:v>1501681.7641999938</c:v>
                </c:pt>
                <c:pt idx="2">
                  <c:v>1509436.2732799973</c:v>
                </c:pt>
                <c:pt idx="3">
                  <c:v>1706824.1391999812</c:v>
                </c:pt>
                <c:pt idx="4">
                  <c:v>1127085.8613999898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1871968"/>
        <c:axId val="181866480"/>
      </c:barChart>
      <c:catAx>
        <c:axId val="181871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66480"/>
        <c:crosses val="autoZero"/>
        <c:auto val="1"/>
        <c:lblAlgn val="ctr"/>
        <c:lblOffset val="100"/>
        <c:noMultiLvlLbl val="0"/>
      </c:catAx>
      <c:valAx>
        <c:axId val="181866480"/>
        <c:scaling>
          <c:orientation val="minMax"/>
        </c:scaling>
        <c:delete val="1"/>
        <c:axPos val="l"/>
        <c:numFmt formatCode="[&gt;=1000]\$\ #,##0,&quot;k&quot;;0" sourceLinked="1"/>
        <c:majorTickMark val="none"/>
        <c:minorTickMark val="none"/>
        <c:tickLblPos val="nextTo"/>
        <c:crossAx val="18187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chart.xlsx]sales by segment!PivotTable5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60916568845979E-3"/>
          <c:y val="4.3981481481481483E-2"/>
          <c:w val="0.98055555555555551"/>
          <c:h val="0.93055555555555569"/>
        </c:manualLayout>
      </c:layout>
      <c:pie3DChart>
        <c:varyColors val="1"/>
        <c:ser>
          <c:idx val="0"/>
          <c:order val="0"/>
          <c:tx>
            <c:strRef>
              <c:f>'sales by segment'!$H$8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segment'!$G$9:$G$11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'sales by segment'!$H$9:$H$11</c:f>
              <c:numCache>
                <c:formatCode>[&gt;=1000]\$\ #,##0,"k";0</c:formatCode>
                <c:ptCount val="3"/>
                <c:pt idx="0">
                  <c:v>6507949.4178600842</c:v>
                </c:pt>
                <c:pt idx="1">
                  <c:v>3824697.5214599799</c:v>
                </c:pt>
                <c:pt idx="2">
                  <c:v>2309854.9705599747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chart.xlsx]shipping mode by cost!PivotTable6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0292104111986001"/>
          <c:y val="0.10897710702828811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'shipping mode by cost'!$F$7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mode by cost'!$E$8:$E$11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'shipping mode by cost'!$F$8:$F$11</c:f>
              <c:numCache>
                <c:formatCode>[&gt;=1000]\$\ #,##0,"k";0</c:formatCode>
                <c:ptCount val="4"/>
                <c:pt idx="0">
                  <c:v>308103.25000000093</c:v>
                </c:pt>
                <c:pt idx="1">
                  <c:v>115974.05999999985</c:v>
                </c:pt>
                <c:pt idx="2">
                  <c:v>314112.62000000104</c:v>
                </c:pt>
                <c:pt idx="3">
                  <c:v>614630.75999999081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chart.xlsx]Market order priority!PivotTable3</c:name>
    <c:fmtId val="18"/>
  </c:pivotSource>
  <c:chart>
    <c:autoTitleDeleted val="1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7261745752795276E-3"/>
          <c:y val="8.6942190819596671E-2"/>
          <c:w val="0.93888888888888888"/>
          <c:h val="0.58122411781860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'Market order priority'!$G$8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'Market order priority'!$F$9:$F$43</c:f>
              <c:multiLvlStrCache>
                <c:ptCount val="28"/>
                <c:lvl>
                  <c:pt idx="0">
                    <c:v>Critical</c:v>
                  </c:pt>
                  <c:pt idx="1">
                    <c:v>High</c:v>
                  </c:pt>
                  <c:pt idx="2">
                    <c:v>Low</c:v>
                  </c:pt>
                  <c:pt idx="3">
                    <c:v>Medium</c:v>
                  </c:pt>
                  <c:pt idx="4">
                    <c:v>Critical</c:v>
                  </c:pt>
                  <c:pt idx="5">
                    <c:v>High</c:v>
                  </c:pt>
                  <c:pt idx="6">
                    <c:v>Low</c:v>
                  </c:pt>
                  <c:pt idx="7">
                    <c:v>Medium</c:v>
                  </c:pt>
                  <c:pt idx="8">
                    <c:v>Critical</c:v>
                  </c:pt>
                  <c:pt idx="9">
                    <c:v>High</c:v>
                  </c:pt>
                  <c:pt idx="10">
                    <c:v>Low</c:v>
                  </c:pt>
                  <c:pt idx="11">
                    <c:v>Medium</c:v>
                  </c:pt>
                  <c:pt idx="12">
                    <c:v>Critical</c:v>
                  </c:pt>
                  <c:pt idx="13">
                    <c:v>High</c:v>
                  </c:pt>
                  <c:pt idx="14">
                    <c:v>Low</c:v>
                  </c:pt>
                  <c:pt idx="15">
                    <c:v>Medium</c:v>
                  </c:pt>
                  <c:pt idx="16">
                    <c:v>Critical</c:v>
                  </c:pt>
                  <c:pt idx="17">
                    <c:v>High</c:v>
                  </c:pt>
                  <c:pt idx="18">
                    <c:v>Low</c:v>
                  </c:pt>
                  <c:pt idx="19">
                    <c:v>Medium</c:v>
                  </c:pt>
                  <c:pt idx="20">
                    <c:v>Critical</c:v>
                  </c:pt>
                  <c:pt idx="21">
                    <c:v>High</c:v>
                  </c:pt>
                  <c:pt idx="22">
                    <c:v>Low</c:v>
                  </c:pt>
                  <c:pt idx="23">
                    <c:v>Medium</c:v>
                  </c:pt>
                  <c:pt idx="24">
                    <c:v>Critical</c:v>
                  </c:pt>
                  <c:pt idx="25">
                    <c:v>High</c:v>
                  </c:pt>
                  <c:pt idx="26">
                    <c:v>Low</c:v>
                  </c:pt>
                  <c:pt idx="27">
                    <c:v>Medium</c:v>
                  </c:pt>
                </c:lvl>
                <c:lvl>
                  <c:pt idx="0">
                    <c:v>Africa</c:v>
                  </c:pt>
                  <c:pt idx="4">
                    <c:v>APAC</c:v>
                  </c:pt>
                  <c:pt idx="8">
                    <c:v>Canada</c:v>
                  </c:pt>
                  <c:pt idx="12">
                    <c:v>EMEA</c:v>
                  </c:pt>
                  <c:pt idx="16">
                    <c:v>EU</c:v>
                  </c:pt>
                  <c:pt idx="20">
                    <c:v>LATAM</c:v>
                  </c:pt>
                  <c:pt idx="24">
                    <c:v>US</c:v>
                  </c:pt>
                </c:lvl>
              </c:multiLvlStrCache>
            </c:multiLvlStrRef>
          </c:cat>
          <c:val>
            <c:numRef>
              <c:f>'Market order priority'!$G$9:$G$43</c:f>
              <c:numCache>
                <c:formatCode>General</c:formatCode>
                <c:ptCount val="28"/>
                <c:pt idx="0">
                  <c:v>372</c:v>
                </c:pt>
                <c:pt idx="1">
                  <c:v>1404</c:v>
                </c:pt>
                <c:pt idx="2">
                  <c:v>213</c:v>
                </c:pt>
                <c:pt idx="3">
                  <c:v>2598</c:v>
                </c:pt>
                <c:pt idx="4">
                  <c:v>825</c:v>
                </c:pt>
                <c:pt idx="5">
                  <c:v>3360</c:v>
                </c:pt>
                <c:pt idx="6">
                  <c:v>456</c:v>
                </c:pt>
                <c:pt idx="7">
                  <c:v>6361</c:v>
                </c:pt>
                <c:pt idx="8">
                  <c:v>37</c:v>
                </c:pt>
                <c:pt idx="9">
                  <c:v>128</c:v>
                </c:pt>
                <c:pt idx="10">
                  <c:v>11</c:v>
                </c:pt>
                <c:pt idx="11">
                  <c:v>208</c:v>
                </c:pt>
                <c:pt idx="12">
                  <c:v>388</c:v>
                </c:pt>
                <c:pt idx="13">
                  <c:v>1506</c:v>
                </c:pt>
                <c:pt idx="14">
                  <c:v>236</c:v>
                </c:pt>
                <c:pt idx="15">
                  <c:v>2899</c:v>
                </c:pt>
                <c:pt idx="16">
                  <c:v>772</c:v>
                </c:pt>
                <c:pt idx="17">
                  <c:v>2914</c:v>
                </c:pt>
                <c:pt idx="18">
                  <c:v>556</c:v>
                </c:pt>
                <c:pt idx="19">
                  <c:v>5758</c:v>
                </c:pt>
                <c:pt idx="20">
                  <c:v>755</c:v>
                </c:pt>
                <c:pt idx="21">
                  <c:v>3120</c:v>
                </c:pt>
                <c:pt idx="22">
                  <c:v>520</c:v>
                </c:pt>
                <c:pt idx="23">
                  <c:v>5899</c:v>
                </c:pt>
                <c:pt idx="24">
                  <c:v>783</c:v>
                </c:pt>
                <c:pt idx="25">
                  <c:v>3069</c:v>
                </c:pt>
                <c:pt idx="26">
                  <c:v>432</c:v>
                </c:pt>
                <c:pt idx="27">
                  <c:v>5710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1868832"/>
        <c:axId val="238651456"/>
      </c:barChart>
      <c:catAx>
        <c:axId val="18186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651456"/>
        <c:crosses val="autoZero"/>
        <c:auto val="1"/>
        <c:lblAlgn val="ctr"/>
        <c:lblOffset val="100"/>
        <c:noMultiLvlLbl val="0"/>
      </c:catAx>
      <c:valAx>
        <c:axId val="238651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86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chart.xlsx]market!PivotTable2</c:name>
    <c:fmtId val="7"/>
  </c:pivotSource>
  <c:chart>
    <c:autoTitleDeleted val="1"/>
    <c:pivotFmts>
      <c:pivotFmt>
        <c:idx val="0"/>
        <c:marker>
          <c:symbol val="none"/>
        </c:marker>
        <c:dLbl>
          <c:idx val="0"/>
          <c:numFmt formatCode="#,##0,&quot;k&quot;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numFmt formatCode="#,##0,&quot;k&quot;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numFmt formatCode="#,##0,&quot;k&quot;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33333333333339E-2"/>
          <c:y val="0.21786089238845149"/>
          <c:w val="0.93888888888888922"/>
          <c:h val="0.54380176436278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market!$C$6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market!$B$7:$B$13</c:f>
              <c:strCache>
                <c:ptCount val="7"/>
                <c:pt idx="0">
                  <c:v>Africa</c:v>
                </c:pt>
                <c:pt idx="1">
                  <c:v>APAC</c:v>
                </c:pt>
                <c:pt idx="2">
                  <c:v>Canada</c:v>
                </c:pt>
                <c:pt idx="3">
                  <c:v>EMEA</c:v>
                </c:pt>
                <c:pt idx="4">
                  <c:v>EU</c:v>
                </c:pt>
                <c:pt idx="5">
                  <c:v>LATAM</c:v>
                </c:pt>
                <c:pt idx="6">
                  <c:v>US</c:v>
                </c:pt>
              </c:strCache>
            </c:strRef>
          </c:cat>
          <c:val>
            <c:numRef>
              <c:f>market!$C$7:$C$13</c:f>
              <c:numCache>
                <c:formatCode>_-[$$-409]* #,##0.00_ ;_-[$$-409]* \-#,##0.00\ ;_-[$$-409]* "-"??_ ;_-@_ </c:formatCode>
                <c:ptCount val="7"/>
                <c:pt idx="0">
                  <c:v>783773.21099999722</c:v>
                </c:pt>
                <c:pt idx="1">
                  <c:v>3585744.1289999904</c:v>
                </c:pt>
                <c:pt idx="2">
                  <c:v>66928.169999999984</c:v>
                </c:pt>
                <c:pt idx="3">
                  <c:v>806161.31099999545</c:v>
                </c:pt>
                <c:pt idx="4">
                  <c:v>2938089.0614999942</c:v>
                </c:pt>
                <c:pt idx="5">
                  <c:v>2164605.1670799949</c:v>
                </c:pt>
                <c:pt idx="6">
                  <c:v>2297200.8602999249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9892016"/>
        <c:axId val="179886136"/>
      </c:barChart>
      <c:catAx>
        <c:axId val="179892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9886136"/>
        <c:crosses val="autoZero"/>
        <c:auto val="1"/>
        <c:lblAlgn val="ctr"/>
        <c:lblOffset val="100"/>
        <c:noMultiLvlLbl val="0"/>
      </c:catAx>
      <c:valAx>
        <c:axId val="179886136"/>
        <c:scaling>
          <c:orientation val="minMax"/>
        </c:scaling>
        <c:delete val="1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crossAx val="17989201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38845144356956E-2"/>
          <c:y val="5.1044634377967711E-2"/>
          <c:w val="0.93888888888888888"/>
          <c:h val="0.72008457276173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of country'!$I$8</c:f>
              <c:strCache>
                <c:ptCount val="1"/>
                <c:pt idx="0">
                  <c:v> Sales</c:v>
                </c:pt>
              </c:strCache>
            </c:strRef>
          </c:tx>
          <c:invertIfNegative val="0"/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'sales of country'!$H$9:$H$14</c:f>
              <c:strCache>
                <c:ptCount val="6"/>
                <c:pt idx="0">
                  <c:v>United States</c:v>
                </c:pt>
                <c:pt idx="1">
                  <c:v>Australia</c:v>
                </c:pt>
                <c:pt idx="2">
                  <c:v>France</c:v>
                </c:pt>
                <c:pt idx="3">
                  <c:v>China</c:v>
                </c:pt>
                <c:pt idx="4">
                  <c:v>Germany</c:v>
                </c:pt>
                <c:pt idx="5">
                  <c:v>Mexico</c:v>
                </c:pt>
              </c:strCache>
            </c:strRef>
          </c:cat>
          <c:val>
            <c:numRef>
              <c:f>'sales of country'!$I$9:$I$14</c:f>
              <c:numCache>
                <c:formatCode>[&gt;=1000]\$\ #,##0,"k";[&lt;=-1000]\$\ #,##0,"K"</c:formatCode>
                <c:ptCount val="6"/>
                <c:pt idx="0">
                  <c:v>2297200.8602999249</c:v>
                </c:pt>
                <c:pt idx="1">
                  <c:v>925235.85299999989</c:v>
                </c:pt>
                <c:pt idx="2">
                  <c:v>858931.0829999994</c:v>
                </c:pt>
                <c:pt idx="3">
                  <c:v>700562.02500000002</c:v>
                </c:pt>
                <c:pt idx="4">
                  <c:v>628840.03050000116</c:v>
                </c:pt>
                <c:pt idx="5">
                  <c:v>622590.61751999601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9888096"/>
        <c:axId val="179890056"/>
      </c:barChart>
      <c:catAx>
        <c:axId val="179888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9890056"/>
        <c:crosses val="autoZero"/>
        <c:auto val="1"/>
        <c:lblAlgn val="ctr"/>
        <c:lblOffset val="100"/>
        <c:noMultiLvlLbl val="0"/>
      </c:catAx>
      <c:valAx>
        <c:axId val="179890056"/>
        <c:scaling>
          <c:orientation val="minMax"/>
        </c:scaling>
        <c:delete val="1"/>
        <c:axPos val="l"/>
        <c:numFmt formatCode="[&gt;=1000]\$\ #,##0,&quot;k&quot;;[&lt;=-1000]\$\ #,##0,&quot;K&quot;" sourceLinked="1"/>
        <c:majorTickMark val="out"/>
        <c:minorTickMark val="none"/>
        <c:tickLblPos val="nextTo"/>
        <c:crossAx val="1798880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chart.xlsx]sales of state!PivotTable1</c:name>
    <c:fmtId val="10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27777777777777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-2.121889068003334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55555555555555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388888888888887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833333333333323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5582989626296712"/>
              <c:y val="-9.25925925925934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428571428571428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3756613756613761"/>
              <c:y val="-4.629629629629671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58201058201057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58201058201058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833333333333323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388888888888887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55555555555555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27777777777777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-2.121889068003334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833333333333323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388888888888887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55555555555555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027777777777777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.11666666666666668"/>
              <c:y val="-2.121889068003334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236428779735861"/>
          <c:y val="9.7222222222222224E-2"/>
          <c:w val="0.64045603674540685"/>
          <c:h val="0.898148148148148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'sales of state'!$D$6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dLbl>
              <c:idx val="0"/>
              <c:layout>
                <c:manualLayout>
                  <c:x val="0.11666666666666668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0833333333333323"/>
                  <c:y val="-4.6296296296296302E-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1388888888888887"/>
                  <c:y val="-4.6296296296296302E-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0555555555555557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1666666666666668"/>
                  <c:y val="4.6296296296296302E-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0277777777777777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11666666666666668"/>
                  <c:y val="-2.1218890680033345E-17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state'!$C$7:$C$13</c:f>
              <c:strCache>
                <c:ptCount val="7"/>
                <c:pt idx="0">
                  <c:v>England</c:v>
                </c:pt>
                <c:pt idx="1">
                  <c:v>California</c:v>
                </c:pt>
                <c:pt idx="2">
                  <c:v>Ile-de-France</c:v>
                </c:pt>
                <c:pt idx="3">
                  <c:v>New York</c:v>
                </c:pt>
                <c:pt idx="4">
                  <c:v>New South Wales</c:v>
                </c:pt>
                <c:pt idx="5">
                  <c:v>Queensland</c:v>
                </c:pt>
                <c:pt idx="6">
                  <c:v>North Rhine-Westphalia</c:v>
                </c:pt>
              </c:strCache>
            </c:strRef>
          </c:cat>
          <c:val>
            <c:numRef>
              <c:f>'sales of state'!$D$7:$D$13</c:f>
              <c:numCache>
                <c:formatCode>[&gt;=1000]\$\ #,##0,"k";0</c:formatCode>
                <c:ptCount val="7"/>
                <c:pt idx="0">
                  <c:v>485170.97099999915</c:v>
                </c:pt>
                <c:pt idx="1">
                  <c:v>457687.63150000304</c:v>
                </c:pt>
                <c:pt idx="2">
                  <c:v>317822.54400000017</c:v>
                </c:pt>
                <c:pt idx="3">
                  <c:v>310876.27100000123</c:v>
                </c:pt>
                <c:pt idx="4">
                  <c:v>270487.10399999964</c:v>
                </c:pt>
                <c:pt idx="5">
                  <c:v>238312.73399999991</c:v>
                </c:pt>
                <c:pt idx="6">
                  <c:v>216451.8510000002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9891232"/>
        <c:axId val="179890448"/>
      </c:barChart>
      <c:catAx>
        <c:axId val="179891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90448"/>
        <c:crosses val="autoZero"/>
        <c:auto val="1"/>
        <c:lblAlgn val="ctr"/>
        <c:lblOffset val="100"/>
        <c:noMultiLvlLbl val="0"/>
      </c:catAx>
      <c:valAx>
        <c:axId val="179890448"/>
        <c:scaling>
          <c:orientation val="minMax"/>
        </c:scaling>
        <c:delete val="1"/>
        <c:axPos val="b"/>
        <c:numFmt formatCode="[&gt;=1000]\$\ #,##0,&quot;k&quot;;0" sourceLinked="1"/>
        <c:majorTickMark val="none"/>
        <c:minorTickMark val="none"/>
        <c:tickLblPos val="nextTo"/>
        <c:crossAx val="17989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[pivot chart.xlsx]sales of cities !PivotTable3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11111111111111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555555555555557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"/>
              <c:y val="1.851851851851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11111111111111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83333333333333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55555555555556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"/>
              <c:y val="1.851851851851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55555555555556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83333333333333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11111111111111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"/>
              <c:y val="1.851851851851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555555555555557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11111111111111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555555555555567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833333333333335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11111111111111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"/>
              <c:y val="1.851851851851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0555555555555557"/>
              <c:y val="-4.629629629629630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.1111111111111111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42585301837274"/>
          <c:y val="0.10185185185185185"/>
          <c:w val="0.75540048118985137"/>
          <c:h val="0.898148148148148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'sales of cities '!$G$8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layout>
                <c:manualLayout>
                  <c:x val="0.10555555555555567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0833333333333335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111111111111111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"/>
                  <c:y val="1.8518518518518521E-2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0555555555555557"/>
                  <c:y val="-4.6296296296296302E-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11111111111111"/>
                  <c:y val="0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cities '!$F$9:$F$15</c:f>
              <c:strCache>
                <c:ptCount val="7"/>
                <c:pt idx="0">
                  <c:v>New York City</c:v>
                </c:pt>
                <c:pt idx="1">
                  <c:v>Los Angeles</c:v>
                </c:pt>
                <c:pt idx="2">
                  <c:v>Manila</c:v>
                </c:pt>
                <c:pt idx="3">
                  <c:v>Seattle</c:v>
                </c:pt>
                <c:pt idx="4">
                  <c:v>San Francisco</c:v>
                </c:pt>
                <c:pt idx="5">
                  <c:v>Philadelphia</c:v>
                </c:pt>
                <c:pt idx="6">
                  <c:v>Sydney</c:v>
                </c:pt>
              </c:strCache>
            </c:strRef>
          </c:cat>
          <c:val>
            <c:numRef>
              <c:f>'sales of cities '!$G$9:$G$15</c:f>
              <c:numCache>
                <c:formatCode>[&gt;=1000]\$\ #,##0,"k";0</c:formatCode>
                <c:ptCount val="7"/>
                <c:pt idx="0">
                  <c:v>256368.16100000014</c:v>
                </c:pt>
                <c:pt idx="1">
                  <c:v>175851.34099999993</c:v>
                </c:pt>
                <c:pt idx="2">
                  <c:v>120886.94850000004</c:v>
                </c:pt>
                <c:pt idx="3">
                  <c:v>119540.74200000004</c:v>
                </c:pt>
                <c:pt idx="4">
                  <c:v>112669.09199999992</c:v>
                </c:pt>
                <c:pt idx="5">
                  <c:v>109077.01299999992</c:v>
                </c:pt>
                <c:pt idx="6">
                  <c:v>101945.51700000002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9886920"/>
        <c:axId val="181871576"/>
      </c:barChart>
      <c:catAx>
        <c:axId val="1798869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71576"/>
        <c:crosses val="autoZero"/>
        <c:auto val="1"/>
        <c:lblAlgn val="ctr"/>
        <c:lblOffset val="100"/>
        <c:noMultiLvlLbl val="0"/>
      </c:catAx>
      <c:valAx>
        <c:axId val="181871576"/>
        <c:scaling>
          <c:orientation val="minMax"/>
        </c:scaling>
        <c:delete val="1"/>
        <c:axPos val="b"/>
        <c:numFmt formatCode="[&gt;=1000]\$\ #,##0,&quot;k&quot;;0" sourceLinked="1"/>
        <c:majorTickMark val="none"/>
        <c:minorTickMark val="none"/>
        <c:tickLblPos val="nextTo"/>
        <c:crossAx val="179886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chart.xlsx]category sales!PivotTable1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273353159843121E-2"/>
          <c:y val="4.1191384578659167E-2"/>
          <c:w val="0.94876817157565008"/>
          <c:h val="0.90937895392694978"/>
        </c:manualLayout>
      </c:layout>
      <c:pie3DChart>
        <c:varyColors val="1"/>
        <c:ser>
          <c:idx val="0"/>
          <c:order val="0"/>
          <c:tx>
            <c:strRef>
              <c:f>'category sales'!$D$6:$D$7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'category sales'!$C$8:$C$10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'category sales'!$D$8:$D$10</c:f>
              <c:numCache>
                <c:formatCode>[&gt;=1000]\$\ #,##0,"k";0</c:formatCode>
                <c:ptCount val="3"/>
                <c:pt idx="0">
                  <c:v>4110874.1862999699</c:v>
                </c:pt>
                <c:pt idx="1">
                  <c:v>3787070.2254999117</c:v>
                </c:pt>
                <c:pt idx="2">
                  <c:v>4744557.4980800189</c:v>
                </c:pt>
              </c:numCache>
            </c:numRef>
          </c:val>
        </c:ser>
        <c:ser>
          <c:idx val="1"/>
          <c:order val="1"/>
          <c:tx>
            <c:strRef>
              <c:f>'category sales'!$E$6:$E$7</c:f>
              <c:strCache>
                <c:ptCount val="1"/>
                <c:pt idx="0">
                  <c:v>Sum of Quantity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'category sales'!$C$8:$C$10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'category sales'!$E$8:$E$10</c:f>
              <c:numCache>
                <c:formatCode>General</c:formatCode>
                <c:ptCount val="3"/>
                <c:pt idx="0">
                  <c:v>34954</c:v>
                </c:pt>
                <c:pt idx="1">
                  <c:v>108182</c:v>
                </c:pt>
                <c:pt idx="2">
                  <c:v>35176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chart.xlsx]sales with discount!PivotTable1</c:name>
    <c:fmtId val="68"/>
  </c:pivotSource>
  <c:chart>
    <c:autoTitleDeleted val="1"/>
    <c:pivotFmts>
      <c:pivotFmt>
        <c:idx val="0"/>
        <c:spPr>
          <a:ln w="31750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"/>
      </c:pivotFmt>
      <c:pivotFmt>
        <c:idx val="2"/>
        <c:spPr>
          <a:ln w="31750" cap="rnd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180000" tIns="0" rIns="360000" bIns="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3"/>
        <c:dLbl>
          <c:idx val="0"/>
          <c:layout>
            <c:manualLayout>
              <c:x val="-0.11462712506189501"/>
              <c:y val="1.74233831418254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ln w="31750" cap="rnd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-4.2451671280815924E-3"/>
              <c:y val="-5.0517292933320045E-2"/>
            </c:manualLayout>
          </c:layout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180000" tIns="0" rIns="360000" bIns="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7"/>
        <c:spPr>
          <a:ln w="31750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-3.9573221155574732E-2"/>
              <c:y val="9.29426226784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8"/>
        <c:spPr>
          <a:ln w="31750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-4.3378396193626483E-2"/>
              <c:y val="6.34067576995913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9"/>
        <c:spPr>
          <a:ln w="31750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layout>
            <c:manualLayout>
              <c:x val="-6.2404271383885233E-2"/>
              <c:y val="-5.05172929333200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0"/>
        <c:spPr>
          <a:ln w="31750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1"/>
        <c:dLbl>
          <c:idx val="0"/>
          <c:layout>
            <c:manualLayout>
              <c:x val="-6.2404271383885233E-2"/>
              <c:y val="-5.05172929333200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2"/>
        <c:dLbl>
          <c:idx val="0"/>
          <c:layout>
            <c:manualLayout>
              <c:x val="-4.3378396193626483E-2"/>
              <c:y val="6.34067576995913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3"/>
        <c:dLbl>
          <c:idx val="0"/>
          <c:layout>
            <c:manualLayout>
              <c:x val="-3.9573221155574732E-2"/>
              <c:y val="9.29426226784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4"/>
        <c:spPr>
          <a:ln w="31750" cap="rnd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180000" tIns="0" rIns="360000" bIns="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5"/>
        <c:dLbl>
          <c:idx val="0"/>
          <c:layout>
            <c:manualLayout>
              <c:x val="-4.2451671280815924E-3"/>
              <c:y val="-5.0517292933320045E-2"/>
            </c:manualLayout>
          </c:layout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180000" tIns="0" rIns="360000" bIns="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6"/>
        <c:spPr>
          <a:ln w="31750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7"/>
        <c:dLbl>
          <c:idx val="0"/>
          <c:layout>
            <c:manualLayout>
              <c:x val="-6.2404271383885233E-2"/>
              <c:y val="-5.05172929333200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8"/>
        <c:dLbl>
          <c:idx val="0"/>
          <c:layout>
            <c:manualLayout>
              <c:x val="-4.3378396193626483E-2"/>
              <c:y val="6.34067576995913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9"/>
        <c:dLbl>
          <c:idx val="0"/>
          <c:layout>
            <c:manualLayout>
              <c:x val="-3.9573221155574732E-2"/>
              <c:y val="9.29426226784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6000" tIns="0" rIns="38100" bIns="0" anchor="t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20"/>
        <c:spPr>
          <a:ln w="31750" cap="rnd">
            <a:solidFill>
              <a:schemeClr val="accent2">
                <a:lumMod val="7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180000" tIns="0" rIns="360000" bIns="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21"/>
        <c:dLbl>
          <c:idx val="0"/>
          <c:layout>
            <c:manualLayout>
              <c:x val="-4.2451671280815924E-3"/>
              <c:y val="-5.0517292933320045E-2"/>
            </c:manualLayout>
          </c:layout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180000" tIns="0" rIns="360000" bIns="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5.8980213089802143E-4"/>
          <c:y val="0.10389149141167482"/>
          <c:w val="0.95478832716810524"/>
          <c:h val="0.71620858196483272"/>
        </c:manualLayout>
      </c:layout>
      <c:lineChart>
        <c:grouping val="percentStacked"/>
        <c:varyColors val="0"/>
        <c:ser>
          <c:idx val="0"/>
          <c:order val="0"/>
          <c:tx>
            <c:strRef>
              <c:f>'sales with discount'!$G$6:$G$7</c:f>
              <c:strCache>
                <c:ptCount val="1"/>
                <c:pt idx="0">
                  <c:v> Sales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Pt>
            <c:idx val="1"/>
            <c:bubble3D val="0"/>
          </c:dPt>
          <c:dPt>
            <c:idx val="5"/>
            <c:bubble3D val="0"/>
          </c:dPt>
          <c:dPt>
            <c:idx val="7"/>
            <c:bubble3D val="0"/>
          </c:dPt>
          <c:dLbls>
            <c:dLbl>
              <c:idx val="1"/>
              <c:layout>
                <c:manualLayout>
                  <c:x val="-6.2404271383885233E-2"/>
                  <c:y val="-5.0517292933320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78396193626483E-2"/>
                  <c:y val="6.3406757699591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9573221155574732E-2"/>
                  <c:y val="9.29426226784942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6000" tIns="0" rIns="38100" bIns="0" anchor="t" anchorCtr="0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'sales with discount'!$F$8:$F$19</c:f>
              <c:multiLvlStrCache>
                <c:ptCount val="9"/>
                <c:lvl>
                  <c:pt idx="0">
                    <c:v>0</c:v>
                  </c:pt>
                  <c:pt idx="1">
                    <c:v>0.1</c:v>
                  </c:pt>
                  <c:pt idx="2">
                    <c:v>0.4</c:v>
                  </c:pt>
                  <c:pt idx="3">
                    <c:v>0</c:v>
                  </c:pt>
                  <c:pt idx="4">
                    <c:v>0.1</c:v>
                  </c:pt>
                  <c:pt idx="5">
                    <c:v>0.15</c:v>
                  </c:pt>
                  <c:pt idx="6">
                    <c:v>0</c:v>
                  </c:pt>
                  <c:pt idx="7">
                    <c:v>0.2</c:v>
                  </c:pt>
                  <c:pt idx="8">
                    <c:v>0.4</c:v>
                  </c:pt>
                </c:lvl>
                <c:lvl>
                  <c:pt idx="0">
                    <c:v>Australia</c:v>
                  </c:pt>
                  <c:pt idx="3">
                    <c:v>France</c:v>
                  </c:pt>
                  <c:pt idx="6">
                    <c:v>United States</c:v>
                  </c:pt>
                </c:lvl>
              </c:multiLvlStrCache>
            </c:multiLvlStrRef>
          </c:cat>
          <c:val>
            <c:numRef>
              <c:f>'sales with discount'!$G$8:$G$19</c:f>
              <c:numCache>
                <c:formatCode>[&gt;=1000]\$\ #,##0,"k";0</c:formatCode>
                <c:ptCount val="9"/>
                <c:pt idx="0">
                  <c:v>48905.429999999978</c:v>
                </c:pt>
                <c:pt idx="1">
                  <c:v>752150.6099999994</c:v>
                </c:pt>
                <c:pt idx="2">
                  <c:v>85949.83800000012</c:v>
                </c:pt>
                <c:pt idx="3">
                  <c:v>196485.21</c:v>
                </c:pt>
                <c:pt idx="4">
                  <c:v>352544.37299999991</c:v>
                </c:pt>
                <c:pt idx="5">
                  <c:v>256321.33349999983</c:v>
                </c:pt>
                <c:pt idx="6">
                  <c:v>1087908.4699999618</c:v>
                </c:pt>
                <c:pt idx="7">
                  <c:v>764594.36800000817</c:v>
                </c:pt>
                <c:pt idx="8">
                  <c:v>116417.78400000013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'sales with discount'!$H$6:$H$7</c:f>
              <c:strCache>
                <c:ptCount val="1"/>
                <c:pt idx="0">
                  <c:v> Profit</c:v>
                </c:pt>
              </c:strCache>
            </c:strRef>
          </c:tx>
          <c:spPr>
            <a:ln w="31750" cap="rnd">
              <a:solidFill>
                <a:schemeClr val="accent2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Pt>
            <c:idx val="2"/>
            <c:bubble3D val="0"/>
          </c:dPt>
          <c:dPt>
            <c:idx val="8"/>
            <c:bubble3D val="0"/>
          </c:dPt>
          <c:dLbls>
            <c:dLbl>
              <c:idx val="8"/>
              <c:layout>
                <c:manualLayout>
                  <c:x val="-4.2451671280815924E-3"/>
                  <c:y val="-5.05172929333200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[&gt;=1000]\$\ #,##0,&quot;k&quot;;[&lt;=-1000]\$\ \-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180000" tIns="0" rIns="360000" bIns="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'sales with discount'!$F$8:$F$19</c:f>
              <c:multiLvlStrCache>
                <c:ptCount val="9"/>
                <c:lvl>
                  <c:pt idx="0">
                    <c:v>0</c:v>
                  </c:pt>
                  <c:pt idx="1">
                    <c:v>0.1</c:v>
                  </c:pt>
                  <c:pt idx="2">
                    <c:v>0.4</c:v>
                  </c:pt>
                  <c:pt idx="3">
                    <c:v>0</c:v>
                  </c:pt>
                  <c:pt idx="4">
                    <c:v>0.1</c:v>
                  </c:pt>
                  <c:pt idx="5">
                    <c:v>0.15</c:v>
                  </c:pt>
                  <c:pt idx="6">
                    <c:v>0</c:v>
                  </c:pt>
                  <c:pt idx="7">
                    <c:v>0.2</c:v>
                  </c:pt>
                  <c:pt idx="8">
                    <c:v>0.4</c:v>
                  </c:pt>
                </c:lvl>
                <c:lvl>
                  <c:pt idx="0">
                    <c:v>Australia</c:v>
                  </c:pt>
                  <c:pt idx="3">
                    <c:v>France</c:v>
                  </c:pt>
                  <c:pt idx="6">
                    <c:v>United States</c:v>
                  </c:pt>
                </c:lvl>
              </c:multiLvlStrCache>
            </c:multiLvlStrRef>
          </c:cat>
          <c:val>
            <c:numRef>
              <c:f>'sales with discount'!$H$8:$H$19</c:f>
              <c:numCache>
                <c:formatCode>[&gt;=1000]\$\ #,##0,"k";[&lt;=-1000]\$\ \-#,##0,"K"</c:formatCode>
                <c:ptCount val="9"/>
                <c:pt idx="0">
                  <c:v>11842.890000000009</c:v>
                </c:pt>
                <c:pt idx="1">
                  <c:v>121660.89000000029</c:v>
                </c:pt>
                <c:pt idx="2">
                  <c:v>-24253.721999999958</c:v>
                </c:pt>
                <c:pt idx="3">
                  <c:v>48787.049999999901</c:v>
                </c:pt>
                <c:pt idx="4">
                  <c:v>58218.302999999934</c:v>
                </c:pt>
                <c:pt idx="5">
                  <c:v>24677.563499999975</c:v>
                </c:pt>
                <c:pt idx="6">
                  <c:v>320987.6031999996</c:v>
                </c:pt>
                <c:pt idx="7">
                  <c:v>90337.30600000007</c:v>
                </c:pt>
                <c:pt idx="8">
                  <c:v>-23057.050400000015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869616"/>
        <c:axId val="181870008"/>
      </c:lineChart>
      <c:catAx>
        <c:axId val="181869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70008"/>
        <c:crosses val="autoZero"/>
        <c:auto val="1"/>
        <c:lblAlgn val="ctr"/>
        <c:lblOffset val="100"/>
        <c:noMultiLvlLbl val="0"/>
      </c:catAx>
      <c:valAx>
        <c:axId val="1818700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186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86860161315452"/>
          <c:y val="8.9438187315193181E-4"/>
          <c:w val="9.9686447584462906E-2"/>
          <c:h val="0.142406060001993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[pivot chart.xlsx]Country -profit and Loss!PivotTable1</c:name>
    <c:fmtId val="4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1.5506342957130359E-2"/>
          <c:y val="0.11934966462525518"/>
          <c:w val="0.94560476815398076"/>
          <c:h val="0.5574238116068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'Country -profit and Loss'!$D$6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1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2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2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2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2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2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2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3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3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3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3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3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3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3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3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3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4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4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4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4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4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4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5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5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5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5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5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5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5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5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5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5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6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6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6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6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6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6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6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6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6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7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7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7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7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7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7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7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7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7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7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8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8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8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8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8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8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8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8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8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8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9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9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9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9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9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9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9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9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9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9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10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10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10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10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10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10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10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10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10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10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11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11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11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11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11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11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11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11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11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11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12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12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1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2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12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12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12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12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12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12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13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13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13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13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13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13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13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13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13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13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14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14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14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14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14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14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14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14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14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14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15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15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15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5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15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15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15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15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15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15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16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16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16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16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16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16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16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16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16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16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17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17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17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17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17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17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17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17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17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17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18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18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18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8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18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18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18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18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18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18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19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19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19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19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19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19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19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19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19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19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20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20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20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20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20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20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20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20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20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20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21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21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2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1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21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21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21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21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21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21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22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22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22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22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22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22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22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22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22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22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23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23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23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23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23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23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23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23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23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23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24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24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24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4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24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24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24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24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24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24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25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25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25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25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25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25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25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25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25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25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26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26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26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26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26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26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26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26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26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26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27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27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27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7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27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27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27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27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27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27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28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28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28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28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28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28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28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28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28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28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29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29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29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29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29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29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29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29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29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29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30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30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30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0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30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30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30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30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30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30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31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31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31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31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31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31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31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31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31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31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32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32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32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32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32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32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32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32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32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32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33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33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33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3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33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33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33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33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33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33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34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34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34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34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34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34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34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34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34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34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35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35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35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35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35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35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35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35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Pt>
            <c:idx val="358"/>
            <c:invertIfNegative val="0"/>
            <c:bubble3D val="0"/>
            <c:spPr>
              <a:solidFill>
                <a:schemeClr val="accent1">
                  <a:tint val="94000"/>
                </a:schemeClr>
              </a:solidFill>
              <a:ln>
                <a:noFill/>
              </a:ln>
              <a:effectLst/>
            </c:spPr>
          </c:dPt>
          <c:dPt>
            <c:idx val="359"/>
            <c:invertIfNegative val="0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/>
            </c:spPr>
          </c:dPt>
          <c:dPt>
            <c:idx val="360"/>
            <c:invertIfNegative val="0"/>
            <c:bubble3D val="0"/>
            <c:spPr>
              <a:solidFill>
                <a:schemeClr val="accent1">
                  <a:tint val="47000"/>
                </a:schemeClr>
              </a:solidFill>
              <a:ln>
                <a:noFill/>
              </a:ln>
              <a:effectLst/>
            </c:spPr>
          </c:dPt>
          <c:dPt>
            <c:idx val="361"/>
            <c:invertIfNegative val="0"/>
            <c:bubble3D val="0"/>
            <c:spPr>
              <a:solidFill>
                <a:schemeClr val="accent1">
                  <a:tint val="24000"/>
                </a:schemeClr>
              </a:solidFill>
              <a:ln>
                <a:noFill/>
              </a:ln>
              <a:effectLst/>
            </c:spPr>
          </c:dPt>
          <c:dPt>
            <c:idx val="36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6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364"/>
            <c:invertIfNegative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365"/>
            <c:invertIfNegative val="0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</c:dPt>
          <c:dPt>
            <c:idx val="366"/>
            <c:invertIfNegative val="0"/>
            <c:bubble3D val="0"/>
            <c:spPr>
              <a:solidFill>
                <a:schemeClr val="accent1">
                  <a:tint val="7000"/>
                </a:schemeClr>
              </a:solidFill>
              <a:ln>
                <a:noFill/>
              </a:ln>
              <a:effectLst/>
            </c:spPr>
          </c:dPt>
          <c:dPt>
            <c:idx val="367"/>
            <c:invertIfNegative val="0"/>
            <c:bubble3D val="0"/>
            <c:spPr>
              <a:solidFill>
                <a:schemeClr val="accent1">
                  <a:tint val="84000"/>
                </a:schemeClr>
              </a:solidFill>
              <a:ln>
                <a:noFill/>
              </a:ln>
              <a:effectLst/>
            </c:spPr>
          </c:dPt>
          <c:dPt>
            <c:idx val="368"/>
            <c:invertIfNegative val="0"/>
            <c:bubble3D val="0"/>
            <c:spPr>
              <a:solidFill>
                <a:schemeClr val="accent1">
                  <a:tint val="60000"/>
                </a:schemeClr>
              </a:solidFill>
              <a:ln>
                <a:noFill/>
              </a:ln>
              <a:effectLst/>
            </c:spPr>
          </c:dPt>
          <c:dPt>
            <c:idx val="369"/>
            <c:invertIfNegative val="0"/>
            <c:bubble3D val="0"/>
            <c:spPr>
              <a:solidFill>
                <a:schemeClr val="accent1">
                  <a:tint val="37000"/>
                </a:schemeClr>
              </a:solidFill>
              <a:ln>
                <a:noFill/>
              </a:ln>
              <a:effectLst/>
            </c:spPr>
          </c:dPt>
          <c:dPt>
            <c:idx val="370"/>
            <c:invertIfNegative val="0"/>
            <c:bubble3D val="0"/>
            <c:spPr>
              <a:solidFill>
                <a:schemeClr val="accent1">
                  <a:tint val="14000"/>
                </a:schemeClr>
              </a:solidFill>
              <a:ln>
                <a:noFill/>
              </a:ln>
              <a:effectLst/>
            </c:spPr>
          </c:dPt>
          <c:dPt>
            <c:idx val="371"/>
            <c:invertIfNegative val="0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/>
            </c:spPr>
          </c:dPt>
          <c:dPt>
            <c:idx val="372"/>
            <c:invertIfNegative val="0"/>
            <c:bubble3D val="0"/>
            <c:spPr>
              <a:solidFill>
                <a:schemeClr val="accent1">
                  <a:tint val="67000"/>
                </a:schemeClr>
              </a:solidFill>
              <a:ln>
                <a:noFill/>
              </a:ln>
              <a:effectLst/>
            </c:spPr>
          </c:dPt>
          <c:dPt>
            <c:idx val="373"/>
            <c:invertIfNegative val="0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/>
            </c:spPr>
          </c:dPt>
          <c:dPt>
            <c:idx val="374"/>
            <c:invertIfNegative val="0"/>
            <c:bubble3D val="0"/>
            <c:spPr>
              <a:solidFill>
                <a:schemeClr val="accent1">
                  <a:tint val="20000"/>
                </a:schemeClr>
              </a:solidFill>
              <a:ln>
                <a:noFill/>
              </a:ln>
              <a:effectLst/>
            </c:spPr>
          </c:dPt>
          <c:dPt>
            <c:idx val="375"/>
            <c:invertIfNegative val="0"/>
            <c:bubble3D val="0"/>
            <c:spPr>
              <a:solidFill>
                <a:schemeClr val="accent1">
                  <a:tint val="97000"/>
                </a:schemeClr>
              </a:solidFill>
              <a:ln>
                <a:noFill/>
              </a:ln>
              <a:effectLst/>
            </c:spPr>
          </c:dPt>
          <c:dPt>
            <c:idx val="376"/>
            <c:invertIfNegative val="0"/>
            <c:bubble3D val="0"/>
            <c:spPr>
              <a:solidFill>
                <a:schemeClr val="accent1">
                  <a:tint val="74000"/>
                </a:schemeClr>
              </a:solidFill>
              <a:ln>
                <a:noFill/>
              </a:ln>
              <a:effectLst/>
            </c:spPr>
          </c:dPt>
          <c:dPt>
            <c:idx val="377"/>
            <c:invertIfNegative val="0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Pt>
            <c:idx val="378"/>
            <c:invertIfNegative val="0"/>
            <c:bubble3D val="0"/>
            <c:spPr>
              <a:solidFill>
                <a:schemeClr val="accent1">
                  <a:tint val="27000"/>
                </a:schemeClr>
              </a:solidFill>
              <a:ln>
                <a:noFill/>
              </a:ln>
              <a:effectLst/>
            </c:spPr>
          </c:dPt>
          <c:dPt>
            <c:idx val="379"/>
            <c:invertIfNegative val="0"/>
            <c:bubble3D val="0"/>
            <c:spPr>
              <a:solidFill>
                <a:schemeClr val="accent1">
                  <a:tint val="4000"/>
                </a:schemeClr>
              </a:solidFill>
              <a:ln>
                <a:noFill/>
              </a:ln>
              <a:effectLst/>
            </c:spPr>
          </c:dPt>
          <c:dPt>
            <c:idx val="380"/>
            <c:invertIfNegative val="0"/>
            <c:bubble3D val="0"/>
            <c:spPr>
              <a:solidFill>
                <a:schemeClr val="accent1">
                  <a:tint val="80000"/>
                </a:schemeClr>
              </a:solidFill>
              <a:ln>
                <a:noFill/>
              </a:ln>
              <a:effectLst/>
            </c:spPr>
          </c:dPt>
          <c:dPt>
            <c:idx val="381"/>
            <c:invertIfNegative val="0"/>
            <c:bubble3D val="0"/>
            <c:spPr>
              <a:solidFill>
                <a:schemeClr val="accent1">
                  <a:tint val="57000"/>
                </a:schemeClr>
              </a:solidFill>
              <a:ln>
                <a:noFill/>
              </a:ln>
              <a:effectLst/>
            </c:spPr>
          </c:dPt>
          <c:dPt>
            <c:idx val="382"/>
            <c:invertIfNegative val="0"/>
            <c:bubble3D val="0"/>
            <c:spPr>
              <a:solidFill>
                <a:schemeClr val="accent1">
                  <a:tint val="34000"/>
                </a:schemeClr>
              </a:solidFill>
              <a:ln>
                <a:noFill/>
              </a:ln>
              <a:effectLst/>
            </c:spPr>
          </c:dPt>
          <c:dPt>
            <c:idx val="383"/>
            <c:invertIfNegative val="0"/>
            <c:bubble3D val="0"/>
            <c:spPr>
              <a:solidFill>
                <a:schemeClr val="accent1">
                  <a:tint val="10000"/>
                </a:schemeClr>
              </a:solidFill>
              <a:ln>
                <a:noFill/>
              </a:ln>
              <a:effectLst/>
            </c:spPr>
          </c:dPt>
          <c:dPt>
            <c:idx val="384"/>
            <c:invertIfNegative val="0"/>
            <c:bubble3D val="0"/>
            <c:spPr>
              <a:solidFill>
                <a:schemeClr val="accent1">
                  <a:tint val="87000"/>
                </a:schemeClr>
              </a:solidFill>
              <a:ln>
                <a:noFill/>
              </a:ln>
              <a:effectLst/>
            </c:spPr>
          </c:dPt>
          <c:dPt>
            <c:idx val="385"/>
            <c:invertIfNegative val="0"/>
            <c:bubble3D val="0"/>
            <c:spPr>
              <a:solidFill>
                <a:schemeClr val="accent1">
                  <a:tint val="64000"/>
                </a:schemeClr>
              </a:solidFill>
              <a:ln>
                <a:noFill/>
              </a:ln>
              <a:effectLst/>
            </c:spPr>
          </c:dPt>
          <c:dPt>
            <c:idx val="386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</c:dPt>
          <c:dPt>
            <c:idx val="387"/>
            <c:invertIfNegative val="0"/>
            <c:bubble3D val="0"/>
            <c:spPr>
              <a:solidFill>
                <a:schemeClr val="accent1">
                  <a:tint val="17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'Country -profit and Loss'!$C$7:$C$11</c:f>
              <c:strCache>
                <c:ptCount val="5"/>
                <c:pt idx="0">
                  <c:v>England</c:v>
                </c:pt>
                <c:pt idx="1">
                  <c:v>California</c:v>
                </c:pt>
                <c:pt idx="2">
                  <c:v>New York</c:v>
                </c:pt>
                <c:pt idx="3">
                  <c:v>Ile-de-France</c:v>
                </c:pt>
                <c:pt idx="4">
                  <c:v>New South Wales</c:v>
                </c:pt>
              </c:strCache>
            </c:strRef>
          </c:cat>
          <c:val>
            <c:numRef>
              <c:f>'Country -profit and Loss'!$D$7:$D$11</c:f>
              <c:numCache>
                <c:formatCode>[&gt;=1000]\$\ #,##0,"k";0</c:formatCode>
                <c:ptCount val="5"/>
                <c:pt idx="0">
                  <c:v>99907.730999999883</c:v>
                </c:pt>
                <c:pt idx="1">
                  <c:v>76381.387100000327</c:v>
                </c:pt>
                <c:pt idx="2">
                  <c:v>74038.548600000096</c:v>
                </c:pt>
                <c:pt idx="3">
                  <c:v>44055.923999999992</c:v>
                </c:pt>
                <c:pt idx="4">
                  <c:v>43695.983999999968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868048"/>
        <c:axId val="181870400"/>
      </c:barChart>
      <c:catAx>
        <c:axId val="18186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70400"/>
        <c:crosses val="autoZero"/>
        <c:auto val="1"/>
        <c:lblAlgn val="ctr"/>
        <c:lblOffset val="100"/>
        <c:noMultiLvlLbl val="0"/>
      </c:catAx>
      <c:valAx>
        <c:axId val="181870400"/>
        <c:scaling>
          <c:orientation val="minMax"/>
        </c:scaling>
        <c:delete val="0"/>
        <c:axPos val="l"/>
        <c:numFmt formatCode="[&gt;=1000]\$\ #,##0,&quot;k&quot;;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6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508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[pivot chart.xlsx]Country -profit and Loss!PivotTable2</c:name>
    <c:fmtId val="28"/>
  </c:pivotSource>
  <c:chart>
    <c:autoTitleDeleted val="1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&gt;=1000]\$\ #,##0,&quot;k&quot;;[&lt;=-1000]\$\ \-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45647419072615"/>
          <c:y val="0"/>
          <c:w val="0.83359251968503933"/>
          <c:h val="0.83495807815689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'Country -profit and Loss'!$O$7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[&gt;=1000]\$\ #,##0,&quot;k&quot;;[&lt;=-1000]\$\ \-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'Country -profit and Loss'!$N$8:$N$12</c:f>
              <c:strCache>
                <c:ptCount val="5"/>
                <c:pt idx="0">
                  <c:v>Istanbul</c:v>
                </c:pt>
                <c:pt idx="1">
                  <c:v>Izmir</c:v>
                </c:pt>
                <c:pt idx="2">
                  <c:v>Lagos</c:v>
                </c:pt>
                <c:pt idx="3">
                  <c:v>Ohio</c:v>
                </c:pt>
                <c:pt idx="4">
                  <c:v>Texas</c:v>
                </c:pt>
              </c:strCache>
            </c:strRef>
          </c:cat>
          <c:val>
            <c:numRef>
              <c:f>'Country -profit and Loss'!$O$8:$O$12</c:f>
              <c:numCache>
                <c:formatCode>[&gt;=1000]\$\ #,##0,"k";[&lt;=-1000]\$\ \-#,##0,"K"</c:formatCode>
                <c:ptCount val="5"/>
                <c:pt idx="0">
                  <c:v>-29033.699999999983</c:v>
                </c:pt>
                <c:pt idx="1">
                  <c:v>-15729.803999999996</c:v>
                </c:pt>
                <c:pt idx="2">
                  <c:v>-25922.51100000002</c:v>
                </c:pt>
                <c:pt idx="3">
                  <c:v>-16971.376599999981</c:v>
                </c:pt>
                <c:pt idx="4">
                  <c:v>-25729.356299999981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870792"/>
        <c:axId val="181867656"/>
      </c:barChart>
      <c:catAx>
        <c:axId val="181870792"/>
        <c:scaling>
          <c:orientation val="minMax"/>
        </c:scaling>
        <c:delete val="0"/>
        <c:axPos val="b"/>
        <c:numFmt formatCode="[&gt;=1000]\$\ #,##0,&quot;k&quot;;[&lt;=-1000]\$\ \-#,##0,&quot;K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67656"/>
        <c:crosses val="autoZero"/>
        <c:auto val="1"/>
        <c:lblAlgn val="ctr"/>
        <c:lblOffset val="100"/>
        <c:noMultiLvlLbl val="0"/>
      </c:catAx>
      <c:valAx>
        <c:axId val="181867656"/>
        <c:scaling>
          <c:orientation val="minMax"/>
        </c:scaling>
        <c:delete val="1"/>
        <c:axPos val="l"/>
        <c:numFmt formatCode="[&gt;=1000]\$\ #,##0,&quot;k&quot;;[&lt;=-1000]\$\ \-#,##0,&quot;K&quot;" sourceLinked="1"/>
        <c:majorTickMark val="none"/>
        <c:minorTickMark val="none"/>
        <c:tickLblPos val="nextTo"/>
        <c:crossAx val="181870792"/>
        <c:crossesAt val="1"/>
        <c:crossBetween val="between"/>
      </c:valAx>
      <c:dTable>
        <c:showHorzBorder val="1"/>
        <c:showVertBorder val="1"/>
        <c:showOutline val="0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sq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0.105</cdr:x>
      <cdr:y>0.10556</cdr:y>
    </cdr:from>
    <cdr:to>
      <cdr:x>0.305</cdr:x>
      <cdr:y>0.43889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0060" y="2895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64C3A-F8AE-4B57-8DB0-183C4D515EF8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DB55-2B29-4D86-BD63-1EFCD2EC4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9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BDB55-2B29-4D86-BD63-1EFCD2EC4B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0914-9E73-4B36-B8E3-250C42967DC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2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F91E-41C6-4B4A-8381-FAAE32DEDB5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9C4F-674C-460A-BA66-7C3EADEF1E8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9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FBA2-FAA3-4E4D-B2BD-8675CD52F38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5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B5AB-C323-42DB-980E-9B55D7714CF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6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298F-6CBB-4F84-87A2-FA5946B70CE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36E-9325-4AAC-881E-E4C65DCBD90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0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693F-DED5-4BED-BED8-A3252A70397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2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4DE1-77C6-4AE4-AC11-328360E7C3D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661D-A9C7-499C-958D-3A197A2793B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AA20-E356-4942-AA49-B46AC5FDD06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7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9D2A-E13A-4695-A622-2A9987D77D3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2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E429-F5A4-4251-A541-8C66A90CC93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527A-7831-40B1-A54A-D801846D706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CE1B-E836-41D8-8E6E-FC80B18C0CB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72B1-659F-4DC4-A54D-37BC377D6A77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8EFE-E5AC-4268-98E3-BA2B50195BC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7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42" y="2469735"/>
            <a:ext cx="9144000" cy="1065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Global Superstore Sales 2011-2015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40194" y="6370889"/>
            <a:ext cx="8705316" cy="8374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Source :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https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://www.kaggle.com/search?q=global+superstore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95" y="162370"/>
            <a:ext cx="403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8.State Profit Loss Analysis 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212245"/>
              </p:ext>
            </p:extLst>
          </p:nvPr>
        </p:nvGraphicFramePr>
        <p:xfrm>
          <a:off x="229311" y="13651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084367"/>
              </p:ext>
            </p:extLst>
          </p:nvPr>
        </p:nvGraphicFramePr>
        <p:xfrm>
          <a:off x="4938045" y="13822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393" y="760576"/>
            <a:ext cx="37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 States With Profit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93522" y="760576"/>
            <a:ext cx="37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 States With Loss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33144" y="4819828"/>
            <a:ext cx="751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determine the sates good for profit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also analyses the states causing loss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of resources or change in strategies can be useful for more profit  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723" y="4247260"/>
            <a:ext cx="171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Top 5 Sales 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57988"/>
              </p:ext>
            </p:extLst>
          </p:nvPr>
        </p:nvGraphicFramePr>
        <p:xfrm>
          <a:off x="-546931" y="916263"/>
          <a:ext cx="6246976" cy="293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20946"/>
              </p:ext>
            </p:extLst>
          </p:nvPr>
        </p:nvGraphicFramePr>
        <p:xfrm>
          <a:off x="905794" y="4777098"/>
          <a:ext cx="2632165" cy="15126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66315"/>
                <a:gridCol w="1265850"/>
              </a:tblGrid>
              <a:tr h="41018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 smtClean="0">
                          <a:effectLst/>
                        </a:rPr>
                        <a:t>Product_sub_cat</a:t>
                      </a:r>
                      <a:endParaRPr lang="en-IN" sz="13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smtClean="0">
                          <a:effectLst/>
                        </a:rPr>
                        <a:t>Sum Of Sales</a:t>
                      </a:r>
                      <a:endParaRPr lang="en-IN" sz="13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04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Bookcases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$ 1,467k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04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Chairs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$ 1,502k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04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Copiers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$ 1,509k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04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Phones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$ 1,707k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048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Storage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$ 1,127k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27100"/>
              </p:ext>
            </p:extLst>
          </p:nvPr>
        </p:nvGraphicFramePr>
        <p:xfrm>
          <a:off x="5221481" y="4742911"/>
          <a:ext cx="2905569" cy="15553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08234"/>
                <a:gridCol w="1397335"/>
              </a:tblGrid>
              <a:tr h="259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 err="1">
                          <a:effectLst/>
                        </a:rPr>
                        <a:t>product_sub_cat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Sum of Sales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Envelopes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$ 171k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Fasteners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$ 83k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Labels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$ 73k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Paper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$ 244k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Supplies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$ 243k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239" y="357499"/>
            <a:ext cx="35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9.Subcategory Sales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1857" y="4272898"/>
            <a:ext cx="180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Bottom 5 Sales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393" y="1170774"/>
            <a:ext cx="423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predict sales of product in certain subcategory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 maintain only the  product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will  help to reduce loss </a:t>
            </a:r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2239" y="6361462"/>
            <a:ext cx="6297612" cy="365125"/>
          </a:xfrm>
        </p:spPr>
        <p:txBody>
          <a:bodyPr/>
          <a:lstStyle/>
          <a:p>
            <a:r>
              <a:rPr lang="en-US" dirty="0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4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82" y="341832"/>
            <a:ext cx="38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10.Sales In Segments 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40326"/>
              </p:ext>
            </p:extLst>
          </p:nvPr>
        </p:nvGraphicFramePr>
        <p:xfrm>
          <a:off x="112555" y="1570290"/>
          <a:ext cx="45491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04064"/>
              </p:ext>
            </p:extLst>
          </p:nvPr>
        </p:nvGraphicFramePr>
        <p:xfrm>
          <a:off x="5657255" y="2162088"/>
          <a:ext cx="2837263" cy="140471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472778"/>
                <a:gridCol w="1364485"/>
              </a:tblGrid>
              <a:tr h="540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Segments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Sum Of Sales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81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Consumer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$ 6,508k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81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Corporate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$ 3,825k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81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Home Office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$ 2,310k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8422" y="4819828"/>
            <a:ext cx="715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Markets Covering Following Segments Can Be Targeted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More Profit Can Be Earned On The Basis Of Demand Of Products 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385" y="324740"/>
            <a:ext cx="340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11.Shipping Mode Preferred 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41024"/>
              </p:ext>
            </p:extLst>
          </p:nvPr>
        </p:nvGraphicFramePr>
        <p:xfrm>
          <a:off x="5742774" y="1794617"/>
          <a:ext cx="3708874" cy="198262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487862"/>
                <a:gridCol w="2221012"/>
              </a:tblGrid>
              <a:tr h="632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Ship_type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Sum of Shipping Cost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First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$ 308k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Same 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$ 116k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Second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$ 314k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Standard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$ 615k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9627"/>
              </p:ext>
            </p:extLst>
          </p:nvPr>
        </p:nvGraphicFramePr>
        <p:xfrm>
          <a:off x="-393106" y="694072"/>
          <a:ext cx="7212650" cy="379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554908"/>
            <a:ext cx="759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determine the shipping mode preferred by customers and Can improve users experience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Total profit by shipping can be helpful for analysis for delivery type  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390735"/>
              </p:ext>
            </p:extLst>
          </p:nvPr>
        </p:nvGraphicFramePr>
        <p:xfrm>
          <a:off x="259720" y="1100270"/>
          <a:ext cx="9285931" cy="320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5297" y="196553"/>
            <a:ext cx="393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12.Market With Order Priority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297" y="4700187"/>
            <a:ext cx="7785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Helps to determine market with types of order priority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Regions can provide more profit in certain category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Improves users experience in certain region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Appropriate decisions can be taken in low order regions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618" y="316194"/>
            <a:ext cx="505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59" y="2238999"/>
            <a:ext cx="9588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Global superstore should only include products in inventory which are obtaining good profit 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Appropriate resources should be  used to improve sales in low profit region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Users experience can be improve by maintaining the delivery services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trend of sales in Quarter  can be helpful for launching of new products for good boost up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Subcategory sales can be helpful to choose the right product for inventory in regions.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Discount sales profit is helpful to predict  sales-profit margin for better stability of business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2840" y="2474258"/>
            <a:ext cx="635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776" y="5342965"/>
            <a:ext cx="991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Link:-https://drive.google.com/file/d/1g4hwUyxTWr36wvvpkWWzGU9TT8oUfcIa/view?usp=sharing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6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9" y="177121"/>
            <a:ext cx="90813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Problem statements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 need to determine the sales with time that can help to get the trend of sales. </a:t>
            </a:r>
          </a:p>
          <a:p>
            <a:pPr marL="342900" indent="-342900">
              <a:buAutoNum type="arabicPeriod"/>
            </a:pPr>
            <a:r>
              <a:rPr lang="en-US" dirty="0" smtClean="0"/>
              <a:t> we need to determine the sales of region  which includes (</a:t>
            </a:r>
            <a:r>
              <a:rPr lang="en-US" dirty="0"/>
              <a:t>A</a:t>
            </a:r>
            <a:r>
              <a:rPr lang="en-US" dirty="0" smtClean="0"/>
              <a:t>frica , APAC , CANADA , EMEA , EU , LATAM , US).</a:t>
            </a:r>
          </a:p>
          <a:p>
            <a:pPr marL="342900" indent="-342900">
              <a:buAutoNum type="arabicPeriod"/>
            </a:pPr>
            <a:r>
              <a:rPr lang="en-US" dirty="0" smtClean="0"/>
              <a:t> From the data determine total sales by country in a specific regions.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Determine the total sales in state of a country.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Determine the total sales in city of a state.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We need to determine the category sales  relation of a specific region. 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We need to determine the sales in a country with respect to the discount and profit gain over it 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We need to determine the total sales in a subcategory which includes (books , chairs etc….) 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We need to determine the sales relation in a certain segment which includes (home office , consumer , corporate).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We need to determine the profit gaining states which is  beneficial for sellers.</a:t>
            </a:r>
          </a:p>
          <a:p>
            <a:r>
              <a:rPr lang="en-US" dirty="0" smtClean="0"/>
              <a:t>11.We need to determine the states which are under loss  .</a:t>
            </a:r>
          </a:p>
          <a:p>
            <a:r>
              <a:rPr lang="en-US" dirty="0" smtClean="0"/>
              <a:t>12.We need to determine the number  of sales on the basis of order priority that will 	help to improve the service in region.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669" y="219807"/>
            <a:ext cx="211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1.Sales With Time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03600"/>
              </p:ext>
            </p:extLst>
          </p:nvPr>
        </p:nvGraphicFramePr>
        <p:xfrm>
          <a:off x="360485" y="404473"/>
          <a:ext cx="95308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2766" y="4025069"/>
            <a:ext cx="760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can determine sales in the last few years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Trend of sales can be determined in every Quarter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Quarterly sales can be determined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463491"/>
              </p:ext>
            </p:extLst>
          </p:nvPr>
        </p:nvGraphicFramePr>
        <p:xfrm>
          <a:off x="820396" y="770984"/>
          <a:ext cx="73408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2030" y="401652"/>
            <a:ext cx="539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2.Sales Of Region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9877" y="4409630"/>
            <a:ext cx="746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determine the total sales in a certain region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can help to compare the more profitable market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Regions with less sales can be improved and appropriate resources can be invested for good profit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751" y="188008"/>
            <a:ext cx="31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3.Sales of country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174512"/>
              </p:ext>
            </p:extLst>
          </p:nvPr>
        </p:nvGraphicFramePr>
        <p:xfrm>
          <a:off x="3075060" y="791524"/>
          <a:ext cx="4572000" cy="267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2210" y="3529413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Top 6 Countries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80357"/>
              </p:ext>
            </p:extLst>
          </p:nvPr>
        </p:nvGraphicFramePr>
        <p:xfrm>
          <a:off x="845261" y="3898745"/>
          <a:ext cx="1769751" cy="15468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61453"/>
                <a:gridCol w="1008298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Country</a:t>
                      </a:r>
                      <a:endParaRPr lang="en-IN" sz="14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Sales</a:t>
                      </a:r>
                      <a:endParaRPr lang="en-IN" sz="14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United States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$ 2,297k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Australia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$ 925k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France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$ 859k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China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$ 701k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Germany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$ 629k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Mexico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$ 623k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7241" y="3529413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Last 6 Countries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98763"/>
              </p:ext>
            </p:extLst>
          </p:nvPr>
        </p:nvGraphicFramePr>
        <p:xfrm>
          <a:off x="3777241" y="3898745"/>
          <a:ext cx="1790700" cy="154686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92502"/>
                <a:gridCol w="898198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Country</a:t>
                      </a:r>
                      <a:endParaRPr lang="en-IN" sz="14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Sales</a:t>
                      </a:r>
                      <a:endParaRPr lang="en-IN" sz="14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Burundi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$           268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Tajikistan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$           243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Macedonia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$           210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Eritrea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188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434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Armenia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157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Equatorial Guinea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151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9525" y="3898745"/>
            <a:ext cx="3931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determine the sales of a country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With the data of table we can predict the market useful of further investment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210" y="6331919"/>
            <a:ext cx="6297612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Global Superstore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577" y="29055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4.Sales In State</a:t>
            </a:r>
            <a:endParaRPr lang="en-IN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464044"/>
              </p:ext>
            </p:extLst>
          </p:nvPr>
        </p:nvGraphicFramePr>
        <p:xfrm>
          <a:off x="226120" y="854579"/>
          <a:ext cx="6584877" cy="282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60630"/>
              </p:ext>
            </p:extLst>
          </p:nvPr>
        </p:nvGraphicFramePr>
        <p:xfrm>
          <a:off x="931492" y="4570991"/>
          <a:ext cx="2507063" cy="1676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4917"/>
                <a:gridCol w="1112146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State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Sum of 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England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$ 485k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California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$ 458k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Ile-de-France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$ 318k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 York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$ 311k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 South Wales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$ 270k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Queensland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$ 238k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North Rhine-Westphalia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$ 216k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01221"/>
              </p:ext>
            </p:extLst>
          </p:nvPr>
        </p:nvGraphicFramePr>
        <p:xfrm>
          <a:off x="4894723" y="4549627"/>
          <a:ext cx="2762309" cy="1627274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223947"/>
                <a:gridCol w="1538362"/>
              </a:tblGrid>
              <a:tr h="3471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State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Sum of 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Victoria Falls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</a:rPr>
                        <a:t>$                 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Ormond Beach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</a:rPr>
                        <a:t>$                  </a:t>
                      </a:r>
                      <a:r>
                        <a:rPr lang="en-IN" sz="1200" u="none" strike="noStrike" dirty="0">
                          <a:effectLst/>
                        </a:rPr>
                        <a:t>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Felahiye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smtClean="0">
                          <a:effectLst/>
                        </a:rPr>
                        <a:t> $                  3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Pensacola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       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Jupiter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       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Elyria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       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Abilene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$                  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05075" y="4061388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 With Profit 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2164" y="4061388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With loss 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1876" y="6408832"/>
            <a:ext cx="6297612" cy="365125"/>
          </a:xfrm>
        </p:spPr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273465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5.Sales In City</a:t>
            </a:r>
            <a:endParaRPr lang="en-IN" b="1" dirty="0">
              <a:solidFill>
                <a:schemeClr val="accent2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51665"/>
              </p:ext>
            </p:extLst>
          </p:nvPr>
        </p:nvGraphicFramePr>
        <p:xfrm>
          <a:off x="572568" y="852442"/>
          <a:ext cx="5580404" cy="280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3804"/>
              </p:ext>
            </p:extLst>
          </p:nvPr>
        </p:nvGraphicFramePr>
        <p:xfrm>
          <a:off x="1700614" y="4238715"/>
          <a:ext cx="2424030" cy="1493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2356"/>
                <a:gridCol w="1161674"/>
              </a:tblGrid>
              <a:tr h="1904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Sum of 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 York City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$ 256k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Los Angeles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$ 176k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Manila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$ 121k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Seattle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$ 120k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San Francisco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$ 113k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Philadelphia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$ 109k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Sydney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$ 102k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00730" y="3873653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City With Profit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35494"/>
              </p:ext>
            </p:extLst>
          </p:nvPr>
        </p:nvGraphicFramePr>
        <p:xfrm>
          <a:off x="6460620" y="4236847"/>
          <a:ext cx="2350092" cy="14935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236547"/>
                <a:gridCol w="1113545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en-IN" sz="1400" u="none" strike="noStrike" dirty="0">
                          <a:effectLst/>
                        </a:rPr>
                        <a:t> of 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Victoria Falls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Ormond Beach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Felahiye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Pensacola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Jupiter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Elyria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Abilene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42221" y="3867515"/>
            <a:ext cx="170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City With Loss 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932" y="282011"/>
            <a:ext cx="22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6.Category Sales</a:t>
            </a:r>
            <a:endParaRPr lang="en-IN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121793"/>
              </p:ext>
            </p:extLst>
          </p:nvPr>
        </p:nvGraphicFramePr>
        <p:xfrm>
          <a:off x="-497081" y="839350"/>
          <a:ext cx="5453641" cy="3083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95609"/>
              </p:ext>
            </p:extLst>
          </p:nvPr>
        </p:nvGraphicFramePr>
        <p:xfrm>
          <a:off x="5056260" y="1375872"/>
          <a:ext cx="4070648" cy="197407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17662"/>
                <a:gridCol w="1017662"/>
                <a:gridCol w="1017662"/>
                <a:gridCol w="1017662"/>
              </a:tblGrid>
              <a:tr h="7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Category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Sum of Sales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Quantity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percent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49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Furniture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$ 4,111k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34954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32.52%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49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Office Supplies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$ 3,787k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108182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29.96%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049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$ 4,745k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35176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37.53%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2050" y="4777099"/>
            <a:ext cx="7426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e can determine the sales relation of different category of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Total sales in certain category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More profitable category can also be selected 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36" y="307649"/>
            <a:ext cx="529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7. Country Sales With Discount And Profit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311862"/>
              </p:ext>
            </p:extLst>
          </p:nvPr>
        </p:nvGraphicFramePr>
        <p:xfrm>
          <a:off x="621992" y="864372"/>
          <a:ext cx="7735796" cy="316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9518" y="5033473"/>
            <a:ext cx="6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Helps To Determine Profit And Sales In A Country On Different Discount Rates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Global Superstore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921</Words>
  <Application>Microsoft Office PowerPoint</Application>
  <PresentationFormat>Widescreen</PresentationFormat>
  <Paragraphs>242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Global Superstore Sales 2011-2015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31</cp:revision>
  <dcterms:created xsi:type="dcterms:W3CDTF">2021-05-20T05:46:23Z</dcterms:created>
  <dcterms:modified xsi:type="dcterms:W3CDTF">2021-05-21T16:07:19Z</dcterms:modified>
</cp:coreProperties>
</file>