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58" r:id="rId4"/>
    <p:sldId id="264" r:id="rId5"/>
    <p:sldId id="274" r:id="rId6"/>
    <p:sldId id="265" r:id="rId7"/>
    <p:sldId id="268" r:id="rId8"/>
    <p:sldId id="267" r:id="rId9"/>
    <p:sldId id="266" r:id="rId10"/>
    <p:sldId id="269" r:id="rId11"/>
    <p:sldId id="270" r:id="rId12"/>
    <p:sldId id="271" r:id="rId13"/>
    <p:sldId id="256" r:id="rId14"/>
    <p:sldId id="272" r:id="rId15"/>
    <p:sldId id="257" r:id="rId16"/>
    <p:sldId id="273" r:id="rId17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ESH BARASKAR" initials="MB" lastIdx="2" clrIdx="0">
    <p:extLst>
      <p:ext uri="{19B8F6BF-5375-455C-9EA6-DF929625EA0E}">
        <p15:presenceInfo xmlns:p15="http://schemas.microsoft.com/office/powerpoint/2012/main" userId="MAHESH BARASK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374" autoAdjust="0"/>
  </p:normalViewPr>
  <p:slideViewPr>
    <p:cSldViewPr snapToGrid="0">
      <p:cViewPr>
        <p:scale>
          <a:sx n="89" d="100"/>
          <a:sy n="89" d="100"/>
        </p:scale>
        <p:origin x="-102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7A57-E082-4FDE-BBB2-B58897B3A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29638-F0C2-4DF8-9090-3E4B8220F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932BC-B045-49C4-8D39-AD210485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BE61-701A-4C82-9EE9-1175864BA424}" type="datetimeFigureOut">
              <a:rPr lang="hi-IN" smtClean="0"/>
              <a:t>शुक्रवार, 1 भाद्र 1941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288F2-2B13-4DB8-8741-D0BB0289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B5AD-9867-43D0-A0DB-62E110D8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F87-0BA1-4B71-B143-C38B6EC79A4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35652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DD22-B2ED-4EC4-89B8-EE4B065D5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EA643-36CB-428D-AE44-0DF426516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6BFCB-4C3B-4EF8-8D31-49C9FCE1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BE61-701A-4C82-9EE9-1175864BA424}" type="datetimeFigureOut">
              <a:rPr lang="hi-IN" smtClean="0"/>
              <a:t>शुक्रवार, 1 भाद्र 1941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ADA52-EA9F-44B7-AB40-583CDC33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F9668-8DA9-41BD-8B13-65118DC0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F87-0BA1-4B71-B143-C38B6EC79A4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02976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6A825-F18B-4C34-B846-C987835D6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DDDFF-647C-4D89-8A2D-D0DC8AFD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F9E5D-BE8E-4631-8007-E1B290CF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BE61-701A-4C82-9EE9-1175864BA424}" type="datetimeFigureOut">
              <a:rPr lang="hi-IN" smtClean="0"/>
              <a:t>शुक्रवार, 1 भाद्र 1941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9F1C9-D082-413C-8CA5-FB6251B1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E58EC-EEEB-4D8E-ACA2-E8D9D732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F87-0BA1-4B71-B143-C38B6EC79A4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4865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A56E-8EB4-41E2-BC77-52361972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74112-9A43-4B80-A270-A5D31E353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8B36-D81F-465F-B712-99D7057C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BE61-701A-4C82-9EE9-1175864BA424}" type="datetimeFigureOut">
              <a:rPr lang="hi-IN" smtClean="0"/>
              <a:t>शुक्रवार, 1 भाद्र 1941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176E9-0D87-4310-BF02-2E995936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82B8D-CC18-4ABD-8CB0-27DBD400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F87-0BA1-4B71-B143-C38B6EC79A4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33757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C384-9FCD-42B4-A80F-590608B1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3EE98-8708-476E-8FE1-D745E43DB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FC9A0-BE7C-4CFC-96CF-B5BAA6BE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BE61-701A-4C82-9EE9-1175864BA424}" type="datetimeFigureOut">
              <a:rPr lang="hi-IN" smtClean="0"/>
              <a:t>शुक्रवार, 1 भाद्र 1941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A8C48-1487-44F7-8781-B6F54B10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EAB0A-E646-40B8-B595-E5266825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F87-0BA1-4B71-B143-C38B6EC79A4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64680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B195-DE32-4B4D-AB47-2BDAE732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444B-CBDD-4622-8E00-D83752D13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45415-9921-42AE-85C2-8E6E23886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98E57-E5CA-4B91-B613-837FB511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BE61-701A-4C82-9EE9-1175864BA424}" type="datetimeFigureOut">
              <a:rPr lang="hi-IN" smtClean="0"/>
              <a:t>शुक्रवार, 1 भाद्र 1941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03898-ACCC-47FB-B1E2-C2C7E643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98DEE-1525-4885-B8DA-AF35FC84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F87-0BA1-4B71-B143-C38B6EC79A4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9301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FD0F-041C-4D0C-93EB-D5DFD56A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C0E68-7B2D-4D1A-A0AD-C2F3A2B68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1E6E6-6B96-4C1A-953F-A7C044F0F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3F62B-B895-4B87-96C6-62F4D8DDE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C98B3C-8A4A-4590-8382-0D2F8DD45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30D2A-AD3C-48B7-8833-F1EF536A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BE61-701A-4C82-9EE9-1175864BA424}" type="datetimeFigureOut">
              <a:rPr lang="hi-IN" smtClean="0"/>
              <a:t>शुक्रवार, 1 भाद्र 1941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1ADCF-793E-412A-92FF-7CA8694F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DE8CF-33AF-4674-A59E-76EAFACD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F87-0BA1-4B71-B143-C38B6EC79A4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85126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7A00-7E58-4CB6-AD4C-F2090E6E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D3B96-FC1D-41C4-8A58-F0A8F2A2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BE61-701A-4C82-9EE9-1175864BA424}" type="datetimeFigureOut">
              <a:rPr lang="hi-IN" smtClean="0"/>
              <a:t>शुक्रवार, 1 भाद्र 1941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FF694-7FEB-43BB-9CAB-459BCC27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D79EC-A12D-4179-B54A-D90E9102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F87-0BA1-4B71-B143-C38B6EC79A4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3170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EA17F-9888-4015-BB41-B4F612A0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BE61-701A-4C82-9EE9-1175864BA424}" type="datetimeFigureOut">
              <a:rPr lang="hi-IN" smtClean="0"/>
              <a:t>शुक्रवार, 1 भाद्र 1941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184A8-2B26-47CF-9230-D9231FAC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51947-E894-4013-A274-13607ACD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F87-0BA1-4B71-B143-C38B6EC79A4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51974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F33D-3E3E-4750-933D-C9CCF582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D4AD9-F0BF-4FAF-A33C-701EA5677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4CB5F-C366-482F-B945-856F3A183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1029C-791D-4F87-AAC1-1AD278FE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BE61-701A-4C82-9EE9-1175864BA424}" type="datetimeFigureOut">
              <a:rPr lang="hi-IN" smtClean="0"/>
              <a:t>शुक्रवार, 1 भाद्र 1941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02D7D-E681-4FEE-B9DC-15768C3D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3BAE8-7B59-4A05-819F-C05680D9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F87-0BA1-4B71-B143-C38B6EC79A4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5584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F4EE-AC7E-46F9-95BB-F4F6D0CD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1941F-FF14-441C-A2C6-F2E64473B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08530-D233-485E-AE39-365CA617C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F343F-395E-467B-8810-727335CE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BE61-701A-4C82-9EE9-1175864BA424}" type="datetimeFigureOut">
              <a:rPr lang="hi-IN" smtClean="0"/>
              <a:t>शुक्रवार, 1 भाद्र 1941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30D08-22D9-43DD-8EDD-3D12A361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46D6C-9143-4EE2-B9CD-D159A5B7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F87-0BA1-4B71-B143-C38B6EC79A4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14142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79504-0604-4CEA-90A6-645F8DC7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BCB27-376B-4526-84B6-1CD1486E9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D9774-8C67-4AF7-AF8A-5E3FB5357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3BE61-701A-4C82-9EE9-1175864BA424}" type="datetimeFigureOut">
              <a:rPr lang="hi-IN" smtClean="0"/>
              <a:t>शुक्रवार, 1 भाद्र 1941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E5DB4-16EB-450B-A3E4-A2E4F7204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A0435-CB4F-4506-A56D-83BCD4F47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C4F87-0BA1-4B71-B143-C38B6EC79A4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1611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C117-93AF-454B-BF18-1DDE6A9A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53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FIFO Implementation Using FPGA</a:t>
            </a:r>
            <a:br>
              <a:rPr lang="en-US" dirty="0"/>
            </a:br>
            <a:r>
              <a:rPr lang="en-US" dirty="0"/>
              <a:t>Micro-Architecture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C0741-015B-457E-93CA-8F606A7EE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0473"/>
            <a:ext cx="10515600" cy="41264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b="1" dirty="0"/>
              <a:t>Guided by:</a:t>
            </a:r>
          </a:p>
          <a:p>
            <a:r>
              <a:rPr lang="en-US" sz="2400" b="1" dirty="0"/>
              <a:t>Dr. Y.V. Joshi</a:t>
            </a:r>
          </a:p>
          <a:p>
            <a:r>
              <a:rPr lang="en-US" sz="2400" b="1" dirty="0"/>
              <a:t>Dr. S.S. </a:t>
            </a:r>
            <a:r>
              <a:rPr lang="en-US" sz="2400" b="1" dirty="0" err="1"/>
              <a:t>Gajre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3200" b="1" dirty="0"/>
              <a:t>Industrial Guide:</a:t>
            </a:r>
          </a:p>
          <a:p>
            <a:r>
              <a:rPr lang="en-US" sz="2400" b="1" dirty="0"/>
              <a:t>Mr. </a:t>
            </a:r>
            <a:r>
              <a:rPr lang="en-US" sz="2400" b="1" dirty="0" err="1"/>
              <a:t>Vaibbhav</a:t>
            </a:r>
            <a:r>
              <a:rPr lang="en-US" sz="2400" b="1" dirty="0"/>
              <a:t> </a:t>
            </a:r>
            <a:r>
              <a:rPr lang="en-US" sz="2400" b="1" dirty="0" err="1"/>
              <a:t>Taraate</a:t>
            </a:r>
            <a:endParaRPr lang="en-US" sz="2400" b="1" dirty="0"/>
          </a:p>
          <a:p>
            <a:endParaRPr lang="en-US" sz="2400" b="1" dirty="0"/>
          </a:p>
          <a:p>
            <a:pPr marL="0" indent="0">
              <a:buNone/>
            </a:pPr>
            <a:r>
              <a:rPr lang="en-US" sz="2400" b="1" i="1" dirty="0"/>
              <a:t>						</a:t>
            </a:r>
            <a:r>
              <a:rPr lang="en-US" sz="2900" b="1" i="1" dirty="0"/>
              <a:t>Team members:</a:t>
            </a:r>
          </a:p>
          <a:p>
            <a:pPr algn="r"/>
            <a:r>
              <a:rPr lang="en-US" sz="2400" dirty="0"/>
              <a:t>Mahesh Baraskar 			</a:t>
            </a:r>
          </a:p>
          <a:p>
            <a:pPr algn="r"/>
            <a:r>
              <a:rPr lang="en-US" sz="2400" dirty="0"/>
              <a:t>Mukul </a:t>
            </a:r>
            <a:r>
              <a:rPr lang="en-US" sz="2400" dirty="0" err="1"/>
              <a:t>Lokhande</a:t>
            </a:r>
            <a:r>
              <a:rPr lang="en-US" sz="2400" dirty="0"/>
              <a:t>			</a:t>
            </a:r>
          </a:p>
          <a:p>
            <a:pPr algn="r"/>
            <a:r>
              <a:rPr lang="en-US" sz="2400" dirty="0" err="1"/>
              <a:t>Pushpak</a:t>
            </a:r>
            <a:r>
              <a:rPr lang="en-US" sz="2400" dirty="0"/>
              <a:t> </a:t>
            </a:r>
            <a:r>
              <a:rPr lang="en-US" sz="2400" dirty="0" err="1"/>
              <a:t>Ghatode</a:t>
            </a:r>
            <a:r>
              <a:rPr lang="en-US" sz="2400" dirty="0"/>
              <a:t>			</a:t>
            </a:r>
          </a:p>
          <a:p>
            <a:pPr algn="r"/>
            <a:r>
              <a:rPr lang="en-US" sz="2400" dirty="0" err="1"/>
              <a:t>Tejaswini</a:t>
            </a:r>
            <a:r>
              <a:rPr lang="en-US" sz="2400" dirty="0"/>
              <a:t> </a:t>
            </a:r>
            <a:r>
              <a:rPr lang="en-US" sz="2400" dirty="0" err="1"/>
              <a:t>Khairnar</a:t>
            </a:r>
            <a:r>
              <a:rPr lang="en-US" sz="2400" dirty="0"/>
              <a:t>			</a:t>
            </a:r>
          </a:p>
          <a:p>
            <a:pPr algn="r"/>
            <a:r>
              <a:rPr lang="en-US" sz="2400" dirty="0" err="1"/>
              <a:t>Ratnamala</a:t>
            </a:r>
            <a:r>
              <a:rPr lang="en-US" sz="2400" dirty="0"/>
              <a:t> </a:t>
            </a:r>
            <a:r>
              <a:rPr lang="en-US" sz="2400" dirty="0" err="1"/>
              <a:t>Patil</a:t>
            </a:r>
            <a:r>
              <a:rPr lang="en-US" sz="2400" dirty="0"/>
              <a:t>			</a:t>
            </a:r>
          </a:p>
          <a:p>
            <a:endParaRPr lang="en-US" sz="24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4139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349983E-AE0C-479A-9CE5-DCEA7C2265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059552"/>
              </p:ext>
            </p:extLst>
          </p:nvPr>
        </p:nvGraphicFramePr>
        <p:xfrm>
          <a:off x="838200" y="1825625"/>
          <a:ext cx="10515600" cy="2825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673">
                  <a:extLst>
                    <a:ext uri="{9D8B030D-6E8A-4147-A177-3AD203B41FA5}">
                      <a16:colId xmlns:a16="http://schemas.microsoft.com/office/drawing/2014/main" val="386056685"/>
                    </a:ext>
                  </a:extLst>
                </a:gridCol>
                <a:gridCol w="3255818">
                  <a:extLst>
                    <a:ext uri="{9D8B030D-6E8A-4147-A177-3AD203B41FA5}">
                      <a16:colId xmlns:a16="http://schemas.microsoft.com/office/drawing/2014/main" val="3069307096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63362480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945752410"/>
                    </a:ext>
                  </a:extLst>
                </a:gridCol>
                <a:gridCol w="3664527">
                  <a:extLst>
                    <a:ext uri="{9D8B030D-6E8A-4147-A177-3AD203B41FA5}">
                      <a16:colId xmlns:a16="http://schemas.microsoft.com/office/drawing/2014/main" val="947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Pin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Pins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Direction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675866"/>
                  </a:ext>
                </a:extLst>
              </a:tr>
              <a:tr h="409056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Pointer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 to be synchronized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973312"/>
                  </a:ext>
                </a:extLst>
              </a:tr>
              <a:tr h="40905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Pointer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Address to be synchronized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995630"/>
                  </a:ext>
                </a:extLst>
              </a:tr>
              <a:tr h="40905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Clock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Synchronizing clock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613553"/>
                  </a:ext>
                </a:extLst>
              </a:tr>
              <a:tr h="40905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Clock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Synchronizing clock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868200"/>
                  </a:ext>
                </a:extLst>
              </a:tr>
              <a:tr h="40905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Synchronized Write Pointer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Synchronized address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42997"/>
                  </a:ext>
                </a:extLst>
              </a:tr>
              <a:tr h="409056">
                <a:tc>
                  <a:txBody>
                    <a:bodyPr/>
                    <a:lstStyle/>
                    <a:p>
                      <a:r>
                        <a:rPr lang="en-US" dirty="0"/>
                        <a:t>6 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Synchronized Read Pointer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Synchronized address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438281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F176A678-59B0-462C-930A-33F62240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Pin Functions – Synchronizers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1088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B5E9-3E6E-4903-8331-31AE7066A413}"/>
              </a:ext>
            </a:extLst>
          </p:cNvPr>
          <p:cNvSpPr txBox="1">
            <a:spLocks/>
          </p:cNvSpPr>
          <p:nvPr/>
        </p:nvSpPr>
        <p:spPr>
          <a:xfrm>
            <a:off x="838200" y="198871"/>
            <a:ext cx="10515600" cy="899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Dual Port SRAM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7E9D83-03B5-4998-8DD2-6B4DD5EBEC77}"/>
              </a:ext>
            </a:extLst>
          </p:cNvPr>
          <p:cNvSpPr/>
          <p:nvPr/>
        </p:nvSpPr>
        <p:spPr>
          <a:xfrm>
            <a:off x="4053526" y="1825626"/>
            <a:ext cx="2931736" cy="3934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/>
              <a:t>DP-SRAM</a:t>
            </a:r>
          </a:p>
          <a:p>
            <a:pPr algn="ctr"/>
            <a:r>
              <a:rPr lang="en-IN" sz="4400" dirty="0"/>
              <a:t>(1Kb)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42F986-A492-45AE-85EB-72628E80B4A6}"/>
              </a:ext>
            </a:extLst>
          </p:cNvPr>
          <p:cNvCxnSpPr/>
          <p:nvPr/>
        </p:nvCxnSpPr>
        <p:spPr>
          <a:xfrm>
            <a:off x="2243579" y="3591612"/>
            <a:ext cx="1809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33F239-A3E5-472A-B3FE-0BCD02A9D59F}"/>
              </a:ext>
            </a:extLst>
          </p:cNvPr>
          <p:cNvCxnSpPr/>
          <p:nvPr/>
        </p:nvCxnSpPr>
        <p:spPr>
          <a:xfrm>
            <a:off x="2243579" y="3959258"/>
            <a:ext cx="1809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9D8ADD-1745-4A0B-BB73-9E71C2ED2863}"/>
              </a:ext>
            </a:extLst>
          </p:cNvPr>
          <p:cNvCxnSpPr/>
          <p:nvPr/>
        </p:nvCxnSpPr>
        <p:spPr>
          <a:xfrm flipH="1">
            <a:off x="6985262" y="3429000"/>
            <a:ext cx="19796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07AECF-08B9-4344-AB8D-8C0CEA92327E}"/>
              </a:ext>
            </a:extLst>
          </p:cNvPr>
          <p:cNvCxnSpPr/>
          <p:nvPr/>
        </p:nvCxnSpPr>
        <p:spPr>
          <a:xfrm flipH="1">
            <a:off x="6985262" y="3761295"/>
            <a:ext cx="19796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1579DA-1798-4425-B98B-896F3D794E53}"/>
              </a:ext>
            </a:extLst>
          </p:cNvPr>
          <p:cNvCxnSpPr/>
          <p:nvPr/>
        </p:nvCxnSpPr>
        <p:spPr>
          <a:xfrm flipV="1">
            <a:off x="5420412" y="5759777"/>
            <a:ext cx="0" cy="41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A7EAFB-0688-4435-A71C-CA6CD0564D28}"/>
              </a:ext>
            </a:extLst>
          </p:cNvPr>
          <p:cNvSpPr txBox="1"/>
          <p:nvPr/>
        </p:nvSpPr>
        <p:spPr>
          <a:xfrm flipH="1">
            <a:off x="8636810" y="3076292"/>
            <a:ext cx="148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Clock_Port_2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5E3BCE-31F8-4E7A-9D2D-CBE63E513147}"/>
              </a:ext>
            </a:extLst>
          </p:cNvPr>
          <p:cNvSpPr txBox="1"/>
          <p:nvPr/>
        </p:nvSpPr>
        <p:spPr>
          <a:xfrm>
            <a:off x="1242766" y="3227456"/>
            <a:ext cx="200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Clock_Port_1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3AA56-DD98-415F-8BE7-0E5A844A9B0C}"/>
              </a:ext>
            </a:extLst>
          </p:cNvPr>
          <p:cNvSpPr txBox="1"/>
          <p:nvPr/>
        </p:nvSpPr>
        <p:spPr>
          <a:xfrm>
            <a:off x="8636810" y="3717200"/>
            <a:ext cx="169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Control_Port_2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92369C-0663-43C9-9FF8-6C58832D46BB}"/>
              </a:ext>
            </a:extLst>
          </p:cNvPr>
          <p:cNvSpPr txBox="1"/>
          <p:nvPr/>
        </p:nvSpPr>
        <p:spPr>
          <a:xfrm>
            <a:off x="1242766" y="3934834"/>
            <a:ext cx="16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Control_Port_1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DF354F-0283-4F3D-ACC5-152ECF5990FE}"/>
              </a:ext>
            </a:extLst>
          </p:cNvPr>
          <p:cNvSpPr txBox="1"/>
          <p:nvPr/>
        </p:nvSpPr>
        <p:spPr>
          <a:xfrm>
            <a:off x="5062194" y="617696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Reset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0E8CCDF-760D-4292-A69D-DCD598EF80BF}"/>
              </a:ext>
            </a:extLst>
          </p:cNvPr>
          <p:cNvSpPr/>
          <p:nvPr/>
        </p:nvSpPr>
        <p:spPr>
          <a:xfrm>
            <a:off x="1657261" y="4785439"/>
            <a:ext cx="2424546" cy="876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Address_Port_1 [9:0]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75B1A3F-7389-488D-A351-C41FE0EA07D1}"/>
              </a:ext>
            </a:extLst>
          </p:cNvPr>
          <p:cNvSpPr/>
          <p:nvPr/>
        </p:nvSpPr>
        <p:spPr>
          <a:xfrm flipH="1">
            <a:off x="6985260" y="4866070"/>
            <a:ext cx="2424544" cy="876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Address_Port_2 [9:0]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DDABEE1C-DB6D-4CE2-A262-CC9B08AD748B}"/>
              </a:ext>
            </a:extLst>
          </p:cNvPr>
          <p:cNvSpPr/>
          <p:nvPr/>
        </p:nvSpPr>
        <p:spPr>
          <a:xfrm>
            <a:off x="6985261" y="2095804"/>
            <a:ext cx="2424546" cy="6922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Data_Port_2</a:t>
            </a:r>
            <a:endParaRPr lang="hi-IN" dirty="0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2DAED763-B366-471F-8EE8-AF1033449956}"/>
              </a:ext>
            </a:extLst>
          </p:cNvPr>
          <p:cNvSpPr/>
          <p:nvPr/>
        </p:nvSpPr>
        <p:spPr>
          <a:xfrm>
            <a:off x="1628981" y="2129636"/>
            <a:ext cx="2424546" cy="6922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Data_Port_1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401836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BF10-DB68-4BD1-AA6F-2878E715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039"/>
          </a:xfrm>
        </p:spPr>
        <p:txBody>
          <a:bodyPr/>
          <a:lstStyle/>
          <a:p>
            <a:r>
              <a:rPr lang="en-US" dirty="0"/>
              <a:t>Pin Description – Dual Port SRAM </a:t>
            </a:r>
            <a:endParaRPr lang="hi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5B562C-7B8E-4B11-B89D-8E07713910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892854"/>
              </p:ext>
            </p:extLst>
          </p:nvPr>
        </p:nvGraphicFramePr>
        <p:xfrm>
          <a:off x="838200" y="2462934"/>
          <a:ext cx="10688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094">
                  <a:extLst>
                    <a:ext uri="{9D8B030D-6E8A-4147-A177-3AD203B41FA5}">
                      <a16:colId xmlns:a16="http://schemas.microsoft.com/office/drawing/2014/main" val="2285811428"/>
                    </a:ext>
                  </a:extLst>
                </a:gridCol>
                <a:gridCol w="2957371">
                  <a:extLst>
                    <a:ext uri="{9D8B030D-6E8A-4147-A177-3AD203B41FA5}">
                      <a16:colId xmlns:a16="http://schemas.microsoft.com/office/drawing/2014/main" val="2406960314"/>
                    </a:ext>
                  </a:extLst>
                </a:gridCol>
                <a:gridCol w="1577264">
                  <a:extLst>
                    <a:ext uri="{9D8B030D-6E8A-4147-A177-3AD203B41FA5}">
                      <a16:colId xmlns:a16="http://schemas.microsoft.com/office/drawing/2014/main" val="1046338997"/>
                    </a:ext>
                  </a:extLst>
                </a:gridCol>
                <a:gridCol w="1408271">
                  <a:extLst>
                    <a:ext uri="{9D8B030D-6E8A-4147-A177-3AD203B41FA5}">
                      <a16:colId xmlns:a16="http://schemas.microsoft.com/office/drawing/2014/main" val="418778870"/>
                    </a:ext>
                  </a:extLst>
                </a:gridCol>
                <a:gridCol w="4048781">
                  <a:extLst>
                    <a:ext uri="{9D8B030D-6E8A-4147-A177-3AD203B41FA5}">
                      <a16:colId xmlns:a16="http://schemas.microsoft.com/office/drawing/2014/main" val="5679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Pin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Pins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Direction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3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Port x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Bidirectional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to or from the memory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3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 Port x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memory location for W/R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09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Clock Port x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Clock signal for operation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0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 Port x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operation to be performed W/R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8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Resets the SRAM and memory locations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7164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98D81E-4E4D-4369-8BAF-5F7EF6D6B2D3}"/>
              </a:ext>
            </a:extLst>
          </p:cNvPr>
          <p:cNvSpPr txBox="1"/>
          <p:nvPr/>
        </p:nvSpPr>
        <p:spPr>
          <a:xfrm>
            <a:off x="838200" y="4786521"/>
            <a:ext cx="719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x can be 1 or 2.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582182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DDF442-7A05-4D6D-BD1B-0C03C609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Control Block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801B76-5F16-46D9-9BD2-8DE6B356338D}"/>
              </a:ext>
            </a:extLst>
          </p:cNvPr>
          <p:cNvSpPr/>
          <p:nvPr/>
        </p:nvSpPr>
        <p:spPr>
          <a:xfrm>
            <a:off x="4341181" y="2894120"/>
            <a:ext cx="296514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READ CONTROL BLOCK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426C92-1CBE-4F08-902F-145AA2287AC7}"/>
              </a:ext>
            </a:extLst>
          </p:cNvPr>
          <p:cNvCxnSpPr/>
          <p:nvPr/>
        </p:nvCxnSpPr>
        <p:spPr>
          <a:xfrm flipV="1">
            <a:off x="4847208" y="4219683"/>
            <a:ext cx="0" cy="90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D06B24-EAD7-4F6B-9104-C8A7BC1FCCE9}"/>
              </a:ext>
            </a:extLst>
          </p:cNvPr>
          <p:cNvCxnSpPr/>
          <p:nvPr/>
        </p:nvCxnSpPr>
        <p:spPr>
          <a:xfrm flipV="1">
            <a:off x="5505635" y="4219683"/>
            <a:ext cx="0" cy="90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4BBA60-AD3C-4CE6-87BC-193556B72EBF}"/>
              </a:ext>
            </a:extLst>
          </p:cNvPr>
          <p:cNvCxnSpPr/>
          <p:nvPr/>
        </p:nvCxnSpPr>
        <p:spPr>
          <a:xfrm flipV="1">
            <a:off x="6758866" y="4219683"/>
            <a:ext cx="0" cy="90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3606B-CE41-4A73-A9BB-D1732EAF7CE5}"/>
              </a:ext>
            </a:extLst>
          </p:cNvPr>
          <p:cNvCxnSpPr/>
          <p:nvPr/>
        </p:nvCxnSpPr>
        <p:spPr>
          <a:xfrm flipV="1">
            <a:off x="6064928" y="4225516"/>
            <a:ext cx="0" cy="90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6959C1E-3161-4BEC-9550-4228FF24CD0C}"/>
              </a:ext>
            </a:extLst>
          </p:cNvPr>
          <p:cNvSpPr/>
          <p:nvPr/>
        </p:nvSpPr>
        <p:spPr>
          <a:xfrm flipH="1">
            <a:off x="2760954" y="3346882"/>
            <a:ext cx="1580224" cy="328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0D640B4-BA48-4FAC-86BC-65698B9AE21C}"/>
              </a:ext>
            </a:extLst>
          </p:cNvPr>
          <p:cNvSpPr/>
          <p:nvPr/>
        </p:nvSpPr>
        <p:spPr>
          <a:xfrm flipH="1">
            <a:off x="7306321" y="3264763"/>
            <a:ext cx="1438183" cy="328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D7A3E7-C339-43CA-B43D-2A8C5DD259AD}"/>
              </a:ext>
            </a:extLst>
          </p:cNvPr>
          <p:cNvSpPr txBox="1"/>
          <p:nvPr/>
        </p:nvSpPr>
        <p:spPr>
          <a:xfrm>
            <a:off x="2121762" y="3053917"/>
            <a:ext cx="134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 PTR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675C9E-2D4F-41D5-9072-9A071C492CD9}"/>
              </a:ext>
            </a:extLst>
          </p:cNvPr>
          <p:cNvSpPr txBox="1"/>
          <p:nvPr/>
        </p:nvSpPr>
        <p:spPr>
          <a:xfrm>
            <a:off x="8229600" y="2982897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0EBD7B-EA22-4674-B016-2D5B01B0C289}"/>
              </a:ext>
            </a:extLst>
          </p:cNvPr>
          <p:cNvSpPr txBox="1"/>
          <p:nvPr/>
        </p:nvSpPr>
        <p:spPr>
          <a:xfrm>
            <a:off x="4464735" y="5134082"/>
            <a:ext cx="967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EMPTY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DC1C0C-2A87-484B-9ADE-31A52BA628C1}"/>
              </a:ext>
            </a:extLst>
          </p:cNvPr>
          <p:cNvSpPr txBox="1"/>
          <p:nvPr/>
        </p:nvSpPr>
        <p:spPr>
          <a:xfrm>
            <a:off x="5049919" y="5128249"/>
            <a:ext cx="776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READ CLK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F851E0-79DF-4503-AF17-FE7BB8C0DA6F}"/>
              </a:ext>
            </a:extLst>
          </p:cNvPr>
          <p:cNvSpPr txBox="1"/>
          <p:nvPr/>
        </p:nvSpPr>
        <p:spPr>
          <a:xfrm>
            <a:off x="5680234" y="5122416"/>
            <a:ext cx="1006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READ ENABLE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300153-1E3C-45E0-8C3F-E16E506ACF7E}"/>
              </a:ext>
            </a:extLst>
          </p:cNvPr>
          <p:cNvSpPr txBox="1"/>
          <p:nvPr/>
        </p:nvSpPr>
        <p:spPr>
          <a:xfrm>
            <a:off x="6659732" y="5108275"/>
            <a:ext cx="640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992740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8450-11DC-4ED6-8123-5608711A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US" dirty="0"/>
              <a:t>Pin Functions – Read Control Block</a:t>
            </a:r>
            <a:endParaRPr lang="hi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0BDAF8-B02E-4495-98F4-A255F60E039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414171"/>
          <a:ext cx="10515600" cy="3357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91">
                  <a:extLst>
                    <a:ext uri="{9D8B030D-6E8A-4147-A177-3AD203B41FA5}">
                      <a16:colId xmlns:a16="http://schemas.microsoft.com/office/drawing/2014/main" val="1371627677"/>
                    </a:ext>
                  </a:extLst>
                </a:gridCol>
                <a:gridCol w="3093379">
                  <a:extLst>
                    <a:ext uri="{9D8B030D-6E8A-4147-A177-3AD203B41FA5}">
                      <a16:colId xmlns:a16="http://schemas.microsoft.com/office/drawing/2014/main" val="2761944774"/>
                    </a:ext>
                  </a:extLst>
                </a:gridCol>
                <a:gridCol w="1513028">
                  <a:extLst>
                    <a:ext uri="{9D8B030D-6E8A-4147-A177-3AD203B41FA5}">
                      <a16:colId xmlns:a16="http://schemas.microsoft.com/office/drawing/2014/main" val="1770436016"/>
                    </a:ext>
                  </a:extLst>
                </a:gridCol>
                <a:gridCol w="1870909">
                  <a:extLst>
                    <a:ext uri="{9D8B030D-6E8A-4147-A177-3AD203B41FA5}">
                      <a16:colId xmlns:a16="http://schemas.microsoft.com/office/drawing/2014/main" val="242731201"/>
                    </a:ext>
                  </a:extLst>
                </a:gridCol>
                <a:gridCol w="3274093">
                  <a:extLst>
                    <a:ext uri="{9D8B030D-6E8A-4147-A177-3AD203B41FA5}">
                      <a16:colId xmlns:a16="http://schemas.microsoft.com/office/drawing/2014/main" val="3193756090"/>
                    </a:ext>
                  </a:extLst>
                </a:gridCol>
              </a:tblGrid>
              <a:tr h="479659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Pin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Pins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Direction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13388"/>
                  </a:ext>
                </a:extLst>
              </a:tr>
              <a:tr h="479659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Pointer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address to SRAM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39541"/>
                  </a:ext>
                </a:extLst>
              </a:tr>
              <a:tr h="479659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Enable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Enable read operation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46993"/>
                  </a:ext>
                </a:extLst>
              </a:tr>
              <a:tr h="479659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Clock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Clock for read operation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68358"/>
                  </a:ext>
                </a:extLst>
              </a:tr>
              <a:tr h="479659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reset Read Pointer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821876"/>
                  </a:ext>
                </a:extLst>
              </a:tr>
              <a:tr h="479659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status of FIFO as empty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272743"/>
                  </a:ext>
                </a:extLst>
              </a:tr>
              <a:tr h="479659">
                <a:tc>
                  <a:txBody>
                    <a:bodyPr/>
                    <a:lstStyle/>
                    <a:p>
                      <a:r>
                        <a:rPr lang="en-IN" dirty="0"/>
                        <a:t>6.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Depth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Indicate FIFO size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053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910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F614-2B58-4BEF-8389-569DF2C0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 Control Block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35C098-4071-4AC8-814F-1FB498448E78}"/>
              </a:ext>
            </a:extLst>
          </p:cNvPr>
          <p:cNvSpPr/>
          <p:nvPr/>
        </p:nvSpPr>
        <p:spPr>
          <a:xfrm>
            <a:off x="4341181" y="2894120"/>
            <a:ext cx="296514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WRITE CONTROL BLOCK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CF5E08-81DD-4AFE-9181-78ED4E8513C2}"/>
              </a:ext>
            </a:extLst>
          </p:cNvPr>
          <p:cNvCxnSpPr/>
          <p:nvPr/>
        </p:nvCxnSpPr>
        <p:spPr>
          <a:xfrm flipV="1">
            <a:off x="4847208" y="4219683"/>
            <a:ext cx="0" cy="90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26CA0A-53FE-4182-854D-08F5E2B221DA}"/>
              </a:ext>
            </a:extLst>
          </p:cNvPr>
          <p:cNvCxnSpPr/>
          <p:nvPr/>
        </p:nvCxnSpPr>
        <p:spPr>
          <a:xfrm flipV="1">
            <a:off x="5505635" y="4219683"/>
            <a:ext cx="0" cy="90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C4C0EF-6BE8-49CC-BE73-D7F6D424F868}"/>
              </a:ext>
            </a:extLst>
          </p:cNvPr>
          <p:cNvCxnSpPr/>
          <p:nvPr/>
        </p:nvCxnSpPr>
        <p:spPr>
          <a:xfrm flipV="1">
            <a:off x="6758866" y="4219683"/>
            <a:ext cx="0" cy="90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3114B5-52C2-4A8A-A8AD-BC39D12074FD}"/>
              </a:ext>
            </a:extLst>
          </p:cNvPr>
          <p:cNvCxnSpPr/>
          <p:nvPr/>
        </p:nvCxnSpPr>
        <p:spPr>
          <a:xfrm flipV="1">
            <a:off x="6064928" y="4225516"/>
            <a:ext cx="0" cy="90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8D309229-147A-47D1-BAC0-D50760D960EF}"/>
              </a:ext>
            </a:extLst>
          </p:cNvPr>
          <p:cNvSpPr/>
          <p:nvPr/>
        </p:nvSpPr>
        <p:spPr>
          <a:xfrm flipH="1">
            <a:off x="2760954" y="3346882"/>
            <a:ext cx="1580224" cy="328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642CBB0-C058-42D7-A13E-DCE070B404FD}"/>
              </a:ext>
            </a:extLst>
          </p:cNvPr>
          <p:cNvSpPr/>
          <p:nvPr/>
        </p:nvSpPr>
        <p:spPr>
          <a:xfrm flipH="1">
            <a:off x="7306321" y="3264763"/>
            <a:ext cx="1438183" cy="328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ECC48-7337-4A28-B3E8-1786E06D3CB8}"/>
              </a:ext>
            </a:extLst>
          </p:cNvPr>
          <p:cNvSpPr txBox="1"/>
          <p:nvPr/>
        </p:nvSpPr>
        <p:spPr>
          <a:xfrm>
            <a:off x="2121762" y="3053917"/>
            <a:ext cx="134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 PTR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C74B9A-FC89-40AF-9DB5-1C9E7D64A522}"/>
              </a:ext>
            </a:extLst>
          </p:cNvPr>
          <p:cNvSpPr txBox="1"/>
          <p:nvPr/>
        </p:nvSpPr>
        <p:spPr>
          <a:xfrm>
            <a:off x="8229600" y="2982897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1D42C8-AEFA-4531-AE13-C1725D1A641D}"/>
              </a:ext>
            </a:extLst>
          </p:cNvPr>
          <p:cNvSpPr txBox="1"/>
          <p:nvPr/>
        </p:nvSpPr>
        <p:spPr>
          <a:xfrm>
            <a:off x="4595870" y="5157373"/>
            <a:ext cx="967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FULL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6AAFAC-B8A6-4841-8E98-C78D44EB1AE4}"/>
              </a:ext>
            </a:extLst>
          </p:cNvPr>
          <p:cNvSpPr txBox="1"/>
          <p:nvPr/>
        </p:nvSpPr>
        <p:spPr>
          <a:xfrm>
            <a:off x="5253007" y="5108275"/>
            <a:ext cx="776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WRITE CLK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15C310-8EF0-47E7-99B0-BA4EF129705A}"/>
              </a:ext>
            </a:extLst>
          </p:cNvPr>
          <p:cNvSpPr txBox="1"/>
          <p:nvPr/>
        </p:nvSpPr>
        <p:spPr>
          <a:xfrm>
            <a:off x="5850401" y="5093308"/>
            <a:ext cx="1006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WRITE ENABLE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B060A9-3DC9-48F2-8385-1FA1740A6D17}"/>
              </a:ext>
            </a:extLst>
          </p:cNvPr>
          <p:cNvSpPr txBox="1"/>
          <p:nvPr/>
        </p:nvSpPr>
        <p:spPr>
          <a:xfrm>
            <a:off x="6611667" y="5108275"/>
            <a:ext cx="640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3145949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8450-11DC-4ED6-8123-5608711A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US" dirty="0"/>
              <a:t>Pin Functions – Write Control Block</a:t>
            </a:r>
            <a:endParaRPr lang="hi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0BDAF8-B02E-4495-98F4-A255F60E039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414171"/>
          <a:ext cx="10515600" cy="3357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91">
                  <a:extLst>
                    <a:ext uri="{9D8B030D-6E8A-4147-A177-3AD203B41FA5}">
                      <a16:colId xmlns:a16="http://schemas.microsoft.com/office/drawing/2014/main" val="1371627677"/>
                    </a:ext>
                  </a:extLst>
                </a:gridCol>
                <a:gridCol w="3093379">
                  <a:extLst>
                    <a:ext uri="{9D8B030D-6E8A-4147-A177-3AD203B41FA5}">
                      <a16:colId xmlns:a16="http://schemas.microsoft.com/office/drawing/2014/main" val="2761944774"/>
                    </a:ext>
                  </a:extLst>
                </a:gridCol>
                <a:gridCol w="1513028">
                  <a:extLst>
                    <a:ext uri="{9D8B030D-6E8A-4147-A177-3AD203B41FA5}">
                      <a16:colId xmlns:a16="http://schemas.microsoft.com/office/drawing/2014/main" val="1770436016"/>
                    </a:ext>
                  </a:extLst>
                </a:gridCol>
                <a:gridCol w="1870909">
                  <a:extLst>
                    <a:ext uri="{9D8B030D-6E8A-4147-A177-3AD203B41FA5}">
                      <a16:colId xmlns:a16="http://schemas.microsoft.com/office/drawing/2014/main" val="242731201"/>
                    </a:ext>
                  </a:extLst>
                </a:gridCol>
                <a:gridCol w="3274093">
                  <a:extLst>
                    <a:ext uri="{9D8B030D-6E8A-4147-A177-3AD203B41FA5}">
                      <a16:colId xmlns:a16="http://schemas.microsoft.com/office/drawing/2014/main" val="3193756090"/>
                    </a:ext>
                  </a:extLst>
                </a:gridCol>
              </a:tblGrid>
              <a:tr h="479659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Pin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Pins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Direction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13388"/>
                  </a:ext>
                </a:extLst>
              </a:tr>
              <a:tr h="479659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Pointer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address to SRAM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39541"/>
                  </a:ext>
                </a:extLst>
              </a:tr>
              <a:tr h="479659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Enable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Enable write operation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46993"/>
                  </a:ext>
                </a:extLst>
              </a:tr>
              <a:tr h="479659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Clock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Clock for write operation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68358"/>
                  </a:ext>
                </a:extLst>
              </a:tr>
              <a:tr h="479659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reset write Pointer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821876"/>
                  </a:ext>
                </a:extLst>
              </a:tr>
              <a:tr h="479659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status of FIFO as full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272743"/>
                  </a:ext>
                </a:extLst>
              </a:tr>
              <a:tr h="479659">
                <a:tc>
                  <a:txBody>
                    <a:bodyPr/>
                    <a:lstStyle/>
                    <a:p>
                      <a:r>
                        <a:rPr lang="en-IN" dirty="0"/>
                        <a:t>6.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Depth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Indicate FIFO size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90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30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9C7D-690B-4073-86F9-76CCB6DED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5126"/>
            <a:ext cx="9144000" cy="745074"/>
          </a:xfrm>
        </p:spPr>
        <p:txBody>
          <a:bodyPr>
            <a:normAutofit/>
          </a:bodyPr>
          <a:lstStyle/>
          <a:p>
            <a:r>
              <a:rPr lang="en-US" sz="4000" dirty="0"/>
              <a:t>SPECIFICATIONS</a:t>
            </a:r>
            <a:endParaRPr lang="hi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EB2B1-BEEB-4F59-8BA2-4489A7B36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199"/>
            <a:ext cx="9144000" cy="4736207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BURST Size : 1.5K bytes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FIFO Size : 1 K bytes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Input Data Pins: 8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Input Pins: 2 (R/W enable)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Output Data Pins: 8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Write Pointer Pins: 10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Read Pointer Pins: 10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Flag Pins: 5 </a:t>
            </a:r>
            <a:r>
              <a:rPr lang="en-US" sz="2000" dirty="0"/>
              <a:t>( EMPTY, FULL, HALF FULL / EMPTY, ALMOST FULL, ALMOST EMPTY)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Reset: 1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Write Clock (100MHz)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Read Clock (33MHz)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72176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7447-9441-48F3-9C94-65814C7D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PIN Diagram: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15DCED-E3C7-4656-BF13-57DAA3ACAD1F}"/>
              </a:ext>
            </a:extLst>
          </p:cNvPr>
          <p:cNvSpPr/>
          <p:nvPr/>
        </p:nvSpPr>
        <p:spPr>
          <a:xfrm>
            <a:off x="4053526" y="1825626"/>
            <a:ext cx="2931736" cy="3934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/>
              <a:t>FIFO</a:t>
            </a:r>
          </a:p>
          <a:p>
            <a:pPr algn="ctr"/>
            <a:r>
              <a:rPr lang="en-IN" sz="4400" dirty="0"/>
              <a:t>(1Kb)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7177B1A-D19F-4DC4-AF89-09494DCF8E34}"/>
              </a:ext>
            </a:extLst>
          </p:cNvPr>
          <p:cNvSpPr/>
          <p:nvPr/>
        </p:nvSpPr>
        <p:spPr>
          <a:xfrm>
            <a:off x="2073897" y="2213876"/>
            <a:ext cx="2007910" cy="876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[7:0]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DF6D0EC-5BD3-4B3B-AB85-64603D26E56C}"/>
              </a:ext>
            </a:extLst>
          </p:cNvPr>
          <p:cNvSpPr/>
          <p:nvPr/>
        </p:nvSpPr>
        <p:spPr>
          <a:xfrm>
            <a:off x="6988406" y="2207739"/>
            <a:ext cx="1976486" cy="876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 [7:0]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F3733A-4ED3-4C9E-A17E-885B3920E40C}"/>
              </a:ext>
            </a:extLst>
          </p:cNvPr>
          <p:cNvCxnSpPr/>
          <p:nvPr/>
        </p:nvCxnSpPr>
        <p:spPr>
          <a:xfrm>
            <a:off x="2243579" y="3591612"/>
            <a:ext cx="1809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9FF36F-FCA6-4E5E-A1D8-2189DC179FEF}"/>
              </a:ext>
            </a:extLst>
          </p:cNvPr>
          <p:cNvCxnSpPr/>
          <p:nvPr/>
        </p:nvCxnSpPr>
        <p:spPr>
          <a:xfrm>
            <a:off x="2222799" y="4194785"/>
            <a:ext cx="1809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6576DE-58EE-46F2-92F6-5BB8E1B7AF40}"/>
              </a:ext>
            </a:extLst>
          </p:cNvPr>
          <p:cNvCxnSpPr/>
          <p:nvPr/>
        </p:nvCxnSpPr>
        <p:spPr>
          <a:xfrm flipH="1">
            <a:off x="6985262" y="3429000"/>
            <a:ext cx="1979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F70B5F-AEDF-460B-8EAE-186B5DC3C0CD}"/>
              </a:ext>
            </a:extLst>
          </p:cNvPr>
          <p:cNvCxnSpPr/>
          <p:nvPr/>
        </p:nvCxnSpPr>
        <p:spPr>
          <a:xfrm flipH="1">
            <a:off x="6985262" y="4194785"/>
            <a:ext cx="1979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52494BA-C70D-464F-BB96-51163A06C0F9}"/>
              </a:ext>
            </a:extLst>
          </p:cNvPr>
          <p:cNvSpPr txBox="1"/>
          <p:nvPr/>
        </p:nvSpPr>
        <p:spPr>
          <a:xfrm flipH="1">
            <a:off x="8795207" y="3084431"/>
            <a:ext cx="132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 Clock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E774D7-DFE0-4365-8E3A-6CC361470284}"/>
              </a:ext>
            </a:extLst>
          </p:cNvPr>
          <p:cNvSpPr txBox="1"/>
          <p:nvPr/>
        </p:nvSpPr>
        <p:spPr>
          <a:xfrm>
            <a:off x="1268692" y="3157992"/>
            <a:ext cx="200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 Clock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74800C-3AC3-4BF2-B1D5-F2BA582C3745}"/>
              </a:ext>
            </a:extLst>
          </p:cNvPr>
          <p:cNvSpPr txBox="1"/>
          <p:nvPr/>
        </p:nvSpPr>
        <p:spPr>
          <a:xfrm>
            <a:off x="8795207" y="3770435"/>
            <a:ext cx="148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 Enable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742E5E-5291-423E-A759-6433B2D1A51C}"/>
              </a:ext>
            </a:extLst>
          </p:cNvPr>
          <p:cNvSpPr txBox="1"/>
          <p:nvPr/>
        </p:nvSpPr>
        <p:spPr>
          <a:xfrm>
            <a:off x="1234058" y="3854359"/>
            <a:ext cx="159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 Enable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9DC0DE-F82D-43F1-8DB0-905897672686}"/>
              </a:ext>
            </a:extLst>
          </p:cNvPr>
          <p:cNvSpPr txBox="1"/>
          <p:nvPr/>
        </p:nvSpPr>
        <p:spPr>
          <a:xfrm>
            <a:off x="1905002" y="46604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Reset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D8500BE-1F41-4038-945B-8529932868F4}"/>
              </a:ext>
            </a:extLst>
          </p:cNvPr>
          <p:cNvSpPr/>
          <p:nvPr/>
        </p:nvSpPr>
        <p:spPr>
          <a:xfrm>
            <a:off x="6985262" y="4599013"/>
            <a:ext cx="1979629" cy="646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Flag [4:0]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FD3133-6AD2-4FFB-BB1F-2DFE4F440188}"/>
              </a:ext>
            </a:extLst>
          </p:cNvPr>
          <p:cNvCxnSpPr>
            <a:cxnSpLocks/>
          </p:cNvCxnSpPr>
          <p:nvPr/>
        </p:nvCxnSpPr>
        <p:spPr>
          <a:xfrm>
            <a:off x="2362202" y="5015345"/>
            <a:ext cx="1691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88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4467-66DD-4578-B22E-4E7947A3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8374"/>
          </a:xfrm>
        </p:spPr>
        <p:txBody>
          <a:bodyPr>
            <a:normAutofit/>
          </a:bodyPr>
          <a:lstStyle/>
          <a:p>
            <a:r>
              <a:rPr lang="en-US" dirty="0"/>
              <a:t>Top Level Diagram:</a:t>
            </a:r>
            <a:endParaRPr lang="hi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B150-82FA-4A47-855C-7F3B5089EA86}"/>
              </a:ext>
            </a:extLst>
          </p:cNvPr>
          <p:cNvSpPr/>
          <p:nvPr/>
        </p:nvSpPr>
        <p:spPr>
          <a:xfrm>
            <a:off x="5077905" y="1017430"/>
            <a:ext cx="2036190" cy="3374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Dual Port SRAM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F6A2A8-7211-4E7D-9F81-CB889BFDE38B}"/>
              </a:ext>
            </a:extLst>
          </p:cNvPr>
          <p:cNvSpPr/>
          <p:nvPr/>
        </p:nvSpPr>
        <p:spPr>
          <a:xfrm>
            <a:off x="1397685" y="1428790"/>
            <a:ext cx="2036190" cy="452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Write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32911-F47C-4110-9C1F-3E91D988EDF3}"/>
              </a:ext>
            </a:extLst>
          </p:cNvPr>
          <p:cNvSpPr/>
          <p:nvPr/>
        </p:nvSpPr>
        <p:spPr>
          <a:xfrm>
            <a:off x="8758125" y="1428790"/>
            <a:ext cx="2036190" cy="452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Read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C8A1D-DCAC-4C9D-83E0-F6DDB85961ED}"/>
              </a:ext>
            </a:extLst>
          </p:cNvPr>
          <p:cNvSpPr/>
          <p:nvPr/>
        </p:nvSpPr>
        <p:spPr>
          <a:xfrm>
            <a:off x="1378040" y="3000776"/>
            <a:ext cx="2055836" cy="896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Write Control &amp; Pointer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053405-A5BC-4041-B2DD-A17E3F9BD0F6}"/>
              </a:ext>
            </a:extLst>
          </p:cNvPr>
          <p:cNvSpPr/>
          <p:nvPr/>
        </p:nvSpPr>
        <p:spPr>
          <a:xfrm>
            <a:off x="8758124" y="3000776"/>
            <a:ext cx="2036190" cy="8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Read Control &amp; Pointer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5BB141-2AD5-44C9-A772-52D53F286754}"/>
              </a:ext>
            </a:extLst>
          </p:cNvPr>
          <p:cNvSpPr/>
          <p:nvPr/>
        </p:nvSpPr>
        <p:spPr>
          <a:xfrm>
            <a:off x="4121239" y="4721830"/>
            <a:ext cx="3953815" cy="839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Synchronizer &amp; Flag Logic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4741D2-9950-4E56-AE4D-9C4187B10EEF}"/>
              </a:ext>
            </a:extLst>
          </p:cNvPr>
          <p:cNvSpPr/>
          <p:nvPr/>
        </p:nvSpPr>
        <p:spPr>
          <a:xfrm>
            <a:off x="3433875" y="5840570"/>
            <a:ext cx="5324249" cy="786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Reset &amp;</a:t>
            </a:r>
          </a:p>
          <a:p>
            <a:pPr algn="ctr"/>
            <a:r>
              <a:rPr lang="en-IN" dirty="0"/>
              <a:t> Expansion Logic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6351819-CF81-44FD-9996-6E1AAC567D19}"/>
              </a:ext>
            </a:extLst>
          </p:cNvPr>
          <p:cNvSpPr/>
          <p:nvPr/>
        </p:nvSpPr>
        <p:spPr>
          <a:xfrm>
            <a:off x="3433875" y="1538065"/>
            <a:ext cx="1644029" cy="194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DD6C44A-EFB8-4866-AEE4-D0C84351EA30}"/>
              </a:ext>
            </a:extLst>
          </p:cNvPr>
          <p:cNvSpPr/>
          <p:nvPr/>
        </p:nvSpPr>
        <p:spPr>
          <a:xfrm>
            <a:off x="7114095" y="1538066"/>
            <a:ext cx="1644030" cy="19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DC33404-67FC-4CDB-8F13-FB96957F8C4B}"/>
              </a:ext>
            </a:extLst>
          </p:cNvPr>
          <p:cNvSpPr/>
          <p:nvPr/>
        </p:nvSpPr>
        <p:spPr>
          <a:xfrm>
            <a:off x="3433875" y="3000777"/>
            <a:ext cx="1644029" cy="452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0512D14-4D7D-455A-A259-7D0D42779241}"/>
              </a:ext>
            </a:extLst>
          </p:cNvPr>
          <p:cNvSpPr/>
          <p:nvPr/>
        </p:nvSpPr>
        <p:spPr>
          <a:xfrm flipH="1">
            <a:off x="7114095" y="3000776"/>
            <a:ext cx="1644029" cy="452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42DDF87-A57D-4D4A-80B5-1904DEBCF930}"/>
              </a:ext>
            </a:extLst>
          </p:cNvPr>
          <p:cNvSpPr/>
          <p:nvPr/>
        </p:nvSpPr>
        <p:spPr>
          <a:xfrm>
            <a:off x="7598535" y="3322749"/>
            <a:ext cx="309093" cy="1399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F52835A-7FF0-4361-BF04-77CA45083D62}"/>
              </a:ext>
            </a:extLst>
          </p:cNvPr>
          <p:cNvSpPr/>
          <p:nvPr/>
        </p:nvSpPr>
        <p:spPr>
          <a:xfrm>
            <a:off x="4343564" y="3327705"/>
            <a:ext cx="309093" cy="1399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18C0A41-6481-437B-99B8-7542C50DB2B7}"/>
              </a:ext>
            </a:extLst>
          </p:cNvPr>
          <p:cNvCxnSpPr>
            <a:cxnSpLocks/>
            <a:stCxn id="11" idx="3"/>
            <a:endCxn id="9" idx="2"/>
          </p:cNvCxnSpPr>
          <p:nvPr/>
        </p:nvCxnSpPr>
        <p:spPr>
          <a:xfrm flipV="1">
            <a:off x="8075054" y="3897515"/>
            <a:ext cx="1701165" cy="12438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6A37386-D588-4431-A57D-3B46F48CB0F8}"/>
              </a:ext>
            </a:extLst>
          </p:cNvPr>
          <p:cNvCxnSpPr>
            <a:cxnSpLocks/>
            <a:endCxn id="8" idx="2"/>
          </p:cNvCxnSpPr>
          <p:nvPr/>
        </p:nvCxnSpPr>
        <p:spPr>
          <a:xfrm rot="10800000">
            <a:off x="2405958" y="3897516"/>
            <a:ext cx="1715282" cy="1256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55A60D0-7F87-4F30-A6DB-8BCA72007C16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1718593" y="3926433"/>
            <a:ext cx="1715282" cy="2307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E3A65A1-A390-4007-8BC9-7A2F449AA36F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758124" y="3926433"/>
            <a:ext cx="1715283" cy="2307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F4B001-EE7E-4A2F-AB7A-2FFC21FBE86E}"/>
              </a:ext>
            </a:extLst>
          </p:cNvPr>
          <p:cNvCxnSpPr/>
          <p:nvPr/>
        </p:nvCxnSpPr>
        <p:spPr>
          <a:xfrm>
            <a:off x="3433875" y="2253803"/>
            <a:ext cx="164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47DB060-55BF-44CE-A53D-E97FDA0699E6}"/>
              </a:ext>
            </a:extLst>
          </p:cNvPr>
          <p:cNvCxnSpPr>
            <a:cxnSpLocks/>
          </p:cNvCxnSpPr>
          <p:nvPr/>
        </p:nvCxnSpPr>
        <p:spPr>
          <a:xfrm flipH="1">
            <a:off x="7120857" y="2253803"/>
            <a:ext cx="1573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1CFA5B5-1718-4B2A-810A-449BB3E2AB58}"/>
              </a:ext>
            </a:extLst>
          </p:cNvPr>
          <p:cNvSpPr txBox="1"/>
          <p:nvPr/>
        </p:nvSpPr>
        <p:spPr>
          <a:xfrm>
            <a:off x="2576233" y="1981160"/>
            <a:ext cx="188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Wr_En</a:t>
            </a:r>
            <a:endParaRPr lang="hi-IN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66470F-7A2B-4C42-AC28-6E1A1CCA67CB}"/>
              </a:ext>
            </a:extLst>
          </p:cNvPr>
          <p:cNvSpPr txBox="1"/>
          <p:nvPr/>
        </p:nvSpPr>
        <p:spPr>
          <a:xfrm>
            <a:off x="8758123" y="1998409"/>
            <a:ext cx="171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Rd_En</a:t>
            </a:r>
            <a:endParaRPr lang="hi-IN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4E30547-7C61-45BF-A8A2-CDC91FC8A4F1}"/>
              </a:ext>
            </a:extLst>
          </p:cNvPr>
          <p:cNvCxnSpPr/>
          <p:nvPr/>
        </p:nvCxnSpPr>
        <p:spPr>
          <a:xfrm>
            <a:off x="10251583" y="2704562"/>
            <a:ext cx="0" cy="29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0DD1BC3-2D25-48A3-9BC1-5C935A7C11DB}"/>
              </a:ext>
            </a:extLst>
          </p:cNvPr>
          <p:cNvSpPr txBox="1"/>
          <p:nvPr/>
        </p:nvSpPr>
        <p:spPr>
          <a:xfrm>
            <a:off x="9776220" y="2395470"/>
            <a:ext cx="101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Rd_CLK</a:t>
            </a:r>
            <a:endParaRPr lang="hi-IN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46D8DDC-198F-4357-B11B-F822E256CB99}"/>
              </a:ext>
            </a:extLst>
          </p:cNvPr>
          <p:cNvSpPr txBox="1"/>
          <p:nvPr/>
        </p:nvSpPr>
        <p:spPr>
          <a:xfrm>
            <a:off x="1718592" y="2301244"/>
            <a:ext cx="101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Wr_CLK</a:t>
            </a:r>
            <a:endParaRPr lang="hi-IN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50A64EA-55F9-4BCA-8285-47F70347093D}"/>
              </a:ext>
            </a:extLst>
          </p:cNvPr>
          <p:cNvCxnSpPr/>
          <p:nvPr/>
        </p:nvCxnSpPr>
        <p:spPr>
          <a:xfrm>
            <a:off x="2071352" y="2704562"/>
            <a:ext cx="0" cy="29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86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8295" y="2074363"/>
            <a:ext cx="2639305" cy="262673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Micro Architecture</a:t>
            </a:r>
          </a:p>
        </p:txBody>
      </p:sp>
      <p:pic>
        <p:nvPicPr>
          <p:cNvPr id="9" name="Picture 8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C081B494-3726-4AB7-B695-B842A8C4A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24" y="613469"/>
            <a:ext cx="7974705" cy="604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2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8450-11DC-4ED6-8123-5608711A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US" dirty="0"/>
              <a:t>Pin Description – Top Level</a:t>
            </a:r>
            <a:endParaRPr lang="hi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0BDAF8-B02E-4495-98F4-A255F60E0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013715"/>
              </p:ext>
            </p:extLst>
          </p:nvPr>
        </p:nvGraphicFramePr>
        <p:xfrm>
          <a:off x="838200" y="1414171"/>
          <a:ext cx="10515600" cy="4316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91">
                  <a:extLst>
                    <a:ext uri="{9D8B030D-6E8A-4147-A177-3AD203B41FA5}">
                      <a16:colId xmlns:a16="http://schemas.microsoft.com/office/drawing/2014/main" val="1371627677"/>
                    </a:ext>
                  </a:extLst>
                </a:gridCol>
                <a:gridCol w="3093379">
                  <a:extLst>
                    <a:ext uri="{9D8B030D-6E8A-4147-A177-3AD203B41FA5}">
                      <a16:colId xmlns:a16="http://schemas.microsoft.com/office/drawing/2014/main" val="2761944774"/>
                    </a:ext>
                  </a:extLst>
                </a:gridCol>
                <a:gridCol w="1513028">
                  <a:extLst>
                    <a:ext uri="{9D8B030D-6E8A-4147-A177-3AD203B41FA5}">
                      <a16:colId xmlns:a16="http://schemas.microsoft.com/office/drawing/2014/main" val="1770436016"/>
                    </a:ext>
                  </a:extLst>
                </a:gridCol>
                <a:gridCol w="1870909">
                  <a:extLst>
                    <a:ext uri="{9D8B030D-6E8A-4147-A177-3AD203B41FA5}">
                      <a16:colId xmlns:a16="http://schemas.microsoft.com/office/drawing/2014/main" val="242731201"/>
                    </a:ext>
                  </a:extLst>
                </a:gridCol>
                <a:gridCol w="3274093">
                  <a:extLst>
                    <a:ext uri="{9D8B030D-6E8A-4147-A177-3AD203B41FA5}">
                      <a16:colId xmlns:a16="http://schemas.microsoft.com/office/drawing/2014/main" val="3193756090"/>
                    </a:ext>
                  </a:extLst>
                </a:gridCol>
              </a:tblGrid>
              <a:tr h="479659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Pin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Pins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Direction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13388"/>
                  </a:ext>
                </a:extLst>
              </a:tr>
              <a:tr h="479659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Data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data to SRAM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325613"/>
                  </a:ext>
                </a:extLst>
              </a:tr>
              <a:tr h="479659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Data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data from SRAM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39541"/>
                  </a:ext>
                </a:extLst>
              </a:tr>
              <a:tr h="479659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Enable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 write operation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585851"/>
                  </a:ext>
                </a:extLst>
              </a:tr>
              <a:tr h="479659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Enable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Enable read operation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46993"/>
                  </a:ext>
                </a:extLst>
              </a:tr>
              <a:tr h="479659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Clock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Clock for write operation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63979"/>
                  </a:ext>
                </a:extLst>
              </a:tr>
              <a:tr h="479659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Clock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Clock for read operation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68358"/>
                  </a:ext>
                </a:extLst>
              </a:tr>
              <a:tr h="479659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reset FIFO memory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821876"/>
                  </a:ext>
                </a:extLst>
              </a:tr>
              <a:tr h="479659">
                <a:tc>
                  <a:txBody>
                    <a:bodyPr/>
                    <a:lstStyle/>
                    <a:p>
                      <a:r>
                        <a:rPr lang="en-US" dirty="0"/>
                        <a:t>8.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Flag Logic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status of FIFO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272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60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1DA5-3B5F-405B-B890-A8DA91E0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 Logic</a:t>
            </a:r>
            <a:endParaRPr lang="hi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8FF6BB-9008-4931-8B98-210945BEA577}"/>
              </a:ext>
            </a:extLst>
          </p:cNvPr>
          <p:cNvSpPr/>
          <p:nvPr/>
        </p:nvSpPr>
        <p:spPr>
          <a:xfrm>
            <a:off x="5666702" y="2137893"/>
            <a:ext cx="2331076" cy="33742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Flag Logic</a:t>
            </a:r>
            <a:endParaRPr lang="hi-IN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66DF88-A8DE-4785-8213-7BB2AE60E67B}"/>
              </a:ext>
            </a:extLst>
          </p:cNvPr>
          <p:cNvCxnSpPr>
            <a:cxnSpLocks/>
          </p:cNvCxnSpPr>
          <p:nvPr/>
        </p:nvCxnSpPr>
        <p:spPr>
          <a:xfrm>
            <a:off x="7997778" y="2846231"/>
            <a:ext cx="9401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CD3B72-4245-4CFE-9C86-C783D52A626F}"/>
              </a:ext>
            </a:extLst>
          </p:cNvPr>
          <p:cNvCxnSpPr>
            <a:cxnSpLocks/>
          </p:cNvCxnSpPr>
          <p:nvPr/>
        </p:nvCxnSpPr>
        <p:spPr>
          <a:xfrm>
            <a:off x="7997776" y="3364605"/>
            <a:ext cx="9401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217D41-809E-46EC-81D2-2E704488CD18}"/>
              </a:ext>
            </a:extLst>
          </p:cNvPr>
          <p:cNvCxnSpPr>
            <a:cxnSpLocks/>
          </p:cNvCxnSpPr>
          <p:nvPr/>
        </p:nvCxnSpPr>
        <p:spPr>
          <a:xfrm>
            <a:off x="7997777" y="3861515"/>
            <a:ext cx="9401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14626-954B-4FD1-9154-0736BBD684EE}"/>
              </a:ext>
            </a:extLst>
          </p:cNvPr>
          <p:cNvCxnSpPr>
            <a:cxnSpLocks/>
          </p:cNvCxnSpPr>
          <p:nvPr/>
        </p:nvCxnSpPr>
        <p:spPr>
          <a:xfrm>
            <a:off x="7997777" y="4428186"/>
            <a:ext cx="9401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A6A891-C47E-463F-A9FF-EC92115DA462}"/>
              </a:ext>
            </a:extLst>
          </p:cNvPr>
          <p:cNvSpPr txBox="1"/>
          <p:nvPr/>
        </p:nvSpPr>
        <p:spPr>
          <a:xfrm>
            <a:off x="9028087" y="2661565"/>
            <a:ext cx="108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</a:t>
            </a:r>
            <a:endParaRPr lang="hi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25D3E3-444D-465D-9F69-E5CBEB379811}"/>
              </a:ext>
            </a:extLst>
          </p:cNvPr>
          <p:cNvSpPr txBox="1"/>
          <p:nvPr/>
        </p:nvSpPr>
        <p:spPr>
          <a:xfrm>
            <a:off x="8937933" y="3143532"/>
            <a:ext cx="139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Almost Full</a:t>
            </a:r>
            <a:endParaRPr lang="hi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6F056-7320-40AA-B500-94995376702F}"/>
              </a:ext>
            </a:extLst>
          </p:cNvPr>
          <p:cNvSpPr txBox="1"/>
          <p:nvPr/>
        </p:nvSpPr>
        <p:spPr>
          <a:xfrm>
            <a:off x="8937933" y="3619156"/>
            <a:ext cx="150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Almost Empty</a:t>
            </a:r>
            <a:endParaRPr lang="hi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A18B42-3FE2-4453-A5C0-969793A90D64}"/>
              </a:ext>
            </a:extLst>
          </p:cNvPr>
          <p:cNvSpPr txBox="1"/>
          <p:nvPr/>
        </p:nvSpPr>
        <p:spPr>
          <a:xfrm>
            <a:off x="8937933" y="4186440"/>
            <a:ext cx="150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</a:t>
            </a:r>
            <a:endParaRPr lang="hi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6AECA5-C1B8-4446-A92D-D855B76D0F68}"/>
              </a:ext>
            </a:extLst>
          </p:cNvPr>
          <p:cNvCxnSpPr>
            <a:cxnSpLocks/>
          </p:cNvCxnSpPr>
          <p:nvPr/>
        </p:nvCxnSpPr>
        <p:spPr>
          <a:xfrm>
            <a:off x="7997775" y="4979832"/>
            <a:ext cx="9401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7B4C7F-C4B1-45CC-A48F-C4A98FEAE906}"/>
              </a:ext>
            </a:extLst>
          </p:cNvPr>
          <p:cNvSpPr txBox="1"/>
          <p:nvPr/>
        </p:nvSpPr>
        <p:spPr>
          <a:xfrm>
            <a:off x="9028087" y="4774699"/>
            <a:ext cx="150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Half</a:t>
            </a:r>
            <a:endParaRPr lang="hi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E805DF4-74E9-46AF-8C04-8EBB95A418FE}"/>
              </a:ext>
            </a:extLst>
          </p:cNvPr>
          <p:cNvSpPr/>
          <p:nvPr/>
        </p:nvSpPr>
        <p:spPr>
          <a:xfrm>
            <a:off x="2382592" y="3052290"/>
            <a:ext cx="1918952" cy="7223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Sync_1</a:t>
            </a:r>
            <a:endParaRPr lang="hi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43AC786-3468-4CA0-B3ED-7A5B8CA25F1E}"/>
              </a:ext>
            </a:extLst>
          </p:cNvPr>
          <p:cNvSpPr/>
          <p:nvPr/>
        </p:nvSpPr>
        <p:spPr>
          <a:xfrm>
            <a:off x="2395471" y="4176861"/>
            <a:ext cx="1918952" cy="7223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Sync_2</a:t>
            </a:r>
            <a:endParaRPr lang="hi-IN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D861045-E28A-4DD2-830F-CD832265CDFC}"/>
              </a:ext>
            </a:extLst>
          </p:cNvPr>
          <p:cNvSpPr/>
          <p:nvPr/>
        </p:nvSpPr>
        <p:spPr>
          <a:xfrm>
            <a:off x="4314423" y="3292627"/>
            <a:ext cx="1352279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0B3DEBF-DDCB-4FC6-AC21-ADD8FD8AF9FC}"/>
              </a:ext>
            </a:extLst>
          </p:cNvPr>
          <p:cNvSpPr/>
          <p:nvPr/>
        </p:nvSpPr>
        <p:spPr>
          <a:xfrm>
            <a:off x="4327302" y="4445680"/>
            <a:ext cx="1352279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B1BE01-675B-46D8-B155-44984301C595}"/>
              </a:ext>
            </a:extLst>
          </p:cNvPr>
          <p:cNvCxnSpPr/>
          <p:nvPr/>
        </p:nvCxnSpPr>
        <p:spPr>
          <a:xfrm>
            <a:off x="2601532" y="2498501"/>
            <a:ext cx="0" cy="53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A759B7-03F9-45D2-8441-F21266DD080E}"/>
              </a:ext>
            </a:extLst>
          </p:cNvPr>
          <p:cNvSpPr txBox="1"/>
          <p:nvPr/>
        </p:nvSpPr>
        <p:spPr>
          <a:xfrm>
            <a:off x="2202287" y="2137893"/>
            <a:ext cx="88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Rd_CLK</a:t>
            </a:r>
            <a:endParaRPr lang="hi-IN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2D0D9747-CB37-44FC-80F5-E9FE32F5782E}"/>
              </a:ext>
            </a:extLst>
          </p:cNvPr>
          <p:cNvSpPr/>
          <p:nvPr/>
        </p:nvSpPr>
        <p:spPr>
          <a:xfrm>
            <a:off x="3348507" y="2137893"/>
            <a:ext cx="283328" cy="8930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82F602-E84D-43FD-8254-1C60A32F1137}"/>
              </a:ext>
            </a:extLst>
          </p:cNvPr>
          <p:cNvSpPr txBox="1"/>
          <p:nvPr/>
        </p:nvSpPr>
        <p:spPr>
          <a:xfrm>
            <a:off x="2962141" y="1698640"/>
            <a:ext cx="88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Wr_Ptr</a:t>
            </a:r>
            <a:endParaRPr lang="hi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BEEA29-85AC-455B-93B5-404FB52B9932}"/>
              </a:ext>
            </a:extLst>
          </p:cNvPr>
          <p:cNvCxnSpPr>
            <a:cxnSpLocks/>
          </p:cNvCxnSpPr>
          <p:nvPr/>
        </p:nvCxnSpPr>
        <p:spPr>
          <a:xfrm flipV="1">
            <a:off x="2620870" y="4891394"/>
            <a:ext cx="12868" cy="43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17DFD0-3FAF-491E-AA5A-7CE96509305A}"/>
              </a:ext>
            </a:extLst>
          </p:cNvPr>
          <p:cNvSpPr txBox="1"/>
          <p:nvPr/>
        </p:nvSpPr>
        <p:spPr>
          <a:xfrm>
            <a:off x="2224839" y="5328052"/>
            <a:ext cx="98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Wr_CLK</a:t>
            </a:r>
            <a:endParaRPr lang="hi-IN" dirty="0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675A09E5-F5B4-4185-B027-760A5270A182}"/>
              </a:ext>
            </a:extLst>
          </p:cNvPr>
          <p:cNvSpPr/>
          <p:nvPr/>
        </p:nvSpPr>
        <p:spPr>
          <a:xfrm flipV="1">
            <a:off x="3483725" y="4899165"/>
            <a:ext cx="296219" cy="699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2178B9-A3FF-485C-B1FE-178A7C1EE44E}"/>
              </a:ext>
            </a:extLst>
          </p:cNvPr>
          <p:cNvSpPr txBox="1"/>
          <p:nvPr/>
        </p:nvSpPr>
        <p:spPr>
          <a:xfrm>
            <a:off x="3342068" y="5699307"/>
            <a:ext cx="88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Rd_Ptr</a:t>
            </a:r>
            <a:endParaRPr lang="hi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E77A9C-D9B6-4D8D-B88A-DCE8C6E14FFE}"/>
              </a:ext>
            </a:extLst>
          </p:cNvPr>
          <p:cNvCxnSpPr/>
          <p:nvPr/>
        </p:nvCxnSpPr>
        <p:spPr>
          <a:xfrm>
            <a:off x="6825805" y="1698640"/>
            <a:ext cx="0" cy="43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3C6D09E-986F-405F-82F4-ADF028E23104}"/>
              </a:ext>
            </a:extLst>
          </p:cNvPr>
          <p:cNvSpPr txBox="1"/>
          <p:nvPr/>
        </p:nvSpPr>
        <p:spPr>
          <a:xfrm>
            <a:off x="6503832" y="130076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</a:t>
            </a:r>
            <a:endParaRPr lang="hi-IN" dirty="0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C2C6BC1C-83B1-4D05-80BB-D4FC8A16663E}"/>
              </a:ext>
            </a:extLst>
          </p:cNvPr>
          <p:cNvSpPr/>
          <p:nvPr/>
        </p:nvSpPr>
        <p:spPr>
          <a:xfrm>
            <a:off x="6645498" y="5512157"/>
            <a:ext cx="386366" cy="447205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067C3F-739C-4C46-A038-CBB42C2E2781}"/>
              </a:ext>
            </a:extLst>
          </p:cNvPr>
          <p:cNvSpPr txBox="1"/>
          <p:nvPr/>
        </p:nvSpPr>
        <p:spPr>
          <a:xfrm>
            <a:off x="6503832" y="6123543"/>
            <a:ext cx="132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09827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8450-11DC-4ED6-8123-5608711A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US" dirty="0"/>
              <a:t>Pin Functions – Flag Logic</a:t>
            </a:r>
            <a:endParaRPr lang="hi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0BDAF8-B02E-4495-98F4-A255F60E0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304225"/>
              </p:ext>
            </p:extLst>
          </p:nvPr>
        </p:nvGraphicFramePr>
        <p:xfrm>
          <a:off x="484909" y="953038"/>
          <a:ext cx="11226523" cy="5710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828">
                  <a:extLst>
                    <a:ext uri="{9D8B030D-6E8A-4147-A177-3AD203B41FA5}">
                      <a16:colId xmlns:a16="http://schemas.microsoft.com/office/drawing/2014/main" val="1371627677"/>
                    </a:ext>
                  </a:extLst>
                </a:gridCol>
                <a:gridCol w="3303789">
                  <a:extLst>
                    <a:ext uri="{9D8B030D-6E8A-4147-A177-3AD203B41FA5}">
                      <a16:colId xmlns:a16="http://schemas.microsoft.com/office/drawing/2014/main" val="2761944774"/>
                    </a:ext>
                  </a:extLst>
                </a:gridCol>
                <a:gridCol w="1615944">
                  <a:extLst>
                    <a:ext uri="{9D8B030D-6E8A-4147-A177-3AD203B41FA5}">
                      <a16:colId xmlns:a16="http://schemas.microsoft.com/office/drawing/2014/main" val="1770436016"/>
                    </a:ext>
                  </a:extLst>
                </a:gridCol>
                <a:gridCol w="1965688">
                  <a:extLst>
                    <a:ext uri="{9D8B030D-6E8A-4147-A177-3AD203B41FA5}">
                      <a16:colId xmlns:a16="http://schemas.microsoft.com/office/drawing/2014/main" val="242731201"/>
                    </a:ext>
                  </a:extLst>
                </a:gridCol>
                <a:gridCol w="3529274">
                  <a:extLst>
                    <a:ext uri="{9D8B030D-6E8A-4147-A177-3AD203B41FA5}">
                      <a16:colId xmlns:a16="http://schemas.microsoft.com/office/drawing/2014/main" val="3193756090"/>
                    </a:ext>
                  </a:extLst>
                </a:gridCol>
              </a:tblGrid>
              <a:tr h="554357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Pin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Pins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Direction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13388"/>
                  </a:ext>
                </a:extLst>
              </a:tr>
              <a:tr h="478074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Pointer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 input to comparator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325613"/>
                  </a:ext>
                </a:extLst>
              </a:tr>
              <a:tr h="478074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Pointer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 input to comparator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39541"/>
                  </a:ext>
                </a:extLst>
              </a:tr>
              <a:tr h="478074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Depth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Limiting value of memory location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585851"/>
                  </a:ext>
                </a:extLst>
              </a:tr>
              <a:tr h="45059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 set empty flag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46993"/>
                  </a:ext>
                </a:extLst>
              </a:tr>
              <a:tr h="478074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Clock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synchronize Read pointer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63979"/>
                  </a:ext>
                </a:extLst>
              </a:tr>
              <a:tr h="478074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Clock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synchronize Write pointer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68358"/>
                  </a:ext>
                </a:extLst>
              </a:tr>
              <a:tr h="483643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status as FIFO is Full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821876"/>
                  </a:ext>
                </a:extLst>
              </a:tr>
              <a:tr h="478074">
                <a:tc>
                  <a:txBody>
                    <a:bodyPr/>
                    <a:lstStyle/>
                    <a:p>
                      <a:r>
                        <a:rPr lang="en-US" dirty="0"/>
                        <a:t>8.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status as FIFO is empty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272743"/>
                  </a:ext>
                </a:extLst>
              </a:tr>
              <a:tr h="472483">
                <a:tc>
                  <a:txBody>
                    <a:bodyPr/>
                    <a:lstStyle/>
                    <a:p>
                      <a:r>
                        <a:rPr lang="en-US" dirty="0"/>
                        <a:t>9.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Almost Full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FIFO is Almost empty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58969"/>
                  </a:ext>
                </a:extLst>
              </a:tr>
              <a:tr h="419065">
                <a:tc>
                  <a:txBody>
                    <a:bodyPr/>
                    <a:lstStyle/>
                    <a:p>
                      <a:r>
                        <a:rPr lang="en-US" dirty="0"/>
                        <a:t>10.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Almost Empty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FIFO is Almost empty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779380"/>
                  </a:ext>
                </a:extLst>
              </a:tr>
              <a:tr h="462415">
                <a:tc>
                  <a:txBody>
                    <a:bodyPr/>
                    <a:lstStyle/>
                    <a:p>
                      <a:r>
                        <a:rPr lang="en-US" dirty="0"/>
                        <a:t>11.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Half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status as FIFO is half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169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45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2D3A-BFCC-4A21-B8C8-17253CE2C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69"/>
            <a:ext cx="10515600" cy="1325563"/>
          </a:xfrm>
        </p:spPr>
        <p:txBody>
          <a:bodyPr/>
          <a:lstStyle/>
          <a:p>
            <a:r>
              <a:rPr lang="en-US" dirty="0"/>
              <a:t>Synchronizers</a:t>
            </a:r>
            <a:endParaRPr lang="hi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A5DD8-588F-4352-9A8F-504AB618EC3F}"/>
              </a:ext>
            </a:extLst>
          </p:cNvPr>
          <p:cNvSpPr/>
          <p:nvPr/>
        </p:nvSpPr>
        <p:spPr>
          <a:xfrm>
            <a:off x="1925782" y="2923309"/>
            <a:ext cx="3006436" cy="1122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Synchronizer</a:t>
            </a:r>
            <a:endParaRPr lang="hi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6F5CDF-B4CE-4769-99F1-417568CAD793}"/>
              </a:ext>
            </a:extLst>
          </p:cNvPr>
          <p:cNvSpPr/>
          <p:nvPr/>
        </p:nvSpPr>
        <p:spPr>
          <a:xfrm>
            <a:off x="7536873" y="2867891"/>
            <a:ext cx="3006436" cy="1122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Synchronizer</a:t>
            </a:r>
            <a:endParaRPr lang="hi-IN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EDD617D-D8B4-4B99-B815-1C72BCE52A10}"/>
              </a:ext>
            </a:extLst>
          </p:cNvPr>
          <p:cNvSpPr/>
          <p:nvPr/>
        </p:nvSpPr>
        <p:spPr>
          <a:xfrm>
            <a:off x="2964872" y="1670121"/>
            <a:ext cx="928255" cy="1232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59C4F23-1F52-4D38-A2D4-F514EA6BAD96}"/>
              </a:ext>
            </a:extLst>
          </p:cNvPr>
          <p:cNvSpPr/>
          <p:nvPr/>
        </p:nvSpPr>
        <p:spPr>
          <a:xfrm>
            <a:off x="2964872" y="4045527"/>
            <a:ext cx="928255" cy="1232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88AEC35-BA76-4255-84A6-E843320736D1}"/>
              </a:ext>
            </a:extLst>
          </p:cNvPr>
          <p:cNvSpPr/>
          <p:nvPr/>
        </p:nvSpPr>
        <p:spPr>
          <a:xfrm>
            <a:off x="8575963" y="1635269"/>
            <a:ext cx="928255" cy="1232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CC4F31F-8FE9-4A72-BF74-6D51A84A33CC}"/>
              </a:ext>
            </a:extLst>
          </p:cNvPr>
          <p:cNvSpPr/>
          <p:nvPr/>
        </p:nvSpPr>
        <p:spPr>
          <a:xfrm>
            <a:off x="8562110" y="3990109"/>
            <a:ext cx="928255" cy="1232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F5D619-B506-440E-A05B-D70EA0642DAA}"/>
              </a:ext>
            </a:extLst>
          </p:cNvPr>
          <p:cNvCxnSpPr>
            <a:endCxn id="6" idx="1"/>
          </p:cNvCxnSpPr>
          <p:nvPr/>
        </p:nvCxnSpPr>
        <p:spPr>
          <a:xfrm>
            <a:off x="637309" y="3484418"/>
            <a:ext cx="128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057287-DF32-453B-9B17-559A9D3EA40E}"/>
              </a:ext>
            </a:extLst>
          </p:cNvPr>
          <p:cNvCxnSpPr/>
          <p:nvPr/>
        </p:nvCxnSpPr>
        <p:spPr>
          <a:xfrm>
            <a:off x="6248400" y="3394364"/>
            <a:ext cx="128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1A5AEA-502E-4CB8-BDB1-5F375A6A49B9}"/>
              </a:ext>
            </a:extLst>
          </p:cNvPr>
          <p:cNvSpPr txBox="1"/>
          <p:nvPr/>
        </p:nvSpPr>
        <p:spPr>
          <a:xfrm>
            <a:off x="5989787" y="3029771"/>
            <a:ext cx="154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Wr_Clk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6B2FA7-E935-41EC-8B5B-10D39C86F784}"/>
              </a:ext>
            </a:extLst>
          </p:cNvPr>
          <p:cNvSpPr txBox="1"/>
          <p:nvPr/>
        </p:nvSpPr>
        <p:spPr>
          <a:xfrm>
            <a:off x="508002" y="3059668"/>
            <a:ext cx="154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Rd_Clk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3456AD-77CF-440C-8327-F2D303B17F5F}"/>
              </a:ext>
            </a:extLst>
          </p:cNvPr>
          <p:cNvSpPr txBox="1"/>
          <p:nvPr/>
        </p:nvSpPr>
        <p:spPr>
          <a:xfrm>
            <a:off x="8575963" y="1155100"/>
            <a:ext cx="207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Rd_Ptr</a:t>
            </a:r>
            <a:endParaRPr lang="hi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D09C3E-E9C4-4FFD-AB97-B7711713E7D8}"/>
              </a:ext>
            </a:extLst>
          </p:cNvPr>
          <p:cNvSpPr txBox="1"/>
          <p:nvPr/>
        </p:nvSpPr>
        <p:spPr>
          <a:xfrm>
            <a:off x="8451273" y="5208876"/>
            <a:ext cx="207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Syn_Rd_Ptr</a:t>
            </a:r>
            <a:endParaRPr lang="hi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32BCA0-4F61-482D-AD43-47CE3BDB965C}"/>
              </a:ext>
            </a:extLst>
          </p:cNvPr>
          <p:cNvSpPr txBox="1"/>
          <p:nvPr/>
        </p:nvSpPr>
        <p:spPr>
          <a:xfrm>
            <a:off x="3117270" y="1284564"/>
            <a:ext cx="207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Wr_Ptr</a:t>
            </a:r>
            <a:endParaRPr lang="hi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859176-FD43-4B6C-BB96-9704B6E97FB9}"/>
              </a:ext>
            </a:extLst>
          </p:cNvPr>
          <p:cNvSpPr txBox="1"/>
          <p:nvPr/>
        </p:nvSpPr>
        <p:spPr>
          <a:xfrm>
            <a:off x="3006435" y="5320145"/>
            <a:ext cx="207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Syn_Wr_Ptr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63665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830</Words>
  <Application>Microsoft Office PowerPoint</Application>
  <PresentationFormat>Widescreen</PresentationFormat>
  <Paragraphs>350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Mangal</vt:lpstr>
      <vt:lpstr>Wingdings</vt:lpstr>
      <vt:lpstr>Office Theme</vt:lpstr>
      <vt:lpstr>FIFO Implementation Using FPGA Micro-Architecture</vt:lpstr>
      <vt:lpstr>SPECIFICATIONS</vt:lpstr>
      <vt:lpstr>PIN Diagram:</vt:lpstr>
      <vt:lpstr>Top Level Diagram:</vt:lpstr>
      <vt:lpstr>Micro Architecture</vt:lpstr>
      <vt:lpstr>Pin Description – Top Level</vt:lpstr>
      <vt:lpstr>Flag Logic</vt:lpstr>
      <vt:lpstr>Pin Functions – Flag Logic</vt:lpstr>
      <vt:lpstr>Synchronizers</vt:lpstr>
      <vt:lpstr>Pin Functions – Synchronizers</vt:lpstr>
      <vt:lpstr>PowerPoint Presentation</vt:lpstr>
      <vt:lpstr>Pin Description – Dual Port SRAM </vt:lpstr>
      <vt:lpstr>Read Control Block</vt:lpstr>
      <vt:lpstr>Pin Functions – Read Control Block</vt:lpstr>
      <vt:lpstr>Write Control Block</vt:lpstr>
      <vt:lpstr>Pin Functions – Write Control Block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FIFO Implementation Using FPGA</dc:title>
  <dc:creator>MAHESH BARASKAR</dc:creator>
  <cp:lastModifiedBy>MAHESH BARASKAR</cp:lastModifiedBy>
  <cp:revision>55</cp:revision>
  <dcterms:created xsi:type="dcterms:W3CDTF">2019-08-16T04:58:06Z</dcterms:created>
  <dcterms:modified xsi:type="dcterms:W3CDTF">2019-08-23T10:10:23Z</dcterms:modified>
</cp:coreProperties>
</file>