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64" r:id="rId6"/>
    <p:sldId id="260" r:id="rId7"/>
    <p:sldId id="276" r:id="rId8"/>
    <p:sldId id="277" r:id="rId9"/>
    <p:sldId id="278" r:id="rId10"/>
    <p:sldId id="262" r:id="rId11"/>
    <p:sldId id="268" r:id="rId12"/>
    <p:sldId id="279" r:id="rId13"/>
    <p:sldId id="259" r:id="rId14"/>
    <p:sldId id="265" r:id="rId15"/>
    <p:sldId id="261" r:id="rId16"/>
    <p:sldId id="274" r:id="rId17"/>
    <p:sldId id="275" r:id="rId18"/>
    <p:sldId id="269" r:id="rId19"/>
    <p:sldId id="271" r:id="rId20"/>
    <p:sldId id="266" r:id="rId21"/>
    <p:sldId id="267" r:id="rId22"/>
    <p:sldId id="272" r:id="rId23"/>
    <p:sldId id="280" r:id="rId24"/>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C00ADE-5481-429B-8C19-7A0E011179BE}">
          <p14:sldIdLst>
            <p14:sldId id="256"/>
            <p14:sldId id="258"/>
            <p14:sldId id="257"/>
            <p14:sldId id="263"/>
            <p14:sldId id="264"/>
            <p14:sldId id="260"/>
          </p14:sldIdLst>
        </p14:section>
        <p14:section name="Mukul" id="{1C1D50CE-ABE7-4AD1-8842-A72EA7610B49}">
          <p14:sldIdLst>
            <p14:sldId id="276"/>
            <p14:sldId id="277"/>
            <p14:sldId id="278"/>
            <p14:sldId id="262"/>
            <p14:sldId id="268"/>
            <p14:sldId id="279"/>
          </p14:sldIdLst>
        </p14:section>
        <p14:section name="pushpak" id="{6C47B44E-E6B6-4B0D-A4B2-63693DB2128E}">
          <p14:sldIdLst>
            <p14:sldId id="259"/>
            <p14:sldId id="265"/>
            <p14:sldId id="261"/>
          </p14:sldIdLst>
        </p14:section>
        <p14:section name="Tejaswini" id="{400CC23F-0281-491C-A75D-CE4F720D6749}">
          <p14:sldIdLst>
            <p14:sldId id="274"/>
            <p14:sldId id="275"/>
          </p14:sldIdLst>
        </p14:section>
        <p14:section name="Ratnamala" id="{02F54A4E-EE7B-48FA-8A0D-56255A781ABC}">
          <p14:sldIdLst>
            <p14:sldId id="269"/>
            <p14:sldId id="271"/>
            <p14:sldId id="266"/>
          </p14:sldIdLst>
        </p14:section>
        <p14:section name="Tejaswini" id="{76BCC998-B117-4A4B-9955-D6380F799CB4}">
          <p14:sldIdLst>
            <p14:sldId id="267"/>
            <p14:sldId id="272"/>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B254-7429-4E4F-8CFB-D05A62C00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1AAB15B4-27F2-41F5-826C-481E7DF0C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5030F6AC-0991-4527-86B0-0D4328AA2484}"/>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5" name="Footer Placeholder 4">
            <a:extLst>
              <a:ext uri="{FF2B5EF4-FFF2-40B4-BE49-F238E27FC236}">
                <a16:creationId xmlns:a16="http://schemas.microsoft.com/office/drawing/2014/main" id="{31FD9702-E239-46FA-A07C-374B51865DD9}"/>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DAC4B70-C95E-4143-98E0-B070647FF855}"/>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38818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8A61-6D38-4351-AB83-3493F7E6EBD0}"/>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E0B2F16E-4CB9-425E-A22F-696E7380B8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1E098744-BD50-4B33-A7CB-792A51C6BD0A}"/>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5" name="Footer Placeholder 4">
            <a:extLst>
              <a:ext uri="{FF2B5EF4-FFF2-40B4-BE49-F238E27FC236}">
                <a16:creationId xmlns:a16="http://schemas.microsoft.com/office/drawing/2014/main" id="{6233968C-C37A-4075-A769-4AEAA57E849C}"/>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0BC5E192-2CD3-48B8-98EC-BEC6EE9668FB}"/>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272476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179D44-D627-46DC-BDE1-990C528E93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D64211C2-957A-4AF3-82FE-CD0BA0355F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70B94419-AE7A-4386-8DDD-4A6AD7CF35B4}"/>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5" name="Footer Placeholder 4">
            <a:extLst>
              <a:ext uri="{FF2B5EF4-FFF2-40B4-BE49-F238E27FC236}">
                <a16:creationId xmlns:a16="http://schemas.microsoft.com/office/drawing/2014/main" id="{0F4B1F79-FCAF-4447-AF62-BAC19057691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EEDD66CD-C221-40BA-8B4A-C6ED3BA7C4A1}"/>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128013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F45A-6DCC-4EFE-A28F-3830736F14C1}"/>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DF3257B2-6E80-47C1-B129-B526D33A11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8A528978-7B3A-45CC-9BBA-E1E4FEF43321}"/>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5" name="Footer Placeholder 4">
            <a:extLst>
              <a:ext uri="{FF2B5EF4-FFF2-40B4-BE49-F238E27FC236}">
                <a16:creationId xmlns:a16="http://schemas.microsoft.com/office/drawing/2014/main" id="{2A3F3566-D8A6-4587-845D-42023EABF01C}"/>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C2E968B-9717-4D37-82CA-685EBF5CC9CB}"/>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186828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16A6-FA8B-4459-880D-8326BE2BAB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2658E074-E7B4-4719-BF28-8F65BA115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EA3A4D-F781-4EBB-866C-21BCBCF75214}"/>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5" name="Footer Placeholder 4">
            <a:extLst>
              <a:ext uri="{FF2B5EF4-FFF2-40B4-BE49-F238E27FC236}">
                <a16:creationId xmlns:a16="http://schemas.microsoft.com/office/drawing/2014/main" id="{EAEE221B-F2D8-469D-852E-654318B642A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03D39E41-0D2A-4566-B4CE-DA6BFD3D8C91}"/>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150120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C0AC-A19F-4931-9802-FB3DCB9D3F37}"/>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25FEDCF3-CD64-499F-9F51-ABE83D8F86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10410AFE-C12E-4B90-B5DB-94DB868663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A6A31966-0609-4010-962B-EA174EB66595}"/>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6" name="Footer Placeholder 5">
            <a:extLst>
              <a:ext uri="{FF2B5EF4-FFF2-40B4-BE49-F238E27FC236}">
                <a16:creationId xmlns:a16="http://schemas.microsoft.com/office/drawing/2014/main" id="{08C91F91-9242-4055-A97D-44520238CE5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39FC9DAF-7D1C-4191-A68B-6FA59B17FA72}"/>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360509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C03C-1147-49DA-937D-005539D9BE85}"/>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59BCCD3F-4C47-4348-8D20-C62CFEFD6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B8C102-2EF8-43AC-AD5A-5F7CE112DC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1B8C79E3-2416-47ED-9969-B0B801102B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37FF4C-D5C7-4319-8853-3F9C2CF157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39B4D248-5561-498F-B051-2CBC01EEFB84}"/>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8" name="Footer Placeholder 7">
            <a:extLst>
              <a:ext uri="{FF2B5EF4-FFF2-40B4-BE49-F238E27FC236}">
                <a16:creationId xmlns:a16="http://schemas.microsoft.com/office/drawing/2014/main" id="{ECA004B0-EB7E-4C52-851E-54350D2881F1}"/>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D7F7350B-BFE2-4FEE-AA69-5A26D0B90A29}"/>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311812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3518-7624-427A-96D6-C79F5B45C966}"/>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92DD6EA3-C9BD-40F3-8775-FE425C18F382}"/>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4" name="Footer Placeholder 3">
            <a:extLst>
              <a:ext uri="{FF2B5EF4-FFF2-40B4-BE49-F238E27FC236}">
                <a16:creationId xmlns:a16="http://schemas.microsoft.com/office/drawing/2014/main" id="{927B2569-48D9-475B-881B-CC2A77EAC8FF}"/>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B346D952-67AD-4714-BFF8-877F1E123090}"/>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14009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5175D-8E0D-4904-9970-FED397F022E1}"/>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3" name="Footer Placeholder 2">
            <a:extLst>
              <a:ext uri="{FF2B5EF4-FFF2-40B4-BE49-F238E27FC236}">
                <a16:creationId xmlns:a16="http://schemas.microsoft.com/office/drawing/2014/main" id="{5A11AD62-46E7-4447-8587-28BFE3549B7D}"/>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7ABCB1AA-0FE0-4D4E-A496-28906A10AD37}"/>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86596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1185-F974-4FEB-BDD8-0DAA4AC3C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A1EBE732-3438-4AEC-95BB-8156A5B51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F01EED2E-FAFF-4EE5-BFD5-2A9B92975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0D5275-6B2E-4C4B-AB4F-BADEAEAACBC1}"/>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6" name="Footer Placeholder 5">
            <a:extLst>
              <a:ext uri="{FF2B5EF4-FFF2-40B4-BE49-F238E27FC236}">
                <a16:creationId xmlns:a16="http://schemas.microsoft.com/office/drawing/2014/main" id="{825F1849-8958-46BE-BD89-F83DA9525DA5}"/>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5F2C363C-144D-40D1-8E14-9730723C5FB2}"/>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163226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B867-E2C5-4058-AB27-8A92F5F6D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5C5EB804-2D80-4ABA-A1C6-6856F4BC4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A59399DD-8075-4CF7-9F99-F1C480229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DB3BCA-8334-4014-91AC-4B147C5B9AC0}"/>
              </a:ext>
            </a:extLst>
          </p:cNvPr>
          <p:cNvSpPr>
            <a:spLocks noGrp="1"/>
          </p:cNvSpPr>
          <p:nvPr>
            <p:ph type="dt" sz="half" idx="10"/>
          </p:nvPr>
        </p:nvSpPr>
        <p:spPr/>
        <p:txBody>
          <a:bodyPr/>
          <a:lstStyle/>
          <a:p>
            <a:fld id="{81F16924-6D07-462C-BE93-127DCEEF9EAE}" type="datetimeFigureOut">
              <a:rPr lang="hi-IN" smtClean="0"/>
              <a:t>मंगलवार, 8 श्रावण 1941</a:t>
            </a:fld>
            <a:endParaRPr lang="hi-IN"/>
          </a:p>
        </p:txBody>
      </p:sp>
      <p:sp>
        <p:nvSpPr>
          <p:cNvPr id="6" name="Footer Placeholder 5">
            <a:extLst>
              <a:ext uri="{FF2B5EF4-FFF2-40B4-BE49-F238E27FC236}">
                <a16:creationId xmlns:a16="http://schemas.microsoft.com/office/drawing/2014/main" id="{6489269D-FC34-404E-A9EA-C7164AF9A332}"/>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65BCC918-A2A9-4E96-9D3C-5E8B154E8157}"/>
              </a:ext>
            </a:extLst>
          </p:cNvPr>
          <p:cNvSpPr>
            <a:spLocks noGrp="1"/>
          </p:cNvSpPr>
          <p:nvPr>
            <p:ph type="sldNum" sz="quarter" idx="12"/>
          </p:nvPr>
        </p:nvSpPr>
        <p:spPr/>
        <p:txBody>
          <a:bodyPr/>
          <a:lstStyle/>
          <a:p>
            <a:fld id="{B53504D3-FAA3-40D0-8177-19FC727273F5}" type="slidenum">
              <a:rPr lang="hi-IN" smtClean="0"/>
              <a:t>‹#›</a:t>
            </a:fld>
            <a:endParaRPr lang="hi-IN"/>
          </a:p>
        </p:txBody>
      </p:sp>
    </p:spTree>
    <p:extLst>
      <p:ext uri="{BB962C8B-B14F-4D97-AF65-F5344CB8AC3E}">
        <p14:creationId xmlns:p14="http://schemas.microsoft.com/office/powerpoint/2010/main" val="80988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7DE36-7D22-4DB6-983F-C70E9CF1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E1610213-2E01-4FED-8AAA-3205DD525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F8A82C63-576C-4BD2-99C3-6C80ADE45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16924-6D07-462C-BE93-127DCEEF9EAE}" type="datetimeFigureOut">
              <a:rPr lang="hi-IN" smtClean="0"/>
              <a:t>मंगलवार, 8 श्रावण 1941</a:t>
            </a:fld>
            <a:endParaRPr lang="hi-IN"/>
          </a:p>
        </p:txBody>
      </p:sp>
      <p:sp>
        <p:nvSpPr>
          <p:cNvPr id="5" name="Footer Placeholder 4">
            <a:extLst>
              <a:ext uri="{FF2B5EF4-FFF2-40B4-BE49-F238E27FC236}">
                <a16:creationId xmlns:a16="http://schemas.microsoft.com/office/drawing/2014/main" id="{FBBE4BC7-6C7A-4205-99F0-053AEFC84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3DD8A2A5-0AF0-41B2-B55E-A2215BFBA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504D3-FAA3-40D0-8177-19FC727273F5}" type="slidenum">
              <a:rPr lang="hi-IN" smtClean="0"/>
              <a:t>‹#›</a:t>
            </a:fld>
            <a:endParaRPr lang="hi-IN"/>
          </a:p>
        </p:txBody>
      </p:sp>
    </p:spTree>
    <p:extLst>
      <p:ext uri="{BB962C8B-B14F-4D97-AF65-F5344CB8AC3E}">
        <p14:creationId xmlns:p14="http://schemas.microsoft.com/office/powerpoint/2010/main" val="298275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4926-51F3-4A7D-8662-D189EBFE32E4}"/>
              </a:ext>
            </a:extLst>
          </p:cNvPr>
          <p:cNvSpPr>
            <a:spLocks noGrp="1"/>
          </p:cNvSpPr>
          <p:nvPr>
            <p:ph type="ctrTitle"/>
          </p:nvPr>
        </p:nvSpPr>
        <p:spPr>
          <a:xfrm>
            <a:off x="1253544" y="645845"/>
            <a:ext cx="9144000" cy="2387600"/>
          </a:xfrm>
        </p:spPr>
        <p:txBody>
          <a:bodyPr/>
          <a:lstStyle/>
          <a:p>
            <a:r>
              <a:rPr lang="en-US" dirty="0"/>
              <a:t>FIFO</a:t>
            </a:r>
            <a:endParaRPr lang="hi-IN" dirty="0"/>
          </a:p>
        </p:txBody>
      </p:sp>
      <p:sp>
        <p:nvSpPr>
          <p:cNvPr id="3" name="Subtitle 2">
            <a:extLst>
              <a:ext uri="{FF2B5EF4-FFF2-40B4-BE49-F238E27FC236}">
                <a16:creationId xmlns:a16="http://schemas.microsoft.com/office/drawing/2014/main" id="{0DEE3CAE-3B7D-4F0F-9394-00DA3909671D}"/>
              </a:ext>
            </a:extLst>
          </p:cNvPr>
          <p:cNvSpPr>
            <a:spLocks noGrp="1"/>
          </p:cNvSpPr>
          <p:nvPr>
            <p:ph type="subTitle" idx="1"/>
          </p:nvPr>
        </p:nvSpPr>
        <p:spPr>
          <a:xfrm>
            <a:off x="1524000" y="3602038"/>
            <a:ext cx="9144000" cy="1655762"/>
          </a:xfrm>
        </p:spPr>
        <p:txBody>
          <a:bodyPr/>
          <a:lstStyle/>
          <a:p>
            <a:pPr algn="r"/>
            <a:r>
              <a:rPr lang="en-US" dirty="0"/>
              <a:t>Literature Survey</a:t>
            </a:r>
            <a:endParaRPr lang="hi-IN" dirty="0"/>
          </a:p>
        </p:txBody>
      </p:sp>
    </p:spTree>
    <p:extLst>
      <p:ext uri="{BB962C8B-B14F-4D97-AF65-F5344CB8AC3E}">
        <p14:creationId xmlns:p14="http://schemas.microsoft.com/office/powerpoint/2010/main" val="1556428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D35D-D52D-4072-BDF8-00429E712397}"/>
              </a:ext>
            </a:extLst>
          </p:cNvPr>
          <p:cNvSpPr>
            <a:spLocks noGrp="1"/>
          </p:cNvSpPr>
          <p:nvPr>
            <p:ph type="title"/>
          </p:nvPr>
        </p:nvSpPr>
        <p:spPr/>
        <p:txBody>
          <a:bodyPr/>
          <a:lstStyle/>
          <a:p>
            <a:r>
              <a:rPr lang="en-US" dirty="0"/>
              <a:t>Synchronizers:</a:t>
            </a:r>
            <a:endParaRPr lang="en-IN" dirty="0"/>
          </a:p>
        </p:txBody>
      </p:sp>
      <p:sp>
        <p:nvSpPr>
          <p:cNvPr id="3" name="Content Placeholder 2">
            <a:extLst>
              <a:ext uri="{FF2B5EF4-FFF2-40B4-BE49-F238E27FC236}">
                <a16:creationId xmlns:a16="http://schemas.microsoft.com/office/drawing/2014/main" id="{17B62DEE-4128-4437-BBB4-90B5C25ED701}"/>
              </a:ext>
            </a:extLst>
          </p:cNvPr>
          <p:cNvSpPr>
            <a:spLocks noGrp="1"/>
          </p:cNvSpPr>
          <p:nvPr>
            <p:ph idx="1"/>
          </p:nvPr>
        </p:nvSpPr>
        <p:spPr/>
        <p:txBody>
          <a:bodyPr/>
          <a:lstStyle/>
          <a:p>
            <a:pPr>
              <a:buFont typeface="Wingdings" panose="05000000000000000000" pitchFamily="2" charset="2"/>
              <a:buChar char="Ø"/>
            </a:pPr>
            <a:r>
              <a:rPr lang="en-US" dirty="0"/>
              <a:t>Good synchronizer design and use reduces the probability of observing meta-stable data </a:t>
            </a:r>
          </a:p>
          <a:p>
            <a:pPr>
              <a:buFont typeface="Wingdings" panose="05000000000000000000" pitchFamily="2" charset="2"/>
              <a:buChar char="Ø"/>
            </a:pPr>
            <a:r>
              <a:rPr lang="en-US" dirty="0"/>
              <a:t>Synchronizers needed for all crossings</a:t>
            </a:r>
          </a:p>
          <a:p>
            <a:pPr marL="514350" indent="-514350">
              <a:buFont typeface="+mj-lt"/>
              <a:buAutoNum type="arabicPeriod"/>
            </a:pPr>
            <a:r>
              <a:rPr lang="en-US" dirty="0"/>
              <a:t>Bit synchronizer</a:t>
            </a:r>
          </a:p>
          <a:p>
            <a:pPr marL="514350" indent="-514350">
              <a:buFont typeface="+mj-lt"/>
              <a:buAutoNum type="arabicPeriod"/>
            </a:pPr>
            <a:r>
              <a:rPr lang="en-US" dirty="0"/>
              <a:t>Pulse synchronizer</a:t>
            </a:r>
          </a:p>
          <a:p>
            <a:pPr marL="514350" indent="-514350">
              <a:buFont typeface="+mj-lt"/>
              <a:buAutoNum type="arabicPeriod"/>
            </a:pPr>
            <a:r>
              <a:rPr lang="en-US" dirty="0"/>
              <a:t>FIFO synchronizer</a:t>
            </a:r>
          </a:p>
          <a:p>
            <a:endParaRPr lang="en-IN" dirty="0"/>
          </a:p>
        </p:txBody>
      </p:sp>
    </p:spTree>
    <p:extLst>
      <p:ext uri="{BB962C8B-B14F-4D97-AF65-F5344CB8AC3E}">
        <p14:creationId xmlns:p14="http://schemas.microsoft.com/office/powerpoint/2010/main" val="1887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BDA7D7F6-8B64-479A-87FA-CB5C10173E10}"/>
              </a:ext>
            </a:extLst>
          </p:cNvPr>
          <p:cNvPicPr>
            <a:picLocks noChangeAspect="1"/>
          </p:cNvPicPr>
          <p:nvPr/>
        </p:nvPicPr>
        <p:blipFill>
          <a:blip r:embed="rId2"/>
          <a:stretch>
            <a:fillRect/>
          </a:stretch>
        </p:blipFill>
        <p:spPr>
          <a:xfrm>
            <a:off x="5301574" y="513657"/>
            <a:ext cx="5729593" cy="2093355"/>
          </a:xfrm>
          <a:prstGeom prst="rect">
            <a:avLst/>
          </a:prstGeom>
        </p:spPr>
      </p:pic>
      <p:sp>
        <p:nvSpPr>
          <p:cNvPr id="8" name="TextBox 7">
            <a:extLst>
              <a:ext uri="{FF2B5EF4-FFF2-40B4-BE49-F238E27FC236}">
                <a16:creationId xmlns:a16="http://schemas.microsoft.com/office/drawing/2014/main" id="{6649B5FC-8835-4D65-80A3-8966D0391A52}"/>
              </a:ext>
            </a:extLst>
          </p:cNvPr>
          <p:cNvSpPr txBox="1"/>
          <p:nvPr/>
        </p:nvSpPr>
        <p:spPr>
          <a:xfrm>
            <a:off x="857373" y="849447"/>
            <a:ext cx="3817855" cy="4154984"/>
          </a:xfrm>
          <a:prstGeom prst="rect">
            <a:avLst/>
          </a:prstGeom>
          <a:noFill/>
        </p:spPr>
        <p:txBody>
          <a:bodyPr wrap="square" rtlCol="0">
            <a:spAutoFit/>
          </a:bodyPr>
          <a:lstStyle/>
          <a:p>
            <a:pPr marL="514350" indent="-514350">
              <a:buFont typeface="+mj-lt"/>
              <a:buAutoNum type="arabicPeriod"/>
            </a:pPr>
            <a:r>
              <a:rPr lang="en-US" sz="2800" dirty="0"/>
              <a:t>Bit synchronizer</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sz="2800" dirty="0"/>
              <a:t>Pulse synchronizer</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a:p>
            <a:r>
              <a:rPr lang="en-US" sz="2800" dirty="0"/>
              <a:t>3.    FIFO synchronizer</a:t>
            </a:r>
          </a:p>
          <a:p>
            <a:pPr marL="342900" indent="-342900">
              <a:buFont typeface="+mj-lt"/>
              <a:buAutoNum type="arabicPeriod"/>
            </a:pPr>
            <a:endParaRPr lang="en-IN" dirty="0"/>
          </a:p>
        </p:txBody>
      </p:sp>
      <p:pic>
        <p:nvPicPr>
          <p:cNvPr id="9" name="Picture 8">
            <a:extLst>
              <a:ext uri="{FF2B5EF4-FFF2-40B4-BE49-F238E27FC236}">
                <a16:creationId xmlns:a16="http://schemas.microsoft.com/office/drawing/2014/main" id="{765E4A39-FB9B-4D09-AB5D-B0EB9350E106}"/>
              </a:ext>
            </a:extLst>
          </p:cNvPr>
          <p:cNvPicPr>
            <a:picLocks noChangeAspect="1"/>
          </p:cNvPicPr>
          <p:nvPr/>
        </p:nvPicPr>
        <p:blipFill>
          <a:blip r:embed="rId3"/>
          <a:stretch>
            <a:fillRect/>
          </a:stretch>
        </p:blipFill>
        <p:spPr>
          <a:xfrm>
            <a:off x="4817097" y="3317032"/>
            <a:ext cx="6741267" cy="2451469"/>
          </a:xfrm>
          <a:prstGeom prst="rect">
            <a:avLst/>
          </a:prstGeom>
        </p:spPr>
      </p:pic>
    </p:spTree>
    <p:extLst>
      <p:ext uri="{BB962C8B-B14F-4D97-AF65-F5344CB8AC3E}">
        <p14:creationId xmlns:p14="http://schemas.microsoft.com/office/powerpoint/2010/main" val="264784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8083-3826-47C2-8FB8-8E4D0793E732}"/>
              </a:ext>
            </a:extLst>
          </p:cNvPr>
          <p:cNvSpPr>
            <a:spLocks noGrp="1"/>
          </p:cNvSpPr>
          <p:nvPr>
            <p:ph type="title"/>
          </p:nvPr>
        </p:nvSpPr>
        <p:spPr/>
        <p:txBody>
          <a:bodyPr/>
          <a:lstStyle/>
          <a:p>
            <a:r>
              <a:rPr lang="en-US" dirty="0"/>
              <a:t>Synchronizing Interfaces</a:t>
            </a:r>
            <a:endParaRPr lang="en-IN" dirty="0"/>
          </a:p>
        </p:txBody>
      </p:sp>
      <p:sp>
        <p:nvSpPr>
          <p:cNvPr id="3" name="Content Placeholder 2">
            <a:extLst>
              <a:ext uri="{FF2B5EF4-FFF2-40B4-BE49-F238E27FC236}">
                <a16:creationId xmlns:a16="http://schemas.microsoft.com/office/drawing/2014/main" id="{D13AF774-F817-4544-BEE8-2E618EF8250F}"/>
              </a:ext>
            </a:extLst>
          </p:cNvPr>
          <p:cNvSpPr>
            <a:spLocks noGrp="1"/>
          </p:cNvSpPr>
          <p:nvPr>
            <p:ph idx="1"/>
          </p:nvPr>
        </p:nvSpPr>
        <p:spPr/>
        <p:txBody>
          <a:bodyPr/>
          <a:lstStyle/>
          <a:p>
            <a:pPr>
              <a:buFont typeface="Wingdings" panose="05000000000000000000" pitchFamily="2" charset="2"/>
              <a:buChar char="Ø"/>
            </a:pPr>
            <a:r>
              <a:rPr lang="en-US" b="1" dirty="0"/>
              <a:t>Hardware approach in clock-domain crossing </a:t>
            </a:r>
          </a:p>
          <a:p>
            <a:pPr lvl="1"/>
            <a:r>
              <a:rPr lang="en-US" dirty="0"/>
              <a:t>Designers instantiate a module having different clocks for different methods, and connect it up explicitly </a:t>
            </a:r>
          </a:p>
          <a:p>
            <a:endParaRPr lang="en-US" dirty="0"/>
          </a:p>
          <a:p>
            <a:pPr>
              <a:buFont typeface="Wingdings" panose="05000000000000000000" pitchFamily="2" charset="2"/>
              <a:buChar char="Ø"/>
            </a:pPr>
            <a:r>
              <a:rPr lang="en-US" b="1" dirty="0"/>
              <a:t>Alternative linguistic approach</a:t>
            </a:r>
          </a:p>
          <a:p>
            <a:pPr lvl="1"/>
            <a:r>
              <a:rPr lang="en-US" dirty="0"/>
              <a:t>To convert an interface from one clock domain to another </a:t>
            </a:r>
          </a:p>
          <a:p>
            <a:pPr lvl="1"/>
            <a:r>
              <a:rPr lang="en-US" dirty="0"/>
              <a:t>Converts an existing interface to another one of the same type, but on different clock.</a:t>
            </a:r>
            <a:endParaRPr lang="en-IN" dirty="0"/>
          </a:p>
        </p:txBody>
      </p:sp>
    </p:spTree>
    <p:extLst>
      <p:ext uri="{BB962C8B-B14F-4D97-AF65-F5344CB8AC3E}">
        <p14:creationId xmlns:p14="http://schemas.microsoft.com/office/powerpoint/2010/main" val="400967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BBBF-6925-4A8E-B9AC-BE3461430CE3}"/>
              </a:ext>
            </a:extLst>
          </p:cNvPr>
          <p:cNvSpPr>
            <a:spLocks noGrp="1"/>
          </p:cNvSpPr>
          <p:nvPr>
            <p:ph type="title"/>
          </p:nvPr>
        </p:nvSpPr>
        <p:spPr/>
        <p:txBody>
          <a:bodyPr/>
          <a:lstStyle/>
          <a:p>
            <a:r>
              <a:rPr lang="en-US" dirty="0"/>
              <a:t>Architecture</a:t>
            </a:r>
            <a:endParaRPr lang="hi-IN" dirty="0"/>
          </a:p>
        </p:txBody>
      </p:sp>
      <p:sp>
        <p:nvSpPr>
          <p:cNvPr id="5" name="Rectangle: Rounded Corners 4">
            <a:extLst>
              <a:ext uri="{FF2B5EF4-FFF2-40B4-BE49-F238E27FC236}">
                <a16:creationId xmlns:a16="http://schemas.microsoft.com/office/drawing/2014/main" id="{AB8A917B-121F-462C-A2C7-A3D63CC0CC25}"/>
              </a:ext>
            </a:extLst>
          </p:cNvPr>
          <p:cNvSpPr/>
          <p:nvPr/>
        </p:nvSpPr>
        <p:spPr>
          <a:xfrm>
            <a:off x="2743197" y="2627291"/>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a:p>
        </p:txBody>
      </p:sp>
      <p:sp>
        <p:nvSpPr>
          <p:cNvPr id="6" name="Rectangle: Rounded Corners 5">
            <a:extLst>
              <a:ext uri="{FF2B5EF4-FFF2-40B4-BE49-F238E27FC236}">
                <a16:creationId xmlns:a16="http://schemas.microsoft.com/office/drawing/2014/main" id="{5B0DD04D-F08F-40F1-B612-EAB32E5DF882}"/>
              </a:ext>
            </a:extLst>
          </p:cNvPr>
          <p:cNvSpPr/>
          <p:nvPr/>
        </p:nvSpPr>
        <p:spPr>
          <a:xfrm>
            <a:off x="3874391" y="2627291"/>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a:t>
            </a:r>
            <a:endParaRPr lang="hi-IN" sz="2800" dirty="0"/>
          </a:p>
        </p:txBody>
      </p:sp>
      <p:sp>
        <p:nvSpPr>
          <p:cNvPr id="7" name="Rectangle: Rounded Corners 6">
            <a:extLst>
              <a:ext uri="{FF2B5EF4-FFF2-40B4-BE49-F238E27FC236}">
                <a16:creationId xmlns:a16="http://schemas.microsoft.com/office/drawing/2014/main" id="{AB6EDED9-B360-4C3E-83E4-9F8AAA4B4BE9}"/>
              </a:ext>
            </a:extLst>
          </p:cNvPr>
          <p:cNvSpPr/>
          <p:nvPr/>
        </p:nvSpPr>
        <p:spPr>
          <a:xfrm>
            <a:off x="5005585" y="2627291"/>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C</a:t>
            </a:r>
            <a:endParaRPr lang="hi-IN" sz="2800" dirty="0"/>
          </a:p>
        </p:txBody>
      </p:sp>
      <p:sp>
        <p:nvSpPr>
          <p:cNvPr id="8" name="Rectangle: Rounded Corners 7">
            <a:extLst>
              <a:ext uri="{FF2B5EF4-FFF2-40B4-BE49-F238E27FC236}">
                <a16:creationId xmlns:a16="http://schemas.microsoft.com/office/drawing/2014/main" id="{DFD7A11B-4B8B-4CEB-8D03-3C635E73F804}"/>
              </a:ext>
            </a:extLst>
          </p:cNvPr>
          <p:cNvSpPr/>
          <p:nvPr/>
        </p:nvSpPr>
        <p:spPr>
          <a:xfrm>
            <a:off x="6136779" y="2627291"/>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B</a:t>
            </a:r>
            <a:endParaRPr lang="hi-IN" sz="2800" dirty="0"/>
          </a:p>
        </p:txBody>
      </p:sp>
      <p:sp>
        <p:nvSpPr>
          <p:cNvPr id="9" name="Rectangle: Rounded Corners 8">
            <a:extLst>
              <a:ext uri="{FF2B5EF4-FFF2-40B4-BE49-F238E27FC236}">
                <a16:creationId xmlns:a16="http://schemas.microsoft.com/office/drawing/2014/main" id="{ECF0D4E5-AE82-43BC-9E31-E665CC1BBCAA}"/>
              </a:ext>
            </a:extLst>
          </p:cNvPr>
          <p:cNvSpPr/>
          <p:nvPr/>
        </p:nvSpPr>
        <p:spPr>
          <a:xfrm>
            <a:off x="7267973" y="2627291"/>
            <a:ext cx="914400" cy="914400"/>
          </a:xfrm>
          <a:prstGeom prst="roundRect">
            <a:avLst>
              <a:gd name="adj" fmla="val 1244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a:t>
            </a:r>
            <a:endParaRPr lang="hi-IN" sz="2800" dirty="0"/>
          </a:p>
        </p:txBody>
      </p:sp>
      <p:sp>
        <p:nvSpPr>
          <p:cNvPr id="15" name="Rectangle: Rounded Corners 14">
            <a:extLst>
              <a:ext uri="{FF2B5EF4-FFF2-40B4-BE49-F238E27FC236}">
                <a16:creationId xmlns:a16="http://schemas.microsoft.com/office/drawing/2014/main" id="{33C6792C-F62B-4156-B02A-12985FC4BBFD}"/>
              </a:ext>
            </a:extLst>
          </p:cNvPr>
          <p:cNvSpPr/>
          <p:nvPr/>
        </p:nvSpPr>
        <p:spPr>
          <a:xfrm>
            <a:off x="3863663" y="402753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a:t>
            </a:r>
            <a:endParaRPr lang="hi-IN" sz="2800" dirty="0"/>
          </a:p>
        </p:txBody>
      </p:sp>
      <p:sp>
        <p:nvSpPr>
          <p:cNvPr id="16" name="Rectangle: Rounded Corners 15">
            <a:extLst>
              <a:ext uri="{FF2B5EF4-FFF2-40B4-BE49-F238E27FC236}">
                <a16:creationId xmlns:a16="http://schemas.microsoft.com/office/drawing/2014/main" id="{8BB5A0D6-E9C9-4794-8909-79904E3261D2}"/>
              </a:ext>
            </a:extLst>
          </p:cNvPr>
          <p:cNvSpPr/>
          <p:nvPr/>
        </p:nvSpPr>
        <p:spPr>
          <a:xfrm>
            <a:off x="4994857" y="402753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a:t>
            </a:r>
            <a:endParaRPr lang="hi-IN" sz="2800" dirty="0"/>
          </a:p>
        </p:txBody>
      </p:sp>
      <p:sp>
        <p:nvSpPr>
          <p:cNvPr id="17" name="Rectangle: Rounded Corners 16">
            <a:extLst>
              <a:ext uri="{FF2B5EF4-FFF2-40B4-BE49-F238E27FC236}">
                <a16:creationId xmlns:a16="http://schemas.microsoft.com/office/drawing/2014/main" id="{873D30BF-4983-468B-A42A-11F2F12E03C0}"/>
              </a:ext>
            </a:extLst>
          </p:cNvPr>
          <p:cNvSpPr/>
          <p:nvPr/>
        </p:nvSpPr>
        <p:spPr>
          <a:xfrm>
            <a:off x="6126051" y="402753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C</a:t>
            </a:r>
            <a:endParaRPr lang="hi-IN" sz="2800" dirty="0"/>
          </a:p>
        </p:txBody>
      </p:sp>
      <p:sp>
        <p:nvSpPr>
          <p:cNvPr id="18" name="Rectangle: Rounded Corners 17">
            <a:extLst>
              <a:ext uri="{FF2B5EF4-FFF2-40B4-BE49-F238E27FC236}">
                <a16:creationId xmlns:a16="http://schemas.microsoft.com/office/drawing/2014/main" id="{7E7F3BAD-384C-4FF0-B220-97298C17F9AB}"/>
              </a:ext>
            </a:extLst>
          </p:cNvPr>
          <p:cNvSpPr/>
          <p:nvPr/>
        </p:nvSpPr>
        <p:spPr>
          <a:xfrm>
            <a:off x="7257245" y="402753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B</a:t>
            </a:r>
            <a:endParaRPr lang="hi-IN" sz="2800" dirty="0"/>
          </a:p>
        </p:txBody>
      </p:sp>
      <p:sp>
        <p:nvSpPr>
          <p:cNvPr id="19" name="Rectangle: Rounded Corners 18">
            <a:extLst>
              <a:ext uri="{FF2B5EF4-FFF2-40B4-BE49-F238E27FC236}">
                <a16:creationId xmlns:a16="http://schemas.microsoft.com/office/drawing/2014/main" id="{1B5A926B-7C0E-4FF1-99A9-14683A9A3C5F}"/>
              </a:ext>
            </a:extLst>
          </p:cNvPr>
          <p:cNvSpPr/>
          <p:nvPr/>
        </p:nvSpPr>
        <p:spPr>
          <a:xfrm>
            <a:off x="2732469" y="4027533"/>
            <a:ext cx="914400" cy="914400"/>
          </a:xfrm>
          <a:prstGeom prst="roundRect">
            <a:avLst>
              <a:gd name="adj" fmla="val 1244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sz="2800" dirty="0"/>
          </a:p>
        </p:txBody>
      </p:sp>
      <p:sp>
        <p:nvSpPr>
          <p:cNvPr id="20" name="TextBox 19">
            <a:extLst>
              <a:ext uri="{FF2B5EF4-FFF2-40B4-BE49-F238E27FC236}">
                <a16:creationId xmlns:a16="http://schemas.microsoft.com/office/drawing/2014/main" id="{24CCBCCF-2AF3-49A0-B73C-564DFB1940E3}"/>
              </a:ext>
            </a:extLst>
          </p:cNvPr>
          <p:cNvSpPr txBox="1"/>
          <p:nvPr/>
        </p:nvSpPr>
        <p:spPr>
          <a:xfrm>
            <a:off x="917183" y="2253898"/>
            <a:ext cx="320899" cy="3477875"/>
          </a:xfrm>
          <a:prstGeom prst="rect">
            <a:avLst/>
          </a:prstGeom>
          <a:noFill/>
        </p:spPr>
        <p:txBody>
          <a:bodyPr wrap="square" rtlCol="0">
            <a:spAutoFit/>
          </a:bodyPr>
          <a:lstStyle/>
          <a:p>
            <a:r>
              <a:rPr lang="en-US" sz="2200" dirty="0"/>
              <a:t>Data</a:t>
            </a:r>
          </a:p>
          <a:p>
            <a:r>
              <a:rPr lang="en-US" sz="2200" dirty="0"/>
              <a:t> </a:t>
            </a:r>
          </a:p>
          <a:p>
            <a:r>
              <a:rPr lang="en-US" sz="2200" dirty="0"/>
              <a:t>Input</a:t>
            </a:r>
            <a:endParaRPr lang="hi-IN" sz="2200" dirty="0"/>
          </a:p>
        </p:txBody>
      </p:sp>
      <p:sp>
        <p:nvSpPr>
          <p:cNvPr id="21" name="Left Brace 20">
            <a:extLst>
              <a:ext uri="{FF2B5EF4-FFF2-40B4-BE49-F238E27FC236}">
                <a16:creationId xmlns:a16="http://schemas.microsoft.com/office/drawing/2014/main" id="{D99722B9-5BAD-46B0-B316-5D503EDFD097}"/>
              </a:ext>
            </a:extLst>
          </p:cNvPr>
          <p:cNvSpPr/>
          <p:nvPr/>
        </p:nvSpPr>
        <p:spPr>
          <a:xfrm>
            <a:off x="1649568" y="2408349"/>
            <a:ext cx="694386" cy="29750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hi-IN"/>
          </a:p>
        </p:txBody>
      </p:sp>
      <p:sp>
        <p:nvSpPr>
          <p:cNvPr id="31" name="TextBox 30">
            <a:extLst>
              <a:ext uri="{FF2B5EF4-FFF2-40B4-BE49-F238E27FC236}">
                <a16:creationId xmlns:a16="http://schemas.microsoft.com/office/drawing/2014/main" id="{8B060323-D5EF-4562-917E-B09F56DF01AA}"/>
              </a:ext>
            </a:extLst>
          </p:cNvPr>
          <p:cNvSpPr txBox="1"/>
          <p:nvPr/>
        </p:nvSpPr>
        <p:spPr>
          <a:xfrm>
            <a:off x="2331078" y="1653859"/>
            <a:ext cx="231817" cy="523220"/>
          </a:xfrm>
          <a:prstGeom prst="rect">
            <a:avLst/>
          </a:prstGeom>
          <a:noFill/>
        </p:spPr>
        <p:txBody>
          <a:bodyPr wrap="square" rtlCol="0">
            <a:spAutoFit/>
          </a:bodyPr>
          <a:lstStyle/>
          <a:p>
            <a:r>
              <a:rPr lang="en-US" sz="2800" dirty="0"/>
              <a:t>E</a:t>
            </a:r>
            <a:endParaRPr lang="hi-IN" dirty="0"/>
          </a:p>
        </p:txBody>
      </p:sp>
      <p:sp>
        <p:nvSpPr>
          <p:cNvPr id="32" name="Arrow: Curved Down 31">
            <a:extLst>
              <a:ext uri="{FF2B5EF4-FFF2-40B4-BE49-F238E27FC236}">
                <a16:creationId xmlns:a16="http://schemas.microsoft.com/office/drawing/2014/main" id="{3BB56747-8433-43B6-A32F-549E98F5DA7F}"/>
              </a:ext>
            </a:extLst>
          </p:cNvPr>
          <p:cNvSpPr/>
          <p:nvPr/>
        </p:nvSpPr>
        <p:spPr>
          <a:xfrm rot="3388345">
            <a:off x="2589104" y="1968448"/>
            <a:ext cx="872038" cy="255185"/>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a:solidFill>
                <a:schemeClr val="tx1"/>
              </a:solidFill>
            </a:endParaRPr>
          </a:p>
        </p:txBody>
      </p:sp>
      <p:sp>
        <p:nvSpPr>
          <p:cNvPr id="33" name="TextBox 32">
            <a:extLst>
              <a:ext uri="{FF2B5EF4-FFF2-40B4-BE49-F238E27FC236}">
                <a16:creationId xmlns:a16="http://schemas.microsoft.com/office/drawing/2014/main" id="{BFF569B6-79B5-43DE-A936-76373012A70A}"/>
              </a:ext>
            </a:extLst>
          </p:cNvPr>
          <p:cNvSpPr txBox="1"/>
          <p:nvPr/>
        </p:nvSpPr>
        <p:spPr>
          <a:xfrm>
            <a:off x="10221533" y="2251095"/>
            <a:ext cx="320899" cy="3816429"/>
          </a:xfrm>
          <a:prstGeom prst="rect">
            <a:avLst/>
          </a:prstGeom>
          <a:noFill/>
        </p:spPr>
        <p:txBody>
          <a:bodyPr wrap="square" rtlCol="0">
            <a:spAutoFit/>
          </a:bodyPr>
          <a:lstStyle/>
          <a:p>
            <a:r>
              <a:rPr lang="en-US" sz="2200" dirty="0"/>
              <a:t>Data</a:t>
            </a:r>
          </a:p>
          <a:p>
            <a:r>
              <a:rPr lang="en-US" sz="2200" dirty="0"/>
              <a:t> </a:t>
            </a:r>
          </a:p>
          <a:p>
            <a:r>
              <a:rPr lang="en-US" sz="2200" dirty="0"/>
              <a:t>output</a:t>
            </a:r>
            <a:endParaRPr lang="hi-IN" sz="2200" dirty="0"/>
          </a:p>
        </p:txBody>
      </p:sp>
      <p:sp>
        <p:nvSpPr>
          <p:cNvPr id="34" name="Left Brace 33">
            <a:extLst>
              <a:ext uri="{FF2B5EF4-FFF2-40B4-BE49-F238E27FC236}">
                <a16:creationId xmlns:a16="http://schemas.microsoft.com/office/drawing/2014/main" id="{D5BE84CD-F272-4417-912E-A252B4D76E9B}"/>
              </a:ext>
            </a:extLst>
          </p:cNvPr>
          <p:cNvSpPr/>
          <p:nvPr/>
        </p:nvSpPr>
        <p:spPr>
          <a:xfrm rot="10800000">
            <a:off x="8457667" y="2495553"/>
            <a:ext cx="694386" cy="29750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hi-IN"/>
          </a:p>
        </p:txBody>
      </p:sp>
      <p:sp>
        <p:nvSpPr>
          <p:cNvPr id="36" name="TextBox 35">
            <a:extLst>
              <a:ext uri="{FF2B5EF4-FFF2-40B4-BE49-F238E27FC236}">
                <a16:creationId xmlns:a16="http://schemas.microsoft.com/office/drawing/2014/main" id="{8266A511-4F9C-4325-8824-E446BB4272AD}"/>
              </a:ext>
            </a:extLst>
          </p:cNvPr>
          <p:cNvSpPr txBox="1"/>
          <p:nvPr/>
        </p:nvSpPr>
        <p:spPr>
          <a:xfrm>
            <a:off x="9272789" y="4484733"/>
            <a:ext cx="487793" cy="523220"/>
          </a:xfrm>
          <a:prstGeom prst="rect">
            <a:avLst/>
          </a:prstGeom>
          <a:noFill/>
        </p:spPr>
        <p:txBody>
          <a:bodyPr wrap="square" rtlCol="0">
            <a:spAutoFit/>
          </a:bodyPr>
          <a:lstStyle/>
          <a:p>
            <a:r>
              <a:rPr lang="en-US" sz="2800" dirty="0"/>
              <a:t>A</a:t>
            </a:r>
            <a:endParaRPr lang="hi-IN" sz="2800" dirty="0"/>
          </a:p>
        </p:txBody>
      </p:sp>
      <p:sp>
        <p:nvSpPr>
          <p:cNvPr id="37" name="Arrow: Curved Down 36">
            <a:extLst>
              <a:ext uri="{FF2B5EF4-FFF2-40B4-BE49-F238E27FC236}">
                <a16:creationId xmlns:a16="http://schemas.microsoft.com/office/drawing/2014/main" id="{FB9167AB-FD97-4A5C-909C-32674CB5E1E2}"/>
              </a:ext>
            </a:extLst>
          </p:cNvPr>
          <p:cNvSpPr/>
          <p:nvPr/>
        </p:nvSpPr>
        <p:spPr>
          <a:xfrm rot="1297352">
            <a:off x="8562976" y="3985445"/>
            <a:ext cx="1001864" cy="347729"/>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a:solidFill>
                <a:schemeClr val="tx1"/>
              </a:solidFill>
            </a:endParaRPr>
          </a:p>
        </p:txBody>
      </p:sp>
      <p:sp>
        <p:nvSpPr>
          <p:cNvPr id="38" name="TextBox 37">
            <a:extLst>
              <a:ext uri="{FF2B5EF4-FFF2-40B4-BE49-F238E27FC236}">
                <a16:creationId xmlns:a16="http://schemas.microsoft.com/office/drawing/2014/main" id="{6E9DA341-8C6C-4109-9CAB-B896EE2855F0}"/>
              </a:ext>
            </a:extLst>
          </p:cNvPr>
          <p:cNvSpPr txBox="1"/>
          <p:nvPr/>
        </p:nvSpPr>
        <p:spPr>
          <a:xfrm>
            <a:off x="1378478" y="1519461"/>
            <a:ext cx="914400" cy="461665"/>
          </a:xfrm>
          <a:prstGeom prst="rect">
            <a:avLst/>
          </a:prstGeom>
          <a:noFill/>
        </p:spPr>
        <p:txBody>
          <a:bodyPr wrap="square" rtlCol="0">
            <a:spAutoFit/>
          </a:bodyPr>
          <a:lstStyle/>
          <a:p>
            <a:r>
              <a:rPr lang="en-US" sz="2400" dirty="0"/>
              <a:t>Write</a:t>
            </a:r>
            <a:endParaRPr lang="hi-IN" dirty="0"/>
          </a:p>
        </p:txBody>
      </p:sp>
      <p:sp>
        <p:nvSpPr>
          <p:cNvPr id="39" name="TextBox 38">
            <a:extLst>
              <a:ext uri="{FF2B5EF4-FFF2-40B4-BE49-F238E27FC236}">
                <a16:creationId xmlns:a16="http://schemas.microsoft.com/office/drawing/2014/main" id="{3F15397F-578E-4909-BB72-48C9C5CACFE7}"/>
              </a:ext>
            </a:extLst>
          </p:cNvPr>
          <p:cNvSpPr txBox="1"/>
          <p:nvPr/>
        </p:nvSpPr>
        <p:spPr>
          <a:xfrm>
            <a:off x="4331591" y="5878536"/>
            <a:ext cx="2268094" cy="523220"/>
          </a:xfrm>
          <a:prstGeom prst="rect">
            <a:avLst/>
          </a:prstGeom>
          <a:noFill/>
        </p:spPr>
        <p:txBody>
          <a:bodyPr wrap="square" rtlCol="0">
            <a:spAutoFit/>
          </a:bodyPr>
          <a:lstStyle/>
          <a:p>
            <a:r>
              <a:rPr lang="en-US" sz="2800" dirty="0"/>
              <a:t>Fall-Through</a:t>
            </a:r>
            <a:endParaRPr lang="hi-IN" sz="2800" dirty="0"/>
          </a:p>
        </p:txBody>
      </p:sp>
      <p:sp>
        <p:nvSpPr>
          <p:cNvPr id="40" name="Rectangle 39">
            <a:extLst>
              <a:ext uri="{FF2B5EF4-FFF2-40B4-BE49-F238E27FC236}">
                <a16:creationId xmlns:a16="http://schemas.microsoft.com/office/drawing/2014/main" id="{E13111F6-DD8F-4220-A608-E28853E72382}"/>
              </a:ext>
            </a:extLst>
          </p:cNvPr>
          <p:cNvSpPr/>
          <p:nvPr/>
        </p:nvSpPr>
        <p:spPr>
          <a:xfrm>
            <a:off x="9163671" y="5101241"/>
            <a:ext cx="809261" cy="461665"/>
          </a:xfrm>
          <a:prstGeom prst="rect">
            <a:avLst/>
          </a:prstGeom>
        </p:spPr>
        <p:txBody>
          <a:bodyPr wrap="none">
            <a:spAutoFit/>
          </a:bodyPr>
          <a:lstStyle/>
          <a:p>
            <a:r>
              <a:rPr lang="en-US" sz="2400" dirty="0"/>
              <a:t>Read</a:t>
            </a:r>
            <a:endParaRPr lang="hi-IN" dirty="0"/>
          </a:p>
        </p:txBody>
      </p:sp>
      <p:sp>
        <p:nvSpPr>
          <p:cNvPr id="41" name="Rectangle: Rounded Corners 40">
            <a:extLst>
              <a:ext uri="{FF2B5EF4-FFF2-40B4-BE49-F238E27FC236}">
                <a16:creationId xmlns:a16="http://schemas.microsoft.com/office/drawing/2014/main" id="{385D7DEF-6D7E-48BD-BBFD-CDAA9E581263}"/>
              </a:ext>
            </a:extLst>
          </p:cNvPr>
          <p:cNvSpPr/>
          <p:nvPr/>
        </p:nvSpPr>
        <p:spPr>
          <a:xfrm>
            <a:off x="7814708" y="6043723"/>
            <a:ext cx="445564" cy="4491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i-IN"/>
          </a:p>
        </p:txBody>
      </p:sp>
      <p:sp>
        <p:nvSpPr>
          <p:cNvPr id="42" name="TextBox 41">
            <a:extLst>
              <a:ext uri="{FF2B5EF4-FFF2-40B4-BE49-F238E27FC236}">
                <a16:creationId xmlns:a16="http://schemas.microsoft.com/office/drawing/2014/main" id="{351F2065-CA0F-48AF-BB36-41E62502A924}"/>
              </a:ext>
            </a:extLst>
          </p:cNvPr>
          <p:cNvSpPr txBox="1"/>
          <p:nvPr/>
        </p:nvSpPr>
        <p:spPr>
          <a:xfrm>
            <a:off x="8342792" y="6083633"/>
            <a:ext cx="809261" cy="369332"/>
          </a:xfrm>
          <a:prstGeom prst="rect">
            <a:avLst/>
          </a:prstGeom>
          <a:noFill/>
        </p:spPr>
        <p:txBody>
          <a:bodyPr wrap="square" rtlCol="0">
            <a:spAutoFit/>
          </a:bodyPr>
          <a:lstStyle/>
          <a:p>
            <a:r>
              <a:rPr lang="en-US" dirty="0"/>
              <a:t>Latch</a:t>
            </a:r>
            <a:endParaRPr lang="hi-IN" dirty="0"/>
          </a:p>
        </p:txBody>
      </p:sp>
    </p:spTree>
    <p:extLst>
      <p:ext uri="{BB962C8B-B14F-4D97-AF65-F5344CB8AC3E}">
        <p14:creationId xmlns:p14="http://schemas.microsoft.com/office/powerpoint/2010/main" val="3444607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A68D-73FA-40F4-BDF9-4A06B23B7D47}"/>
              </a:ext>
            </a:extLst>
          </p:cNvPr>
          <p:cNvSpPr>
            <a:spLocks noGrp="1"/>
          </p:cNvSpPr>
          <p:nvPr>
            <p:ph type="title"/>
          </p:nvPr>
        </p:nvSpPr>
        <p:spPr/>
        <p:txBody>
          <a:bodyPr/>
          <a:lstStyle/>
          <a:p>
            <a:r>
              <a:rPr lang="en-US" dirty="0"/>
              <a:t>Architecture (Contd.)</a:t>
            </a:r>
            <a:endParaRPr lang="hi-IN" dirty="0"/>
          </a:p>
        </p:txBody>
      </p:sp>
      <p:pic>
        <p:nvPicPr>
          <p:cNvPr id="5" name="Content Placeholder 4">
            <a:extLst>
              <a:ext uri="{FF2B5EF4-FFF2-40B4-BE49-F238E27FC236}">
                <a16:creationId xmlns:a16="http://schemas.microsoft.com/office/drawing/2014/main" id="{C40235C0-E8FA-42AF-9A23-FB6B418B4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3162" y="1690688"/>
            <a:ext cx="4437970" cy="4143787"/>
          </a:xfrm>
        </p:spPr>
      </p:pic>
      <p:sp>
        <p:nvSpPr>
          <p:cNvPr id="6" name="TextBox 5">
            <a:extLst>
              <a:ext uri="{FF2B5EF4-FFF2-40B4-BE49-F238E27FC236}">
                <a16:creationId xmlns:a16="http://schemas.microsoft.com/office/drawing/2014/main" id="{AA358AFA-BF78-4BA3-964D-7DFF239FEC0C}"/>
              </a:ext>
            </a:extLst>
          </p:cNvPr>
          <p:cNvSpPr txBox="1"/>
          <p:nvPr/>
        </p:nvSpPr>
        <p:spPr>
          <a:xfrm>
            <a:off x="1506828" y="2292439"/>
            <a:ext cx="3799268" cy="954107"/>
          </a:xfrm>
          <a:prstGeom prst="rect">
            <a:avLst/>
          </a:prstGeom>
          <a:noFill/>
        </p:spPr>
        <p:txBody>
          <a:bodyPr wrap="square" rtlCol="0">
            <a:spAutoFit/>
          </a:bodyPr>
          <a:lstStyle/>
          <a:p>
            <a:r>
              <a:rPr lang="en-US" sz="2800" dirty="0"/>
              <a:t>Circular FIFO with two pointer</a:t>
            </a:r>
            <a:endParaRPr lang="hi-IN" sz="2800" dirty="0"/>
          </a:p>
        </p:txBody>
      </p:sp>
    </p:spTree>
    <p:extLst>
      <p:ext uri="{BB962C8B-B14F-4D97-AF65-F5344CB8AC3E}">
        <p14:creationId xmlns:p14="http://schemas.microsoft.com/office/powerpoint/2010/main" val="37506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63E9-8E33-4E64-A1ED-9B0399623F54}"/>
              </a:ext>
            </a:extLst>
          </p:cNvPr>
          <p:cNvSpPr>
            <a:spLocks noGrp="1"/>
          </p:cNvSpPr>
          <p:nvPr>
            <p:ph type="title"/>
          </p:nvPr>
        </p:nvSpPr>
        <p:spPr/>
        <p:txBody>
          <a:bodyPr/>
          <a:lstStyle/>
          <a:p>
            <a:r>
              <a:rPr lang="en-US" dirty="0"/>
              <a:t>How it functions?</a:t>
            </a:r>
            <a:endParaRPr lang="hi-IN" dirty="0"/>
          </a:p>
        </p:txBody>
      </p:sp>
      <p:pic>
        <p:nvPicPr>
          <p:cNvPr id="9" name="Content Placeholder 8" descr="A screenshot of a cell phone&#10;&#10;Description generated with very high confidence">
            <a:extLst>
              <a:ext uri="{FF2B5EF4-FFF2-40B4-BE49-F238E27FC236}">
                <a16:creationId xmlns:a16="http://schemas.microsoft.com/office/drawing/2014/main" id="{4B73E34B-F8FB-4B50-9281-737FDAF37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138" y="1406688"/>
            <a:ext cx="7503821" cy="4756268"/>
          </a:xfrm>
        </p:spPr>
      </p:pic>
      <p:sp>
        <p:nvSpPr>
          <p:cNvPr id="3" name="TextBox 2">
            <a:extLst>
              <a:ext uri="{FF2B5EF4-FFF2-40B4-BE49-F238E27FC236}">
                <a16:creationId xmlns:a16="http://schemas.microsoft.com/office/drawing/2014/main" id="{4FC12AEB-8A8B-4290-A277-AE2D33404062}"/>
              </a:ext>
            </a:extLst>
          </p:cNvPr>
          <p:cNvSpPr txBox="1"/>
          <p:nvPr/>
        </p:nvSpPr>
        <p:spPr>
          <a:xfrm>
            <a:off x="1300766" y="6439437"/>
            <a:ext cx="4507606" cy="369332"/>
          </a:xfrm>
          <a:prstGeom prst="rect">
            <a:avLst/>
          </a:prstGeom>
          <a:noFill/>
        </p:spPr>
        <p:txBody>
          <a:bodyPr wrap="square" rtlCol="0">
            <a:spAutoFit/>
          </a:bodyPr>
          <a:lstStyle/>
          <a:p>
            <a:r>
              <a:rPr lang="en-US" dirty="0"/>
              <a:t>Ref: Document from Texas Instrument</a:t>
            </a:r>
            <a:endParaRPr lang="hi-IN" dirty="0"/>
          </a:p>
        </p:txBody>
      </p:sp>
    </p:spTree>
    <p:extLst>
      <p:ext uri="{BB962C8B-B14F-4D97-AF65-F5344CB8AC3E}">
        <p14:creationId xmlns:p14="http://schemas.microsoft.com/office/powerpoint/2010/main" val="24166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814" y="479588"/>
            <a:ext cx="8923986" cy="1008112"/>
          </a:xfrm>
        </p:spPr>
        <p:txBody>
          <a:bodyPr>
            <a:noAutofit/>
          </a:bodyPr>
          <a:lstStyle/>
          <a:p>
            <a:r>
              <a:rPr lang="en-IN" dirty="0"/>
              <a:t>Functionality Of Pins</a:t>
            </a:r>
          </a:p>
        </p:txBody>
      </p:sp>
      <p:sp>
        <p:nvSpPr>
          <p:cNvPr id="3" name="Content Placeholder 2"/>
          <p:cNvSpPr>
            <a:spLocks noGrp="1"/>
          </p:cNvSpPr>
          <p:nvPr>
            <p:ph idx="1"/>
          </p:nvPr>
        </p:nvSpPr>
        <p:spPr>
          <a:xfrm>
            <a:off x="1286814" y="1687170"/>
            <a:ext cx="9618372" cy="4456053"/>
          </a:xfrm>
        </p:spPr>
        <p:txBody>
          <a:bodyPr>
            <a:normAutofit/>
          </a:bodyPr>
          <a:lstStyle/>
          <a:p>
            <a:pPr>
              <a:lnSpc>
                <a:spcPct val="110000"/>
              </a:lnSpc>
              <a:buFont typeface="Wingdings" panose="05000000000000000000" pitchFamily="2" charset="2"/>
              <a:buChar char="Ø"/>
            </a:pPr>
            <a:r>
              <a:rPr lang="en-IN" dirty="0"/>
              <a:t>WRITE CLOCK and FULL(active low)</a:t>
            </a:r>
          </a:p>
          <a:p>
            <a:pPr lvl="1"/>
            <a:r>
              <a:rPr lang="en-IN" dirty="0"/>
              <a:t>used to write a data into synchronous FIFO</a:t>
            </a:r>
          </a:p>
          <a:p>
            <a:pPr marL="457200" lvl="1" indent="0">
              <a:buNone/>
            </a:pPr>
            <a:endParaRPr lang="en-IN" dirty="0"/>
          </a:p>
          <a:p>
            <a:pPr>
              <a:buFont typeface="Wingdings" panose="05000000000000000000" pitchFamily="2" charset="2"/>
              <a:buChar char="Ø"/>
            </a:pPr>
            <a:r>
              <a:rPr lang="en-IN" dirty="0"/>
              <a:t>READ CLOCK and EMPTY(active low) </a:t>
            </a:r>
          </a:p>
          <a:p>
            <a:pPr lvl="1"/>
            <a:r>
              <a:rPr lang="en-IN" dirty="0"/>
              <a:t>The control line READ and the EMPTY are used for reading the data</a:t>
            </a:r>
          </a:p>
          <a:p>
            <a:pPr>
              <a:buNone/>
            </a:pPr>
            <a:endParaRPr lang="en-IN" sz="2400" dirty="0"/>
          </a:p>
          <a:p>
            <a:pPr>
              <a:buFont typeface="Wingdings" panose="05000000000000000000" pitchFamily="2" charset="2"/>
              <a:buChar char="Ø"/>
            </a:pPr>
            <a:r>
              <a:rPr lang="en-IN" dirty="0"/>
              <a:t>RESET</a:t>
            </a:r>
          </a:p>
          <a:p>
            <a:pPr lvl="1"/>
            <a:r>
              <a:rPr lang="en-IN" dirty="0"/>
              <a:t>It is used to perform reset operation. On reset, read and write pointer will initialize to zero (pointer will be pointing to start of the memory)</a:t>
            </a:r>
          </a:p>
        </p:txBody>
      </p:sp>
    </p:spTree>
    <p:extLst>
      <p:ext uri="{BB962C8B-B14F-4D97-AF65-F5344CB8AC3E}">
        <p14:creationId xmlns:p14="http://schemas.microsoft.com/office/powerpoint/2010/main" val="138608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814" y="325043"/>
            <a:ext cx="8923986" cy="1008112"/>
          </a:xfrm>
        </p:spPr>
        <p:txBody>
          <a:bodyPr>
            <a:noAutofit/>
          </a:bodyPr>
          <a:lstStyle/>
          <a:p>
            <a:r>
              <a:rPr lang="en-IN" dirty="0"/>
              <a:t>Functionality Of Pins (Contd.)</a:t>
            </a:r>
          </a:p>
        </p:txBody>
      </p:sp>
      <p:sp>
        <p:nvSpPr>
          <p:cNvPr id="3" name="Content Placeholder 2"/>
          <p:cNvSpPr>
            <a:spLocks noGrp="1"/>
          </p:cNvSpPr>
          <p:nvPr>
            <p:ph idx="1"/>
          </p:nvPr>
        </p:nvSpPr>
        <p:spPr>
          <a:xfrm>
            <a:off x="1286814" y="1635654"/>
            <a:ext cx="9618372" cy="4159839"/>
          </a:xfrm>
        </p:spPr>
        <p:txBody>
          <a:bodyPr>
            <a:normAutofit/>
          </a:bodyPr>
          <a:lstStyle/>
          <a:p>
            <a:pPr>
              <a:buFont typeface="Wingdings" panose="05000000000000000000" pitchFamily="2" charset="2"/>
              <a:buChar char="Ø"/>
            </a:pPr>
            <a:r>
              <a:rPr lang="en-IN" dirty="0"/>
              <a:t>INPUT DATA</a:t>
            </a:r>
          </a:p>
          <a:p>
            <a:pPr lvl="1"/>
            <a:r>
              <a:rPr lang="en-IN" dirty="0"/>
              <a:t>The input data pin is used to feed an input data to memory. When clock edge is applied read or write operation are perform on the data.</a:t>
            </a:r>
          </a:p>
          <a:p>
            <a:endParaRPr lang="en-IN" sz="3600" dirty="0"/>
          </a:p>
          <a:p>
            <a:pPr>
              <a:buFont typeface="Wingdings" panose="05000000000000000000" pitchFamily="2" charset="2"/>
              <a:buChar char="Ø"/>
            </a:pPr>
            <a:r>
              <a:rPr lang="en-IN" dirty="0"/>
              <a:t>OUTPUT DATA</a:t>
            </a:r>
          </a:p>
          <a:p>
            <a:pPr lvl="1"/>
            <a:r>
              <a:rPr lang="en-IN" dirty="0"/>
              <a:t>  After performing the operation on given input data the data is available on the output pins of the FIFO.</a:t>
            </a:r>
          </a:p>
        </p:txBody>
      </p:sp>
    </p:spTree>
    <p:extLst>
      <p:ext uri="{BB962C8B-B14F-4D97-AF65-F5344CB8AC3E}">
        <p14:creationId xmlns:p14="http://schemas.microsoft.com/office/powerpoint/2010/main" val="1414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316" y="681037"/>
            <a:ext cx="8229600" cy="914399"/>
          </a:xfrm>
        </p:spPr>
        <p:txBody>
          <a:bodyPr>
            <a:noAutofit/>
          </a:bodyPr>
          <a:lstStyle/>
          <a:p>
            <a:r>
              <a:rPr lang="en-IN" b="1" dirty="0"/>
              <a:t>How it performs read and write?</a:t>
            </a:r>
            <a:br>
              <a:rPr lang="en-IN" b="1" dirty="0"/>
            </a:br>
            <a:endParaRPr lang="en-IN" b="1" dirty="0"/>
          </a:p>
        </p:txBody>
      </p:sp>
      <p:sp>
        <p:nvSpPr>
          <p:cNvPr id="3" name="Content Placeholder 2"/>
          <p:cNvSpPr>
            <a:spLocks noGrp="1"/>
          </p:cNvSpPr>
          <p:nvPr>
            <p:ph idx="1"/>
          </p:nvPr>
        </p:nvSpPr>
        <p:spPr/>
        <p:txBody>
          <a:bodyPr>
            <a:normAutofit/>
          </a:bodyPr>
          <a:lstStyle/>
          <a:p>
            <a:pPr fontAlgn="base">
              <a:buFont typeface="Wingdings" panose="05000000000000000000" pitchFamily="2" charset="2"/>
              <a:buChar char="Ø"/>
            </a:pPr>
            <a:r>
              <a:rPr lang="en-IN" sz="2400" dirty="0"/>
              <a:t>A FIFO is a </a:t>
            </a:r>
            <a:r>
              <a:rPr lang="en-IN" sz="2400" i="1" dirty="0"/>
              <a:t>First In First Out</a:t>
            </a:r>
            <a:r>
              <a:rPr lang="en-IN" sz="2400" dirty="0"/>
              <a:t> memory. Data is being shifted in one end and shifted out the other, with the amount of data in the FIFO being allowed to grow up to some maximum limit.</a:t>
            </a:r>
          </a:p>
          <a:p>
            <a:pPr marL="0" indent="0" fontAlgn="base">
              <a:buNone/>
            </a:pPr>
            <a:endParaRPr lang="en-IN" sz="2400" dirty="0"/>
          </a:p>
          <a:p>
            <a:pPr fontAlgn="base">
              <a:buFont typeface="Wingdings" panose="05000000000000000000" pitchFamily="2" charset="2"/>
              <a:buChar char="Ø"/>
            </a:pPr>
            <a:r>
              <a:rPr lang="en-IN" sz="2400" dirty="0"/>
              <a:t> A better way is to use a memory more normally but make it look like a circular buffer by manipulation of the next address to write to and read from. </a:t>
            </a:r>
          </a:p>
          <a:p>
            <a:pPr fontAlgn="base">
              <a:buFont typeface="Wingdings" panose="05000000000000000000" pitchFamily="2" charset="2"/>
              <a:buChar char="Ø"/>
            </a:pPr>
            <a:endParaRPr lang="en-IN" sz="2400" dirty="0"/>
          </a:p>
          <a:p>
            <a:pPr fontAlgn="base">
              <a:buFont typeface="Wingdings" panose="05000000000000000000" pitchFamily="2" charset="2"/>
              <a:buChar char="Ø"/>
            </a:pPr>
            <a:r>
              <a:rPr lang="en-IN" sz="2400" dirty="0"/>
              <a:t>These addresses live in separate registers, and are often called the </a:t>
            </a:r>
            <a:r>
              <a:rPr lang="en-IN" sz="2400" i="1" dirty="0"/>
              <a:t>read pointer</a:t>
            </a:r>
            <a:r>
              <a:rPr lang="en-IN" sz="2400" dirty="0"/>
              <a:t> and the </a:t>
            </a:r>
            <a:r>
              <a:rPr lang="en-IN" sz="2400" i="1" dirty="0"/>
              <a:t>write pointer</a:t>
            </a:r>
            <a:r>
              <a:rPr lang="en-IN" sz="2400" dirty="0"/>
              <a:t>.</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291976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Important consideration in design</a:t>
            </a:r>
          </a:p>
        </p:txBody>
      </p:sp>
      <p:sp>
        <p:nvSpPr>
          <p:cNvPr id="3" name="Content Placeholder 2"/>
          <p:cNvSpPr>
            <a:spLocks noGrp="1"/>
          </p:cNvSpPr>
          <p:nvPr>
            <p:ph idx="1"/>
          </p:nvPr>
        </p:nvSpPr>
        <p:spPr>
          <a:xfrm>
            <a:off x="838200" y="1993050"/>
            <a:ext cx="10515600" cy="4351338"/>
          </a:xfrm>
        </p:spPr>
        <p:txBody>
          <a:bodyPr>
            <a:normAutofit/>
          </a:bodyPr>
          <a:lstStyle/>
          <a:p>
            <a:pPr>
              <a:buFont typeface="Wingdings" panose="05000000000000000000" pitchFamily="2" charset="2"/>
              <a:buChar char="Ø"/>
            </a:pPr>
            <a:r>
              <a:rPr lang="en-IN" dirty="0"/>
              <a:t>Overflow</a:t>
            </a:r>
            <a:r>
              <a:rPr lang="en-IN" sz="2000" dirty="0"/>
              <a:t>:  </a:t>
            </a:r>
          </a:p>
          <a:p>
            <a:pPr lvl="1"/>
            <a:r>
              <a:rPr lang="en-IN" dirty="0"/>
              <a:t>   Occurs when the FIFO is full and writer attempts to insert a new data element</a:t>
            </a:r>
          </a:p>
          <a:p>
            <a:pPr marL="0" indent="0">
              <a:buNone/>
            </a:pPr>
            <a:endParaRPr lang="en-IN" sz="2400" dirty="0"/>
          </a:p>
          <a:p>
            <a:pPr>
              <a:buFont typeface="Wingdings" panose="05000000000000000000" pitchFamily="2" charset="2"/>
              <a:buChar char="Ø"/>
            </a:pPr>
            <a:r>
              <a:rPr lang="en-IN" dirty="0"/>
              <a:t>Underflow:</a:t>
            </a:r>
          </a:p>
          <a:p>
            <a:pPr lvl="1"/>
            <a:r>
              <a:rPr lang="en-IN" dirty="0"/>
              <a:t>Occurs when the FIFO is empty </a:t>
            </a:r>
            <a:r>
              <a:rPr lang="en-IN" sz="2400" dirty="0"/>
              <a:t>and reader attempts to retries an element from buffer</a:t>
            </a:r>
          </a:p>
          <a:p>
            <a:pPr marL="0" indent="0">
              <a:buNone/>
            </a:pPr>
            <a:endParaRPr lang="en-IN" sz="2400" dirty="0"/>
          </a:p>
        </p:txBody>
      </p:sp>
    </p:spTree>
    <p:extLst>
      <p:ext uri="{BB962C8B-B14F-4D97-AF65-F5344CB8AC3E}">
        <p14:creationId xmlns:p14="http://schemas.microsoft.com/office/powerpoint/2010/main" val="131855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2DA2-A8EC-454E-AD50-75F0646CD36C}"/>
              </a:ext>
            </a:extLst>
          </p:cNvPr>
          <p:cNvSpPr>
            <a:spLocks noGrp="1"/>
          </p:cNvSpPr>
          <p:nvPr>
            <p:ph type="title"/>
          </p:nvPr>
        </p:nvSpPr>
        <p:spPr>
          <a:xfrm>
            <a:off x="838200" y="365125"/>
            <a:ext cx="10515600" cy="1325563"/>
          </a:xfrm>
        </p:spPr>
        <p:txBody>
          <a:bodyPr>
            <a:normAutofit/>
          </a:bodyPr>
          <a:lstStyle/>
          <a:p>
            <a:r>
              <a:rPr lang="en-US" dirty="0"/>
              <a:t>Why FIFO required?</a:t>
            </a:r>
            <a:endParaRPr lang="hi-IN" dirty="0"/>
          </a:p>
        </p:txBody>
      </p:sp>
      <p:pic>
        <p:nvPicPr>
          <p:cNvPr id="8" name="Picture 7" descr="A picture containing person, indoor, table&#10;&#10;Description generated with high confidence">
            <a:extLst>
              <a:ext uri="{FF2B5EF4-FFF2-40B4-BE49-F238E27FC236}">
                <a16:creationId xmlns:a16="http://schemas.microsoft.com/office/drawing/2014/main" id="{4B7C02BB-396B-4C65-A85F-9AB215354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151" y="1616856"/>
            <a:ext cx="5012637" cy="2645655"/>
          </a:xfrm>
          <a:prstGeom prst="rect">
            <a:avLst/>
          </a:prstGeom>
        </p:spPr>
      </p:pic>
      <p:sp>
        <p:nvSpPr>
          <p:cNvPr id="14" name="TextBox 13">
            <a:extLst>
              <a:ext uri="{FF2B5EF4-FFF2-40B4-BE49-F238E27FC236}">
                <a16:creationId xmlns:a16="http://schemas.microsoft.com/office/drawing/2014/main" id="{FF837EE6-D01B-42A6-A06E-7CE30198370B}"/>
              </a:ext>
            </a:extLst>
          </p:cNvPr>
          <p:cNvSpPr txBox="1"/>
          <p:nvPr/>
        </p:nvSpPr>
        <p:spPr>
          <a:xfrm>
            <a:off x="838200" y="2708239"/>
            <a:ext cx="4649274" cy="3108543"/>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t>Exchange of data between two different PCBs working at different frequencies</a:t>
            </a:r>
          </a:p>
          <a:p>
            <a:endParaRPr lang="en-US" sz="2800" dirty="0"/>
          </a:p>
          <a:p>
            <a:pPr marL="342900" indent="-342900">
              <a:buFont typeface="Wingdings" panose="05000000000000000000" pitchFamily="2" charset="2"/>
              <a:buChar char="Ø"/>
            </a:pPr>
            <a:r>
              <a:rPr lang="en-US" sz="2800" dirty="0"/>
              <a:t>Otherwise slowest component will determine the speed</a:t>
            </a:r>
          </a:p>
        </p:txBody>
      </p:sp>
    </p:spTree>
    <p:extLst>
      <p:ext uri="{BB962C8B-B14F-4D97-AF65-F5344CB8AC3E}">
        <p14:creationId xmlns:p14="http://schemas.microsoft.com/office/powerpoint/2010/main" val="1428954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Applications</a:t>
            </a:r>
          </a:p>
        </p:txBody>
      </p:sp>
      <p:sp>
        <p:nvSpPr>
          <p:cNvPr id="3" name="Content Placeholder 2"/>
          <p:cNvSpPr>
            <a:spLocks noGrp="1"/>
          </p:cNvSpPr>
          <p:nvPr>
            <p:ph idx="1"/>
          </p:nvPr>
        </p:nvSpPr>
        <p:spPr>
          <a:xfrm>
            <a:off x="838200" y="1690688"/>
            <a:ext cx="10515600" cy="4351338"/>
          </a:xfrm>
        </p:spPr>
        <p:txBody>
          <a:bodyPr>
            <a:noAutofit/>
          </a:bodyPr>
          <a:lstStyle/>
          <a:p>
            <a:pPr>
              <a:buFont typeface="Wingdings" panose="05000000000000000000" pitchFamily="2" charset="2"/>
              <a:buChar char="Ø"/>
            </a:pPr>
            <a:r>
              <a:rPr lang="en-IN" dirty="0"/>
              <a:t>Packet Buffering :</a:t>
            </a:r>
          </a:p>
          <a:p>
            <a:pPr lvl="1"/>
            <a:r>
              <a:rPr lang="en-IN" dirty="0"/>
              <a:t>Data written into the FIFO can be stored until the system on the output of the FIFO is ready to accept the data.</a:t>
            </a:r>
            <a:endParaRPr lang="en-IN" sz="900" dirty="0"/>
          </a:p>
          <a:p>
            <a:pPr>
              <a:buFont typeface="Wingdings" panose="05000000000000000000" pitchFamily="2" charset="2"/>
              <a:buChar char="Ø"/>
            </a:pPr>
            <a:r>
              <a:rPr lang="en-IN" dirty="0"/>
              <a:t> Frequency coupling:</a:t>
            </a:r>
          </a:p>
          <a:p>
            <a:pPr lvl="1"/>
            <a:r>
              <a:rPr lang="en-IN" dirty="0"/>
              <a:t>FIFO provides frequency coupling, taking data in at one rate and outputting it at another. The input and output data rates of the FIFO being controlled by the discrete Read and Write clock signals. </a:t>
            </a:r>
            <a:endParaRPr lang="en-IN" sz="600" dirty="0"/>
          </a:p>
          <a:p>
            <a:pPr>
              <a:buFont typeface="Wingdings" panose="05000000000000000000" pitchFamily="2" charset="2"/>
              <a:buChar char="Ø"/>
            </a:pPr>
            <a:r>
              <a:rPr lang="en-IN" dirty="0"/>
              <a:t>Bus Matching :</a:t>
            </a:r>
          </a:p>
          <a:p>
            <a:pPr lvl="1"/>
            <a:r>
              <a:rPr lang="en-IN" dirty="0"/>
              <a:t>Data transfer may need to take place between separate digital domains with different bus widths. Here the FIFO acts as a bridge between the domains, channeling  the data from</a:t>
            </a:r>
          </a:p>
        </p:txBody>
      </p:sp>
    </p:spTree>
    <p:extLst>
      <p:ext uri="{BB962C8B-B14F-4D97-AF65-F5344CB8AC3E}">
        <p14:creationId xmlns:p14="http://schemas.microsoft.com/office/powerpoint/2010/main" val="1262172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Advantages</a:t>
            </a:r>
          </a:p>
        </p:txBody>
      </p:sp>
      <p:sp>
        <p:nvSpPr>
          <p:cNvPr id="3" name="Content Placeholder 2"/>
          <p:cNvSpPr>
            <a:spLocks noGrp="1"/>
          </p:cNvSpPr>
          <p:nvPr>
            <p:ph idx="1"/>
          </p:nvPr>
        </p:nvSpPr>
        <p:spPr/>
        <p:txBody>
          <a:bodyPr>
            <a:noAutofit/>
          </a:bodyPr>
          <a:lstStyle/>
          <a:p>
            <a:r>
              <a:rPr lang="en-IN" sz="2400" dirty="0"/>
              <a:t>Data Rate Matching</a:t>
            </a:r>
          </a:p>
          <a:p>
            <a:endParaRPr lang="en-IN" sz="800" dirty="0"/>
          </a:p>
          <a:p>
            <a:r>
              <a:rPr lang="en-IN" sz="2400" dirty="0"/>
              <a:t>Buffering and bus matching parallel FIFO structure allow formulation of any word size while serial FIFO structure provide a rapid and simple like other structure.</a:t>
            </a:r>
          </a:p>
          <a:p>
            <a:endParaRPr lang="en-IN" sz="800" dirty="0"/>
          </a:p>
          <a:p>
            <a:r>
              <a:rPr lang="en-IN" sz="2400" dirty="0"/>
              <a:t>Interchip communication protocol problem is solved by FIFO.</a:t>
            </a:r>
          </a:p>
          <a:p>
            <a:pPr>
              <a:buNone/>
            </a:pPr>
            <a:endParaRPr lang="en-IN" sz="800" dirty="0"/>
          </a:p>
          <a:p>
            <a:r>
              <a:rPr lang="en-IN" sz="2400" dirty="0"/>
              <a:t>Only circuitry required is to create fast FIFO, control  logic, flag logic</a:t>
            </a:r>
          </a:p>
        </p:txBody>
      </p:sp>
    </p:spTree>
    <p:extLst>
      <p:ext uri="{BB962C8B-B14F-4D97-AF65-F5344CB8AC3E}">
        <p14:creationId xmlns:p14="http://schemas.microsoft.com/office/powerpoint/2010/main" val="1758190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t>Disadvantages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a:t>Noise  in signals is caused by switching operation and alteration of memory content</a:t>
            </a:r>
          </a:p>
          <a:p>
            <a:pPr>
              <a:buFont typeface="Wingdings" panose="05000000000000000000" pitchFamily="2" charset="2"/>
              <a:buChar char="Ø"/>
            </a:pPr>
            <a:endParaRPr lang="en-IN" sz="2400" dirty="0"/>
          </a:p>
          <a:p>
            <a:pPr>
              <a:buFont typeface="Wingdings" panose="05000000000000000000" pitchFamily="2" charset="2"/>
              <a:buChar char="Ø"/>
            </a:pPr>
            <a:r>
              <a:rPr lang="en-IN" sz="2400" dirty="0"/>
              <a:t>Synchronization circuit is required to synchronize WRITE CLOCK and READ CLOCK</a:t>
            </a:r>
          </a:p>
        </p:txBody>
      </p:sp>
    </p:spTree>
    <p:extLst>
      <p:ext uri="{BB962C8B-B14F-4D97-AF65-F5344CB8AC3E}">
        <p14:creationId xmlns:p14="http://schemas.microsoft.com/office/powerpoint/2010/main" val="1694015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7F133-C7E9-413A-8543-A4DF8A6E6000}"/>
              </a:ext>
            </a:extLst>
          </p:cNvPr>
          <p:cNvSpPr>
            <a:spLocks noGrp="1"/>
          </p:cNvSpPr>
          <p:nvPr>
            <p:ph idx="1"/>
          </p:nvPr>
        </p:nvSpPr>
        <p:spPr/>
        <p:txBody>
          <a:bodyPr>
            <a:normAutofit/>
          </a:bodyPr>
          <a:lstStyle/>
          <a:p>
            <a:pPr marL="0" indent="0" algn="ctr">
              <a:buNone/>
            </a:pPr>
            <a:r>
              <a:rPr lang="en-US" sz="3600" dirty="0"/>
              <a:t>Thank You !</a:t>
            </a:r>
          </a:p>
          <a:p>
            <a:pPr marL="0" indent="0" algn="ctr">
              <a:buNone/>
            </a:pPr>
            <a:endParaRPr lang="en-US" sz="3600" dirty="0"/>
          </a:p>
          <a:p>
            <a:pPr marL="0" indent="0" algn="ctr">
              <a:buNone/>
            </a:pPr>
            <a:r>
              <a:rPr lang="en-US" dirty="0"/>
              <a:t>Any Queries ?</a:t>
            </a:r>
            <a:endParaRPr lang="hi-IN" dirty="0"/>
          </a:p>
        </p:txBody>
      </p:sp>
    </p:spTree>
    <p:extLst>
      <p:ext uri="{BB962C8B-B14F-4D97-AF65-F5344CB8AC3E}">
        <p14:creationId xmlns:p14="http://schemas.microsoft.com/office/powerpoint/2010/main" val="282761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F969-B888-478C-BA96-C9D866362A97}"/>
              </a:ext>
            </a:extLst>
          </p:cNvPr>
          <p:cNvSpPr>
            <a:spLocks noGrp="1"/>
          </p:cNvSpPr>
          <p:nvPr>
            <p:ph type="title"/>
          </p:nvPr>
        </p:nvSpPr>
        <p:spPr/>
        <p:txBody>
          <a:bodyPr/>
          <a:lstStyle/>
          <a:p>
            <a:r>
              <a:rPr lang="en-US" dirty="0"/>
              <a:t>What is FIFO?</a:t>
            </a:r>
            <a:endParaRPr lang="hi-IN" dirty="0"/>
          </a:p>
        </p:txBody>
      </p:sp>
      <p:sp>
        <p:nvSpPr>
          <p:cNvPr id="3" name="Content Placeholder 2">
            <a:extLst>
              <a:ext uri="{FF2B5EF4-FFF2-40B4-BE49-F238E27FC236}">
                <a16:creationId xmlns:a16="http://schemas.microsoft.com/office/drawing/2014/main" id="{83040AED-C2FA-447E-B085-3D8AE3181E48}"/>
              </a:ext>
            </a:extLst>
          </p:cNvPr>
          <p:cNvSpPr>
            <a:spLocks noGrp="1"/>
          </p:cNvSpPr>
          <p:nvPr>
            <p:ph idx="1"/>
          </p:nvPr>
        </p:nvSpPr>
        <p:spPr/>
        <p:txBody>
          <a:bodyPr/>
          <a:lstStyle/>
          <a:p>
            <a:r>
              <a:rPr lang="en-US" dirty="0"/>
              <a:t>First In First Out</a:t>
            </a:r>
          </a:p>
          <a:p>
            <a:endParaRPr lang="en-US" dirty="0"/>
          </a:p>
          <a:p>
            <a:endParaRPr lang="en-US" dirty="0"/>
          </a:p>
          <a:p>
            <a:pPr marL="0" indent="0">
              <a:buNone/>
            </a:pPr>
            <a:r>
              <a:rPr lang="en-US" dirty="0"/>
              <a:t>Ex. Queue at ticket counter</a:t>
            </a:r>
          </a:p>
        </p:txBody>
      </p:sp>
      <p:pic>
        <p:nvPicPr>
          <p:cNvPr id="5" name="Picture 4">
            <a:extLst>
              <a:ext uri="{FF2B5EF4-FFF2-40B4-BE49-F238E27FC236}">
                <a16:creationId xmlns:a16="http://schemas.microsoft.com/office/drawing/2014/main" id="{82A008E2-3EFE-426D-A35F-C97DBFEE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816" y="1027906"/>
            <a:ext cx="4744437" cy="2977424"/>
          </a:xfrm>
          <a:prstGeom prst="rect">
            <a:avLst/>
          </a:prstGeom>
        </p:spPr>
      </p:pic>
    </p:spTree>
    <p:extLst>
      <p:ext uri="{BB962C8B-B14F-4D97-AF65-F5344CB8AC3E}">
        <p14:creationId xmlns:p14="http://schemas.microsoft.com/office/powerpoint/2010/main" val="303979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A3DB-9F8D-4796-9283-6361E82B404F}"/>
              </a:ext>
            </a:extLst>
          </p:cNvPr>
          <p:cNvSpPr>
            <a:spLocks noGrp="1"/>
          </p:cNvSpPr>
          <p:nvPr>
            <p:ph type="title"/>
          </p:nvPr>
        </p:nvSpPr>
        <p:spPr/>
        <p:txBody>
          <a:bodyPr/>
          <a:lstStyle/>
          <a:p>
            <a:r>
              <a:rPr lang="en-US" dirty="0"/>
              <a:t>What is FIFO?(Contd.)</a:t>
            </a:r>
            <a:endParaRPr lang="hi-IN" dirty="0"/>
          </a:p>
        </p:txBody>
      </p:sp>
      <p:sp>
        <p:nvSpPr>
          <p:cNvPr id="6" name="Rectangle 5">
            <a:extLst>
              <a:ext uri="{FF2B5EF4-FFF2-40B4-BE49-F238E27FC236}">
                <a16:creationId xmlns:a16="http://schemas.microsoft.com/office/drawing/2014/main" id="{A920ABA9-ADF5-4A83-AB02-E131FB9FD093}"/>
              </a:ext>
            </a:extLst>
          </p:cNvPr>
          <p:cNvSpPr/>
          <p:nvPr/>
        </p:nvSpPr>
        <p:spPr>
          <a:xfrm>
            <a:off x="4803820" y="2331076"/>
            <a:ext cx="1661374" cy="329699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Dual Port Memory</a:t>
            </a:r>
            <a:endParaRPr lang="hi-IN" sz="2000" dirty="0"/>
          </a:p>
        </p:txBody>
      </p:sp>
      <p:sp>
        <p:nvSpPr>
          <p:cNvPr id="7" name="Arrow: Right 6">
            <a:extLst>
              <a:ext uri="{FF2B5EF4-FFF2-40B4-BE49-F238E27FC236}">
                <a16:creationId xmlns:a16="http://schemas.microsoft.com/office/drawing/2014/main" id="{3E471C9C-A8C0-47CC-A30D-EFE7A3C00A5B}"/>
              </a:ext>
            </a:extLst>
          </p:cNvPr>
          <p:cNvSpPr/>
          <p:nvPr/>
        </p:nvSpPr>
        <p:spPr>
          <a:xfrm>
            <a:off x="2324597" y="2575776"/>
            <a:ext cx="2479223" cy="682579"/>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hi-IN" dirty="0"/>
          </a:p>
        </p:txBody>
      </p:sp>
      <p:sp>
        <p:nvSpPr>
          <p:cNvPr id="8" name="Arrow: Right 7">
            <a:extLst>
              <a:ext uri="{FF2B5EF4-FFF2-40B4-BE49-F238E27FC236}">
                <a16:creationId xmlns:a16="http://schemas.microsoft.com/office/drawing/2014/main" id="{8CA6714E-70A3-4C7E-A947-CF47FCF77B9F}"/>
              </a:ext>
            </a:extLst>
          </p:cNvPr>
          <p:cNvSpPr/>
          <p:nvPr/>
        </p:nvSpPr>
        <p:spPr>
          <a:xfrm>
            <a:off x="6465194" y="2575775"/>
            <a:ext cx="2479223" cy="6825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Data Output</a:t>
            </a:r>
            <a:endParaRPr lang="hi-IN" dirty="0"/>
          </a:p>
        </p:txBody>
      </p:sp>
      <p:sp>
        <p:nvSpPr>
          <p:cNvPr id="9" name="Rectangle 8">
            <a:extLst>
              <a:ext uri="{FF2B5EF4-FFF2-40B4-BE49-F238E27FC236}">
                <a16:creationId xmlns:a16="http://schemas.microsoft.com/office/drawing/2014/main" id="{1F334364-12EA-45AD-91DB-79B5BAFA7824}"/>
              </a:ext>
            </a:extLst>
          </p:cNvPr>
          <p:cNvSpPr/>
          <p:nvPr/>
        </p:nvSpPr>
        <p:spPr>
          <a:xfrm>
            <a:off x="2653048" y="4584879"/>
            <a:ext cx="1442434" cy="68257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Write Logic</a:t>
            </a:r>
            <a:endParaRPr lang="hi-IN" dirty="0">
              <a:solidFill>
                <a:schemeClr val="tx1"/>
              </a:solidFill>
            </a:endParaRPr>
          </a:p>
        </p:txBody>
      </p:sp>
      <p:sp>
        <p:nvSpPr>
          <p:cNvPr id="10" name="Rectangle 9">
            <a:extLst>
              <a:ext uri="{FF2B5EF4-FFF2-40B4-BE49-F238E27FC236}">
                <a16:creationId xmlns:a16="http://schemas.microsoft.com/office/drawing/2014/main" id="{B6CA88F0-D069-41FE-952C-B8A025CCE6AE}"/>
              </a:ext>
            </a:extLst>
          </p:cNvPr>
          <p:cNvSpPr/>
          <p:nvPr/>
        </p:nvSpPr>
        <p:spPr>
          <a:xfrm>
            <a:off x="7173532" y="4584879"/>
            <a:ext cx="1442434" cy="68257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Read Logic</a:t>
            </a:r>
            <a:endParaRPr lang="hi-IN" dirty="0"/>
          </a:p>
        </p:txBody>
      </p:sp>
      <p:cxnSp>
        <p:nvCxnSpPr>
          <p:cNvPr id="12" name="Straight Arrow Connector 11">
            <a:extLst>
              <a:ext uri="{FF2B5EF4-FFF2-40B4-BE49-F238E27FC236}">
                <a16:creationId xmlns:a16="http://schemas.microsoft.com/office/drawing/2014/main" id="{62668EE1-331B-4250-8203-27D7F09FBFB6}"/>
              </a:ext>
            </a:extLst>
          </p:cNvPr>
          <p:cNvCxnSpPr>
            <a:stCxn id="9" idx="3"/>
          </p:cNvCxnSpPr>
          <p:nvPr/>
        </p:nvCxnSpPr>
        <p:spPr>
          <a:xfrm flipV="1">
            <a:off x="4095482" y="4926168"/>
            <a:ext cx="72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4F7B0EE8-D7D7-44EA-8957-BEA02B8AB8A8}"/>
              </a:ext>
            </a:extLst>
          </p:cNvPr>
          <p:cNvCxnSpPr>
            <a:cxnSpLocks/>
          </p:cNvCxnSpPr>
          <p:nvPr/>
        </p:nvCxnSpPr>
        <p:spPr>
          <a:xfrm flipH="1" flipV="1">
            <a:off x="6465194" y="4926168"/>
            <a:ext cx="72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968602E2-D1BA-491B-BB59-FDFC0EAB15C0}"/>
              </a:ext>
            </a:extLst>
          </p:cNvPr>
          <p:cNvSpPr txBox="1"/>
          <p:nvPr/>
        </p:nvSpPr>
        <p:spPr>
          <a:xfrm>
            <a:off x="2678766" y="2733335"/>
            <a:ext cx="1770885" cy="369332"/>
          </a:xfrm>
          <a:prstGeom prst="rect">
            <a:avLst/>
          </a:prstGeom>
          <a:noFill/>
        </p:spPr>
        <p:txBody>
          <a:bodyPr wrap="square" rtlCol="0">
            <a:spAutoFit/>
          </a:bodyPr>
          <a:lstStyle/>
          <a:p>
            <a:r>
              <a:rPr lang="en-US" dirty="0"/>
              <a:t>Data Input</a:t>
            </a:r>
            <a:endParaRPr lang="hi-IN" dirty="0"/>
          </a:p>
        </p:txBody>
      </p:sp>
    </p:spTree>
    <p:extLst>
      <p:ext uri="{BB962C8B-B14F-4D97-AF65-F5344CB8AC3E}">
        <p14:creationId xmlns:p14="http://schemas.microsoft.com/office/powerpoint/2010/main" val="126426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3708-1BB5-4B9C-9754-2C79B3D98BC1}"/>
              </a:ext>
            </a:extLst>
          </p:cNvPr>
          <p:cNvSpPr>
            <a:spLocks noGrp="1"/>
          </p:cNvSpPr>
          <p:nvPr>
            <p:ph type="title"/>
          </p:nvPr>
        </p:nvSpPr>
        <p:spPr/>
        <p:txBody>
          <a:bodyPr/>
          <a:lstStyle/>
          <a:p>
            <a:r>
              <a:rPr lang="en-US" dirty="0"/>
              <a:t>FIFO Implementation</a:t>
            </a:r>
            <a:endParaRPr lang="hi-IN" dirty="0"/>
          </a:p>
        </p:txBody>
      </p:sp>
      <p:sp>
        <p:nvSpPr>
          <p:cNvPr id="3" name="Content Placeholder 2">
            <a:extLst>
              <a:ext uri="{FF2B5EF4-FFF2-40B4-BE49-F238E27FC236}">
                <a16:creationId xmlns:a16="http://schemas.microsoft.com/office/drawing/2014/main" id="{7D72617B-B89A-477C-A4D3-542808954F00}"/>
              </a:ext>
            </a:extLst>
          </p:cNvPr>
          <p:cNvSpPr>
            <a:spLocks noGrp="1"/>
          </p:cNvSpPr>
          <p:nvPr>
            <p:ph idx="1"/>
          </p:nvPr>
        </p:nvSpPr>
        <p:spPr>
          <a:xfrm>
            <a:off x="838200" y="2141537"/>
            <a:ext cx="9310352" cy="3782745"/>
          </a:xfrm>
        </p:spPr>
        <p:txBody>
          <a:bodyPr/>
          <a:lstStyle/>
          <a:p>
            <a:pPr>
              <a:buFont typeface="Wingdings" panose="05000000000000000000" pitchFamily="2" charset="2"/>
              <a:buChar char="Ø"/>
            </a:pPr>
            <a:r>
              <a:rPr lang="en-US" dirty="0"/>
              <a:t>Software</a:t>
            </a:r>
          </a:p>
          <a:p>
            <a:pPr lvl="1"/>
            <a:r>
              <a:rPr lang="en-US" dirty="0"/>
              <a:t>Flexible to requirement change</a:t>
            </a:r>
          </a:p>
          <a:p>
            <a:pPr marL="457200" lvl="1" indent="0">
              <a:buNone/>
            </a:pPr>
            <a:endParaRPr lang="en-US" dirty="0"/>
          </a:p>
          <a:p>
            <a:pPr>
              <a:buFont typeface="Wingdings" panose="05000000000000000000" pitchFamily="2" charset="2"/>
              <a:buChar char="Ø"/>
            </a:pPr>
            <a:r>
              <a:rPr lang="en-US" dirty="0"/>
              <a:t>Hardware</a:t>
            </a:r>
          </a:p>
          <a:p>
            <a:pPr lvl="1"/>
            <a:r>
              <a:rPr lang="en-US" dirty="0"/>
              <a:t>Speed</a:t>
            </a:r>
          </a:p>
        </p:txBody>
      </p:sp>
    </p:spTree>
    <p:extLst>
      <p:ext uri="{BB962C8B-B14F-4D97-AF65-F5344CB8AC3E}">
        <p14:creationId xmlns:p14="http://schemas.microsoft.com/office/powerpoint/2010/main" val="402901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6315-A47C-4905-8D26-C1AC1405D947}"/>
              </a:ext>
            </a:extLst>
          </p:cNvPr>
          <p:cNvSpPr>
            <a:spLocks noGrp="1"/>
          </p:cNvSpPr>
          <p:nvPr>
            <p:ph type="title"/>
          </p:nvPr>
        </p:nvSpPr>
        <p:spPr/>
        <p:txBody>
          <a:bodyPr/>
          <a:lstStyle/>
          <a:p>
            <a:r>
              <a:rPr lang="en-US" dirty="0"/>
              <a:t>Types of FIFOs</a:t>
            </a:r>
            <a:endParaRPr lang="hi-IN" dirty="0"/>
          </a:p>
        </p:txBody>
      </p:sp>
      <p:sp>
        <p:nvSpPr>
          <p:cNvPr id="3" name="Content Placeholder 2">
            <a:extLst>
              <a:ext uri="{FF2B5EF4-FFF2-40B4-BE49-F238E27FC236}">
                <a16:creationId xmlns:a16="http://schemas.microsoft.com/office/drawing/2014/main" id="{E82126A7-DBDB-4261-84B8-76E1952688C1}"/>
              </a:ext>
            </a:extLst>
          </p:cNvPr>
          <p:cNvSpPr>
            <a:spLocks noGrp="1"/>
          </p:cNvSpPr>
          <p:nvPr>
            <p:ph idx="1"/>
          </p:nvPr>
        </p:nvSpPr>
        <p:spPr/>
        <p:txBody>
          <a:bodyPr>
            <a:normAutofit/>
          </a:bodyPr>
          <a:lstStyle/>
          <a:p>
            <a:pPr>
              <a:buFont typeface="Wingdings" panose="05000000000000000000" pitchFamily="2" charset="2"/>
              <a:buChar char="Ø"/>
            </a:pPr>
            <a:r>
              <a:rPr lang="en-US" dirty="0"/>
              <a:t>Shift Register</a:t>
            </a:r>
          </a:p>
          <a:p>
            <a:pPr lvl="1"/>
            <a:r>
              <a:rPr lang="en-US" dirty="0"/>
              <a:t>Fixed number of stored data word.</a:t>
            </a:r>
          </a:p>
          <a:p>
            <a:pPr>
              <a:buFont typeface="Wingdings" panose="05000000000000000000" pitchFamily="2" charset="2"/>
              <a:buChar char="Ø"/>
            </a:pPr>
            <a:r>
              <a:rPr lang="en-US" dirty="0"/>
              <a:t>Exclusively Read/Write FIFO</a:t>
            </a:r>
          </a:p>
          <a:p>
            <a:pPr lvl="1"/>
            <a:r>
              <a:rPr lang="en-US" dirty="0"/>
              <a:t>Variable number of stored data words</a:t>
            </a:r>
          </a:p>
          <a:p>
            <a:pPr lvl="1"/>
            <a:r>
              <a:rPr lang="en-US" dirty="0"/>
              <a:t>Timing restrictions - synchronous</a:t>
            </a:r>
          </a:p>
          <a:p>
            <a:pPr>
              <a:buFont typeface="Wingdings" panose="05000000000000000000" pitchFamily="2" charset="2"/>
              <a:buChar char="Ø"/>
            </a:pPr>
            <a:r>
              <a:rPr lang="en-US" dirty="0"/>
              <a:t>Concurrent Read/Write FIFO</a:t>
            </a:r>
          </a:p>
          <a:p>
            <a:pPr lvl="1"/>
            <a:r>
              <a:rPr lang="en-US" dirty="0"/>
              <a:t>Variable number of stored data words</a:t>
            </a:r>
          </a:p>
          <a:p>
            <a:pPr lvl="1"/>
            <a:r>
              <a:rPr lang="en-US" dirty="0"/>
              <a:t>No timing restriction – asynchronous</a:t>
            </a:r>
          </a:p>
          <a:p>
            <a:pPr lvl="1"/>
            <a:r>
              <a:rPr lang="en-US" dirty="0"/>
              <a:t>Two circuits with different frequencies can be connected together without the need of a synchronizing circuit</a:t>
            </a:r>
          </a:p>
          <a:p>
            <a:endParaRPr lang="hi-IN" dirty="0"/>
          </a:p>
        </p:txBody>
      </p:sp>
    </p:spTree>
    <p:extLst>
      <p:ext uri="{BB962C8B-B14F-4D97-AF65-F5344CB8AC3E}">
        <p14:creationId xmlns:p14="http://schemas.microsoft.com/office/powerpoint/2010/main" val="176026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348F-6D63-4855-83ED-2018BB005E82}"/>
              </a:ext>
            </a:extLst>
          </p:cNvPr>
          <p:cNvSpPr>
            <a:spLocks noGrp="1"/>
          </p:cNvSpPr>
          <p:nvPr>
            <p:ph type="title"/>
          </p:nvPr>
        </p:nvSpPr>
        <p:spPr>
          <a:xfrm>
            <a:off x="838200" y="895546"/>
            <a:ext cx="10515600" cy="1216058"/>
          </a:xfrm>
        </p:spPr>
        <p:txBody>
          <a:bodyPr>
            <a:normAutofit fontScale="90000"/>
          </a:bodyPr>
          <a:lstStyle/>
          <a:p>
            <a:r>
              <a:rPr lang="en-IN" dirty="0"/>
              <a:t>Multiple Clock Domain Design</a:t>
            </a:r>
            <a:br>
              <a:rPr lang="en-IN" dirty="0"/>
            </a:br>
            <a:endParaRPr lang="en-IN" dirty="0"/>
          </a:p>
        </p:txBody>
      </p:sp>
      <p:sp>
        <p:nvSpPr>
          <p:cNvPr id="3" name="TextBox 2">
            <a:extLst>
              <a:ext uri="{FF2B5EF4-FFF2-40B4-BE49-F238E27FC236}">
                <a16:creationId xmlns:a16="http://schemas.microsoft.com/office/drawing/2014/main" id="{D1E54AC0-B877-4451-BEB4-867F836EFA0F}"/>
              </a:ext>
            </a:extLst>
          </p:cNvPr>
          <p:cNvSpPr txBox="1"/>
          <p:nvPr/>
        </p:nvSpPr>
        <p:spPr>
          <a:xfrm>
            <a:off x="923827" y="2045616"/>
            <a:ext cx="10699422"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The Clock type, and functions </a:t>
            </a:r>
          </a:p>
          <a:p>
            <a:pPr marL="457200" indent="-457200">
              <a:buFont typeface="Wingdings" panose="05000000000000000000" pitchFamily="2" charset="2"/>
              <a:buChar char="Ø"/>
            </a:pPr>
            <a:r>
              <a:rPr lang="en-US" sz="2800" dirty="0"/>
              <a:t>Moving data across clock domains </a:t>
            </a:r>
          </a:p>
          <a:p>
            <a:pPr marL="457200" indent="-457200">
              <a:buFont typeface="Wingdings" panose="05000000000000000000" pitchFamily="2" charset="2"/>
              <a:buChar char="Ø"/>
            </a:pPr>
            <a:r>
              <a:rPr lang="en-US" sz="2800" dirty="0"/>
              <a:t>Synchronizing interfaces</a:t>
            </a:r>
            <a:endParaRPr lang="en-IN" sz="2800" dirty="0"/>
          </a:p>
        </p:txBody>
      </p:sp>
    </p:spTree>
    <p:extLst>
      <p:ext uri="{BB962C8B-B14F-4D97-AF65-F5344CB8AC3E}">
        <p14:creationId xmlns:p14="http://schemas.microsoft.com/office/powerpoint/2010/main" val="125980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3A02-48A9-40B1-BC87-25A1B289F525}"/>
              </a:ext>
            </a:extLst>
          </p:cNvPr>
          <p:cNvSpPr>
            <a:spLocks noGrp="1"/>
          </p:cNvSpPr>
          <p:nvPr>
            <p:ph type="title"/>
          </p:nvPr>
        </p:nvSpPr>
        <p:spPr/>
        <p:txBody>
          <a:bodyPr/>
          <a:lstStyle/>
          <a:p>
            <a:r>
              <a:rPr lang="en-US" dirty="0"/>
              <a:t>The Clock and Reset types </a:t>
            </a:r>
            <a:endParaRPr lang="en-IN" dirty="0"/>
          </a:p>
        </p:txBody>
      </p:sp>
      <p:sp>
        <p:nvSpPr>
          <p:cNvPr id="3" name="Content Placeholder 2">
            <a:extLst>
              <a:ext uri="{FF2B5EF4-FFF2-40B4-BE49-F238E27FC236}">
                <a16:creationId xmlns:a16="http://schemas.microsoft.com/office/drawing/2014/main" id="{3714C0D3-7B34-40B8-A118-CD6FC84EB2C2}"/>
              </a:ext>
            </a:extLst>
          </p:cNvPr>
          <p:cNvSpPr>
            <a:spLocks noGrp="1"/>
          </p:cNvSpPr>
          <p:nvPr>
            <p:ph idx="1"/>
          </p:nvPr>
        </p:nvSpPr>
        <p:spPr/>
        <p:txBody>
          <a:bodyPr/>
          <a:lstStyle/>
          <a:p>
            <a:pPr>
              <a:buFont typeface="Wingdings" panose="05000000000000000000" pitchFamily="2" charset="2"/>
              <a:buChar char="Ø"/>
            </a:pPr>
            <a:r>
              <a:rPr lang="en-US" dirty="0"/>
              <a:t>Conceptually, a clock consists of two signals </a:t>
            </a:r>
          </a:p>
          <a:p>
            <a:pPr lvl="1"/>
            <a:r>
              <a:rPr lang="en-US" dirty="0"/>
              <a:t> an oscillator </a:t>
            </a:r>
          </a:p>
          <a:p>
            <a:pPr lvl="1"/>
            <a:r>
              <a:rPr lang="en-US" dirty="0"/>
              <a:t>a gating signal </a:t>
            </a:r>
          </a:p>
          <a:p>
            <a:pPr>
              <a:buFont typeface="Wingdings" panose="05000000000000000000" pitchFamily="2" charset="2"/>
              <a:buChar char="Ø"/>
            </a:pPr>
            <a:r>
              <a:rPr lang="en-US" dirty="0"/>
              <a:t>In general, implemented as two wires or digital periodic signal</a:t>
            </a:r>
          </a:p>
          <a:p>
            <a:pPr>
              <a:buFont typeface="Wingdings" panose="05000000000000000000" pitchFamily="2" charset="2"/>
              <a:buChar char="Ø"/>
            </a:pPr>
            <a:r>
              <a:rPr lang="en-US" dirty="0"/>
              <a:t>If ungated, oscillator is running </a:t>
            </a:r>
          </a:p>
          <a:p>
            <a:pPr>
              <a:buFont typeface="Wingdings" panose="05000000000000000000" pitchFamily="2" charset="2"/>
              <a:buChar char="Ø"/>
            </a:pPr>
            <a:r>
              <a:rPr lang="en-US" dirty="0"/>
              <a:t>Whether the reverse is true depends on implementation library—tool doesn’t care</a:t>
            </a:r>
            <a:endParaRPr lang="en-IN" dirty="0"/>
          </a:p>
        </p:txBody>
      </p:sp>
    </p:spTree>
    <p:extLst>
      <p:ext uri="{BB962C8B-B14F-4D97-AF65-F5344CB8AC3E}">
        <p14:creationId xmlns:p14="http://schemas.microsoft.com/office/powerpoint/2010/main" val="241418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CB19-A5E6-44E4-B05D-56E1BDAD3E67}"/>
              </a:ext>
            </a:extLst>
          </p:cNvPr>
          <p:cNvSpPr>
            <a:spLocks noGrp="1"/>
          </p:cNvSpPr>
          <p:nvPr>
            <p:ph type="title"/>
          </p:nvPr>
        </p:nvSpPr>
        <p:spPr/>
        <p:txBody>
          <a:bodyPr/>
          <a:lstStyle/>
          <a:p>
            <a:r>
              <a:rPr lang="en-US" dirty="0"/>
              <a:t>Moving Data Across Clock Domains</a:t>
            </a:r>
            <a:endParaRPr lang="en-IN" dirty="0"/>
          </a:p>
        </p:txBody>
      </p:sp>
      <p:sp>
        <p:nvSpPr>
          <p:cNvPr id="3" name="Content Placeholder 2">
            <a:extLst>
              <a:ext uri="{FF2B5EF4-FFF2-40B4-BE49-F238E27FC236}">
                <a16:creationId xmlns:a16="http://schemas.microsoft.com/office/drawing/2014/main" id="{FDC06B29-776A-46DD-A499-785589241278}"/>
              </a:ext>
            </a:extLst>
          </p:cNvPr>
          <p:cNvSpPr>
            <a:spLocks noGrp="1"/>
          </p:cNvSpPr>
          <p:nvPr>
            <p:ph idx="1"/>
          </p:nvPr>
        </p:nvSpPr>
        <p:spPr/>
        <p:txBody>
          <a:bodyPr/>
          <a:lstStyle/>
          <a:p>
            <a:pPr>
              <a:buFont typeface="Wingdings" panose="05000000000000000000" pitchFamily="2" charset="2"/>
              <a:buChar char="Ø"/>
            </a:pPr>
            <a:r>
              <a:rPr lang="en-US" dirty="0"/>
              <a:t>Data moved across clock domains appears asynchronous to the receiving (destination) domain </a:t>
            </a:r>
          </a:p>
          <a:p>
            <a:pPr>
              <a:buFont typeface="Wingdings" panose="05000000000000000000" pitchFamily="2" charset="2"/>
              <a:buChar char="Ø"/>
            </a:pPr>
            <a:r>
              <a:rPr lang="en-US" dirty="0"/>
              <a:t>Asynchronous data will cause meta-stability </a:t>
            </a:r>
          </a:p>
          <a:p>
            <a:pPr>
              <a:buFont typeface="Wingdings" panose="05000000000000000000" pitchFamily="2" charset="2"/>
              <a:buChar char="Ø"/>
            </a:pPr>
            <a:r>
              <a:rPr lang="en-US" dirty="0"/>
              <a:t>The only safe way: use a synchronizer</a:t>
            </a:r>
          </a:p>
          <a:p>
            <a:endParaRPr lang="en-IN" dirty="0"/>
          </a:p>
        </p:txBody>
      </p:sp>
      <p:pic>
        <p:nvPicPr>
          <p:cNvPr id="4" name="Picture 3">
            <a:extLst>
              <a:ext uri="{FF2B5EF4-FFF2-40B4-BE49-F238E27FC236}">
                <a16:creationId xmlns:a16="http://schemas.microsoft.com/office/drawing/2014/main" id="{055D746B-012D-45A6-B00C-4B93E32734DB}"/>
              </a:ext>
            </a:extLst>
          </p:cNvPr>
          <p:cNvPicPr>
            <a:picLocks noChangeAspect="1"/>
          </p:cNvPicPr>
          <p:nvPr/>
        </p:nvPicPr>
        <p:blipFill>
          <a:blip r:embed="rId2"/>
          <a:stretch>
            <a:fillRect/>
          </a:stretch>
        </p:blipFill>
        <p:spPr>
          <a:xfrm>
            <a:off x="2901070" y="4014173"/>
            <a:ext cx="7546435" cy="1895475"/>
          </a:xfrm>
          <a:prstGeom prst="rect">
            <a:avLst/>
          </a:prstGeom>
        </p:spPr>
      </p:pic>
    </p:spTree>
    <p:extLst>
      <p:ext uri="{BB962C8B-B14F-4D97-AF65-F5344CB8AC3E}">
        <p14:creationId xmlns:p14="http://schemas.microsoft.com/office/powerpoint/2010/main" val="803220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716</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Mangal</vt:lpstr>
      <vt:lpstr>Wingdings</vt:lpstr>
      <vt:lpstr>Office Theme</vt:lpstr>
      <vt:lpstr>FIFO</vt:lpstr>
      <vt:lpstr>Why FIFO required?</vt:lpstr>
      <vt:lpstr>What is FIFO?</vt:lpstr>
      <vt:lpstr>What is FIFO?(Contd.)</vt:lpstr>
      <vt:lpstr>FIFO Implementation</vt:lpstr>
      <vt:lpstr>Types of FIFOs</vt:lpstr>
      <vt:lpstr>Multiple Clock Domain Design </vt:lpstr>
      <vt:lpstr>The Clock and Reset types </vt:lpstr>
      <vt:lpstr>Moving Data Across Clock Domains</vt:lpstr>
      <vt:lpstr>Synchronizers:</vt:lpstr>
      <vt:lpstr>PowerPoint Presentation</vt:lpstr>
      <vt:lpstr>Synchronizing Interfaces</vt:lpstr>
      <vt:lpstr>Architecture</vt:lpstr>
      <vt:lpstr>Architecture (Contd.)</vt:lpstr>
      <vt:lpstr>How it functions?</vt:lpstr>
      <vt:lpstr>Functionality Of Pins</vt:lpstr>
      <vt:lpstr>Functionality Of Pins (Contd.)</vt:lpstr>
      <vt:lpstr>How it performs read and write? </vt:lpstr>
      <vt:lpstr>Important consideration in design</vt:lpstr>
      <vt:lpstr>Applications</vt:lpstr>
      <vt:lpstr>Advantages</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FIFO</dc:title>
  <dc:creator>MAHESH BARASKAR</dc:creator>
  <cp:lastModifiedBy>MAHESH BARASKAR</cp:lastModifiedBy>
  <cp:revision>73</cp:revision>
  <dcterms:created xsi:type="dcterms:W3CDTF">2019-07-28T06:03:50Z</dcterms:created>
  <dcterms:modified xsi:type="dcterms:W3CDTF">2019-07-30T05:17:10Z</dcterms:modified>
</cp:coreProperties>
</file>