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76" r:id="rId3"/>
    <p:sldId id="277" r:id="rId4"/>
    <p:sldId id="279" r:id="rId5"/>
    <p:sldId id="259" r:id="rId6"/>
    <p:sldId id="281" r:id="rId7"/>
    <p:sldId id="260" r:id="rId8"/>
    <p:sldId id="258" r:id="rId9"/>
    <p:sldId id="264" r:id="rId10"/>
    <p:sldId id="274" r:id="rId11"/>
    <p:sldId id="309" r:id="rId12"/>
    <p:sldId id="265" r:id="rId13"/>
    <p:sldId id="283" r:id="rId14"/>
    <p:sldId id="257" r:id="rId15"/>
    <p:sldId id="273" r:id="rId16"/>
    <p:sldId id="287" r:id="rId17"/>
    <p:sldId id="292" r:id="rId18"/>
    <p:sldId id="290" r:id="rId19"/>
    <p:sldId id="256" r:id="rId20"/>
    <p:sldId id="272" r:id="rId21"/>
    <p:sldId id="288" r:id="rId22"/>
    <p:sldId id="291" r:id="rId23"/>
    <p:sldId id="289" r:id="rId24"/>
    <p:sldId id="270" r:id="rId25"/>
    <p:sldId id="271" r:id="rId26"/>
    <p:sldId id="293" r:id="rId27"/>
    <p:sldId id="294" r:id="rId28"/>
    <p:sldId id="266" r:id="rId29"/>
    <p:sldId id="299" r:id="rId30"/>
    <p:sldId id="269" r:id="rId31"/>
    <p:sldId id="295" r:id="rId32"/>
    <p:sldId id="306" r:id="rId33"/>
    <p:sldId id="303" r:id="rId34"/>
    <p:sldId id="267" r:id="rId35"/>
    <p:sldId id="302" r:id="rId36"/>
    <p:sldId id="304" r:id="rId37"/>
    <p:sldId id="307" r:id="rId38"/>
    <p:sldId id="308" r:id="rId39"/>
    <p:sldId id="311" r:id="rId40"/>
    <p:sldId id="312" r:id="rId41"/>
    <p:sldId id="284" r:id="rId42"/>
    <p:sldId id="285" r:id="rId43"/>
    <p:sldId id="286" r:id="rId44"/>
    <p:sldId id="313" r:id="rId45"/>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ESH BARASKAR" initials="MB" lastIdx="2" clrIdx="0">
    <p:extLst>
      <p:ext uri="{19B8F6BF-5375-455C-9EA6-DF929625EA0E}">
        <p15:presenceInfo xmlns:p15="http://schemas.microsoft.com/office/powerpoint/2012/main" userId="MAHESH BARASK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94374" autoAdjust="0"/>
  </p:normalViewPr>
  <p:slideViewPr>
    <p:cSldViewPr snapToGrid="0">
      <p:cViewPr varScale="1">
        <p:scale>
          <a:sx n="66" d="100"/>
          <a:sy n="66"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7A57-E082-4FDE-BBB2-B58897B3A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E9A29638-F0C2-4DF8-9090-3E4B8220F5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D4B932BC-B045-49C4-8D39-AD2104859C27}"/>
              </a:ext>
            </a:extLst>
          </p:cNvPr>
          <p:cNvSpPr>
            <a:spLocks noGrp="1"/>
          </p:cNvSpPr>
          <p:nvPr>
            <p:ph type="dt" sz="half" idx="10"/>
          </p:nvPr>
        </p:nvSpPr>
        <p:spPr/>
        <p:txBody>
          <a:bodyPr/>
          <a:lstStyle/>
          <a:p>
            <a:fld id="{43C3BE61-701A-4C82-9EE9-1175864BA424}" type="datetimeFigureOut">
              <a:rPr lang="hi-IN" smtClean="0"/>
              <a:t>गुरुवार, 18 आश्वीन 1941</a:t>
            </a:fld>
            <a:endParaRPr lang="hi-IN"/>
          </a:p>
        </p:txBody>
      </p:sp>
      <p:sp>
        <p:nvSpPr>
          <p:cNvPr id="5" name="Footer Placeholder 4">
            <a:extLst>
              <a:ext uri="{FF2B5EF4-FFF2-40B4-BE49-F238E27FC236}">
                <a16:creationId xmlns:a16="http://schemas.microsoft.com/office/drawing/2014/main" id="{623288F2-2B13-4DB8-8741-D0BB0289FCF7}"/>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64A7B5AD-9867-43D0-A0DB-62E110D87D97}"/>
              </a:ext>
            </a:extLst>
          </p:cNvPr>
          <p:cNvSpPr>
            <a:spLocks noGrp="1"/>
          </p:cNvSpPr>
          <p:nvPr>
            <p:ph type="sldNum" sz="quarter" idx="12"/>
          </p:nvPr>
        </p:nvSpPr>
        <p:spPr/>
        <p:txBody>
          <a:bodyPr/>
          <a:lstStyle/>
          <a:p>
            <a:fld id="{978C4F87-0BA1-4B71-B143-C38B6EC79A4A}" type="slidenum">
              <a:rPr lang="hi-IN" smtClean="0"/>
              <a:t>‹#›</a:t>
            </a:fld>
            <a:endParaRPr lang="hi-IN"/>
          </a:p>
        </p:txBody>
      </p:sp>
    </p:spTree>
    <p:extLst>
      <p:ext uri="{BB962C8B-B14F-4D97-AF65-F5344CB8AC3E}">
        <p14:creationId xmlns:p14="http://schemas.microsoft.com/office/powerpoint/2010/main" val="1356521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DD22-B2ED-4EC4-89B8-EE4B065D5E92}"/>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C95EA643-36CB-428D-AE44-0DF426516C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BB26BFCB-4C3B-4EF8-8D31-49C9FCE1201E}"/>
              </a:ext>
            </a:extLst>
          </p:cNvPr>
          <p:cNvSpPr>
            <a:spLocks noGrp="1"/>
          </p:cNvSpPr>
          <p:nvPr>
            <p:ph type="dt" sz="half" idx="10"/>
          </p:nvPr>
        </p:nvSpPr>
        <p:spPr/>
        <p:txBody>
          <a:bodyPr/>
          <a:lstStyle/>
          <a:p>
            <a:fld id="{43C3BE61-701A-4C82-9EE9-1175864BA424}" type="datetimeFigureOut">
              <a:rPr lang="hi-IN" smtClean="0"/>
              <a:t>गुरुवार, 18 आश्वीन 1941</a:t>
            </a:fld>
            <a:endParaRPr lang="hi-IN"/>
          </a:p>
        </p:txBody>
      </p:sp>
      <p:sp>
        <p:nvSpPr>
          <p:cNvPr id="5" name="Footer Placeholder 4">
            <a:extLst>
              <a:ext uri="{FF2B5EF4-FFF2-40B4-BE49-F238E27FC236}">
                <a16:creationId xmlns:a16="http://schemas.microsoft.com/office/drawing/2014/main" id="{CD1ADA52-EA9F-44B7-AB40-583CDC333D00}"/>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EE1F9668-8DA9-41BD-8B13-65118DC0B1AC}"/>
              </a:ext>
            </a:extLst>
          </p:cNvPr>
          <p:cNvSpPr>
            <a:spLocks noGrp="1"/>
          </p:cNvSpPr>
          <p:nvPr>
            <p:ph type="sldNum" sz="quarter" idx="12"/>
          </p:nvPr>
        </p:nvSpPr>
        <p:spPr/>
        <p:txBody>
          <a:bodyPr/>
          <a:lstStyle/>
          <a:p>
            <a:fld id="{978C4F87-0BA1-4B71-B143-C38B6EC79A4A}" type="slidenum">
              <a:rPr lang="hi-IN" smtClean="0"/>
              <a:t>‹#›</a:t>
            </a:fld>
            <a:endParaRPr lang="hi-IN"/>
          </a:p>
        </p:txBody>
      </p:sp>
    </p:spTree>
    <p:extLst>
      <p:ext uri="{BB962C8B-B14F-4D97-AF65-F5344CB8AC3E}">
        <p14:creationId xmlns:p14="http://schemas.microsoft.com/office/powerpoint/2010/main" val="1029764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E6A825-F18B-4C34-B846-C987835D6B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087DDDFF-647C-4D89-8A2D-D0DC8AFD27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0EDF9E5D-BE8E-4631-8007-E1B290CFE26F}"/>
              </a:ext>
            </a:extLst>
          </p:cNvPr>
          <p:cNvSpPr>
            <a:spLocks noGrp="1"/>
          </p:cNvSpPr>
          <p:nvPr>
            <p:ph type="dt" sz="half" idx="10"/>
          </p:nvPr>
        </p:nvSpPr>
        <p:spPr/>
        <p:txBody>
          <a:bodyPr/>
          <a:lstStyle/>
          <a:p>
            <a:fld id="{43C3BE61-701A-4C82-9EE9-1175864BA424}" type="datetimeFigureOut">
              <a:rPr lang="hi-IN" smtClean="0"/>
              <a:t>गुरुवार, 18 आश्वीन 1941</a:t>
            </a:fld>
            <a:endParaRPr lang="hi-IN"/>
          </a:p>
        </p:txBody>
      </p:sp>
      <p:sp>
        <p:nvSpPr>
          <p:cNvPr id="5" name="Footer Placeholder 4">
            <a:extLst>
              <a:ext uri="{FF2B5EF4-FFF2-40B4-BE49-F238E27FC236}">
                <a16:creationId xmlns:a16="http://schemas.microsoft.com/office/drawing/2014/main" id="{DE09F1C9-D082-413C-8CA5-FB6251B16ABB}"/>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5BEE58EC-EEEB-4D8E-ACA2-E8D9D7324376}"/>
              </a:ext>
            </a:extLst>
          </p:cNvPr>
          <p:cNvSpPr>
            <a:spLocks noGrp="1"/>
          </p:cNvSpPr>
          <p:nvPr>
            <p:ph type="sldNum" sz="quarter" idx="12"/>
          </p:nvPr>
        </p:nvSpPr>
        <p:spPr/>
        <p:txBody>
          <a:bodyPr/>
          <a:lstStyle/>
          <a:p>
            <a:fld id="{978C4F87-0BA1-4B71-B143-C38B6EC79A4A}" type="slidenum">
              <a:rPr lang="hi-IN" smtClean="0"/>
              <a:t>‹#›</a:t>
            </a:fld>
            <a:endParaRPr lang="hi-IN"/>
          </a:p>
        </p:txBody>
      </p:sp>
    </p:spTree>
    <p:extLst>
      <p:ext uri="{BB962C8B-B14F-4D97-AF65-F5344CB8AC3E}">
        <p14:creationId xmlns:p14="http://schemas.microsoft.com/office/powerpoint/2010/main" val="448651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FA56E-8EB4-41E2-BC77-523619720374}"/>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62E74112-9A43-4B80-A270-A5D31E353B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A2CA8B36-D81F-465F-B712-99D7057CD47B}"/>
              </a:ext>
            </a:extLst>
          </p:cNvPr>
          <p:cNvSpPr>
            <a:spLocks noGrp="1"/>
          </p:cNvSpPr>
          <p:nvPr>
            <p:ph type="dt" sz="half" idx="10"/>
          </p:nvPr>
        </p:nvSpPr>
        <p:spPr/>
        <p:txBody>
          <a:bodyPr/>
          <a:lstStyle/>
          <a:p>
            <a:fld id="{43C3BE61-701A-4C82-9EE9-1175864BA424}" type="datetimeFigureOut">
              <a:rPr lang="hi-IN" smtClean="0"/>
              <a:t>गुरुवार, 18 आश्वीन 1941</a:t>
            </a:fld>
            <a:endParaRPr lang="hi-IN"/>
          </a:p>
        </p:txBody>
      </p:sp>
      <p:sp>
        <p:nvSpPr>
          <p:cNvPr id="5" name="Footer Placeholder 4">
            <a:extLst>
              <a:ext uri="{FF2B5EF4-FFF2-40B4-BE49-F238E27FC236}">
                <a16:creationId xmlns:a16="http://schemas.microsoft.com/office/drawing/2014/main" id="{16A176E9-0D87-4310-BF02-2E995936927E}"/>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1E082B8D-CC18-4ABD-8CB0-27DBD4008C50}"/>
              </a:ext>
            </a:extLst>
          </p:cNvPr>
          <p:cNvSpPr>
            <a:spLocks noGrp="1"/>
          </p:cNvSpPr>
          <p:nvPr>
            <p:ph type="sldNum" sz="quarter" idx="12"/>
          </p:nvPr>
        </p:nvSpPr>
        <p:spPr/>
        <p:txBody>
          <a:bodyPr/>
          <a:lstStyle/>
          <a:p>
            <a:fld id="{978C4F87-0BA1-4B71-B143-C38B6EC79A4A}" type="slidenum">
              <a:rPr lang="hi-IN" smtClean="0"/>
              <a:t>‹#›</a:t>
            </a:fld>
            <a:endParaRPr lang="hi-IN"/>
          </a:p>
        </p:txBody>
      </p:sp>
    </p:spTree>
    <p:extLst>
      <p:ext uri="{BB962C8B-B14F-4D97-AF65-F5344CB8AC3E}">
        <p14:creationId xmlns:p14="http://schemas.microsoft.com/office/powerpoint/2010/main" val="3337574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C384-9FCD-42B4-A80F-590608B1DD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C643EE98-8708-476E-8FE1-D745E43DB9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8FC9A0-BE7C-4CFC-96CF-B5BAA6BEEECF}"/>
              </a:ext>
            </a:extLst>
          </p:cNvPr>
          <p:cNvSpPr>
            <a:spLocks noGrp="1"/>
          </p:cNvSpPr>
          <p:nvPr>
            <p:ph type="dt" sz="half" idx="10"/>
          </p:nvPr>
        </p:nvSpPr>
        <p:spPr/>
        <p:txBody>
          <a:bodyPr/>
          <a:lstStyle/>
          <a:p>
            <a:fld id="{43C3BE61-701A-4C82-9EE9-1175864BA424}" type="datetimeFigureOut">
              <a:rPr lang="hi-IN" smtClean="0"/>
              <a:t>गुरुवार, 18 आश्वीन 1941</a:t>
            </a:fld>
            <a:endParaRPr lang="hi-IN"/>
          </a:p>
        </p:txBody>
      </p:sp>
      <p:sp>
        <p:nvSpPr>
          <p:cNvPr id="5" name="Footer Placeholder 4">
            <a:extLst>
              <a:ext uri="{FF2B5EF4-FFF2-40B4-BE49-F238E27FC236}">
                <a16:creationId xmlns:a16="http://schemas.microsoft.com/office/drawing/2014/main" id="{588A8C48-1487-44F7-8781-B6F54B108E74}"/>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4AFEAB0A-E646-40B8-B595-E52668254C68}"/>
              </a:ext>
            </a:extLst>
          </p:cNvPr>
          <p:cNvSpPr>
            <a:spLocks noGrp="1"/>
          </p:cNvSpPr>
          <p:nvPr>
            <p:ph type="sldNum" sz="quarter" idx="12"/>
          </p:nvPr>
        </p:nvSpPr>
        <p:spPr/>
        <p:txBody>
          <a:bodyPr/>
          <a:lstStyle/>
          <a:p>
            <a:fld id="{978C4F87-0BA1-4B71-B143-C38B6EC79A4A}" type="slidenum">
              <a:rPr lang="hi-IN" smtClean="0"/>
              <a:t>‹#›</a:t>
            </a:fld>
            <a:endParaRPr lang="hi-IN"/>
          </a:p>
        </p:txBody>
      </p:sp>
    </p:spTree>
    <p:extLst>
      <p:ext uri="{BB962C8B-B14F-4D97-AF65-F5344CB8AC3E}">
        <p14:creationId xmlns:p14="http://schemas.microsoft.com/office/powerpoint/2010/main" val="2646802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B195-DE32-4B4D-AB47-2BDAE7320BA3}"/>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4660444B-CBDD-4622-8E00-D83752D132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E6F45415-9921-42AE-85C2-8E6E23886D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00698E57-E5CA-4B91-B613-837FB511655E}"/>
              </a:ext>
            </a:extLst>
          </p:cNvPr>
          <p:cNvSpPr>
            <a:spLocks noGrp="1"/>
          </p:cNvSpPr>
          <p:nvPr>
            <p:ph type="dt" sz="half" idx="10"/>
          </p:nvPr>
        </p:nvSpPr>
        <p:spPr/>
        <p:txBody>
          <a:bodyPr/>
          <a:lstStyle/>
          <a:p>
            <a:fld id="{43C3BE61-701A-4C82-9EE9-1175864BA424}" type="datetimeFigureOut">
              <a:rPr lang="hi-IN" smtClean="0"/>
              <a:t>गुरुवार, 18 आश्वीन 1941</a:t>
            </a:fld>
            <a:endParaRPr lang="hi-IN"/>
          </a:p>
        </p:txBody>
      </p:sp>
      <p:sp>
        <p:nvSpPr>
          <p:cNvPr id="6" name="Footer Placeholder 5">
            <a:extLst>
              <a:ext uri="{FF2B5EF4-FFF2-40B4-BE49-F238E27FC236}">
                <a16:creationId xmlns:a16="http://schemas.microsoft.com/office/drawing/2014/main" id="{82403898-ACCC-47FB-B1E2-C2C7E64373F5}"/>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99798DEE-1525-4885-B8DA-AF35FC84AC61}"/>
              </a:ext>
            </a:extLst>
          </p:cNvPr>
          <p:cNvSpPr>
            <a:spLocks noGrp="1"/>
          </p:cNvSpPr>
          <p:nvPr>
            <p:ph type="sldNum" sz="quarter" idx="12"/>
          </p:nvPr>
        </p:nvSpPr>
        <p:spPr/>
        <p:txBody>
          <a:bodyPr/>
          <a:lstStyle/>
          <a:p>
            <a:fld id="{978C4F87-0BA1-4B71-B143-C38B6EC79A4A}" type="slidenum">
              <a:rPr lang="hi-IN" smtClean="0"/>
              <a:t>‹#›</a:t>
            </a:fld>
            <a:endParaRPr lang="hi-IN"/>
          </a:p>
        </p:txBody>
      </p:sp>
    </p:spTree>
    <p:extLst>
      <p:ext uri="{BB962C8B-B14F-4D97-AF65-F5344CB8AC3E}">
        <p14:creationId xmlns:p14="http://schemas.microsoft.com/office/powerpoint/2010/main" val="179301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FD0F-041C-4D0C-93EB-D5DFD56A9335}"/>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E8FC0E68-7B2D-4D1A-A0AD-C2F3A2B68D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311E6E6-6B96-4C1A-953F-A7C044F0FF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E7E3F62B-B895-4B87-96C6-62F4D8DDE5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C98B3C-8A4A-4590-8382-0D2F8DD458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15330D2A-AD3C-48B7-8833-F1EF536AC401}"/>
              </a:ext>
            </a:extLst>
          </p:cNvPr>
          <p:cNvSpPr>
            <a:spLocks noGrp="1"/>
          </p:cNvSpPr>
          <p:nvPr>
            <p:ph type="dt" sz="half" idx="10"/>
          </p:nvPr>
        </p:nvSpPr>
        <p:spPr/>
        <p:txBody>
          <a:bodyPr/>
          <a:lstStyle/>
          <a:p>
            <a:fld id="{43C3BE61-701A-4C82-9EE9-1175864BA424}" type="datetimeFigureOut">
              <a:rPr lang="hi-IN" smtClean="0"/>
              <a:t>गुरुवार, 18 आश्वीन 1941</a:t>
            </a:fld>
            <a:endParaRPr lang="hi-IN"/>
          </a:p>
        </p:txBody>
      </p:sp>
      <p:sp>
        <p:nvSpPr>
          <p:cNvPr id="8" name="Footer Placeholder 7">
            <a:extLst>
              <a:ext uri="{FF2B5EF4-FFF2-40B4-BE49-F238E27FC236}">
                <a16:creationId xmlns:a16="http://schemas.microsoft.com/office/drawing/2014/main" id="{8851ADCF-793E-412A-92FF-7CA8694F1B7D}"/>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E8ADE8CF-33AF-4674-A59E-76EAFACDB60E}"/>
              </a:ext>
            </a:extLst>
          </p:cNvPr>
          <p:cNvSpPr>
            <a:spLocks noGrp="1"/>
          </p:cNvSpPr>
          <p:nvPr>
            <p:ph type="sldNum" sz="quarter" idx="12"/>
          </p:nvPr>
        </p:nvSpPr>
        <p:spPr/>
        <p:txBody>
          <a:bodyPr/>
          <a:lstStyle/>
          <a:p>
            <a:fld id="{978C4F87-0BA1-4B71-B143-C38B6EC79A4A}" type="slidenum">
              <a:rPr lang="hi-IN" smtClean="0"/>
              <a:t>‹#›</a:t>
            </a:fld>
            <a:endParaRPr lang="hi-IN"/>
          </a:p>
        </p:txBody>
      </p:sp>
    </p:spTree>
    <p:extLst>
      <p:ext uri="{BB962C8B-B14F-4D97-AF65-F5344CB8AC3E}">
        <p14:creationId xmlns:p14="http://schemas.microsoft.com/office/powerpoint/2010/main" val="2851261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67A00-7E58-4CB6-AD4C-F2090E6EBFAD}"/>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55FD3B96-FC1D-41C4-8A58-F0A8F2A2E7FF}"/>
              </a:ext>
            </a:extLst>
          </p:cNvPr>
          <p:cNvSpPr>
            <a:spLocks noGrp="1"/>
          </p:cNvSpPr>
          <p:nvPr>
            <p:ph type="dt" sz="half" idx="10"/>
          </p:nvPr>
        </p:nvSpPr>
        <p:spPr/>
        <p:txBody>
          <a:bodyPr/>
          <a:lstStyle/>
          <a:p>
            <a:fld id="{43C3BE61-701A-4C82-9EE9-1175864BA424}" type="datetimeFigureOut">
              <a:rPr lang="hi-IN" smtClean="0"/>
              <a:t>गुरुवार, 18 आश्वीन 1941</a:t>
            </a:fld>
            <a:endParaRPr lang="hi-IN"/>
          </a:p>
        </p:txBody>
      </p:sp>
      <p:sp>
        <p:nvSpPr>
          <p:cNvPr id="4" name="Footer Placeholder 3">
            <a:extLst>
              <a:ext uri="{FF2B5EF4-FFF2-40B4-BE49-F238E27FC236}">
                <a16:creationId xmlns:a16="http://schemas.microsoft.com/office/drawing/2014/main" id="{A2EFF694-7FEB-43BB-9CAB-459BCC270CFA}"/>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DB3D79EC-A12D-4179-B54A-D90E9102E409}"/>
              </a:ext>
            </a:extLst>
          </p:cNvPr>
          <p:cNvSpPr>
            <a:spLocks noGrp="1"/>
          </p:cNvSpPr>
          <p:nvPr>
            <p:ph type="sldNum" sz="quarter" idx="12"/>
          </p:nvPr>
        </p:nvSpPr>
        <p:spPr/>
        <p:txBody>
          <a:bodyPr/>
          <a:lstStyle/>
          <a:p>
            <a:fld id="{978C4F87-0BA1-4B71-B143-C38B6EC79A4A}" type="slidenum">
              <a:rPr lang="hi-IN" smtClean="0"/>
              <a:t>‹#›</a:t>
            </a:fld>
            <a:endParaRPr lang="hi-IN"/>
          </a:p>
        </p:txBody>
      </p:sp>
    </p:spTree>
    <p:extLst>
      <p:ext uri="{BB962C8B-B14F-4D97-AF65-F5344CB8AC3E}">
        <p14:creationId xmlns:p14="http://schemas.microsoft.com/office/powerpoint/2010/main" val="131707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BEA17F-9888-4015-BB41-B4F612A0FD3A}"/>
              </a:ext>
            </a:extLst>
          </p:cNvPr>
          <p:cNvSpPr>
            <a:spLocks noGrp="1"/>
          </p:cNvSpPr>
          <p:nvPr>
            <p:ph type="dt" sz="half" idx="10"/>
          </p:nvPr>
        </p:nvSpPr>
        <p:spPr/>
        <p:txBody>
          <a:bodyPr/>
          <a:lstStyle/>
          <a:p>
            <a:fld id="{43C3BE61-701A-4C82-9EE9-1175864BA424}" type="datetimeFigureOut">
              <a:rPr lang="hi-IN" smtClean="0"/>
              <a:t>गुरुवार, 18 आश्वीन 1941</a:t>
            </a:fld>
            <a:endParaRPr lang="hi-IN"/>
          </a:p>
        </p:txBody>
      </p:sp>
      <p:sp>
        <p:nvSpPr>
          <p:cNvPr id="3" name="Footer Placeholder 2">
            <a:extLst>
              <a:ext uri="{FF2B5EF4-FFF2-40B4-BE49-F238E27FC236}">
                <a16:creationId xmlns:a16="http://schemas.microsoft.com/office/drawing/2014/main" id="{84B184A8-2B26-47CF-9230-D9231FAC6D3D}"/>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CD651947-E894-4013-A274-13607ACDBA84}"/>
              </a:ext>
            </a:extLst>
          </p:cNvPr>
          <p:cNvSpPr>
            <a:spLocks noGrp="1"/>
          </p:cNvSpPr>
          <p:nvPr>
            <p:ph type="sldNum" sz="quarter" idx="12"/>
          </p:nvPr>
        </p:nvSpPr>
        <p:spPr/>
        <p:txBody>
          <a:bodyPr/>
          <a:lstStyle/>
          <a:p>
            <a:fld id="{978C4F87-0BA1-4B71-B143-C38B6EC79A4A}" type="slidenum">
              <a:rPr lang="hi-IN" smtClean="0"/>
              <a:t>‹#›</a:t>
            </a:fld>
            <a:endParaRPr lang="hi-IN"/>
          </a:p>
        </p:txBody>
      </p:sp>
    </p:spTree>
    <p:extLst>
      <p:ext uri="{BB962C8B-B14F-4D97-AF65-F5344CB8AC3E}">
        <p14:creationId xmlns:p14="http://schemas.microsoft.com/office/powerpoint/2010/main" val="3519744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F33D-3E3E-4750-933D-C9CCF582DC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2BCD4AD9-F0BF-4FAF-A33C-701EA56771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3234CB5F-C366-482F-B945-856F3A1836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81029C-791D-4F87-AAC1-1AD278FEBAF4}"/>
              </a:ext>
            </a:extLst>
          </p:cNvPr>
          <p:cNvSpPr>
            <a:spLocks noGrp="1"/>
          </p:cNvSpPr>
          <p:nvPr>
            <p:ph type="dt" sz="half" idx="10"/>
          </p:nvPr>
        </p:nvSpPr>
        <p:spPr/>
        <p:txBody>
          <a:bodyPr/>
          <a:lstStyle/>
          <a:p>
            <a:fld id="{43C3BE61-701A-4C82-9EE9-1175864BA424}" type="datetimeFigureOut">
              <a:rPr lang="hi-IN" smtClean="0"/>
              <a:t>गुरुवार, 18 आश्वीन 1941</a:t>
            </a:fld>
            <a:endParaRPr lang="hi-IN"/>
          </a:p>
        </p:txBody>
      </p:sp>
      <p:sp>
        <p:nvSpPr>
          <p:cNvPr id="6" name="Footer Placeholder 5">
            <a:extLst>
              <a:ext uri="{FF2B5EF4-FFF2-40B4-BE49-F238E27FC236}">
                <a16:creationId xmlns:a16="http://schemas.microsoft.com/office/drawing/2014/main" id="{54B02D7D-E681-4FEE-B9DC-15768C3DFFAE}"/>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7663BAE8-7B59-4A05-819F-C05680D9CBF0}"/>
              </a:ext>
            </a:extLst>
          </p:cNvPr>
          <p:cNvSpPr>
            <a:spLocks noGrp="1"/>
          </p:cNvSpPr>
          <p:nvPr>
            <p:ph type="sldNum" sz="quarter" idx="12"/>
          </p:nvPr>
        </p:nvSpPr>
        <p:spPr/>
        <p:txBody>
          <a:bodyPr/>
          <a:lstStyle/>
          <a:p>
            <a:fld id="{978C4F87-0BA1-4B71-B143-C38B6EC79A4A}" type="slidenum">
              <a:rPr lang="hi-IN" smtClean="0"/>
              <a:t>‹#›</a:t>
            </a:fld>
            <a:endParaRPr lang="hi-IN"/>
          </a:p>
        </p:txBody>
      </p:sp>
    </p:spTree>
    <p:extLst>
      <p:ext uri="{BB962C8B-B14F-4D97-AF65-F5344CB8AC3E}">
        <p14:creationId xmlns:p14="http://schemas.microsoft.com/office/powerpoint/2010/main" val="1755848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F4EE-AC7E-46F9-95BB-F4F6D0CD39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27B1941F-FF14-441C-A2C6-F2E64473B9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2AB08530-D233-485E-AE39-365CA617C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5F343F-395E-467B-8810-727335CE5973}"/>
              </a:ext>
            </a:extLst>
          </p:cNvPr>
          <p:cNvSpPr>
            <a:spLocks noGrp="1"/>
          </p:cNvSpPr>
          <p:nvPr>
            <p:ph type="dt" sz="half" idx="10"/>
          </p:nvPr>
        </p:nvSpPr>
        <p:spPr/>
        <p:txBody>
          <a:bodyPr/>
          <a:lstStyle/>
          <a:p>
            <a:fld id="{43C3BE61-701A-4C82-9EE9-1175864BA424}" type="datetimeFigureOut">
              <a:rPr lang="hi-IN" smtClean="0"/>
              <a:t>गुरुवार, 18 आश्वीन 1941</a:t>
            </a:fld>
            <a:endParaRPr lang="hi-IN"/>
          </a:p>
        </p:txBody>
      </p:sp>
      <p:sp>
        <p:nvSpPr>
          <p:cNvPr id="6" name="Footer Placeholder 5">
            <a:extLst>
              <a:ext uri="{FF2B5EF4-FFF2-40B4-BE49-F238E27FC236}">
                <a16:creationId xmlns:a16="http://schemas.microsoft.com/office/drawing/2014/main" id="{3CA30D08-22D9-43DD-8EDD-3D12A36183C4}"/>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18E46D6C-9143-4EE2-B9CD-D159A5B71776}"/>
              </a:ext>
            </a:extLst>
          </p:cNvPr>
          <p:cNvSpPr>
            <a:spLocks noGrp="1"/>
          </p:cNvSpPr>
          <p:nvPr>
            <p:ph type="sldNum" sz="quarter" idx="12"/>
          </p:nvPr>
        </p:nvSpPr>
        <p:spPr/>
        <p:txBody>
          <a:bodyPr/>
          <a:lstStyle/>
          <a:p>
            <a:fld id="{978C4F87-0BA1-4B71-B143-C38B6EC79A4A}" type="slidenum">
              <a:rPr lang="hi-IN" smtClean="0"/>
              <a:t>‹#›</a:t>
            </a:fld>
            <a:endParaRPr lang="hi-IN"/>
          </a:p>
        </p:txBody>
      </p:sp>
    </p:spTree>
    <p:extLst>
      <p:ext uri="{BB962C8B-B14F-4D97-AF65-F5344CB8AC3E}">
        <p14:creationId xmlns:p14="http://schemas.microsoft.com/office/powerpoint/2010/main" val="4141420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679504-0604-4CEA-90A6-645F8DC7B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BF8BCB27-376B-4526-84B6-1CD1486E9E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1E9D9774-8C67-4AF7-AF8A-5E3FB5357B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C3BE61-701A-4C82-9EE9-1175864BA424}" type="datetimeFigureOut">
              <a:rPr lang="hi-IN" smtClean="0"/>
              <a:t>गुरुवार, 18 आश्वीन 1941</a:t>
            </a:fld>
            <a:endParaRPr lang="hi-IN"/>
          </a:p>
        </p:txBody>
      </p:sp>
      <p:sp>
        <p:nvSpPr>
          <p:cNvPr id="5" name="Footer Placeholder 4">
            <a:extLst>
              <a:ext uri="{FF2B5EF4-FFF2-40B4-BE49-F238E27FC236}">
                <a16:creationId xmlns:a16="http://schemas.microsoft.com/office/drawing/2014/main" id="{8DAE5DB4-16EB-450B-A3E4-A2E4F72048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372A0435-CB4F-4506-A56D-83BCD4F479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C4F87-0BA1-4B71-B143-C38B6EC79A4A}" type="slidenum">
              <a:rPr lang="hi-IN" smtClean="0"/>
              <a:t>‹#›</a:t>
            </a:fld>
            <a:endParaRPr lang="hi-IN"/>
          </a:p>
        </p:txBody>
      </p:sp>
    </p:spTree>
    <p:extLst>
      <p:ext uri="{BB962C8B-B14F-4D97-AF65-F5344CB8AC3E}">
        <p14:creationId xmlns:p14="http://schemas.microsoft.com/office/powerpoint/2010/main" val="116116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C117-93AF-454B-BF18-1DDE6A9A7E5B}"/>
              </a:ext>
            </a:extLst>
          </p:cNvPr>
          <p:cNvSpPr>
            <a:spLocks noGrp="1"/>
          </p:cNvSpPr>
          <p:nvPr>
            <p:ph type="title"/>
          </p:nvPr>
        </p:nvSpPr>
        <p:spPr>
          <a:xfrm>
            <a:off x="838200" y="365125"/>
            <a:ext cx="10515600" cy="1685348"/>
          </a:xfrm>
        </p:spPr>
        <p:txBody>
          <a:bodyPr>
            <a:normAutofit/>
          </a:bodyPr>
          <a:lstStyle/>
          <a:p>
            <a:pPr algn="ctr"/>
            <a:r>
              <a:rPr lang="en-US" dirty="0"/>
              <a:t>FIFO Implementation Using FPGA</a:t>
            </a:r>
            <a:endParaRPr lang="hi-IN" dirty="0"/>
          </a:p>
        </p:txBody>
      </p:sp>
      <p:sp>
        <p:nvSpPr>
          <p:cNvPr id="3" name="Content Placeholder 2">
            <a:extLst>
              <a:ext uri="{FF2B5EF4-FFF2-40B4-BE49-F238E27FC236}">
                <a16:creationId xmlns:a16="http://schemas.microsoft.com/office/drawing/2014/main" id="{99AC0741-015B-457E-93CA-8F606A7EE9C2}"/>
              </a:ext>
            </a:extLst>
          </p:cNvPr>
          <p:cNvSpPr>
            <a:spLocks noGrp="1"/>
          </p:cNvSpPr>
          <p:nvPr>
            <p:ph idx="1"/>
          </p:nvPr>
        </p:nvSpPr>
        <p:spPr>
          <a:xfrm>
            <a:off x="838200" y="2050473"/>
            <a:ext cx="10515600" cy="4126490"/>
          </a:xfrm>
        </p:spPr>
        <p:txBody>
          <a:bodyPr>
            <a:normAutofit fontScale="70000" lnSpcReduction="20000"/>
          </a:bodyPr>
          <a:lstStyle/>
          <a:p>
            <a:pPr marL="0" indent="0">
              <a:buNone/>
            </a:pPr>
            <a:r>
              <a:rPr lang="en-US" sz="3200" b="1" dirty="0"/>
              <a:t>Guided by:</a:t>
            </a:r>
          </a:p>
          <a:p>
            <a:r>
              <a:rPr lang="en-US" sz="2400" b="1" dirty="0"/>
              <a:t>Dr. Y.V. Joshi</a:t>
            </a:r>
          </a:p>
          <a:p>
            <a:r>
              <a:rPr lang="en-US" sz="2400" b="1" dirty="0"/>
              <a:t>Dr. S.S. </a:t>
            </a:r>
            <a:r>
              <a:rPr lang="en-US" sz="2400" b="1" dirty="0" err="1"/>
              <a:t>Gajre</a:t>
            </a:r>
            <a:endParaRPr lang="en-US" sz="2400" b="1" dirty="0"/>
          </a:p>
          <a:p>
            <a:pPr marL="0" indent="0">
              <a:buNone/>
            </a:pPr>
            <a:endParaRPr lang="en-US" sz="2400" b="1" dirty="0"/>
          </a:p>
          <a:p>
            <a:pPr marL="0" indent="0">
              <a:buNone/>
            </a:pPr>
            <a:r>
              <a:rPr lang="en-US" sz="3200" b="1" dirty="0"/>
              <a:t>Industrial Guide:</a:t>
            </a:r>
          </a:p>
          <a:p>
            <a:r>
              <a:rPr lang="en-US" sz="2400" b="1" dirty="0"/>
              <a:t>Mr. </a:t>
            </a:r>
            <a:r>
              <a:rPr lang="en-US" sz="2400" b="1" dirty="0" err="1"/>
              <a:t>Vaibbhav</a:t>
            </a:r>
            <a:r>
              <a:rPr lang="en-US" sz="2400" b="1" dirty="0"/>
              <a:t> </a:t>
            </a:r>
            <a:r>
              <a:rPr lang="en-US" sz="2400" b="1" dirty="0" err="1"/>
              <a:t>Taraate</a:t>
            </a:r>
            <a:endParaRPr lang="en-US" sz="2400" b="1" dirty="0"/>
          </a:p>
          <a:p>
            <a:endParaRPr lang="en-US" sz="2400" b="1" dirty="0"/>
          </a:p>
          <a:p>
            <a:pPr marL="0" indent="0">
              <a:buNone/>
            </a:pPr>
            <a:r>
              <a:rPr lang="en-US" sz="2400" b="1" i="1" dirty="0"/>
              <a:t>						</a:t>
            </a:r>
            <a:r>
              <a:rPr lang="en-US" sz="2900" b="1" i="1" dirty="0"/>
              <a:t>Team members:</a:t>
            </a:r>
          </a:p>
          <a:p>
            <a:pPr algn="r"/>
            <a:r>
              <a:rPr lang="en-US" sz="2400" dirty="0"/>
              <a:t>Mahesh Baraskar 			</a:t>
            </a:r>
          </a:p>
          <a:p>
            <a:pPr algn="r"/>
            <a:r>
              <a:rPr lang="en-US" sz="2400" dirty="0"/>
              <a:t>Mukul Lokhande			</a:t>
            </a:r>
          </a:p>
          <a:p>
            <a:pPr algn="r"/>
            <a:r>
              <a:rPr lang="en-US" sz="2400" dirty="0" err="1"/>
              <a:t>Pushpak</a:t>
            </a:r>
            <a:r>
              <a:rPr lang="en-US" sz="2400" dirty="0"/>
              <a:t> </a:t>
            </a:r>
            <a:r>
              <a:rPr lang="en-US" sz="2400" dirty="0" err="1"/>
              <a:t>Ghatode</a:t>
            </a:r>
            <a:r>
              <a:rPr lang="en-US" sz="2400" dirty="0"/>
              <a:t>			</a:t>
            </a:r>
          </a:p>
          <a:p>
            <a:pPr algn="r"/>
            <a:r>
              <a:rPr lang="en-US" sz="2400" dirty="0" err="1"/>
              <a:t>Tejaswini</a:t>
            </a:r>
            <a:r>
              <a:rPr lang="en-US" sz="2400" dirty="0"/>
              <a:t> </a:t>
            </a:r>
            <a:r>
              <a:rPr lang="en-US" sz="2400" dirty="0" err="1"/>
              <a:t>Khairnar</a:t>
            </a:r>
            <a:r>
              <a:rPr lang="en-US" sz="2400" dirty="0"/>
              <a:t>			</a:t>
            </a:r>
          </a:p>
          <a:p>
            <a:pPr algn="r"/>
            <a:r>
              <a:rPr lang="en-US" sz="2400" dirty="0" err="1"/>
              <a:t>Ratnamala</a:t>
            </a:r>
            <a:r>
              <a:rPr lang="en-US" sz="2400" dirty="0"/>
              <a:t> </a:t>
            </a:r>
            <a:r>
              <a:rPr lang="en-US" sz="2400" dirty="0" err="1"/>
              <a:t>Patil</a:t>
            </a:r>
            <a:r>
              <a:rPr lang="en-US" sz="2400" dirty="0"/>
              <a:t>			</a:t>
            </a:r>
          </a:p>
          <a:p>
            <a:endParaRPr lang="en-US" sz="2400" b="1" dirty="0"/>
          </a:p>
          <a:p>
            <a:endParaRPr lang="en-US" sz="3200" b="1" dirty="0"/>
          </a:p>
        </p:txBody>
      </p:sp>
    </p:spTree>
    <p:extLst>
      <p:ext uri="{BB962C8B-B14F-4D97-AF65-F5344CB8AC3E}">
        <p14:creationId xmlns:p14="http://schemas.microsoft.com/office/powerpoint/2010/main" val="3141397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308295" y="2074363"/>
            <a:ext cx="2639305" cy="262673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Micro Architecture</a:t>
            </a:r>
          </a:p>
        </p:txBody>
      </p:sp>
      <p:pic>
        <p:nvPicPr>
          <p:cNvPr id="3" name="Picture 2" descr="A close up of text on a white background&#10;&#10;Description generated with very high confidence">
            <a:extLst>
              <a:ext uri="{FF2B5EF4-FFF2-40B4-BE49-F238E27FC236}">
                <a16:creationId xmlns:a16="http://schemas.microsoft.com/office/drawing/2014/main" id="{C8536AF4-C15C-44FC-8963-06DEFDB7A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0458" y="295225"/>
            <a:ext cx="7887485" cy="6324019"/>
          </a:xfrm>
          <a:prstGeom prst="rect">
            <a:avLst/>
          </a:prstGeom>
        </p:spPr>
      </p:pic>
    </p:spTree>
    <p:extLst>
      <p:ext uri="{BB962C8B-B14F-4D97-AF65-F5344CB8AC3E}">
        <p14:creationId xmlns:p14="http://schemas.microsoft.com/office/powerpoint/2010/main" val="458627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B69B-9101-4592-A484-BBDC0A7B3DF3}"/>
              </a:ext>
            </a:extLst>
          </p:cNvPr>
          <p:cNvSpPr>
            <a:spLocks noGrp="1"/>
          </p:cNvSpPr>
          <p:nvPr>
            <p:ph type="title"/>
          </p:nvPr>
        </p:nvSpPr>
        <p:spPr/>
        <p:txBody>
          <a:bodyPr/>
          <a:lstStyle/>
          <a:p>
            <a:r>
              <a:rPr lang="en-US" dirty="0"/>
              <a:t>Top Level RTL</a:t>
            </a:r>
            <a:endParaRPr lang="hi-IN" dirty="0"/>
          </a:p>
        </p:txBody>
      </p:sp>
      <p:pic>
        <p:nvPicPr>
          <p:cNvPr id="9" name="Content Placeholder 8">
            <a:extLst>
              <a:ext uri="{FF2B5EF4-FFF2-40B4-BE49-F238E27FC236}">
                <a16:creationId xmlns:a16="http://schemas.microsoft.com/office/drawing/2014/main" id="{3436EF2B-B07E-4A6B-9DBF-1BB638933F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1714" y="365125"/>
            <a:ext cx="7286171" cy="6127750"/>
          </a:xfrm>
        </p:spPr>
      </p:pic>
    </p:spTree>
    <p:extLst>
      <p:ext uri="{BB962C8B-B14F-4D97-AF65-F5344CB8AC3E}">
        <p14:creationId xmlns:p14="http://schemas.microsoft.com/office/powerpoint/2010/main" val="574116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D8450-11DC-4ED6-8123-5608711A6BFC}"/>
              </a:ext>
            </a:extLst>
          </p:cNvPr>
          <p:cNvSpPr>
            <a:spLocks noGrp="1"/>
          </p:cNvSpPr>
          <p:nvPr>
            <p:ph type="title"/>
          </p:nvPr>
        </p:nvSpPr>
        <p:spPr>
          <a:xfrm>
            <a:off x="838200" y="365126"/>
            <a:ext cx="10515600" cy="587912"/>
          </a:xfrm>
        </p:spPr>
        <p:txBody>
          <a:bodyPr>
            <a:normAutofit fontScale="90000"/>
          </a:bodyPr>
          <a:lstStyle/>
          <a:p>
            <a:r>
              <a:rPr lang="en-US" dirty="0"/>
              <a:t>Pin Description – Top Level</a:t>
            </a:r>
            <a:endParaRPr lang="hi-IN" dirty="0"/>
          </a:p>
        </p:txBody>
      </p:sp>
      <p:graphicFrame>
        <p:nvGraphicFramePr>
          <p:cNvPr id="4" name="Content Placeholder 3">
            <a:extLst>
              <a:ext uri="{FF2B5EF4-FFF2-40B4-BE49-F238E27FC236}">
                <a16:creationId xmlns:a16="http://schemas.microsoft.com/office/drawing/2014/main" id="{8F0BDAF8-B02E-4495-98F4-A255F60E0396}"/>
              </a:ext>
            </a:extLst>
          </p:cNvPr>
          <p:cNvGraphicFramePr>
            <a:graphicFrameLocks noGrp="1"/>
          </p:cNvGraphicFramePr>
          <p:nvPr>
            <p:ph idx="1"/>
            <p:extLst>
              <p:ext uri="{D42A27DB-BD31-4B8C-83A1-F6EECF244321}">
                <p14:modId xmlns:p14="http://schemas.microsoft.com/office/powerpoint/2010/main" val="1081468610"/>
              </p:ext>
            </p:extLst>
          </p:nvPr>
        </p:nvGraphicFramePr>
        <p:xfrm>
          <a:off x="838200" y="1414171"/>
          <a:ext cx="10515600" cy="4316931"/>
        </p:xfrm>
        <a:graphic>
          <a:graphicData uri="http://schemas.openxmlformats.org/drawingml/2006/table">
            <a:tbl>
              <a:tblPr firstRow="1" bandRow="1">
                <a:tableStyleId>{5C22544A-7EE6-4342-B048-85BDC9FD1C3A}</a:tableStyleId>
              </a:tblPr>
              <a:tblGrid>
                <a:gridCol w="764191">
                  <a:extLst>
                    <a:ext uri="{9D8B030D-6E8A-4147-A177-3AD203B41FA5}">
                      <a16:colId xmlns:a16="http://schemas.microsoft.com/office/drawing/2014/main" val="1371627677"/>
                    </a:ext>
                  </a:extLst>
                </a:gridCol>
                <a:gridCol w="3093379">
                  <a:extLst>
                    <a:ext uri="{9D8B030D-6E8A-4147-A177-3AD203B41FA5}">
                      <a16:colId xmlns:a16="http://schemas.microsoft.com/office/drawing/2014/main" val="2761944774"/>
                    </a:ext>
                  </a:extLst>
                </a:gridCol>
                <a:gridCol w="1513028">
                  <a:extLst>
                    <a:ext uri="{9D8B030D-6E8A-4147-A177-3AD203B41FA5}">
                      <a16:colId xmlns:a16="http://schemas.microsoft.com/office/drawing/2014/main" val="1770436016"/>
                    </a:ext>
                  </a:extLst>
                </a:gridCol>
                <a:gridCol w="1870909">
                  <a:extLst>
                    <a:ext uri="{9D8B030D-6E8A-4147-A177-3AD203B41FA5}">
                      <a16:colId xmlns:a16="http://schemas.microsoft.com/office/drawing/2014/main" val="242731201"/>
                    </a:ext>
                  </a:extLst>
                </a:gridCol>
                <a:gridCol w="3274093">
                  <a:extLst>
                    <a:ext uri="{9D8B030D-6E8A-4147-A177-3AD203B41FA5}">
                      <a16:colId xmlns:a16="http://schemas.microsoft.com/office/drawing/2014/main" val="3193756090"/>
                    </a:ext>
                  </a:extLst>
                </a:gridCol>
              </a:tblGrid>
              <a:tr h="479659">
                <a:tc>
                  <a:txBody>
                    <a:bodyPr/>
                    <a:lstStyle/>
                    <a:p>
                      <a:r>
                        <a:rPr lang="en-US" dirty="0"/>
                        <a:t>No.</a:t>
                      </a:r>
                      <a:endParaRPr lang="hi-IN" dirty="0"/>
                    </a:p>
                  </a:txBody>
                  <a:tcPr/>
                </a:tc>
                <a:tc>
                  <a:txBody>
                    <a:bodyPr/>
                    <a:lstStyle/>
                    <a:p>
                      <a:r>
                        <a:rPr lang="en-US" dirty="0"/>
                        <a:t>Name of Pin</a:t>
                      </a:r>
                      <a:endParaRPr lang="hi-IN" dirty="0"/>
                    </a:p>
                  </a:txBody>
                  <a:tcPr/>
                </a:tc>
                <a:tc>
                  <a:txBody>
                    <a:bodyPr/>
                    <a:lstStyle/>
                    <a:p>
                      <a:r>
                        <a:rPr lang="en-US" dirty="0"/>
                        <a:t>No. of Pins</a:t>
                      </a:r>
                      <a:endParaRPr lang="hi-IN" dirty="0"/>
                    </a:p>
                  </a:txBody>
                  <a:tcPr/>
                </a:tc>
                <a:tc>
                  <a:txBody>
                    <a:bodyPr/>
                    <a:lstStyle/>
                    <a:p>
                      <a:r>
                        <a:rPr lang="en-US" dirty="0"/>
                        <a:t>Direction</a:t>
                      </a:r>
                      <a:endParaRPr lang="hi-IN" dirty="0"/>
                    </a:p>
                  </a:txBody>
                  <a:tcPr/>
                </a:tc>
                <a:tc>
                  <a:txBody>
                    <a:bodyPr/>
                    <a:lstStyle/>
                    <a:p>
                      <a:r>
                        <a:rPr lang="en-US" dirty="0"/>
                        <a:t>Description</a:t>
                      </a:r>
                      <a:endParaRPr lang="hi-IN" dirty="0"/>
                    </a:p>
                  </a:txBody>
                  <a:tcPr/>
                </a:tc>
                <a:extLst>
                  <a:ext uri="{0D108BD9-81ED-4DB2-BD59-A6C34878D82A}">
                    <a16:rowId xmlns:a16="http://schemas.microsoft.com/office/drawing/2014/main" val="47313388"/>
                  </a:ext>
                </a:extLst>
              </a:tr>
              <a:tr h="479659">
                <a:tc>
                  <a:txBody>
                    <a:bodyPr/>
                    <a:lstStyle/>
                    <a:p>
                      <a:r>
                        <a:rPr lang="en-US" dirty="0"/>
                        <a:t>1.</a:t>
                      </a:r>
                      <a:endParaRPr lang="hi-IN" dirty="0"/>
                    </a:p>
                  </a:txBody>
                  <a:tcPr/>
                </a:tc>
                <a:tc>
                  <a:txBody>
                    <a:bodyPr/>
                    <a:lstStyle/>
                    <a:p>
                      <a:r>
                        <a:rPr lang="en-US" dirty="0"/>
                        <a:t>Write Data</a:t>
                      </a:r>
                      <a:endParaRPr lang="hi-IN" dirty="0"/>
                    </a:p>
                  </a:txBody>
                  <a:tcPr/>
                </a:tc>
                <a:tc>
                  <a:txBody>
                    <a:bodyPr/>
                    <a:lstStyle/>
                    <a:p>
                      <a:r>
                        <a:rPr lang="en-US" dirty="0"/>
                        <a:t>8</a:t>
                      </a:r>
                      <a:endParaRPr lang="hi-IN" dirty="0"/>
                    </a:p>
                  </a:txBody>
                  <a:tcPr/>
                </a:tc>
                <a:tc>
                  <a:txBody>
                    <a:bodyPr/>
                    <a:lstStyle/>
                    <a:p>
                      <a:r>
                        <a:rPr lang="en-US" dirty="0"/>
                        <a:t>Input</a:t>
                      </a:r>
                      <a:endParaRPr lang="hi-IN" dirty="0"/>
                    </a:p>
                  </a:txBody>
                  <a:tcPr/>
                </a:tc>
                <a:tc>
                  <a:txBody>
                    <a:bodyPr/>
                    <a:lstStyle/>
                    <a:p>
                      <a:r>
                        <a:rPr lang="en-US" dirty="0"/>
                        <a:t>Input data to SRAM</a:t>
                      </a:r>
                      <a:endParaRPr lang="hi-IN" dirty="0"/>
                    </a:p>
                  </a:txBody>
                  <a:tcPr/>
                </a:tc>
                <a:extLst>
                  <a:ext uri="{0D108BD9-81ED-4DB2-BD59-A6C34878D82A}">
                    <a16:rowId xmlns:a16="http://schemas.microsoft.com/office/drawing/2014/main" val="3422325613"/>
                  </a:ext>
                </a:extLst>
              </a:tr>
              <a:tr h="479659">
                <a:tc>
                  <a:txBody>
                    <a:bodyPr/>
                    <a:lstStyle/>
                    <a:p>
                      <a:r>
                        <a:rPr lang="en-US" dirty="0"/>
                        <a:t>2.</a:t>
                      </a:r>
                      <a:endParaRPr lang="hi-IN" dirty="0"/>
                    </a:p>
                  </a:txBody>
                  <a:tcPr/>
                </a:tc>
                <a:tc>
                  <a:txBody>
                    <a:bodyPr/>
                    <a:lstStyle/>
                    <a:p>
                      <a:r>
                        <a:rPr lang="en-US" dirty="0"/>
                        <a:t>Read Data</a:t>
                      </a:r>
                      <a:endParaRPr lang="hi-IN" dirty="0"/>
                    </a:p>
                  </a:txBody>
                  <a:tcPr/>
                </a:tc>
                <a:tc>
                  <a:txBody>
                    <a:bodyPr/>
                    <a:lstStyle/>
                    <a:p>
                      <a:r>
                        <a:rPr lang="en-US" dirty="0"/>
                        <a:t>8</a:t>
                      </a:r>
                      <a:endParaRPr lang="hi-IN" dirty="0"/>
                    </a:p>
                  </a:txBody>
                  <a:tcPr/>
                </a:tc>
                <a:tc>
                  <a:txBody>
                    <a:bodyPr/>
                    <a:lstStyle/>
                    <a:p>
                      <a:r>
                        <a:rPr lang="en-US" dirty="0"/>
                        <a:t>Output</a:t>
                      </a:r>
                      <a:endParaRPr lang="hi-IN" dirty="0"/>
                    </a:p>
                  </a:txBody>
                  <a:tcPr/>
                </a:tc>
                <a:tc>
                  <a:txBody>
                    <a:bodyPr/>
                    <a:lstStyle/>
                    <a:p>
                      <a:r>
                        <a:rPr lang="en-US" dirty="0"/>
                        <a:t>Output data from SRAM</a:t>
                      </a:r>
                      <a:endParaRPr lang="hi-IN" dirty="0"/>
                    </a:p>
                  </a:txBody>
                  <a:tcPr/>
                </a:tc>
                <a:extLst>
                  <a:ext uri="{0D108BD9-81ED-4DB2-BD59-A6C34878D82A}">
                    <a16:rowId xmlns:a16="http://schemas.microsoft.com/office/drawing/2014/main" val="796439541"/>
                  </a:ext>
                </a:extLst>
              </a:tr>
              <a:tr h="479659">
                <a:tc>
                  <a:txBody>
                    <a:bodyPr/>
                    <a:lstStyle/>
                    <a:p>
                      <a:r>
                        <a:rPr lang="en-US" dirty="0"/>
                        <a:t>3.</a:t>
                      </a:r>
                      <a:endParaRPr lang="hi-IN" dirty="0"/>
                    </a:p>
                  </a:txBody>
                  <a:tcPr/>
                </a:tc>
                <a:tc>
                  <a:txBody>
                    <a:bodyPr/>
                    <a:lstStyle/>
                    <a:p>
                      <a:r>
                        <a:rPr lang="en-US" dirty="0"/>
                        <a:t>Write Enable</a:t>
                      </a:r>
                      <a:endParaRPr lang="hi-IN" dirty="0"/>
                    </a:p>
                  </a:txBody>
                  <a:tcPr/>
                </a:tc>
                <a:tc>
                  <a:txBody>
                    <a:bodyPr/>
                    <a:lstStyle/>
                    <a:p>
                      <a:r>
                        <a:rPr lang="en-US" dirty="0"/>
                        <a:t>1</a:t>
                      </a:r>
                      <a:endParaRPr lang="hi-IN" dirty="0"/>
                    </a:p>
                  </a:txBody>
                  <a:tcPr/>
                </a:tc>
                <a:tc>
                  <a:txBody>
                    <a:bodyPr/>
                    <a:lstStyle/>
                    <a:p>
                      <a:r>
                        <a:rPr lang="en-US" dirty="0"/>
                        <a:t>Input</a:t>
                      </a:r>
                      <a:endParaRPr lang="hi-IN" dirty="0"/>
                    </a:p>
                  </a:txBody>
                  <a:tcPr/>
                </a:tc>
                <a:tc>
                  <a:txBody>
                    <a:bodyPr/>
                    <a:lstStyle/>
                    <a:p>
                      <a:r>
                        <a:rPr lang="en-US" dirty="0"/>
                        <a:t>Enable write operation</a:t>
                      </a:r>
                      <a:endParaRPr lang="hi-IN" dirty="0"/>
                    </a:p>
                  </a:txBody>
                  <a:tcPr/>
                </a:tc>
                <a:extLst>
                  <a:ext uri="{0D108BD9-81ED-4DB2-BD59-A6C34878D82A}">
                    <a16:rowId xmlns:a16="http://schemas.microsoft.com/office/drawing/2014/main" val="903585851"/>
                  </a:ext>
                </a:extLst>
              </a:tr>
              <a:tr h="479659">
                <a:tc>
                  <a:txBody>
                    <a:bodyPr/>
                    <a:lstStyle/>
                    <a:p>
                      <a:r>
                        <a:rPr lang="en-US" dirty="0"/>
                        <a:t>4.</a:t>
                      </a:r>
                      <a:endParaRPr lang="hi-IN" dirty="0"/>
                    </a:p>
                  </a:txBody>
                  <a:tcPr/>
                </a:tc>
                <a:tc>
                  <a:txBody>
                    <a:bodyPr/>
                    <a:lstStyle/>
                    <a:p>
                      <a:r>
                        <a:rPr lang="en-US" dirty="0"/>
                        <a:t>Read Enable</a:t>
                      </a:r>
                      <a:endParaRPr lang="hi-IN" dirty="0"/>
                    </a:p>
                  </a:txBody>
                  <a:tcPr/>
                </a:tc>
                <a:tc>
                  <a:txBody>
                    <a:bodyPr/>
                    <a:lstStyle/>
                    <a:p>
                      <a:r>
                        <a:rPr lang="en-US" dirty="0"/>
                        <a:t>1</a:t>
                      </a:r>
                      <a:endParaRPr lang="hi-IN" dirty="0"/>
                    </a:p>
                  </a:txBody>
                  <a:tcPr/>
                </a:tc>
                <a:tc>
                  <a:txBody>
                    <a:bodyPr/>
                    <a:lstStyle/>
                    <a:p>
                      <a:r>
                        <a:rPr lang="en-US" dirty="0"/>
                        <a:t>Input</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Enable read operation</a:t>
                      </a:r>
                      <a:endParaRPr lang="hi-IN" dirty="0"/>
                    </a:p>
                  </a:txBody>
                  <a:tcPr/>
                </a:tc>
                <a:extLst>
                  <a:ext uri="{0D108BD9-81ED-4DB2-BD59-A6C34878D82A}">
                    <a16:rowId xmlns:a16="http://schemas.microsoft.com/office/drawing/2014/main" val="2167246993"/>
                  </a:ext>
                </a:extLst>
              </a:tr>
              <a:tr h="479659">
                <a:tc>
                  <a:txBody>
                    <a:bodyPr/>
                    <a:lstStyle/>
                    <a:p>
                      <a:r>
                        <a:rPr lang="en-US" dirty="0"/>
                        <a:t>5.</a:t>
                      </a:r>
                      <a:endParaRPr lang="hi-IN" dirty="0"/>
                    </a:p>
                  </a:txBody>
                  <a:tcPr/>
                </a:tc>
                <a:tc>
                  <a:txBody>
                    <a:bodyPr/>
                    <a:lstStyle/>
                    <a:p>
                      <a:r>
                        <a:rPr lang="en-US" dirty="0"/>
                        <a:t>Write Clock</a:t>
                      </a:r>
                      <a:endParaRPr lang="hi-IN" dirty="0"/>
                    </a:p>
                  </a:txBody>
                  <a:tcPr/>
                </a:tc>
                <a:tc>
                  <a:txBody>
                    <a:bodyPr/>
                    <a:lstStyle/>
                    <a:p>
                      <a:r>
                        <a:rPr lang="en-US" dirty="0"/>
                        <a:t>1</a:t>
                      </a:r>
                      <a:endParaRPr lang="hi-IN" dirty="0"/>
                    </a:p>
                  </a:txBody>
                  <a:tcPr/>
                </a:tc>
                <a:tc>
                  <a:txBody>
                    <a:bodyPr/>
                    <a:lstStyle/>
                    <a:p>
                      <a:r>
                        <a:rPr lang="en-US" dirty="0"/>
                        <a:t>Input</a:t>
                      </a:r>
                      <a:endParaRPr lang="hi-IN" dirty="0"/>
                    </a:p>
                  </a:txBody>
                  <a:tcPr/>
                </a:tc>
                <a:tc>
                  <a:txBody>
                    <a:bodyPr/>
                    <a:lstStyle/>
                    <a:p>
                      <a:r>
                        <a:rPr lang="en-US" dirty="0"/>
                        <a:t>Clock for write operation</a:t>
                      </a:r>
                      <a:endParaRPr lang="hi-IN" dirty="0"/>
                    </a:p>
                  </a:txBody>
                  <a:tcPr/>
                </a:tc>
                <a:extLst>
                  <a:ext uri="{0D108BD9-81ED-4DB2-BD59-A6C34878D82A}">
                    <a16:rowId xmlns:a16="http://schemas.microsoft.com/office/drawing/2014/main" val="578763979"/>
                  </a:ext>
                </a:extLst>
              </a:tr>
              <a:tr h="479659">
                <a:tc>
                  <a:txBody>
                    <a:bodyPr/>
                    <a:lstStyle/>
                    <a:p>
                      <a:r>
                        <a:rPr lang="en-US" dirty="0"/>
                        <a:t>6.</a:t>
                      </a:r>
                      <a:endParaRPr lang="hi-IN" dirty="0"/>
                    </a:p>
                  </a:txBody>
                  <a:tcPr/>
                </a:tc>
                <a:tc>
                  <a:txBody>
                    <a:bodyPr/>
                    <a:lstStyle/>
                    <a:p>
                      <a:r>
                        <a:rPr lang="en-US" dirty="0"/>
                        <a:t>Read Clock</a:t>
                      </a:r>
                      <a:endParaRPr lang="hi-IN" dirty="0"/>
                    </a:p>
                  </a:txBody>
                  <a:tcPr/>
                </a:tc>
                <a:tc>
                  <a:txBody>
                    <a:bodyPr/>
                    <a:lstStyle/>
                    <a:p>
                      <a:r>
                        <a:rPr lang="en-US" dirty="0"/>
                        <a:t>1</a:t>
                      </a:r>
                      <a:endParaRPr lang="hi-IN" dirty="0"/>
                    </a:p>
                  </a:txBody>
                  <a:tcPr/>
                </a:tc>
                <a:tc>
                  <a:txBody>
                    <a:bodyPr/>
                    <a:lstStyle/>
                    <a:p>
                      <a:r>
                        <a:rPr lang="en-US" dirty="0"/>
                        <a:t>Input</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Clock for read operation</a:t>
                      </a:r>
                      <a:endParaRPr lang="hi-IN" dirty="0"/>
                    </a:p>
                  </a:txBody>
                  <a:tcPr/>
                </a:tc>
                <a:extLst>
                  <a:ext uri="{0D108BD9-81ED-4DB2-BD59-A6C34878D82A}">
                    <a16:rowId xmlns:a16="http://schemas.microsoft.com/office/drawing/2014/main" val="2852768358"/>
                  </a:ext>
                </a:extLst>
              </a:tr>
              <a:tr h="479659">
                <a:tc>
                  <a:txBody>
                    <a:bodyPr/>
                    <a:lstStyle/>
                    <a:p>
                      <a:r>
                        <a:rPr lang="en-US" dirty="0"/>
                        <a:t>7.</a:t>
                      </a:r>
                      <a:endParaRPr lang="hi-IN" dirty="0"/>
                    </a:p>
                  </a:txBody>
                  <a:tcPr/>
                </a:tc>
                <a:tc>
                  <a:txBody>
                    <a:bodyPr/>
                    <a:lstStyle/>
                    <a:p>
                      <a:r>
                        <a:rPr lang="en-US" dirty="0"/>
                        <a:t>Reset</a:t>
                      </a:r>
                      <a:endParaRPr lang="hi-IN" dirty="0"/>
                    </a:p>
                  </a:txBody>
                  <a:tcPr/>
                </a:tc>
                <a:tc>
                  <a:txBody>
                    <a:bodyPr/>
                    <a:lstStyle/>
                    <a:p>
                      <a:r>
                        <a:rPr lang="en-US" dirty="0"/>
                        <a:t>1</a:t>
                      </a:r>
                      <a:endParaRPr lang="hi-IN" dirty="0"/>
                    </a:p>
                  </a:txBody>
                  <a:tcPr/>
                </a:tc>
                <a:tc>
                  <a:txBody>
                    <a:bodyPr/>
                    <a:lstStyle/>
                    <a:p>
                      <a:r>
                        <a:rPr lang="en-US" dirty="0"/>
                        <a:t>Input</a:t>
                      </a:r>
                      <a:endParaRPr lang="hi-IN" dirty="0"/>
                    </a:p>
                  </a:txBody>
                  <a:tcPr/>
                </a:tc>
                <a:tc>
                  <a:txBody>
                    <a:bodyPr/>
                    <a:lstStyle/>
                    <a:p>
                      <a:r>
                        <a:rPr lang="en-US" dirty="0"/>
                        <a:t>To reset FIFO memory</a:t>
                      </a:r>
                      <a:endParaRPr lang="hi-IN" dirty="0"/>
                    </a:p>
                  </a:txBody>
                  <a:tcPr/>
                </a:tc>
                <a:extLst>
                  <a:ext uri="{0D108BD9-81ED-4DB2-BD59-A6C34878D82A}">
                    <a16:rowId xmlns:a16="http://schemas.microsoft.com/office/drawing/2014/main" val="646821876"/>
                  </a:ext>
                </a:extLst>
              </a:tr>
              <a:tr h="479659">
                <a:tc>
                  <a:txBody>
                    <a:bodyPr/>
                    <a:lstStyle/>
                    <a:p>
                      <a:r>
                        <a:rPr lang="en-US" dirty="0"/>
                        <a:t>8.</a:t>
                      </a:r>
                      <a:endParaRPr lang="hi-IN" dirty="0"/>
                    </a:p>
                  </a:txBody>
                  <a:tcPr/>
                </a:tc>
                <a:tc>
                  <a:txBody>
                    <a:bodyPr/>
                    <a:lstStyle/>
                    <a:p>
                      <a:r>
                        <a:rPr lang="en-US" dirty="0"/>
                        <a:t>Flag Logic</a:t>
                      </a:r>
                      <a:endParaRPr lang="hi-IN" dirty="0"/>
                    </a:p>
                  </a:txBody>
                  <a:tcPr/>
                </a:tc>
                <a:tc>
                  <a:txBody>
                    <a:bodyPr/>
                    <a:lstStyle/>
                    <a:p>
                      <a:r>
                        <a:rPr lang="en-US" dirty="0"/>
                        <a:t>4</a:t>
                      </a:r>
                      <a:endParaRPr lang="hi-IN" dirty="0"/>
                    </a:p>
                  </a:txBody>
                  <a:tcPr/>
                </a:tc>
                <a:tc>
                  <a:txBody>
                    <a:bodyPr/>
                    <a:lstStyle/>
                    <a:p>
                      <a:r>
                        <a:rPr lang="en-US" dirty="0"/>
                        <a:t>Output</a:t>
                      </a:r>
                      <a:endParaRPr lang="hi-IN" dirty="0"/>
                    </a:p>
                  </a:txBody>
                  <a:tcPr/>
                </a:tc>
                <a:tc>
                  <a:txBody>
                    <a:bodyPr/>
                    <a:lstStyle/>
                    <a:p>
                      <a:r>
                        <a:rPr lang="en-US" dirty="0"/>
                        <a:t>Show status of FIFO</a:t>
                      </a:r>
                      <a:endParaRPr lang="hi-IN" dirty="0"/>
                    </a:p>
                  </a:txBody>
                  <a:tcPr/>
                </a:tc>
                <a:extLst>
                  <a:ext uri="{0D108BD9-81ED-4DB2-BD59-A6C34878D82A}">
                    <a16:rowId xmlns:a16="http://schemas.microsoft.com/office/drawing/2014/main" val="3318272743"/>
                  </a:ext>
                </a:extLst>
              </a:tr>
            </a:tbl>
          </a:graphicData>
        </a:graphic>
      </p:graphicFrame>
    </p:spTree>
    <p:extLst>
      <p:ext uri="{BB962C8B-B14F-4D97-AF65-F5344CB8AC3E}">
        <p14:creationId xmlns:p14="http://schemas.microsoft.com/office/powerpoint/2010/main" val="670602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Important consideration in design</a:t>
            </a:r>
          </a:p>
        </p:txBody>
      </p:sp>
      <p:sp>
        <p:nvSpPr>
          <p:cNvPr id="3" name="Content Placeholder 2"/>
          <p:cNvSpPr>
            <a:spLocks noGrp="1"/>
          </p:cNvSpPr>
          <p:nvPr>
            <p:ph idx="1"/>
          </p:nvPr>
        </p:nvSpPr>
        <p:spPr>
          <a:xfrm>
            <a:off x="838200" y="2022078"/>
            <a:ext cx="10515600" cy="4351338"/>
          </a:xfrm>
        </p:spPr>
        <p:txBody>
          <a:bodyPr>
            <a:normAutofit/>
          </a:bodyPr>
          <a:lstStyle/>
          <a:p>
            <a:pPr>
              <a:buFont typeface="Wingdings" panose="05000000000000000000" pitchFamily="2" charset="2"/>
              <a:buChar char="Ø"/>
            </a:pPr>
            <a:r>
              <a:rPr lang="en-IN" dirty="0"/>
              <a:t>Overflow</a:t>
            </a:r>
            <a:r>
              <a:rPr lang="en-IN" sz="2000" dirty="0"/>
              <a:t>:  </a:t>
            </a:r>
          </a:p>
          <a:p>
            <a:pPr lvl="1"/>
            <a:r>
              <a:rPr lang="en-IN" dirty="0"/>
              <a:t>   Occurs when the FIFO is full and writer attempts to insert a new data element</a:t>
            </a:r>
          </a:p>
          <a:p>
            <a:pPr marL="0" indent="0">
              <a:buNone/>
            </a:pPr>
            <a:endParaRPr lang="en-IN" sz="2400" dirty="0"/>
          </a:p>
          <a:p>
            <a:pPr>
              <a:buFont typeface="Wingdings" panose="05000000000000000000" pitchFamily="2" charset="2"/>
              <a:buChar char="Ø"/>
            </a:pPr>
            <a:r>
              <a:rPr lang="en-IN" dirty="0"/>
              <a:t>Underflow:</a:t>
            </a:r>
          </a:p>
          <a:p>
            <a:pPr lvl="1"/>
            <a:r>
              <a:rPr lang="en-IN" dirty="0"/>
              <a:t>Occurs when the FIFO is empty </a:t>
            </a:r>
            <a:r>
              <a:rPr lang="en-IN" sz="2400" dirty="0"/>
              <a:t>and reader attempts to retrieves data from buffer</a:t>
            </a:r>
          </a:p>
          <a:p>
            <a:pPr marL="0" indent="0">
              <a:buNone/>
            </a:pPr>
            <a:endParaRPr lang="en-IN" sz="2400" dirty="0"/>
          </a:p>
        </p:txBody>
      </p:sp>
    </p:spTree>
    <p:extLst>
      <p:ext uri="{BB962C8B-B14F-4D97-AF65-F5344CB8AC3E}">
        <p14:creationId xmlns:p14="http://schemas.microsoft.com/office/powerpoint/2010/main" val="1318554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EF614-2B58-4BEF-8389-569DF2C073F5}"/>
              </a:ext>
            </a:extLst>
          </p:cNvPr>
          <p:cNvSpPr>
            <a:spLocks noGrp="1"/>
          </p:cNvSpPr>
          <p:nvPr>
            <p:ph type="title"/>
          </p:nvPr>
        </p:nvSpPr>
        <p:spPr/>
        <p:txBody>
          <a:bodyPr/>
          <a:lstStyle/>
          <a:p>
            <a:r>
              <a:rPr lang="en-IN" dirty="0"/>
              <a:t>Write Control Block</a:t>
            </a:r>
          </a:p>
        </p:txBody>
      </p:sp>
      <p:pic>
        <p:nvPicPr>
          <p:cNvPr id="17" name="Content Placeholder 4">
            <a:extLst>
              <a:ext uri="{FF2B5EF4-FFF2-40B4-BE49-F238E27FC236}">
                <a16:creationId xmlns:a16="http://schemas.microsoft.com/office/drawing/2014/main" id="{DE87F280-C3A6-4FBD-A295-4AE32F028D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4830" y="1812925"/>
            <a:ext cx="5062340" cy="4351338"/>
          </a:xfrm>
        </p:spPr>
      </p:pic>
    </p:spTree>
    <p:extLst>
      <p:ext uri="{BB962C8B-B14F-4D97-AF65-F5344CB8AC3E}">
        <p14:creationId xmlns:p14="http://schemas.microsoft.com/office/powerpoint/2010/main" val="3297418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D8450-11DC-4ED6-8123-5608711A6BFC}"/>
              </a:ext>
            </a:extLst>
          </p:cNvPr>
          <p:cNvSpPr>
            <a:spLocks noGrp="1"/>
          </p:cNvSpPr>
          <p:nvPr>
            <p:ph type="title"/>
          </p:nvPr>
        </p:nvSpPr>
        <p:spPr>
          <a:xfrm>
            <a:off x="838200" y="365126"/>
            <a:ext cx="10515600" cy="587912"/>
          </a:xfrm>
        </p:spPr>
        <p:txBody>
          <a:bodyPr>
            <a:normAutofit fontScale="90000"/>
          </a:bodyPr>
          <a:lstStyle/>
          <a:p>
            <a:r>
              <a:rPr lang="en-US" dirty="0"/>
              <a:t>Pin Functions – Write Control Block</a:t>
            </a:r>
            <a:endParaRPr lang="hi-IN" dirty="0"/>
          </a:p>
        </p:txBody>
      </p:sp>
      <p:graphicFrame>
        <p:nvGraphicFramePr>
          <p:cNvPr id="4" name="Content Placeholder 3">
            <a:extLst>
              <a:ext uri="{FF2B5EF4-FFF2-40B4-BE49-F238E27FC236}">
                <a16:creationId xmlns:a16="http://schemas.microsoft.com/office/drawing/2014/main" id="{8F0BDAF8-B02E-4495-98F4-A255F60E0396}"/>
              </a:ext>
            </a:extLst>
          </p:cNvPr>
          <p:cNvGraphicFramePr>
            <a:graphicFrameLocks noGrp="1"/>
          </p:cNvGraphicFramePr>
          <p:nvPr>
            <p:ph idx="1"/>
            <p:extLst>
              <p:ext uri="{D42A27DB-BD31-4B8C-83A1-F6EECF244321}">
                <p14:modId xmlns:p14="http://schemas.microsoft.com/office/powerpoint/2010/main" val="908381063"/>
              </p:ext>
            </p:extLst>
          </p:nvPr>
        </p:nvGraphicFramePr>
        <p:xfrm>
          <a:off x="838200" y="1414171"/>
          <a:ext cx="10515600" cy="2877954"/>
        </p:xfrm>
        <a:graphic>
          <a:graphicData uri="http://schemas.openxmlformats.org/drawingml/2006/table">
            <a:tbl>
              <a:tblPr firstRow="1" bandRow="1">
                <a:tableStyleId>{5C22544A-7EE6-4342-B048-85BDC9FD1C3A}</a:tableStyleId>
              </a:tblPr>
              <a:tblGrid>
                <a:gridCol w="764191">
                  <a:extLst>
                    <a:ext uri="{9D8B030D-6E8A-4147-A177-3AD203B41FA5}">
                      <a16:colId xmlns:a16="http://schemas.microsoft.com/office/drawing/2014/main" val="1371627677"/>
                    </a:ext>
                  </a:extLst>
                </a:gridCol>
                <a:gridCol w="3093379">
                  <a:extLst>
                    <a:ext uri="{9D8B030D-6E8A-4147-A177-3AD203B41FA5}">
                      <a16:colId xmlns:a16="http://schemas.microsoft.com/office/drawing/2014/main" val="2761944774"/>
                    </a:ext>
                  </a:extLst>
                </a:gridCol>
                <a:gridCol w="1513028">
                  <a:extLst>
                    <a:ext uri="{9D8B030D-6E8A-4147-A177-3AD203B41FA5}">
                      <a16:colId xmlns:a16="http://schemas.microsoft.com/office/drawing/2014/main" val="1770436016"/>
                    </a:ext>
                  </a:extLst>
                </a:gridCol>
                <a:gridCol w="1870909">
                  <a:extLst>
                    <a:ext uri="{9D8B030D-6E8A-4147-A177-3AD203B41FA5}">
                      <a16:colId xmlns:a16="http://schemas.microsoft.com/office/drawing/2014/main" val="242731201"/>
                    </a:ext>
                  </a:extLst>
                </a:gridCol>
                <a:gridCol w="3274093">
                  <a:extLst>
                    <a:ext uri="{9D8B030D-6E8A-4147-A177-3AD203B41FA5}">
                      <a16:colId xmlns:a16="http://schemas.microsoft.com/office/drawing/2014/main" val="3193756090"/>
                    </a:ext>
                  </a:extLst>
                </a:gridCol>
              </a:tblGrid>
              <a:tr h="479659">
                <a:tc>
                  <a:txBody>
                    <a:bodyPr/>
                    <a:lstStyle/>
                    <a:p>
                      <a:r>
                        <a:rPr lang="en-US" dirty="0"/>
                        <a:t>No.</a:t>
                      </a:r>
                      <a:endParaRPr lang="hi-IN" dirty="0"/>
                    </a:p>
                  </a:txBody>
                  <a:tcPr/>
                </a:tc>
                <a:tc>
                  <a:txBody>
                    <a:bodyPr/>
                    <a:lstStyle/>
                    <a:p>
                      <a:r>
                        <a:rPr lang="en-US" dirty="0"/>
                        <a:t>Name of Pin</a:t>
                      </a:r>
                      <a:endParaRPr lang="hi-IN" dirty="0"/>
                    </a:p>
                  </a:txBody>
                  <a:tcPr/>
                </a:tc>
                <a:tc>
                  <a:txBody>
                    <a:bodyPr/>
                    <a:lstStyle/>
                    <a:p>
                      <a:r>
                        <a:rPr lang="en-US" dirty="0"/>
                        <a:t>No. of Pins</a:t>
                      </a:r>
                      <a:endParaRPr lang="hi-IN" dirty="0"/>
                    </a:p>
                  </a:txBody>
                  <a:tcPr/>
                </a:tc>
                <a:tc>
                  <a:txBody>
                    <a:bodyPr/>
                    <a:lstStyle/>
                    <a:p>
                      <a:r>
                        <a:rPr lang="en-US" dirty="0"/>
                        <a:t>Direction</a:t>
                      </a:r>
                      <a:endParaRPr lang="hi-IN" dirty="0"/>
                    </a:p>
                  </a:txBody>
                  <a:tcPr/>
                </a:tc>
                <a:tc>
                  <a:txBody>
                    <a:bodyPr/>
                    <a:lstStyle/>
                    <a:p>
                      <a:r>
                        <a:rPr lang="en-US" dirty="0"/>
                        <a:t>Function</a:t>
                      </a:r>
                      <a:endParaRPr lang="hi-IN" dirty="0"/>
                    </a:p>
                  </a:txBody>
                  <a:tcPr/>
                </a:tc>
                <a:extLst>
                  <a:ext uri="{0D108BD9-81ED-4DB2-BD59-A6C34878D82A}">
                    <a16:rowId xmlns:a16="http://schemas.microsoft.com/office/drawing/2014/main" val="47313388"/>
                  </a:ext>
                </a:extLst>
              </a:tr>
              <a:tr h="479659">
                <a:tc>
                  <a:txBody>
                    <a:bodyPr/>
                    <a:lstStyle/>
                    <a:p>
                      <a:r>
                        <a:rPr lang="en-US" dirty="0"/>
                        <a:t>1.</a:t>
                      </a:r>
                      <a:endParaRPr lang="hi-IN" dirty="0"/>
                    </a:p>
                  </a:txBody>
                  <a:tcPr/>
                </a:tc>
                <a:tc>
                  <a:txBody>
                    <a:bodyPr/>
                    <a:lstStyle/>
                    <a:p>
                      <a:r>
                        <a:rPr lang="en-US" dirty="0" err="1"/>
                        <a:t>f_full</a:t>
                      </a:r>
                      <a:endParaRPr lang="hi-IN" dirty="0"/>
                    </a:p>
                  </a:txBody>
                  <a:tcPr/>
                </a:tc>
                <a:tc>
                  <a:txBody>
                    <a:bodyPr/>
                    <a:lstStyle/>
                    <a:p>
                      <a:r>
                        <a:rPr lang="en-US" dirty="0"/>
                        <a:t>1</a:t>
                      </a:r>
                      <a:endParaRPr lang="hi-IN" dirty="0"/>
                    </a:p>
                  </a:txBody>
                  <a:tcPr/>
                </a:tc>
                <a:tc>
                  <a:txBody>
                    <a:bodyPr/>
                    <a:lstStyle/>
                    <a:p>
                      <a:r>
                        <a:rPr lang="en-US" dirty="0"/>
                        <a:t>Input</a:t>
                      </a:r>
                      <a:endParaRPr lang="hi-IN" dirty="0"/>
                    </a:p>
                  </a:txBody>
                  <a:tcPr/>
                </a:tc>
                <a:tc>
                  <a:txBody>
                    <a:bodyPr/>
                    <a:lstStyle/>
                    <a:p>
                      <a:r>
                        <a:rPr lang="en-US" dirty="0"/>
                        <a:t>Disable signal to write operation</a:t>
                      </a:r>
                      <a:endParaRPr lang="hi-IN" dirty="0"/>
                    </a:p>
                  </a:txBody>
                  <a:tcPr/>
                </a:tc>
                <a:extLst>
                  <a:ext uri="{0D108BD9-81ED-4DB2-BD59-A6C34878D82A}">
                    <a16:rowId xmlns:a16="http://schemas.microsoft.com/office/drawing/2014/main" val="1956935590"/>
                  </a:ext>
                </a:extLst>
              </a:tr>
              <a:tr h="479659">
                <a:tc>
                  <a:txBody>
                    <a:bodyPr/>
                    <a:lstStyle/>
                    <a:p>
                      <a:r>
                        <a:rPr lang="en-US" dirty="0"/>
                        <a:t>2.</a:t>
                      </a:r>
                      <a:endParaRPr lang="hi-IN" dirty="0"/>
                    </a:p>
                  </a:txBody>
                  <a:tcPr/>
                </a:tc>
                <a:tc>
                  <a:txBody>
                    <a:bodyPr/>
                    <a:lstStyle/>
                    <a:p>
                      <a:r>
                        <a:rPr lang="en-US" dirty="0" err="1"/>
                        <a:t>reset_n</a:t>
                      </a:r>
                      <a:endParaRPr lang="hi-IN" dirty="0"/>
                    </a:p>
                  </a:txBody>
                  <a:tcPr/>
                </a:tc>
                <a:tc>
                  <a:txBody>
                    <a:bodyPr/>
                    <a:lstStyle/>
                    <a:p>
                      <a:r>
                        <a:rPr lang="en-US" dirty="0"/>
                        <a:t>1</a:t>
                      </a:r>
                      <a:endParaRPr lang="hi-IN" dirty="0"/>
                    </a:p>
                  </a:txBody>
                  <a:tcPr/>
                </a:tc>
                <a:tc>
                  <a:txBody>
                    <a:bodyPr/>
                    <a:lstStyle/>
                    <a:p>
                      <a:r>
                        <a:rPr lang="en-US" dirty="0"/>
                        <a:t>Input</a:t>
                      </a:r>
                      <a:endParaRPr lang="hi-IN" dirty="0"/>
                    </a:p>
                  </a:txBody>
                  <a:tcPr/>
                </a:tc>
                <a:tc>
                  <a:txBody>
                    <a:bodyPr/>
                    <a:lstStyle/>
                    <a:p>
                      <a:r>
                        <a:rPr lang="en-US" dirty="0"/>
                        <a:t>To reset write Pointer</a:t>
                      </a:r>
                      <a:endParaRPr lang="hi-IN" dirty="0"/>
                    </a:p>
                  </a:txBody>
                  <a:tcPr/>
                </a:tc>
                <a:extLst>
                  <a:ext uri="{0D108BD9-81ED-4DB2-BD59-A6C34878D82A}">
                    <a16:rowId xmlns:a16="http://schemas.microsoft.com/office/drawing/2014/main" val="3272137596"/>
                  </a:ext>
                </a:extLst>
              </a:tr>
              <a:tr h="479659">
                <a:tc>
                  <a:txBody>
                    <a:bodyPr/>
                    <a:lstStyle/>
                    <a:p>
                      <a:r>
                        <a:rPr lang="en-US" dirty="0"/>
                        <a:t>3.</a:t>
                      </a:r>
                      <a:endParaRPr lang="hi-IN" dirty="0"/>
                    </a:p>
                  </a:txBody>
                  <a:tcPr/>
                </a:tc>
                <a:tc>
                  <a:txBody>
                    <a:bodyPr/>
                    <a:lstStyle/>
                    <a:p>
                      <a:r>
                        <a:rPr lang="en-US" dirty="0" err="1"/>
                        <a:t>wr_clk</a:t>
                      </a:r>
                      <a:endParaRPr lang="hi-IN" dirty="0"/>
                    </a:p>
                  </a:txBody>
                  <a:tcPr/>
                </a:tc>
                <a:tc>
                  <a:txBody>
                    <a:bodyPr/>
                    <a:lstStyle/>
                    <a:p>
                      <a:r>
                        <a:rPr lang="en-US" dirty="0"/>
                        <a:t>1</a:t>
                      </a:r>
                      <a:endParaRPr lang="hi-IN" dirty="0"/>
                    </a:p>
                  </a:txBody>
                  <a:tcPr/>
                </a:tc>
                <a:tc>
                  <a:txBody>
                    <a:bodyPr/>
                    <a:lstStyle/>
                    <a:p>
                      <a:r>
                        <a:rPr lang="en-US" dirty="0"/>
                        <a:t>Input</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Clock for write operation</a:t>
                      </a:r>
                      <a:endParaRPr lang="hi-IN" dirty="0"/>
                    </a:p>
                  </a:txBody>
                  <a:tcPr/>
                </a:tc>
                <a:extLst>
                  <a:ext uri="{0D108BD9-81ED-4DB2-BD59-A6C34878D82A}">
                    <a16:rowId xmlns:a16="http://schemas.microsoft.com/office/drawing/2014/main" val="3459143144"/>
                  </a:ext>
                </a:extLst>
              </a:tr>
              <a:tr h="479659">
                <a:tc>
                  <a:txBody>
                    <a:bodyPr/>
                    <a:lstStyle/>
                    <a:p>
                      <a:r>
                        <a:rPr lang="en-US" dirty="0"/>
                        <a:t>4.</a:t>
                      </a:r>
                      <a:endParaRPr lang="hi-IN" dirty="0"/>
                    </a:p>
                  </a:txBody>
                  <a:tcPr/>
                </a:tc>
                <a:tc>
                  <a:txBody>
                    <a:bodyPr/>
                    <a:lstStyle/>
                    <a:p>
                      <a:r>
                        <a:rPr lang="en-US" dirty="0" err="1"/>
                        <a:t>b_wr_ptr</a:t>
                      </a:r>
                      <a:endParaRPr lang="hi-IN" dirty="0"/>
                    </a:p>
                  </a:txBody>
                  <a:tcPr/>
                </a:tc>
                <a:tc>
                  <a:txBody>
                    <a:bodyPr/>
                    <a:lstStyle/>
                    <a:p>
                      <a:r>
                        <a:rPr lang="en-US" dirty="0"/>
                        <a:t>10</a:t>
                      </a:r>
                      <a:endParaRPr lang="hi-IN" dirty="0"/>
                    </a:p>
                  </a:txBody>
                  <a:tcPr/>
                </a:tc>
                <a:tc>
                  <a:txBody>
                    <a:bodyPr/>
                    <a:lstStyle/>
                    <a:p>
                      <a:r>
                        <a:rPr lang="en-US" dirty="0"/>
                        <a:t>Output</a:t>
                      </a:r>
                      <a:endParaRPr lang="hi-IN" dirty="0"/>
                    </a:p>
                  </a:txBody>
                  <a:tcPr/>
                </a:tc>
                <a:tc>
                  <a:txBody>
                    <a:bodyPr/>
                    <a:lstStyle/>
                    <a:p>
                      <a:r>
                        <a:rPr lang="en-US" dirty="0"/>
                        <a:t>Output address to SRAM</a:t>
                      </a:r>
                      <a:endParaRPr lang="hi-IN" dirty="0"/>
                    </a:p>
                  </a:txBody>
                  <a:tcPr/>
                </a:tc>
                <a:extLst>
                  <a:ext uri="{0D108BD9-81ED-4DB2-BD59-A6C34878D82A}">
                    <a16:rowId xmlns:a16="http://schemas.microsoft.com/office/drawing/2014/main" val="796439541"/>
                  </a:ext>
                </a:extLst>
              </a:tr>
              <a:tr h="479659">
                <a:tc>
                  <a:txBody>
                    <a:bodyPr/>
                    <a:lstStyle/>
                    <a:p>
                      <a:r>
                        <a:rPr lang="en-US" dirty="0"/>
                        <a:t>5.</a:t>
                      </a:r>
                      <a:endParaRPr lang="hi-IN" dirty="0"/>
                    </a:p>
                  </a:txBody>
                  <a:tcPr/>
                </a:tc>
                <a:tc>
                  <a:txBody>
                    <a:bodyPr/>
                    <a:lstStyle/>
                    <a:p>
                      <a:r>
                        <a:rPr lang="en-US" dirty="0" err="1"/>
                        <a:t>MSB_wr_ptr</a:t>
                      </a:r>
                      <a:endParaRPr lang="hi-IN" dirty="0"/>
                    </a:p>
                  </a:txBody>
                  <a:tcPr/>
                </a:tc>
                <a:tc>
                  <a:txBody>
                    <a:bodyPr/>
                    <a:lstStyle/>
                    <a:p>
                      <a:r>
                        <a:rPr lang="en-US" dirty="0"/>
                        <a:t>1</a:t>
                      </a:r>
                      <a:endParaRPr lang="hi-IN" dirty="0"/>
                    </a:p>
                  </a:txBody>
                  <a:tcPr/>
                </a:tc>
                <a:tc>
                  <a:txBody>
                    <a:bodyPr/>
                    <a:lstStyle/>
                    <a:p>
                      <a:r>
                        <a:rPr lang="en-US" dirty="0"/>
                        <a:t>Output</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generate flag logic</a:t>
                      </a:r>
                      <a:endParaRPr lang="hi-IN" dirty="0"/>
                    </a:p>
                  </a:txBody>
                  <a:tcPr/>
                </a:tc>
                <a:extLst>
                  <a:ext uri="{0D108BD9-81ED-4DB2-BD59-A6C34878D82A}">
                    <a16:rowId xmlns:a16="http://schemas.microsoft.com/office/drawing/2014/main" val="2167246993"/>
                  </a:ext>
                </a:extLst>
              </a:tr>
            </a:tbl>
          </a:graphicData>
        </a:graphic>
      </p:graphicFrame>
    </p:spTree>
    <p:extLst>
      <p:ext uri="{BB962C8B-B14F-4D97-AF65-F5344CB8AC3E}">
        <p14:creationId xmlns:p14="http://schemas.microsoft.com/office/powerpoint/2010/main" val="2785766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B83E-9EF0-432B-9AC6-E6BFA9C2FD6A}"/>
              </a:ext>
            </a:extLst>
          </p:cNvPr>
          <p:cNvSpPr>
            <a:spLocks noGrp="1"/>
          </p:cNvSpPr>
          <p:nvPr>
            <p:ph type="title"/>
          </p:nvPr>
        </p:nvSpPr>
        <p:spPr/>
        <p:txBody>
          <a:bodyPr/>
          <a:lstStyle/>
          <a:p>
            <a:r>
              <a:rPr lang="en-US" dirty="0"/>
              <a:t>Write Control Block - RTL</a:t>
            </a:r>
            <a:endParaRPr lang="hi-IN" dirty="0"/>
          </a:p>
        </p:txBody>
      </p:sp>
      <p:pic>
        <p:nvPicPr>
          <p:cNvPr id="8" name="Content Placeholder 7">
            <a:extLst>
              <a:ext uri="{FF2B5EF4-FFF2-40B4-BE49-F238E27FC236}">
                <a16:creationId xmlns:a16="http://schemas.microsoft.com/office/drawing/2014/main" id="{DC5F9D40-20EE-4F74-9A97-0543111040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7264" y="1548512"/>
            <a:ext cx="9389435" cy="4944363"/>
          </a:xfrm>
        </p:spPr>
      </p:pic>
    </p:spTree>
    <p:extLst>
      <p:ext uri="{BB962C8B-B14F-4D97-AF65-F5344CB8AC3E}">
        <p14:creationId xmlns:p14="http://schemas.microsoft.com/office/powerpoint/2010/main" val="741573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AE30-D992-494B-BC12-2BA4C3E09AA4}"/>
              </a:ext>
            </a:extLst>
          </p:cNvPr>
          <p:cNvSpPr>
            <a:spLocks noGrp="1"/>
          </p:cNvSpPr>
          <p:nvPr>
            <p:ph type="title"/>
          </p:nvPr>
        </p:nvSpPr>
        <p:spPr/>
        <p:txBody>
          <a:bodyPr/>
          <a:lstStyle/>
          <a:p>
            <a:r>
              <a:rPr lang="en-US" dirty="0"/>
              <a:t>Test Cases- Writing data</a:t>
            </a:r>
            <a:endParaRPr lang="hi-IN" dirty="0"/>
          </a:p>
        </p:txBody>
      </p:sp>
      <p:sp>
        <p:nvSpPr>
          <p:cNvPr id="3" name="Content Placeholder 2">
            <a:extLst>
              <a:ext uri="{FF2B5EF4-FFF2-40B4-BE49-F238E27FC236}">
                <a16:creationId xmlns:a16="http://schemas.microsoft.com/office/drawing/2014/main" id="{D0E8337D-BAC4-4466-BB2C-C79FBB8EE4E9}"/>
              </a:ext>
            </a:extLst>
          </p:cNvPr>
          <p:cNvSpPr>
            <a:spLocks noGrp="1"/>
          </p:cNvSpPr>
          <p:nvPr>
            <p:ph idx="1"/>
          </p:nvPr>
        </p:nvSpPr>
        <p:spPr/>
        <p:txBody>
          <a:bodyPr/>
          <a:lstStyle/>
          <a:p>
            <a:pPr marL="514350" indent="-514350">
              <a:buFont typeface="+mj-lt"/>
              <a:buAutoNum type="arabicPeriod"/>
            </a:pPr>
            <a:r>
              <a:rPr lang="en-US" dirty="0" err="1"/>
              <a:t>reset_n</a:t>
            </a:r>
            <a:r>
              <a:rPr lang="en-US" dirty="0"/>
              <a:t> = 0, </a:t>
            </a:r>
            <a:r>
              <a:rPr lang="en-US" dirty="0" err="1"/>
              <a:t>wr_clk</a:t>
            </a:r>
            <a:r>
              <a:rPr lang="en-US" dirty="0"/>
              <a:t>= x, </a:t>
            </a:r>
            <a:r>
              <a:rPr lang="en-US" dirty="0" err="1"/>
              <a:t>f_full</a:t>
            </a:r>
            <a:r>
              <a:rPr lang="en-US" dirty="0"/>
              <a:t>=x : </a:t>
            </a:r>
            <a:r>
              <a:rPr lang="en-US" b="1" dirty="0"/>
              <a:t>O/P </a:t>
            </a:r>
            <a:r>
              <a:rPr lang="en-US" b="1" dirty="0" err="1"/>
              <a:t>wr_ptr</a:t>
            </a:r>
            <a:r>
              <a:rPr lang="en-US" b="1" dirty="0"/>
              <a:t> = 3’b000;</a:t>
            </a:r>
          </a:p>
          <a:p>
            <a:pPr marL="514350" indent="-514350">
              <a:buFont typeface="+mj-lt"/>
              <a:buAutoNum type="arabicPeriod"/>
            </a:pPr>
            <a:endParaRPr lang="en-US" b="1" dirty="0"/>
          </a:p>
          <a:p>
            <a:pPr marL="514350" indent="-514350">
              <a:buFont typeface="+mj-lt"/>
              <a:buAutoNum type="arabicPeriod"/>
            </a:pPr>
            <a:r>
              <a:rPr lang="en-US" dirty="0" err="1"/>
              <a:t>reset_n</a:t>
            </a:r>
            <a:r>
              <a:rPr lang="en-US" dirty="0"/>
              <a:t> = 1, </a:t>
            </a:r>
            <a:r>
              <a:rPr lang="en-US" dirty="0" err="1"/>
              <a:t>wr_clk</a:t>
            </a:r>
            <a:r>
              <a:rPr lang="en-US" dirty="0"/>
              <a:t>= </a:t>
            </a:r>
            <a:r>
              <a:rPr lang="en-US" dirty="0" err="1"/>
              <a:t>pos</a:t>
            </a:r>
            <a:r>
              <a:rPr lang="en-US" dirty="0"/>
              <a:t> , </a:t>
            </a:r>
            <a:r>
              <a:rPr lang="en-US" dirty="0" err="1"/>
              <a:t>f_full</a:t>
            </a:r>
            <a:r>
              <a:rPr lang="en-US" dirty="0"/>
              <a:t>=1 : </a:t>
            </a:r>
            <a:r>
              <a:rPr lang="en-US" b="1" dirty="0"/>
              <a:t>O/P </a:t>
            </a:r>
            <a:r>
              <a:rPr lang="en-US" b="1" dirty="0" err="1"/>
              <a:t>wr_ptr</a:t>
            </a:r>
            <a:r>
              <a:rPr lang="en-US" b="1" dirty="0"/>
              <a:t> = </a:t>
            </a:r>
            <a:r>
              <a:rPr lang="en-US" b="1" dirty="0" err="1"/>
              <a:t>Prev_value</a:t>
            </a:r>
            <a:r>
              <a:rPr lang="en-US" b="1" dirty="0"/>
              <a:t>;</a:t>
            </a:r>
          </a:p>
          <a:p>
            <a:pPr marL="514350" indent="-514350">
              <a:buFont typeface="+mj-lt"/>
              <a:buAutoNum type="arabicPeriod"/>
            </a:pPr>
            <a:endParaRPr lang="en-US" b="1" dirty="0"/>
          </a:p>
          <a:p>
            <a:pPr marL="514350" indent="-514350">
              <a:buFont typeface="+mj-lt"/>
              <a:buAutoNum type="arabicPeriod"/>
            </a:pPr>
            <a:r>
              <a:rPr lang="en-US" dirty="0" err="1"/>
              <a:t>reset_n</a:t>
            </a:r>
            <a:r>
              <a:rPr lang="en-US" dirty="0"/>
              <a:t> = 1, </a:t>
            </a:r>
            <a:r>
              <a:rPr lang="en-US" dirty="0" err="1"/>
              <a:t>wr_clk</a:t>
            </a:r>
            <a:r>
              <a:rPr lang="en-US" dirty="0"/>
              <a:t>= </a:t>
            </a:r>
            <a:r>
              <a:rPr lang="en-US" dirty="0" err="1"/>
              <a:t>pos</a:t>
            </a:r>
            <a:r>
              <a:rPr lang="en-US" dirty="0"/>
              <a:t>, </a:t>
            </a:r>
            <a:r>
              <a:rPr lang="en-US" dirty="0" err="1"/>
              <a:t>f_full</a:t>
            </a:r>
            <a:r>
              <a:rPr lang="en-US" dirty="0"/>
              <a:t>=0 : </a:t>
            </a:r>
            <a:r>
              <a:rPr lang="en-US" b="1" dirty="0"/>
              <a:t>O/P </a:t>
            </a:r>
            <a:r>
              <a:rPr lang="en-US" b="1" dirty="0" err="1"/>
              <a:t>wr_ptr</a:t>
            </a:r>
            <a:r>
              <a:rPr lang="en-US" b="1" dirty="0"/>
              <a:t> = +1’b1;</a:t>
            </a:r>
          </a:p>
          <a:p>
            <a:pPr marL="514350" indent="-514350">
              <a:buFont typeface="+mj-lt"/>
              <a:buAutoNum type="arabicPeriod"/>
            </a:pPr>
            <a:endParaRPr lang="en-US" b="1" dirty="0"/>
          </a:p>
          <a:p>
            <a:pPr marL="514350" indent="-514350">
              <a:buFont typeface="+mj-lt"/>
              <a:buAutoNum type="arabicPeriod"/>
            </a:pPr>
            <a:endParaRPr lang="en-US" dirty="0"/>
          </a:p>
        </p:txBody>
      </p:sp>
    </p:spTree>
    <p:extLst>
      <p:ext uri="{BB962C8B-B14F-4D97-AF65-F5344CB8AC3E}">
        <p14:creationId xmlns:p14="http://schemas.microsoft.com/office/powerpoint/2010/main" val="3397022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F69EA-AF7C-441F-AE7F-C78B900C8FE6}"/>
              </a:ext>
            </a:extLst>
          </p:cNvPr>
          <p:cNvSpPr>
            <a:spLocks noGrp="1"/>
          </p:cNvSpPr>
          <p:nvPr>
            <p:ph type="title"/>
          </p:nvPr>
        </p:nvSpPr>
        <p:spPr/>
        <p:txBody>
          <a:bodyPr/>
          <a:lstStyle/>
          <a:p>
            <a:r>
              <a:rPr lang="en-US" dirty="0"/>
              <a:t>Write Control Block – Simulation Results </a:t>
            </a:r>
            <a:endParaRPr lang="hi-IN" dirty="0"/>
          </a:p>
        </p:txBody>
      </p:sp>
      <p:pic>
        <p:nvPicPr>
          <p:cNvPr id="4" name="Picture 3">
            <a:extLst>
              <a:ext uri="{FF2B5EF4-FFF2-40B4-BE49-F238E27FC236}">
                <a16:creationId xmlns:a16="http://schemas.microsoft.com/office/drawing/2014/main" id="{D2A669F3-2E8F-4775-973C-BDB843F24E5D}"/>
              </a:ext>
            </a:extLst>
          </p:cNvPr>
          <p:cNvPicPr>
            <a:picLocks noChangeAspect="1"/>
          </p:cNvPicPr>
          <p:nvPr/>
        </p:nvPicPr>
        <p:blipFill>
          <a:blip r:embed="rId2"/>
          <a:stretch>
            <a:fillRect/>
          </a:stretch>
        </p:blipFill>
        <p:spPr>
          <a:xfrm>
            <a:off x="986347" y="1551147"/>
            <a:ext cx="9872153" cy="2561905"/>
          </a:xfrm>
          <a:prstGeom prst="rect">
            <a:avLst/>
          </a:prstGeom>
        </p:spPr>
      </p:pic>
      <p:pic>
        <p:nvPicPr>
          <p:cNvPr id="5" name="Picture 4">
            <a:extLst>
              <a:ext uri="{FF2B5EF4-FFF2-40B4-BE49-F238E27FC236}">
                <a16:creationId xmlns:a16="http://schemas.microsoft.com/office/drawing/2014/main" id="{2EF44282-C82D-4A33-B4DA-D171B551A4B0}"/>
              </a:ext>
            </a:extLst>
          </p:cNvPr>
          <p:cNvPicPr>
            <a:picLocks noChangeAspect="1"/>
          </p:cNvPicPr>
          <p:nvPr/>
        </p:nvPicPr>
        <p:blipFill>
          <a:blip r:embed="rId3"/>
          <a:stretch>
            <a:fillRect/>
          </a:stretch>
        </p:blipFill>
        <p:spPr>
          <a:xfrm>
            <a:off x="1043490" y="4037169"/>
            <a:ext cx="9815010" cy="2523809"/>
          </a:xfrm>
          <a:prstGeom prst="rect">
            <a:avLst/>
          </a:prstGeom>
        </p:spPr>
      </p:pic>
    </p:spTree>
    <p:extLst>
      <p:ext uri="{BB962C8B-B14F-4D97-AF65-F5344CB8AC3E}">
        <p14:creationId xmlns:p14="http://schemas.microsoft.com/office/powerpoint/2010/main" val="2216617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DDF442-7A05-4D6D-BD1B-0C03C609696D}"/>
              </a:ext>
            </a:extLst>
          </p:cNvPr>
          <p:cNvSpPr>
            <a:spLocks noGrp="1"/>
          </p:cNvSpPr>
          <p:nvPr>
            <p:ph type="title"/>
          </p:nvPr>
        </p:nvSpPr>
        <p:spPr/>
        <p:txBody>
          <a:bodyPr/>
          <a:lstStyle/>
          <a:p>
            <a:r>
              <a:rPr lang="en-IN" dirty="0"/>
              <a:t>Read Control Block</a:t>
            </a:r>
          </a:p>
        </p:txBody>
      </p:sp>
      <p:pic>
        <p:nvPicPr>
          <p:cNvPr id="3" name="Picture 2">
            <a:extLst>
              <a:ext uri="{FF2B5EF4-FFF2-40B4-BE49-F238E27FC236}">
                <a16:creationId xmlns:a16="http://schemas.microsoft.com/office/drawing/2014/main" id="{C80C2890-3037-4B6C-A1FA-6325A66E4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900" y="1619137"/>
            <a:ext cx="5714600" cy="4873738"/>
          </a:xfrm>
          <a:prstGeom prst="rect">
            <a:avLst/>
          </a:prstGeom>
        </p:spPr>
      </p:pic>
    </p:spTree>
    <p:extLst>
      <p:ext uri="{BB962C8B-B14F-4D97-AF65-F5344CB8AC3E}">
        <p14:creationId xmlns:p14="http://schemas.microsoft.com/office/powerpoint/2010/main" val="3231770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22DA2-A8EC-454E-AD50-75F0646CD36C}"/>
              </a:ext>
            </a:extLst>
          </p:cNvPr>
          <p:cNvSpPr>
            <a:spLocks noGrp="1"/>
          </p:cNvSpPr>
          <p:nvPr>
            <p:ph type="title"/>
          </p:nvPr>
        </p:nvSpPr>
        <p:spPr>
          <a:xfrm>
            <a:off x="838200" y="365125"/>
            <a:ext cx="10515600" cy="1325563"/>
          </a:xfrm>
        </p:spPr>
        <p:txBody>
          <a:bodyPr>
            <a:normAutofit/>
          </a:bodyPr>
          <a:lstStyle/>
          <a:p>
            <a:r>
              <a:rPr lang="en-US" dirty="0"/>
              <a:t>Why FIFO required?</a:t>
            </a:r>
            <a:endParaRPr lang="hi-IN" dirty="0"/>
          </a:p>
        </p:txBody>
      </p:sp>
      <p:pic>
        <p:nvPicPr>
          <p:cNvPr id="8" name="Picture 7" descr="A picture containing person, indoor, table&#10;&#10;Description generated with high confidence">
            <a:extLst>
              <a:ext uri="{FF2B5EF4-FFF2-40B4-BE49-F238E27FC236}">
                <a16:creationId xmlns:a16="http://schemas.microsoft.com/office/drawing/2014/main" id="{4B7C02BB-396B-4C65-A85F-9AB215354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151" y="1616856"/>
            <a:ext cx="5012637" cy="2645655"/>
          </a:xfrm>
          <a:prstGeom prst="rect">
            <a:avLst/>
          </a:prstGeom>
        </p:spPr>
      </p:pic>
      <p:sp>
        <p:nvSpPr>
          <p:cNvPr id="14" name="TextBox 13">
            <a:extLst>
              <a:ext uri="{FF2B5EF4-FFF2-40B4-BE49-F238E27FC236}">
                <a16:creationId xmlns:a16="http://schemas.microsoft.com/office/drawing/2014/main" id="{FF837EE6-D01B-42A6-A06E-7CE30198370B}"/>
              </a:ext>
            </a:extLst>
          </p:cNvPr>
          <p:cNvSpPr txBox="1"/>
          <p:nvPr/>
        </p:nvSpPr>
        <p:spPr>
          <a:xfrm>
            <a:off x="838200" y="2708239"/>
            <a:ext cx="4649274" cy="3108543"/>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t>Exchange of data between two different PCBs working at different speed</a:t>
            </a:r>
          </a:p>
          <a:p>
            <a:endParaRPr lang="en-US" sz="2800" dirty="0"/>
          </a:p>
          <a:p>
            <a:pPr marL="342900" indent="-342900">
              <a:buFont typeface="Wingdings" panose="05000000000000000000" pitchFamily="2" charset="2"/>
              <a:buChar char="Ø"/>
            </a:pPr>
            <a:r>
              <a:rPr lang="en-US" sz="2800" dirty="0"/>
              <a:t>Otherwise slowest component will determine the speed</a:t>
            </a:r>
          </a:p>
        </p:txBody>
      </p:sp>
    </p:spTree>
    <p:extLst>
      <p:ext uri="{BB962C8B-B14F-4D97-AF65-F5344CB8AC3E}">
        <p14:creationId xmlns:p14="http://schemas.microsoft.com/office/powerpoint/2010/main" val="1428954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D8450-11DC-4ED6-8123-5608711A6BFC}"/>
              </a:ext>
            </a:extLst>
          </p:cNvPr>
          <p:cNvSpPr>
            <a:spLocks noGrp="1"/>
          </p:cNvSpPr>
          <p:nvPr>
            <p:ph type="title"/>
          </p:nvPr>
        </p:nvSpPr>
        <p:spPr>
          <a:xfrm>
            <a:off x="838200" y="365126"/>
            <a:ext cx="10515600" cy="587912"/>
          </a:xfrm>
        </p:spPr>
        <p:txBody>
          <a:bodyPr>
            <a:normAutofit fontScale="90000"/>
          </a:bodyPr>
          <a:lstStyle/>
          <a:p>
            <a:r>
              <a:rPr lang="en-US" dirty="0"/>
              <a:t>Pin Functions – Read Control Block</a:t>
            </a:r>
            <a:endParaRPr lang="hi-IN" dirty="0"/>
          </a:p>
        </p:txBody>
      </p:sp>
      <p:graphicFrame>
        <p:nvGraphicFramePr>
          <p:cNvPr id="5" name="Content Placeholder 3">
            <a:extLst>
              <a:ext uri="{FF2B5EF4-FFF2-40B4-BE49-F238E27FC236}">
                <a16:creationId xmlns:a16="http://schemas.microsoft.com/office/drawing/2014/main" id="{41D03C52-12F2-453A-96FB-F4F629FBFBE4}"/>
              </a:ext>
            </a:extLst>
          </p:cNvPr>
          <p:cNvGraphicFramePr>
            <a:graphicFrameLocks/>
          </p:cNvGraphicFramePr>
          <p:nvPr>
            <p:extLst>
              <p:ext uri="{D42A27DB-BD31-4B8C-83A1-F6EECF244321}">
                <p14:modId xmlns:p14="http://schemas.microsoft.com/office/powerpoint/2010/main" val="591379425"/>
              </p:ext>
            </p:extLst>
          </p:nvPr>
        </p:nvGraphicFramePr>
        <p:xfrm>
          <a:off x="838200" y="1463698"/>
          <a:ext cx="10515600" cy="2877954"/>
        </p:xfrm>
        <a:graphic>
          <a:graphicData uri="http://schemas.openxmlformats.org/drawingml/2006/table">
            <a:tbl>
              <a:tblPr firstRow="1" bandRow="1">
                <a:tableStyleId>{5C22544A-7EE6-4342-B048-85BDC9FD1C3A}</a:tableStyleId>
              </a:tblPr>
              <a:tblGrid>
                <a:gridCol w="764191">
                  <a:extLst>
                    <a:ext uri="{9D8B030D-6E8A-4147-A177-3AD203B41FA5}">
                      <a16:colId xmlns:a16="http://schemas.microsoft.com/office/drawing/2014/main" val="1371627677"/>
                    </a:ext>
                  </a:extLst>
                </a:gridCol>
                <a:gridCol w="3093379">
                  <a:extLst>
                    <a:ext uri="{9D8B030D-6E8A-4147-A177-3AD203B41FA5}">
                      <a16:colId xmlns:a16="http://schemas.microsoft.com/office/drawing/2014/main" val="2761944774"/>
                    </a:ext>
                  </a:extLst>
                </a:gridCol>
                <a:gridCol w="1513028">
                  <a:extLst>
                    <a:ext uri="{9D8B030D-6E8A-4147-A177-3AD203B41FA5}">
                      <a16:colId xmlns:a16="http://schemas.microsoft.com/office/drawing/2014/main" val="1770436016"/>
                    </a:ext>
                  </a:extLst>
                </a:gridCol>
                <a:gridCol w="1870909">
                  <a:extLst>
                    <a:ext uri="{9D8B030D-6E8A-4147-A177-3AD203B41FA5}">
                      <a16:colId xmlns:a16="http://schemas.microsoft.com/office/drawing/2014/main" val="242731201"/>
                    </a:ext>
                  </a:extLst>
                </a:gridCol>
                <a:gridCol w="3274093">
                  <a:extLst>
                    <a:ext uri="{9D8B030D-6E8A-4147-A177-3AD203B41FA5}">
                      <a16:colId xmlns:a16="http://schemas.microsoft.com/office/drawing/2014/main" val="3193756090"/>
                    </a:ext>
                  </a:extLst>
                </a:gridCol>
              </a:tblGrid>
              <a:tr h="479659">
                <a:tc>
                  <a:txBody>
                    <a:bodyPr/>
                    <a:lstStyle/>
                    <a:p>
                      <a:r>
                        <a:rPr lang="en-US" dirty="0"/>
                        <a:t>No.</a:t>
                      </a:r>
                      <a:endParaRPr lang="hi-IN" dirty="0"/>
                    </a:p>
                  </a:txBody>
                  <a:tcPr/>
                </a:tc>
                <a:tc>
                  <a:txBody>
                    <a:bodyPr/>
                    <a:lstStyle/>
                    <a:p>
                      <a:r>
                        <a:rPr lang="en-US" dirty="0"/>
                        <a:t>Name of Pin</a:t>
                      </a:r>
                      <a:endParaRPr lang="hi-IN" dirty="0"/>
                    </a:p>
                  </a:txBody>
                  <a:tcPr/>
                </a:tc>
                <a:tc>
                  <a:txBody>
                    <a:bodyPr/>
                    <a:lstStyle/>
                    <a:p>
                      <a:r>
                        <a:rPr lang="en-US" dirty="0"/>
                        <a:t>No. of Pins</a:t>
                      </a:r>
                      <a:endParaRPr lang="hi-IN" dirty="0"/>
                    </a:p>
                  </a:txBody>
                  <a:tcPr/>
                </a:tc>
                <a:tc>
                  <a:txBody>
                    <a:bodyPr/>
                    <a:lstStyle/>
                    <a:p>
                      <a:r>
                        <a:rPr lang="en-US" dirty="0"/>
                        <a:t>Direction</a:t>
                      </a:r>
                      <a:endParaRPr lang="hi-IN" dirty="0"/>
                    </a:p>
                  </a:txBody>
                  <a:tcPr/>
                </a:tc>
                <a:tc>
                  <a:txBody>
                    <a:bodyPr/>
                    <a:lstStyle/>
                    <a:p>
                      <a:r>
                        <a:rPr lang="en-US" dirty="0"/>
                        <a:t>Function</a:t>
                      </a:r>
                      <a:endParaRPr lang="hi-IN" dirty="0"/>
                    </a:p>
                  </a:txBody>
                  <a:tcPr/>
                </a:tc>
                <a:extLst>
                  <a:ext uri="{0D108BD9-81ED-4DB2-BD59-A6C34878D82A}">
                    <a16:rowId xmlns:a16="http://schemas.microsoft.com/office/drawing/2014/main" val="47313388"/>
                  </a:ext>
                </a:extLst>
              </a:tr>
              <a:tr h="479659">
                <a:tc>
                  <a:txBody>
                    <a:bodyPr/>
                    <a:lstStyle/>
                    <a:p>
                      <a:r>
                        <a:rPr lang="en-US" dirty="0"/>
                        <a:t>1.</a:t>
                      </a:r>
                      <a:endParaRPr lang="hi-IN" dirty="0"/>
                    </a:p>
                  </a:txBody>
                  <a:tcPr/>
                </a:tc>
                <a:tc>
                  <a:txBody>
                    <a:bodyPr/>
                    <a:lstStyle/>
                    <a:p>
                      <a:r>
                        <a:rPr lang="en-US" dirty="0" err="1"/>
                        <a:t>f_empty</a:t>
                      </a:r>
                      <a:endParaRPr lang="hi-IN" dirty="0"/>
                    </a:p>
                  </a:txBody>
                  <a:tcPr/>
                </a:tc>
                <a:tc>
                  <a:txBody>
                    <a:bodyPr/>
                    <a:lstStyle/>
                    <a:p>
                      <a:r>
                        <a:rPr lang="en-US" dirty="0"/>
                        <a:t>1</a:t>
                      </a:r>
                      <a:endParaRPr lang="hi-IN" dirty="0"/>
                    </a:p>
                  </a:txBody>
                  <a:tcPr/>
                </a:tc>
                <a:tc>
                  <a:txBody>
                    <a:bodyPr/>
                    <a:lstStyle/>
                    <a:p>
                      <a:r>
                        <a:rPr lang="en-US" dirty="0"/>
                        <a:t>Input</a:t>
                      </a:r>
                      <a:endParaRPr lang="hi-IN" dirty="0"/>
                    </a:p>
                  </a:txBody>
                  <a:tcPr/>
                </a:tc>
                <a:tc>
                  <a:txBody>
                    <a:bodyPr/>
                    <a:lstStyle/>
                    <a:p>
                      <a:r>
                        <a:rPr lang="en-US" dirty="0"/>
                        <a:t>Show status of FIFO as empty</a:t>
                      </a:r>
                      <a:endParaRPr lang="hi-IN" dirty="0"/>
                    </a:p>
                  </a:txBody>
                  <a:tcPr/>
                </a:tc>
                <a:extLst>
                  <a:ext uri="{0D108BD9-81ED-4DB2-BD59-A6C34878D82A}">
                    <a16:rowId xmlns:a16="http://schemas.microsoft.com/office/drawing/2014/main" val="1956935590"/>
                  </a:ext>
                </a:extLst>
              </a:tr>
              <a:tr h="479659">
                <a:tc>
                  <a:txBody>
                    <a:bodyPr/>
                    <a:lstStyle/>
                    <a:p>
                      <a:r>
                        <a:rPr lang="en-US" dirty="0"/>
                        <a:t>2.</a:t>
                      </a:r>
                      <a:endParaRPr lang="hi-IN" dirty="0"/>
                    </a:p>
                  </a:txBody>
                  <a:tcPr/>
                </a:tc>
                <a:tc>
                  <a:txBody>
                    <a:bodyPr/>
                    <a:lstStyle/>
                    <a:p>
                      <a:r>
                        <a:rPr lang="en-US" dirty="0" err="1"/>
                        <a:t>reset_n</a:t>
                      </a:r>
                      <a:endParaRPr lang="hi-IN" dirty="0"/>
                    </a:p>
                  </a:txBody>
                  <a:tcPr/>
                </a:tc>
                <a:tc>
                  <a:txBody>
                    <a:bodyPr/>
                    <a:lstStyle/>
                    <a:p>
                      <a:r>
                        <a:rPr lang="en-US" dirty="0"/>
                        <a:t>1</a:t>
                      </a:r>
                      <a:endParaRPr lang="hi-IN" dirty="0"/>
                    </a:p>
                  </a:txBody>
                  <a:tcPr/>
                </a:tc>
                <a:tc>
                  <a:txBody>
                    <a:bodyPr/>
                    <a:lstStyle/>
                    <a:p>
                      <a:r>
                        <a:rPr lang="en-US" dirty="0"/>
                        <a:t>Input</a:t>
                      </a:r>
                      <a:endParaRPr lang="hi-IN" dirty="0"/>
                    </a:p>
                  </a:txBody>
                  <a:tcPr/>
                </a:tc>
                <a:tc>
                  <a:txBody>
                    <a:bodyPr/>
                    <a:lstStyle/>
                    <a:p>
                      <a:r>
                        <a:rPr lang="en-US" dirty="0"/>
                        <a:t>To reset read Pointer</a:t>
                      </a:r>
                      <a:endParaRPr lang="hi-IN" dirty="0"/>
                    </a:p>
                  </a:txBody>
                  <a:tcPr/>
                </a:tc>
                <a:extLst>
                  <a:ext uri="{0D108BD9-81ED-4DB2-BD59-A6C34878D82A}">
                    <a16:rowId xmlns:a16="http://schemas.microsoft.com/office/drawing/2014/main" val="3272137596"/>
                  </a:ext>
                </a:extLst>
              </a:tr>
              <a:tr h="479659">
                <a:tc>
                  <a:txBody>
                    <a:bodyPr/>
                    <a:lstStyle/>
                    <a:p>
                      <a:r>
                        <a:rPr lang="en-US" dirty="0"/>
                        <a:t>3.</a:t>
                      </a:r>
                      <a:endParaRPr lang="hi-IN" dirty="0"/>
                    </a:p>
                  </a:txBody>
                  <a:tcPr/>
                </a:tc>
                <a:tc>
                  <a:txBody>
                    <a:bodyPr/>
                    <a:lstStyle/>
                    <a:p>
                      <a:r>
                        <a:rPr lang="en-US" dirty="0" err="1"/>
                        <a:t>rd_clk</a:t>
                      </a:r>
                      <a:endParaRPr lang="hi-IN" dirty="0"/>
                    </a:p>
                  </a:txBody>
                  <a:tcPr/>
                </a:tc>
                <a:tc>
                  <a:txBody>
                    <a:bodyPr/>
                    <a:lstStyle/>
                    <a:p>
                      <a:r>
                        <a:rPr lang="en-US" dirty="0"/>
                        <a:t>1</a:t>
                      </a:r>
                      <a:endParaRPr lang="hi-IN" dirty="0"/>
                    </a:p>
                  </a:txBody>
                  <a:tcPr/>
                </a:tc>
                <a:tc>
                  <a:txBody>
                    <a:bodyPr/>
                    <a:lstStyle/>
                    <a:p>
                      <a:r>
                        <a:rPr lang="en-US" dirty="0"/>
                        <a:t>Input</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Clock for read operation</a:t>
                      </a:r>
                      <a:endParaRPr lang="hi-IN" dirty="0"/>
                    </a:p>
                  </a:txBody>
                  <a:tcPr/>
                </a:tc>
                <a:extLst>
                  <a:ext uri="{0D108BD9-81ED-4DB2-BD59-A6C34878D82A}">
                    <a16:rowId xmlns:a16="http://schemas.microsoft.com/office/drawing/2014/main" val="3459143144"/>
                  </a:ext>
                </a:extLst>
              </a:tr>
              <a:tr h="479659">
                <a:tc>
                  <a:txBody>
                    <a:bodyPr/>
                    <a:lstStyle/>
                    <a:p>
                      <a:r>
                        <a:rPr lang="en-US" dirty="0"/>
                        <a:t>4.</a:t>
                      </a:r>
                      <a:endParaRPr lang="hi-IN" dirty="0"/>
                    </a:p>
                  </a:txBody>
                  <a:tcPr/>
                </a:tc>
                <a:tc>
                  <a:txBody>
                    <a:bodyPr/>
                    <a:lstStyle/>
                    <a:p>
                      <a:r>
                        <a:rPr lang="en-US" dirty="0" err="1"/>
                        <a:t>b_rd_ptr</a:t>
                      </a:r>
                      <a:endParaRPr lang="hi-IN" dirty="0"/>
                    </a:p>
                  </a:txBody>
                  <a:tcPr/>
                </a:tc>
                <a:tc>
                  <a:txBody>
                    <a:bodyPr/>
                    <a:lstStyle/>
                    <a:p>
                      <a:r>
                        <a:rPr lang="en-US" dirty="0"/>
                        <a:t>10</a:t>
                      </a:r>
                      <a:endParaRPr lang="hi-IN" dirty="0"/>
                    </a:p>
                  </a:txBody>
                  <a:tcPr/>
                </a:tc>
                <a:tc>
                  <a:txBody>
                    <a:bodyPr/>
                    <a:lstStyle/>
                    <a:p>
                      <a:r>
                        <a:rPr lang="en-US" dirty="0"/>
                        <a:t>Output</a:t>
                      </a:r>
                      <a:endParaRPr lang="hi-IN" dirty="0"/>
                    </a:p>
                  </a:txBody>
                  <a:tcPr/>
                </a:tc>
                <a:tc>
                  <a:txBody>
                    <a:bodyPr/>
                    <a:lstStyle/>
                    <a:p>
                      <a:r>
                        <a:rPr lang="en-US" dirty="0"/>
                        <a:t>Output address to SRAM</a:t>
                      </a:r>
                      <a:endParaRPr lang="hi-IN" dirty="0"/>
                    </a:p>
                  </a:txBody>
                  <a:tcPr/>
                </a:tc>
                <a:extLst>
                  <a:ext uri="{0D108BD9-81ED-4DB2-BD59-A6C34878D82A}">
                    <a16:rowId xmlns:a16="http://schemas.microsoft.com/office/drawing/2014/main" val="796439541"/>
                  </a:ext>
                </a:extLst>
              </a:tr>
              <a:tr h="479659">
                <a:tc>
                  <a:txBody>
                    <a:bodyPr/>
                    <a:lstStyle/>
                    <a:p>
                      <a:r>
                        <a:rPr lang="en-US" dirty="0"/>
                        <a:t>5.</a:t>
                      </a:r>
                      <a:endParaRPr lang="hi-IN" dirty="0"/>
                    </a:p>
                  </a:txBody>
                  <a:tcPr/>
                </a:tc>
                <a:tc>
                  <a:txBody>
                    <a:bodyPr/>
                    <a:lstStyle/>
                    <a:p>
                      <a:r>
                        <a:rPr lang="en-US" dirty="0" err="1"/>
                        <a:t>MSB_rd_ptr</a:t>
                      </a:r>
                      <a:endParaRPr lang="hi-IN" dirty="0"/>
                    </a:p>
                  </a:txBody>
                  <a:tcPr/>
                </a:tc>
                <a:tc>
                  <a:txBody>
                    <a:bodyPr/>
                    <a:lstStyle/>
                    <a:p>
                      <a:r>
                        <a:rPr lang="en-US" dirty="0"/>
                        <a:t>1</a:t>
                      </a:r>
                      <a:endParaRPr lang="hi-IN" dirty="0"/>
                    </a:p>
                  </a:txBody>
                  <a:tcPr/>
                </a:tc>
                <a:tc>
                  <a:txBody>
                    <a:bodyPr/>
                    <a:lstStyle/>
                    <a:p>
                      <a:r>
                        <a:rPr lang="en-US" dirty="0"/>
                        <a:t>Output</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generate flag logic</a:t>
                      </a:r>
                      <a:endParaRPr lang="hi-IN" dirty="0"/>
                    </a:p>
                  </a:txBody>
                  <a:tcPr/>
                </a:tc>
                <a:extLst>
                  <a:ext uri="{0D108BD9-81ED-4DB2-BD59-A6C34878D82A}">
                    <a16:rowId xmlns:a16="http://schemas.microsoft.com/office/drawing/2014/main" val="2167246993"/>
                  </a:ext>
                </a:extLst>
              </a:tr>
            </a:tbl>
          </a:graphicData>
        </a:graphic>
      </p:graphicFrame>
    </p:spTree>
    <p:extLst>
      <p:ext uri="{BB962C8B-B14F-4D97-AF65-F5344CB8AC3E}">
        <p14:creationId xmlns:p14="http://schemas.microsoft.com/office/powerpoint/2010/main" val="2884176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A7C0A-C418-4FE4-8F18-92C6B3D45A72}"/>
              </a:ext>
            </a:extLst>
          </p:cNvPr>
          <p:cNvSpPr>
            <a:spLocks noGrp="1"/>
          </p:cNvSpPr>
          <p:nvPr>
            <p:ph type="title"/>
          </p:nvPr>
        </p:nvSpPr>
        <p:spPr/>
        <p:txBody>
          <a:bodyPr/>
          <a:lstStyle/>
          <a:p>
            <a:r>
              <a:rPr lang="en-US" dirty="0"/>
              <a:t>Read Control Block – RTL</a:t>
            </a:r>
            <a:endParaRPr lang="hi-IN" dirty="0"/>
          </a:p>
        </p:txBody>
      </p:sp>
      <p:pic>
        <p:nvPicPr>
          <p:cNvPr id="5" name="Content Placeholder 4">
            <a:extLst>
              <a:ext uri="{FF2B5EF4-FFF2-40B4-BE49-F238E27FC236}">
                <a16:creationId xmlns:a16="http://schemas.microsoft.com/office/drawing/2014/main" id="{274BF02F-BE71-4F36-A11D-5886D26B10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8851" y="1505573"/>
            <a:ext cx="9664249" cy="4987302"/>
          </a:xfrm>
        </p:spPr>
      </p:pic>
    </p:spTree>
    <p:extLst>
      <p:ext uri="{BB962C8B-B14F-4D97-AF65-F5344CB8AC3E}">
        <p14:creationId xmlns:p14="http://schemas.microsoft.com/office/powerpoint/2010/main" val="3497893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AE30-D992-494B-BC12-2BA4C3E09AA4}"/>
              </a:ext>
            </a:extLst>
          </p:cNvPr>
          <p:cNvSpPr>
            <a:spLocks noGrp="1"/>
          </p:cNvSpPr>
          <p:nvPr>
            <p:ph type="title"/>
          </p:nvPr>
        </p:nvSpPr>
        <p:spPr/>
        <p:txBody>
          <a:bodyPr/>
          <a:lstStyle/>
          <a:p>
            <a:r>
              <a:rPr lang="en-US" dirty="0"/>
              <a:t>Test Cases – Reading data</a:t>
            </a:r>
            <a:endParaRPr lang="hi-IN" dirty="0"/>
          </a:p>
        </p:txBody>
      </p:sp>
      <p:sp>
        <p:nvSpPr>
          <p:cNvPr id="3" name="Content Placeholder 2">
            <a:extLst>
              <a:ext uri="{FF2B5EF4-FFF2-40B4-BE49-F238E27FC236}">
                <a16:creationId xmlns:a16="http://schemas.microsoft.com/office/drawing/2014/main" id="{D0E8337D-BAC4-4466-BB2C-C79FBB8EE4E9}"/>
              </a:ext>
            </a:extLst>
          </p:cNvPr>
          <p:cNvSpPr>
            <a:spLocks noGrp="1"/>
          </p:cNvSpPr>
          <p:nvPr>
            <p:ph idx="1"/>
          </p:nvPr>
        </p:nvSpPr>
        <p:spPr/>
        <p:txBody>
          <a:bodyPr/>
          <a:lstStyle/>
          <a:p>
            <a:pPr marL="514350" indent="-514350">
              <a:buFont typeface="+mj-lt"/>
              <a:buAutoNum type="arabicPeriod"/>
            </a:pPr>
            <a:r>
              <a:rPr lang="en-US" dirty="0" err="1"/>
              <a:t>reset_n</a:t>
            </a:r>
            <a:r>
              <a:rPr lang="en-US" dirty="0"/>
              <a:t> = 0, </a:t>
            </a:r>
            <a:r>
              <a:rPr lang="en-US" dirty="0" err="1"/>
              <a:t>rd_clk</a:t>
            </a:r>
            <a:r>
              <a:rPr lang="en-US" dirty="0"/>
              <a:t>= x, </a:t>
            </a:r>
            <a:r>
              <a:rPr lang="en-US" dirty="0" err="1"/>
              <a:t>f_empty</a:t>
            </a:r>
            <a:r>
              <a:rPr lang="en-US" dirty="0"/>
              <a:t>=x : </a:t>
            </a:r>
            <a:r>
              <a:rPr lang="en-US" b="1" dirty="0"/>
              <a:t>O/P </a:t>
            </a:r>
            <a:r>
              <a:rPr lang="en-US" b="1" dirty="0" err="1"/>
              <a:t>read_ptr</a:t>
            </a:r>
            <a:r>
              <a:rPr lang="en-US" b="1" dirty="0"/>
              <a:t> = 3’b000;</a:t>
            </a:r>
          </a:p>
          <a:p>
            <a:pPr marL="514350" indent="-514350">
              <a:buFont typeface="+mj-lt"/>
              <a:buAutoNum type="arabicPeriod"/>
            </a:pPr>
            <a:endParaRPr lang="en-US" b="1" dirty="0"/>
          </a:p>
          <a:p>
            <a:pPr marL="514350" indent="-514350">
              <a:buFont typeface="+mj-lt"/>
              <a:buAutoNum type="arabicPeriod"/>
            </a:pPr>
            <a:r>
              <a:rPr lang="en-US" dirty="0" err="1"/>
              <a:t>reset_n</a:t>
            </a:r>
            <a:r>
              <a:rPr lang="en-US" dirty="0"/>
              <a:t> = 1, </a:t>
            </a:r>
            <a:r>
              <a:rPr lang="en-US" dirty="0" err="1"/>
              <a:t>rd_clk</a:t>
            </a:r>
            <a:r>
              <a:rPr lang="en-US" dirty="0"/>
              <a:t>= </a:t>
            </a:r>
            <a:r>
              <a:rPr lang="en-US" dirty="0" err="1"/>
              <a:t>pos</a:t>
            </a:r>
            <a:r>
              <a:rPr lang="en-US" dirty="0"/>
              <a:t> , </a:t>
            </a:r>
            <a:r>
              <a:rPr lang="en-US" dirty="0" err="1"/>
              <a:t>f_empty</a:t>
            </a:r>
            <a:r>
              <a:rPr lang="en-US" dirty="0"/>
              <a:t>=1 : </a:t>
            </a:r>
            <a:r>
              <a:rPr lang="en-US" b="1" dirty="0"/>
              <a:t>O/P </a:t>
            </a:r>
            <a:r>
              <a:rPr lang="en-US" b="1" dirty="0" err="1"/>
              <a:t>read_ptr</a:t>
            </a:r>
            <a:r>
              <a:rPr lang="en-US" b="1" dirty="0"/>
              <a:t> = </a:t>
            </a:r>
            <a:r>
              <a:rPr lang="en-US" b="1" dirty="0" err="1"/>
              <a:t>Prev_value</a:t>
            </a:r>
            <a:r>
              <a:rPr lang="en-US" b="1" dirty="0"/>
              <a:t>;</a:t>
            </a:r>
          </a:p>
          <a:p>
            <a:pPr marL="514350" indent="-514350">
              <a:buFont typeface="+mj-lt"/>
              <a:buAutoNum type="arabicPeriod"/>
            </a:pPr>
            <a:endParaRPr lang="en-US" b="1" dirty="0"/>
          </a:p>
          <a:p>
            <a:pPr marL="514350" indent="-514350">
              <a:buFont typeface="+mj-lt"/>
              <a:buAutoNum type="arabicPeriod"/>
            </a:pPr>
            <a:r>
              <a:rPr lang="en-US" dirty="0" err="1"/>
              <a:t>reset_n</a:t>
            </a:r>
            <a:r>
              <a:rPr lang="en-US" dirty="0"/>
              <a:t> = 1, </a:t>
            </a:r>
            <a:r>
              <a:rPr lang="en-US" dirty="0" err="1"/>
              <a:t>rd_clk</a:t>
            </a:r>
            <a:r>
              <a:rPr lang="en-US" dirty="0"/>
              <a:t>= </a:t>
            </a:r>
            <a:r>
              <a:rPr lang="en-US" dirty="0" err="1"/>
              <a:t>pos</a:t>
            </a:r>
            <a:r>
              <a:rPr lang="en-US" dirty="0"/>
              <a:t>, </a:t>
            </a:r>
            <a:r>
              <a:rPr lang="en-US" dirty="0" err="1"/>
              <a:t>f_empty</a:t>
            </a:r>
            <a:r>
              <a:rPr lang="en-US" dirty="0"/>
              <a:t>=0 : </a:t>
            </a:r>
            <a:r>
              <a:rPr lang="en-US" b="1" dirty="0"/>
              <a:t>O/P </a:t>
            </a:r>
            <a:r>
              <a:rPr lang="en-US" b="1" dirty="0" err="1"/>
              <a:t>read_ptr</a:t>
            </a:r>
            <a:r>
              <a:rPr lang="en-US" b="1" dirty="0"/>
              <a:t> = +1’b1;</a:t>
            </a:r>
          </a:p>
          <a:p>
            <a:pPr marL="514350" indent="-514350">
              <a:buFont typeface="+mj-lt"/>
              <a:buAutoNum type="arabicPeriod"/>
            </a:pPr>
            <a:endParaRPr lang="en-US" b="1" dirty="0"/>
          </a:p>
          <a:p>
            <a:pPr marL="514350" indent="-514350">
              <a:buFont typeface="+mj-lt"/>
              <a:buAutoNum type="arabicPeriod"/>
            </a:pPr>
            <a:endParaRPr lang="en-US" dirty="0"/>
          </a:p>
        </p:txBody>
      </p:sp>
    </p:spTree>
    <p:extLst>
      <p:ext uri="{BB962C8B-B14F-4D97-AF65-F5344CB8AC3E}">
        <p14:creationId xmlns:p14="http://schemas.microsoft.com/office/powerpoint/2010/main" val="2140327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EFFF-FE2E-4650-A727-E5102E685CC9}"/>
              </a:ext>
            </a:extLst>
          </p:cNvPr>
          <p:cNvSpPr>
            <a:spLocks noGrp="1"/>
          </p:cNvSpPr>
          <p:nvPr>
            <p:ph type="title"/>
          </p:nvPr>
        </p:nvSpPr>
        <p:spPr/>
        <p:txBody>
          <a:bodyPr/>
          <a:lstStyle/>
          <a:p>
            <a:r>
              <a:rPr lang="en-US" dirty="0"/>
              <a:t>Read Control Block – Simulation Results </a:t>
            </a:r>
            <a:endParaRPr lang="hi-IN" dirty="0"/>
          </a:p>
        </p:txBody>
      </p:sp>
      <p:pic>
        <p:nvPicPr>
          <p:cNvPr id="9" name="Picture 8">
            <a:extLst>
              <a:ext uri="{FF2B5EF4-FFF2-40B4-BE49-F238E27FC236}">
                <a16:creationId xmlns:a16="http://schemas.microsoft.com/office/drawing/2014/main" id="{A74953C0-0507-435F-A5D2-77EFF9AA4FEA}"/>
              </a:ext>
            </a:extLst>
          </p:cNvPr>
          <p:cNvPicPr>
            <a:picLocks noChangeAspect="1"/>
          </p:cNvPicPr>
          <p:nvPr/>
        </p:nvPicPr>
        <p:blipFill>
          <a:blip r:embed="rId2"/>
          <a:stretch>
            <a:fillRect/>
          </a:stretch>
        </p:blipFill>
        <p:spPr>
          <a:xfrm>
            <a:off x="749300" y="1485901"/>
            <a:ext cx="10795000" cy="2336800"/>
          </a:xfrm>
          <a:prstGeom prst="rect">
            <a:avLst/>
          </a:prstGeom>
        </p:spPr>
      </p:pic>
      <p:pic>
        <p:nvPicPr>
          <p:cNvPr id="10" name="Picture 9">
            <a:extLst>
              <a:ext uri="{FF2B5EF4-FFF2-40B4-BE49-F238E27FC236}">
                <a16:creationId xmlns:a16="http://schemas.microsoft.com/office/drawing/2014/main" id="{559651BB-36AA-42C1-9CCA-33306C4F5015}"/>
              </a:ext>
            </a:extLst>
          </p:cNvPr>
          <p:cNvPicPr>
            <a:picLocks noChangeAspect="1"/>
          </p:cNvPicPr>
          <p:nvPr/>
        </p:nvPicPr>
        <p:blipFill>
          <a:blip r:embed="rId3"/>
          <a:stretch>
            <a:fillRect/>
          </a:stretch>
        </p:blipFill>
        <p:spPr>
          <a:xfrm>
            <a:off x="749300" y="4056062"/>
            <a:ext cx="10985500" cy="2336800"/>
          </a:xfrm>
          <a:prstGeom prst="rect">
            <a:avLst/>
          </a:prstGeom>
        </p:spPr>
      </p:pic>
    </p:spTree>
    <p:extLst>
      <p:ext uri="{BB962C8B-B14F-4D97-AF65-F5344CB8AC3E}">
        <p14:creationId xmlns:p14="http://schemas.microsoft.com/office/powerpoint/2010/main" val="616137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B5E9-3E6E-4903-8331-31AE7066A413}"/>
              </a:ext>
            </a:extLst>
          </p:cNvPr>
          <p:cNvSpPr txBox="1">
            <a:spLocks/>
          </p:cNvSpPr>
          <p:nvPr/>
        </p:nvSpPr>
        <p:spPr>
          <a:xfrm>
            <a:off x="838200" y="198871"/>
            <a:ext cx="10515600" cy="8993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Dual Port SRAM – Top Level Diagram</a:t>
            </a:r>
          </a:p>
        </p:txBody>
      </p:sp>
      <p:pic>
        <p:nvPicPr>
          <p:cNvPr id="5" name="Picture 4">
            <a:extLst>
              <a:ext uri="{FF2B5EF4-FFF2-40B4-BE49-F238E27FC236}">
                <a16:creationId xmlns:a16="http://schemas.microsoft.com/office/drawing/2014/main" id="{F87AA300-0105-4369-BC72-1767F048D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950" y="1098223"/>
            <a:ext cx="5924550" cy="5156412"/>
          </a:xfrm>
          <a:prstGeom prst="rect">
            <a:avLst/>
          </a:prstGeom>
        </p:spPr>
      </p:pic>
    </p:spTree>
    <p:extLst>
      <p:ext uri="{BB962C8B-B14F-4D97-AF65-F5344CB8AC3E}">
        <p14:creationId xmlns:p14="http://schemas.microsoft.com/office/powerpoint/2010/main" val="3888908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8BF10-DB68-4BD1-AA6F-2878E715B339}"/>
              </a:ext>
            </a:extLst>
          </p:cNvPr>
          <p:cNvSpPr>
            <a:spLocks noGrp="1"/>
          </p:cNvSpPr>
          <p:nvPr>
            <p:ph type="title"/>
          </p:nvPr>
        </p:nvSpPr>
        <p:spPr>
          <a:xfrm>
            <a:off x="838200" y="365125"/>
            <a:ext cx="10515600" cy="1048039"/>
          </a:xfrm>
        </p:spPr>
        <p:txBody>
          <a:bodyPr/>
          <a:lstStyle/>
          <a:p>
            <a:r>
              <a:rPr lang="en-US" dirty="0"/>
              <a:t>Pin Description – Dual Port SRAM </a:t>
            </a:r>
            <a:endParaRPr lang="hi-IN" dirty="0"/>
          </a:p>
        </p:txBody>
      </p:sp>
      <p:graphicFrame>
        <p:nvGraphicFramePr>
          <p:cNvPr id="4" name="Content Placeholder 3">
            <a:extLst>
              <a:ext uri="{FF2B5EF4-FFF2-40B4-BE49-F238E27FC236}">
                <a16:creationId xmlns:a16="http://schemas.microsoft.com/office/drawing/2014/main" id="{D85B562C-7B8E-4B11-B89D-8E0771391002}"/>
              </a:ext>
            </a:extLst>
          </p:cNvPr>
          <p:cNvGraphicFramePr>
            <a:graphicFrameLocks noGrp="1"/>
          </p:cNvGraphicFramePr>
          <p:nvPr>
            <p:ph idx="1"/>
            <p:extLst>
              <p:ext uri="{D42A27DB-BD31-4B8C-83A1-F6EECF244321}">
                <p14:modId xmlns:p14="http://schemas.microsoft.com/office/powerpoint/2010/main" val="100502949"/>
              </p:ext>
            </p:extLst>
          </p:nvPr>
        </p:nvGraphicFramePr>
        <p:xfrm>
          <a:off x="838200" y="1577563"/>
          <a:ext cx="10688781" cy="3531465"/>
        </p:xfrm>
        <a:graphic>
          <a:graphicData uri="http://schemas.openxmlformats.org/drawingml/2006/table">
            <a:tbl>
              <a:tblPr firstRow="1" bandRow="1">
                <a:tableStyleId>{5C22544A-7EE6-4342-B048-85BDC9FD1C3A}</a:tableStyleId>
              </a:tblPr>
              <a:tblGrid>
                <a:gridCol w="697094">
                  <a:extLst>
                    <a:ext uri="{9D8B030D-6E8A-4147-A177-3AD203B41FA5}">
                      <a16:colId xmlns:a16="http://schemas.microsoft.com/office/drawing/2014/main" val="2285811428"/>
                    </a:ext>
                  </a:extLst>
                </a:gridCol>
                <a:gridCol w="2957371">
                  <a:extLst>
                    <a:ext uri="{9D8B030D-6E8A-4147-A177-3AD203B41FA5}">
                      <a16:colId xmlns:a16="http://schemas.microsoft.com/office/drawing/2014/main" val="2406960314"/>
                    </a:ext>
                  </a:extLst>
                </a:gridCol>
                <a:gridCol w="1577264">
                  <a:extLst>
                    <a:ext uri="{9D8B030D-6E8A-4147-A177-3AD203B41FA5}">
                      <a16:colId xmlns:a16="http://schemas.microsoft.com/office/drawing/2014/main" val="1046338997"/>
                    </a:ext>
                  </a:extLst>
                </a:gridCol>
                <a:gridCol w="1408271">
                  <a:extLst>
                    <a:ext uri="{9D8B030D-6E8A-4147-A177-3AD203B41FA5}">
                      <a16:colId xmlns:a16="http://schemas.microsoft.com/office/drawing/2014/main" val="418778870"/>
                    </a:ext>
                  </a:extLst>
                </a:gridCol>
                <a:gridCol w="4048781">
                  <a:extLst>
                    <a:ext uri="{9D8B030D-6E8A-4147-A177-3AD203B41FA5}">
                      <a16:colId xmlns:a16="http://schemas.microsoft.com/office/drawing/2014/main" val="56795532"/>
                    </a:ext>
                  </a:extLst>
                </a:gridCol>
              </a:tblGrid>
              <a:tr h="392385">
                <a:tc>
                  <a:txBody>
                    <a:bodyPr/>
                    <a:lstStyle/>
                    <a:p>
                      <a:r>
                        <a:rPr lang="en-US" dirty="0"/>
                        <a:t>No.</a:t>
                      </a:r>
                      <a:endParaRPr lang="hi-IN" dirty="0"/>
                    </a:p>
                  </a:txBody>
                  <a:tcPr/>
                </a:tc>
                <a:tc>
                  <a:txBody>
                    <a:bodyPr/>
                    <a:lstStyle/>
                    <a:p>
                      <a:r>
                        <a:rPr lang="en-US" dirty="0"/>
                        <a:t>Name of Pin</a:t>
                      </a:r>
                      <a:endParaRPr lang="hi-IN" dirty="0"/>
                    </a:p>
                  </a:txBody>
                  <a:tcPr/>
                </a:tc>
                <a:tc>
                  <a:txBody>
                    <a:bodyPr/>
                    <a:lstStyle/>
                    <a:p>
                      <a:r>
                        <a:rPr lang="en-US" dirty="0"/>
                        <a:t>No. of Pins</a:t>
                      </a:r>
                      <a:endParaRPr lang="hi-IN" dirty="0"/>
                    </a:p>
                  </a:txBody>
                  <a:tcPr/>
                </a:tc>
                <a:tc>
                  <a:txBody>
                    <a:bodyPr/>
                    <a:lstStyle/>
                    <a:p>
                      <a:r>
                        <a:rPr lang="en-US" dirty="0"/>
                        <a:t>Direction</a:t>
                      </a:r>
                      <a:endParaRPr lang="hi-IN" dirty="0"/>
                    </a:p>
                  </a:txBody>
                  <a:tcPr/>
                </a:tc>
                <a:tc>
                  <a:txBody>
                    <a:bodyPr/>
                    <a:lstStyle/>
                    <a:p>
                      <a:r>
                        <a:rPr lang="en-US" dirty="0"/>
                        <a:t>Function</a:t>
                      </a:r>
                      <a:endParaRPr lang="hi-IN" dirty="0"/>
                    </a:p>
                  </a:txBody>
                  <a:tcPr/>
                </a:tc>
                <a:extLst>
                  <a:ext uri="{0D108BD9-81ED-4DB2-BD59-A6C34878D82A}">
                    <a16:rowId xmlns:a16="http://schemas.microsoft.com/office/drawing/2014/main" val="3455363609"/>
                  </a:ext>
                </a:extLst>
              </a:tr>
              <a:tr h="392385">
                <a:tc>
                  <a:txBody>
                    <a:bodyPr/>
                    <a:lstStyle/>
                    <a:p>
                      <a:r>
                        <a:rPr lang="en-US" dirty="0"/>
                        <a:t>1</a:t>
                      </a:r>
                      <a:endParaRPr lang="hi-IN" dirty="0"/>
                    </a:p>
                  </a:txBody>
                  <a:tcPr/>
                </a:tc>
                <a:tc>
                  <a:txBody>
                    <a:bodyPr/>
                    <a:lstStyle/>
                    <a:p>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b_rd_ptr</a:t>
                      </a:r>
                      <a:endParaRPr lang="en-US" sz="1800" kern="1200" dirty="0">
                        <a:solidFill>
                          <a:schemeClr val="dk1"/>
                        </a:solidFill>
                        <a:effectLst/>
                        <a:latin typeface="+mn-lt"/>
                        <a:ea typeface="+mn-ea"/>
                        <a:cs typeface="+mn-cs"/>
                      </a:endParaRPr>
                    </a:p>
                  </a:txBody>
                  <a:tcPr/>
                </a:tc>
                <a:tc>
                  <a:txBody>
                    <a:bodyPr/>
                    <a:lstStyle/>
                    <a:p>
                      <a:r>
                        <a:rPr lang="en-US" dirty="0"/>
                        <a:t>10</a:t>
                      </a:r>
                      <a:endParaRPr lang="hi-IN" dirty="0"/>
                    </a:p>
                  </a:txBody>
                  <a:tcPr/>
                </a:tc>
                <a:tc>
                  <a:txBody>
                    <a:bodyPr/>
                    <a:lstStyle/>
                    <a:p>
                      <a:r>
                        <a:rPr lang="en-US" dirty="0"/>
                        <a:t>Input </a:t>
                      </a:r>
                      <a:endParaRPr lang="hi-IN" dirty="0"/>
                    </a:p>
                  </a:txBody>
                  <a:tcPr/>
                </a:tc>
                <a:tc>
                  <a:txBody>
                    <a:bodyPr/>
                    <a:lstStyle/>
                    <a:p>
                      <a:r>
                        <a:rPr lang="en-US" dirty="0"/>
                        <a:t>Port specifying the read address </a:t>
                      </a:r>
                      <a:endParaRPr lang="hi-IN" dirty="0"/>
                    </a:p>
                  </a:txBody>
                  <a:tcPr/>
                </a:tc>
                <a:extLst>
                  <a:ext uri="{0D108BD9-81ED-4DB2-BD59-A6C34878D82A}">
                    <a16:rowId xmlns:a16="http://schemas.microsoft.com/office/drawing/2014/main" val="1026733865"/>
                  </a:ext>
                </a:extLst>
              </a:tr>
              <a:tr h="392385">
                <a:tc>
                  <a:txBody>
                    <a:bodyPr/>
                    <a:lstStyle/>
                    <a:p>
                      <a:r>
                        <a:rPr lang="en-US" dirty="0"/>
                        <a:t>2</a:t>
                      </a:r>
                      <a:endParaRPr lang="hi-IN" dirty="0"/>
                    </a:p>
                  </a:txBody>
                  <a:tcPr/>
                </a:tc>
                <a:tc>
                  <a:txBody>
                    <a:bodyPr/>
                    <a:lstStyle/>
                    <a:p>
                      <a:r>
                        <a:rPr lang="en-US" dirty="0" err="1"/>
                        <a:t>b_wr_ptr</a:t>
                      </a:r>
                      <a:endParaRPr lang="hi-IN" dirty="0"/>
                    </a:p>
                  </a:txBody>
                  <a:tcPr/>
                </a:tc>
                <a:tc>
                  <a:txBody>
                    <a:bodyPr/>
                    <a:lstStyle/>
                    <a:p>
                      <a:r>
                        <a:rPr lang="en-US" dirty="0"/>
                        <a:t>10</a:t>
                      </a:r>
                      <a:endParaRPr lang="hi-IN" dirty="0"/>
                    </a:p>
                  </a:txBody>
                  <a:tcPr/>
                </a:tc>
                <a:tc>
                  <a:txBody>
                    <a:bodyPr/>
                    <a:lstStyle/>
                    <a:p>
                      <a:r>
                        <a:rPr lang="en-US" dirty="0"/>
                        <a:t>Input</a:t>
                      </a:r>
                      <a:endParaRPr lang="hi-IN" dirty="0"/>
                    </a:p>
                  </a:txBody>
                  <a:tcPr/>
                </a:tc>
                <a:tc>
                  <a:txBody>
                    <a:bodyPr/>
                    <a:lstStyle/>
                    <a:p>
                      <a:r>
                        <a:rPr lang="en-US" dirty="0"/>
                        <a:t>Port specifying the write address </a:t>
                      </a:r>
                      <a:endParaRPr lang="hi-IN" dirty="0"/>
                    </a:p>
                  </a:txBody>
                  <a:tcPr/>
                </a:tc>
                <a:extLst>
                  <a:ext uri="{0D108BD9-81ED-4DB2-BD59-A6C34878D82A}">
                    <a16:rowId xmlns:a16="http://schemas.microsoft.com/office/drawing/2014/main" val="990098666"/>
                  </a:ext>
                </a:extLst>
              </a:tr>
              <a:tr h="392385">
                <a:tc>
                  <a:txBody>
                    <a:bodyPr/>
                    <a:lstStyle/>
                    <a:p>
                      <a:r>
                        <a:rPr lang="en-US" dirty="0"/>
                        <a:t>3</a:t>
                      </a:r>
                      <a:endParaRPr lang="hi-IN" dirty="0"/>
                    </a:p>
                  </a:txBody>
                  <a:tcPr/>
                </a:tc>
                <a:tc>
                  <a:txBody>
                    <a:bodyPr/>
                    <a:lstStyle/>
                    <a:p>
                      <a:r>
                        <a:rPr lang="en-US" dirty="0" err="1"/>
                        <a:t>wr_data_in</a:t>
                      </a:r>
                      <a:endParaRPr lang="hi-IN" dirty="0"/>
                    </a:p>
                  </a:txBody>
                  <a:tcPr/>
                </a:tc>
                <a:tc>
                  <a:txBody>
                    <a:bodyPr/>
                    <a:lstStyle/>
                    <a:p>
                      <a:r>
                        <a:rPr lang="en-US" dirty="0"/>
                        <a:t>8</a:t>
                      </a:r>
                      <a:endParaRPr lang="hi-IN" dirty="0"/>
                    </a:p>
                  </a:txBody>
                  <a:tcPr/>
                </a:tc>
                <a:tc>
                  <a:txBody>
                    <a:bodyPr/>
                    <a:lstStyle/>
                    <a:p>
                      <a:r>
                        <a:rPr lang="en-US" dirty="0"/>
                        <a:t>Input</a:t>
                      </a:r>
                      <a:endParaRPr lang="hi-IN" dirty="0"/>
                    </a:p>
                  </a:txBody>
                  <a:tcPr/>
                </a:tc>
                <a:tc>
                  <a:txBody>
                    <a:bodyPr/>
                    <a:lstStyle/>
                    <a:p>
                      <a:r>
                        <a:rPr lang="en-US" dirty="0"/>
                        <a:t>Input data port</a:t>
                      </a:r>
                      <a:endParaRPr lang="hi-IN" dirty="0"/>
                    </a:p>
                  </a:txBody>
                  <a:tcPr/>
                </a:tc>
                <a:extLst>
                  <a:ext uri="{0D108BD9-81ED-4DB2-BD59-A6C34878D82A}">
                    <a16:rowId xmlns:a16="http://schemas.microsoft.com/office/drawing/2014/main" val="3451900667"/>
                  </a:ext>
                </a:extLst>
              </a:tr>
              <a:tr h="392385">
                <a:tc>
                  <a:txBody>
                    <a:bodyPr/>
                    <a:lstStyle/>
                    <a:p>
                      <a:r>
                        <a:rPr lang="en-US" dirty="0"/>
                        <a:t>4</a:t>
                      </a:r>
                      <a:endParaRPr lang="hi-IN" dirty="0"/>
                    </a:p>
                  </a:txBody>
                  <a:tcPr/>
                </a:tc>
                <a:tc>
                  <a:txBody>
                    <a:bodyPr/>
                    <a:lstStyle/>
                    <a:p>
                      <a:r>
                        <a:rPr lang="en-US" dirty="0" err="1"/>
                        <a:t>rd_clk</a:t>
                      </a:r>
                      <a:endParaRPr lang="hi-IN" dirty="0"/>
                    </a:p>
                  </a:txBody>
                  <a:tcPr/>
                </a:tc>
                <a:tc>
                  <a:txBody>
                    <a:bodyPr/>
                    <a:lstStyle/>
                    <a:p>
                      <a:r>
                        <a:rPr lang="en-US" dirty="0"/>
                        <a:t>1</a:t>
                      </a:r>
                      <a:endParaRPr lang="hi-IN" dirty="0"/>
                    </a:p>
                  </a:txBody>
                  <a:tcPr/>
                </a:tc>
                <a:tc>
                  <a:txBody>
                    <a:bodyPr/>
                    <a:lstStyle/>
                    <a:p>
                      <a:r>
                        <a:rPr lang="en-US" dirty="0"/>
                        <a:t>Input</a:t>
                      </a:r>
                      <a:endParaRPr lang="hi-IN" dirty="0"/>
                    </a:p>
                  </a:txBody>
                  <a:tcPr/>
                </a:tc>
                <a:tc>
                  <a:txBody>
                    <a:bodyPr/>
                    <a:lstStyle/>
                    <a:p>
                      <a:r>
                        <a:rPr lang="en-US" dirty="0"/>
                        <a:t>Read clock signal for operation</a:t>
                      </a:r>
                      <a:endParaRPr lang="hi-IN" dirty="0"/>
                    </a:p>
                  </a:txBody>
                  <a:tcPr/>
                </a:tc>
                <a:extLst>
                  <a:ext uri="{0D108BD9-81ED-4DB2-BD59-A6C34878D82A}">
                    <a16:rowId xmlns:a16="http://schemas.microsoft.com/office/drawing/2014/main" val="3598283550"/>
                  </a:ext>
                </a:extLst>
              </a:tr>
              <a:tr h="392385">
                <a:tc>
                  <a:txBody>
                    <a:bodyPr/>
                    <a:lstStyle/>
                    <a:p>
                      <a:r>
                        <a:rPr lang="en-US" dirty="0"/>
                        <a:t>5</a:t>
                      </a:r>
                      <a:endParaRPr lang="hi-IN" dirty="0"/>
                    </a:p>
                  </a:txBody>
                  <a:tcPr/>
                </a:tc>
                <a:tc>
                  <a:txBody>
                    <a:bodyPr/>
                    <a:lstStyle/>
                    <a:p>
                      <a:r>
                        <a:rPr lang="en-US" dirty="0" err="1"/>
                        <a:t>wr_clk</a:t>
                      </a:r>
                      <a:endParaRPr lang="hi-IN" dirty="0"/>
                    </a:p>
                  </a:txBody>
                  <a:tcPr/>
                </a:tc>
                <a:tc>
                  <a:txBody>
                    <a:bodyPr/>
                    <a:lstStyle/>
                    <a:p>
                      <a:r>
                        <a:rPr lang="en-US" dirty="0"/>
                        <a:t>1</a:t>
                      </a:r>
                      <a:endParaRPr lang="hi-IN" dirty="0"/>
                    </a:p>
                  </a:txBody>
                  <a:tcPr/>
                </a:tc>
                <a:tc>
                  <a:txBody>
                    <a:bodyPr/>
                    <a:lstStyle/>
                    <a:p>
                      <a:r>
                        <a:rPr lang="en-US" dirty="0"/>
                        <a:t>Input</a:t>
                      </a:r>
                      <a:endParaRPr lang="hi-IN" dirty="0"/>
                    </a:p>
                  </a:txBody>
                  <a:tcPr/>
                </a:tc>
                <a:tc>
                  <a:txBody>
                    <a:bodyPr/>
                    <a:lstStyle/>
                    <a:p>
                      <a:r>
                        <a:rPr lang="en-US" dirty="0"/>
                        <a:t>Write clock signal for operation</a:t>
                      </a:r>
                      <a:endParaRPr lang="hi-IN" dirty="0"/>
                    </a:p>
                  </a:txBody>
                  <a:tcPr/>
                </a:tc>
                <a:extLst>
                  <a:ext uri="{0D108BD9-81ED-4DB2-BD59-A6C34878D82A}">
                    <a16:rowId xmlns:a16="http://schemas.microsoft.com/office/drawing/2014/main" val="1369716443"/>
                  </a:ext>
                </a:extLst>
              </a:tr>
              <a:tr h="392385">
                <a:tc>
                  <a:txBody>
                    <a:bodyPr/>
                    <a:lstStyle/>
                    <a:p>
                      <a:r>
                        <a:rPr lang="en-US" dirty="0"/>
                        <a:t>6</a:t>
                      </a:r>
                      <a:endParaRPr lang="hi-IN" dirty="0"/>
                    </a:p>
                  </a:txBody>
                  <a:tcPr/>
                </a:tc>
                <a:tc>
                  <a:txBody>
                    <a:bodyPr/>
                    <a:lstStyle/>
                    <a:p>
                      <a:r>
                        <a:rPr lang="en-US" dirty="0" err="1"/>
                        <a:t>rd_en_in</a:t>
                      </a:r>
                      <a:endParaRPr lang="hi-IN" dirty="0"/>
                    </a:p>
                  </a:txBody>
                  <a:tcPr/>
                </a:tc>
                <a:tc>
                  <a:txBody>
                    <a:bodyPr/>
                    <a:lstStyle/>
                    <a:p>
                      <a:r>
                        <a:rPr lang="en-US" dirty="0"/>
                        <a:t>1</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Input </a:t>
                      </a:r>
                      <a:endParaRPr lang="hi-IN" dirty="0"/>
                    </a:p>
                  </a:txBody>
                  <a:tcPr/>
                </a:tc>
                <a:tc>
                  <a:txBody>
                    <a:bodyPr/>
                    <a:lstStyle/>
                    <a:p>
                      <a:r>
                        <a:rPr lang="en-US" dirty="0"/>
                        <a:t>Enable pin for the read operation</a:t>
                      </a:r>
                      <a:endParaRPr lang="hi-IN" dirty="0"/>
                    </a:p>
                  </a:txBody>
                  <a:tcPr/>
                </a:tc>
                <a:extLst>
                  <a:ext uri="{0D108BD9-81ED-4DB2-BD59-A6C34878D82A}">
                    <a16:rowId xmlns:a16="http://schemas.microsoft.com/office/drawing/2014/main" val="4060694970"/>
                  </a:ext>
                </a:extLst>
              </a:tr>
              <a:tr h="392385">
                <a:tc>
                  <a:txBody>
                    <a:bodyPr/>
                    <a:lstStyle/>
                    <a:p>
                      <a:r>
                        <a:rPr lang="en-US" dirty="0"/>
                        <a:t>7</a:t>
                      </a:r>
                      <a:endParaRPr lang="hi-IN" dirty="0"/>
                    </a:p>
                  </a:txBody>
                  <a:tcPr/>
                </a:tc>
                <a:tc>
                  <a:txBody>
                    <a:bodyPr/>
                    <a:lstStyle/>
                    <a:p>
                      <a:r>
                        <a:rPr lang="en-US" dirty="0" err="1"/>
                        <a:t>wr_en_in</a:t>
                      </a:r>
                      <a:endParaRPr lang="hi-IN" dirty="0"/>
                    </a:p>
                  </a:txBody>
                  <a:tcPr/>
                </a:tc>
                <a:tc>
                  <a:txBody>
                    <a:bodyPr/>
                    <a:lstStyle/>
                    <a:p>
                      <a:r>
                        <a:rPr lang="en-US" dirty="0"/>
                        <a:t>1</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Input </a:t>
                      </a:r>
                      <a:endParaRPr lang="hi-IN" dirty="0"/>
                    </a:p>
                  </a:txBody>
                  <a:tcPr/>
                </a:tc>
                <a:tc>
                  <a:txBody>
                    <a:bodyPr/>
                    <a:lstStyle/>
                    <a:p>
                      <a:r>
                        <a:rPr lang="en-US" dirty="0"/>
                        <a:t>Enable pin for the write operation</a:t>
                      </a:r>
                      <a:endParaRPr lang="hi-IN" dirty="0"/>
                    </a:p>
                  </a:txBody>
                  <a:tcPr/>
                </a:tc>
                <a:extLst>
                  <a:ext uri="{0D108BD9-81ED-4DB2-BD59-A6C34878D82A}">
                    <a16:rowId xmlns:a16="http://schemas.microsoft.com/office/drawing/2014/main" val="3054257159"/>
                  </a:ext>
                </a:extLst>
              </a:tr>
              <a:tr h="392385">
                <a:tc>
                  <a:txBody>
                    <a:bodyPr/>
                    <a:lstStyle/>
                    <a:p>
                      <a:r>
                        <a:rPr lang="en-US" dirty="0"/>
                        <a:t>8</a:t>
                      </a:r>
                      <a:endParaRPr lang="hi-IN" dirty="0"/>
                    </a:p>
                  </a:txBody>
                  <a:tcPr/>
                </a:tc>
                <a:tc>
                  <a:txBody>
                    <a:bodyPr/>
                    <a:lstStyle/>
                    <a:p>
                      <a:r>
                        <a:rPr lang="en-US" dirty="0" err="1"/>
                        <a:t>rd_data_out</a:t>
                      </a:r>
                      <a:endParaRPr lang="hi-IN" dirty="0"/>
                    </a:p>
                  </a:txBody>
                  <a:tcPr/>
                </a:tc>
                <a:tc>
                  <a:txBody>
                    <a:bodyPr/>
                    <a:lstStyle/>
                    <a:p>
                      <a:r>
                        <a:rPr lang="en-US" dirty="0"/>
                        <a:t>8</a:t>
                      </a:r>
                      <a:endParaRPr lang="hi-IN" dirty="0"/>
                    </a:p>
                  </a:txBody>
                  <a:tcPr/>
                </a:tc>
                <a:tc>
                  <a:txBody>
                    <a:bodyPr/>
                    <a:lstStyle/>
                    <a:p>
                      <a:r>
                        <a:rPr lang="en-US" dirty="0"/>
                        <a:t>Output </a:t>
                      </a:r>
                      <a:endParaRPr lang="hi-IN" dirty="0"/>
                    </a:p>
                  </a:txBody>
                  <a:tcPr/>
                </a:tc>
                <a:tc>
                  <a:txBody>
                    <a:bodyPr/>
                    <a:lstStyle/>
                    <a:p>
                      <a:r>
                        <a:rPr lang="en-US" dirty="0"/>
                        <a:t>Output data port</a:t>
                      </a:r>
                      <a:endParaRPr lang="hi-IN" dirty="0"/>
                    </a:p>
                  </a:txBody>
                  <a:tcPr/>
                </a:tc>
                <a:extLst>
                  <a:ext uri="{0D108BD9-81ED-4DB2-BD59-A6C34878D82A}">
                    <a16:rowId xmlns:a16="http://schemas.microsoft.com/office/drawing/2014/main" val="2656953445"/>
                  </a:ext>
                </a:extLst>
              </a:tr>
            </a:tbl>
          </a:graphicData>
        </a:graphic>
      </p:graphicFrame>
    </p:spTree>
    <p:extLst>
      <p:ext uri="{BB962C8B-B14F-4D97-AF65-F5344CB8AC3E}">
        <p14:creationId xmlns:p14="http://schemas.microsoft.com/office/powerpoint/2010/main" val="2335866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CB28-CA64-4881-A875-A49A08DBF961}"/>
              </a:ext>
            </a:extLst>
          </p:cNvPr>
          <p:cNvSpPr>
            <a:spLocks noGrp="1"/>
          </p:cNvSpPr>
          <p:nvPr>
            <p:ph type="title"/>
          </p:nvPr>
        </p:nvSpPr>
        <p:spPr/>
        <p:txBody>
          <a:bodyPr/>
          <a:lstStyle/>
          <a:p>
            <a:r>
              <a:rPr lang="en-IN" dirty="0"/>
              <a:t>Dual Port SRAM - RTL</a:t>
            </a:r>
            <a:endParaRPr lang="hi-IN" dirty="0"/>
          </a:p>
        </p:txBody>
      </p:sp>
      <p:pic>
        <p:nvPicPr>
          <p:cNvPr id="5" name="Content Placeholder 4">
            <a:extLst>
              <a:ext uri="{FF2B5EF4-FFF2-40B4-BE49-F238E27FC236}">
                <a16:creationId xmlns:a16="http://schemas.microsoft.com/office/drawing/2014/main" id="{AA447026-4EC6-48D1-8BCC-5D4B51DDDE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948" y="1485900"/>
            <a:ext cx="10230852" cy="5006975"/>
          </a:xfrm>
        </p:spPr>
      </p:pic>
    </p:spTree>
    <p:extLst>
      <p:ext uri="{BB962C8B-B14F-4D97-AF65-F5344CB8AC3E}">
        <p14:creationId xmlns:p14="http://schemas.microsoft.com/office/powerpoint/2010/main" val="3955735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A6555-702C-4BE0-A37B-C1E481CF6A2F}"/>
              </a:ext>
            </a:extLst>
          </p:cNvPr>
          <p:cNvSpPr>
            <a:spLocks noGrp="1"/>
          </p:cNvSpPr>
          <p:nvPr>
            <p:ph type="title"/>
          </p:nvPr>
        </p:nvSpPr>
        <p:spPr/>
        <p:txBody>
          <a:bodyPr/>
          <a:lstStyle/>
          <a:p>
            <a:r>
              <a:rPr lang="en-IN" dirty="0"/>
              <a:t>Dual Port SRAM – Simulation Results</a:t>
            </a:r>
            <a:endParaRPr lang="hi-IN" dirty="0"/>
          </a:p>
        </p:txBody>
      </p:sp>
      <p:pic>
        <p:nvPicPr>
          <p:cNvPr id="5" name="Content Placeholder 4">
            <a:extLst>
              <a:ext uri="{FF2B5EF4-FFF2-40B4-BE49-F238E27FC236}">
                <a16:creationId xmlns:a16="http://schemas.microsoft.com/office/drawing/2014/main" id="{77B930AF-6C62-40E9-8326-D5683EF32C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145" y="1690688"/>
            <a:ext cx="11135639" cy="4538662"/>
          </a:xfrm>
        </p:spPr>
      </p:pic>
    </p:spTree>
    <p:extLst>
      <p:ext uri="{BB962C8B-B14F-4D97-AF65-F5344CB8AC3E}">
        <p14:creationId xmlns:p14="http://schemas.microsoft.com/office/powerpoint/2010/main" val="3512831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C2D3A-BFCC-4A21-B8C8-17253CE2C3F0}"/>
              </a:ext>
            </a:extLst>
          </p:cNvPr>
          <p:cNvSpPr>
            <a:spLocks noGrp="1"/>
          </p:cNvSpPr>
          <p:nvPr>
            <p:ph type="title"/>
          </p:nvPr>
        </p:nvSpPr>
        <p:spPr>
          <a:xfrm>
            <a:off x="838200" y="169841"/>
            <a:ext cx="10515600" cy="1325563"/>
          </a:xfrm>
        </p:spPr>
        <p:txBody>
          <a:bodyPr/>
          <a:lstStyle/>
          <a:p>
            <a:r>
              <a:rPr lang="en-US" dirty="0"/>
              <a:t>Synchronizers</a:t>
            </a:r>
            <a:endParaRPr lang="hi-IN" dirty="0"/>
          </a:p>
        </p:txBody>
      </p:sp>
      <p:sp>
        <p:nvSpPr>
          <p:cNvPr id="6" name="Rectangle: Rounded Corners 5">
            <a:extLst>
              <a:ext uri="{FF2B5EF4-FFF2-40B4-BE49-F238E27FC236}">
                <a16:creationId xmlns:a16="http://schemas.microsoft.com/office/drawing/2014/main" id="{E1AA5DD8-588F-4352-9A8F-504AB618EC3F}"/>
              </a:ext>
            </a:extLst>
          </p:cNvPr>
          <p:cNvSpPr/>
          <p:nvPr/>
        </p:nvSpPr>
        <p:spPr>
          <a:xfrm>
            <a:off x="1925782" y="2923309"/>
            <a:ext cx="3006436" cy="112221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Synchronizer</a:t>
            </a:r>
            <a:endParaRPr lang="hi-IN" dirty="0"/>
          </a:p>
        </p:txBody>
      </p:sp>
      <p:sp>
        <p:nvSpPr>
          <p:cNvPr id="8" name="Rectangle: Rounded Corners 7">
            <a:extLst>
              <a:ext uri="{FF2B5EF4-FFF2-40B4-BE49-F238E27FC236}">
                <a16:creationId xmlns:a16="http://schemas.microsoft.com/office/drawing/2014/main" id="{966F5CDF-B4CE-4769-99F1-417568CAD793}"/>
              </a:ext>
            </a:extLst>
          </p:cNvPr>
          <p:cNvSpPr/>
          <p:nvPr/>
        </p:nvSpPr>
        <p:spPr>
          <a:xfrm>
            <a:off x="7536873" y="2867891"/>
            <a:ext cx="3006436" cy="112221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Synchronizer</a:t>
            </a:r>
            <a:endParaRPr lang="hi-IN" dirty="0"/>
          </a:p>
        </p:txBody>
      </p:sp>
      <p:sp>
        <p:nvSpPr>
          <p:cNvPr id="9" name="Arrow: Down 8">
            <a:extLst>
              <a:ext uri="{FF2B5EF4-FFF2-40B4-BE49-F238E27FC236}">
                <a16:creationId xmlns:a16="http://schemas.microsoft.com/office/drawing/2014/main" id="{DEDD617D-D8B4-4B99-B815-1C72BCE52A10}"/>
              </a:ext>
            </a:extLst>
          </p:cNvPr>
          <p:cNvSpPr/>
          <p:nvPr/>
        </p:nvSpPr>
        <p:spPr>
          <a:xfrm>
            <a:off x="3095500" y="1670121"/>
            <a:ext cx="651166" cy="1232622"/>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hi-IN"/>
          </a:p>
        </p:txBody>
      </p:sp>
      <p:sp>
        <p:nvSpPr>
          <p:cNvPr id="10" name="Arrow: Down 9">
            <a:extLst>
              <a:ext uri="{FF2B5EF4-FFF2-40B4-BE49-F238E27FC236}">
                <a16:creationId xmlns:a16="http://schemas.microsoft.com/office/drawing/2014/main" id="{A59C4F23-1F52-4D38-A2D4-F514EA6BAD96}"/>
              </a:ext>
            </a:extLst>
          </p:cNvPr>
          <p:cNvSpPr/>
          <p:nvPr/>
        </p:nvSpPr>
        <p:spPr>
          <a:xfrm>
            <a:off x="2964872" y="4045527"/>
            <a:ext cx="928255" cy="1232622"/>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hi-IN"/>
          </a:p>
        </p:txBody>
      </p:sp>
      <p:sp>
        <p:nvSpPr>
          <p:cNvPr id="11" name="Arrow: Down 10">
            <a:extLst>
              <a:ext uri="{FF2B5EF4-FFF2-40B4-BE49-F238E27FC236}">
                <a16:creationId xmlns:a16="http://schemas.microsoft.com/office/drawing/2014/main" id="{588AEC35-BA76-4255-84A6-E843320736D1}"/>
              </a:ext>
            </a:extLst>
          </p:cNvPr>
          <p:cNvSpPr/>
          <p:nvPr/>
        </p:nvSpPr>
        <p:spPr>
          <a:xfrm>
            <a:off x="8677561" y="1635269"/>
            <a:ext cx="756723" cy="123262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hi-IN"/>
          </a:p>
        </p:txBody>
      </p:sp>
      <p:sp>
        <p:nvSpPr>
          <p:cNvPr id="12" name="Arrow: Down 11">
            <a:extLst>
              <a:ext uri="{FF2B5EF4-FFF2-40B4-BE49-F238E27FC236}">
                <a16:creationId xmlns:a16="http://schemas.microsoft.com/office/drawing/2014/main" id="{FCC4F31F-8FE9-4A72-BF74-6D51A84A33CC}"/>
              </a:ext>
            </a:extLst>
          </p:cNvPr>
          <p:cNvSpPr/>
          <p:nvPr/>
        </p:nvSpPr>
        <p:spPr>
          <a:xfrm>
            <a:off x="8562110" y="3990109"/>
            <a:ext cx="928255" cy="1232622"/>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hi-IN"/>
          </a:p>
        </p:txBody>
      </p:sp>
      <p:cxnSp>
        <p:nvCxnSpPr>
          <p:cNvPr id="14" name="Straight Arrow Connector 13">
            <a:extLst>
              <a:ext uri="{FF2B5EF4-FFF2-40B4-BE49-F238E27FC236}">
                <a16:creationId xmlns:a16="http://schemas.microsoft.com/office/drawing/2014/main" id="{B6F5D619-B506-440E-A05B-D70EA0642DAA}"/>
              </a:ext>
            </a:extLst>
          </p:cNvPr>
          <p:cNvCxnSpPr>
            <a:endCxn id="6" idx="1"/>
          </p:cNvCxnSpPr>
          <p:nvPr/>
        </p:nvCxnSpPr>
        <p:spPr>
          <a:xfrm>
            <a:off x="637309" y="3484418"/>
            <a:ext cx="12884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8057287-DF32-453B-9B17-559A9D3EA40E}"/>
              </a:ext>
            </a:extLst>
          </p:cNvPr>
          <p:cNvCxnSpPr/>
          <p:nvPr/>
        </p:nvCxnSpPr>
        <p:spPr>
          <a:xfrm>
            <a:off x="6248400" y="3394364"/>
            <a:ext cx="12884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C1A5AEA-502E-4CB8-BDB1-5F375A6A49B9}"/>
              </a:ext>
            </a:extLst>
          </p:cNvPr>
          <p:cNvSpPr txBox="1"/>
          <p:nvPr/>
        </p:nvSpPr>
        <p:spPr>
          <a:xfrm>
            <a:off x="5989787" y="3029771"/>
            <a:ext cx="1547086" cy="461665"/>
          </a:xfrm>
          <a:prstGeom prst="rect">
            <a:avLst/>
          </a:prstGeom>
          <a:noFill/>
        </p:spPr>
        <p:txBody>
          <a:bodyPr wrap="square" rtlCol="0">
            <a:spAutoFit/>
          </a:bodyPr>
          <a:lstStyle/>
          <a:p>
            <a:r>
              <a:rPr lang="en-US" sz="2400" dirty="0" err="1"/>
              <a:t>wr_clk</a:t>
            </a:r>
            <a:endParaRPr lang="en-US" sz="2400" dirty="0"/>
          </a:p>
        </p:txBody>
      </p:sp>
      <p:sp>
        <p:nvSpPr>
          <p:cNvPr id="19" name="TextBox 18">
            <a:extLst>
              <a:ext uri="{FF2B5EF4-FFF2-40B4-BE49-F238E27FC236}">
                <a16:creationId xmlns:a16="http://schemas.microsoft.com/office/drawing/2014/main" id="{266B2FA7-E935-41EC-8B5B-10D39C86F784}"/>
              </a:ext>
            </a:extLst>
          </p:cNvPr>
          <p:cNvSpPr txBox="1"/>
          <p:nvPr/>
        </p:nvSpPr>
        <p:spPr>
          <a:xfrm>
            <a:off x="508002" y="3059668"/>
            <a:ext cx="1547086" cy="461665"/>
          </a:xfrm>
          <a:prstGeom prst="rect">
            <a:avLst/>
          </a:prstGeom>
          <a:noFill/>
        </p:spPr>
        <p:txBody>
          <a:bodyPr wrap="square" rtlCol="0">
            <a:spAutoFit/>
          </a:bodyPr>
          <a:lstStyle/>
          <a:p>
            <a:r>
              <a:rPr lang="en-US" sz="2400" dirty="0" err="1"/>
              <a:t>rd_clk</a:t>
            </a:r>
            <a:endParaRPr lang="en-US" sz="2400" dirty="0"/>
          </a:p>
        </p:txBody>
      </p:sp>
      <p:sp>
        <p:nvSpPr>
          <p:cNvPr id="20" name="TextBox 19">
            <a:extLst>
              <a:ext uri="{FF2B5EF4-FFF2-40B4-BE49-F238E27FC236}">
                <a16:creationId xmlns:a16="http://schemas.microsoft.com/office/drawing/2014/main" id="{773456AD-77CF-440C-8327-F2D303B17F5F}"/>
              </a:ext>
            </a:extLst>
          </p:cNvPr>
          <p:cNvSpPr txBox="1"/>
          <p:nvPr/>
        </p:nvSpPr>
        <p:spPr>
          <a:xfrm>
            <a:off x="8575963" y="1155100"/>
            <a:ext cx="2078183" cy="461665"/>
          </a:xfrm>
          <a:prstGeom prst="rect">
            <a:avLst/>
          </a:prstGeom>
          <a:noFill/>
        </p:spPr>
        <p:txBody>
          <a:bodyPr wrap="square" rtlCol="0">
            <a:spAutoFit/>
          </a:bodyPr>
          <a:lstStyle/>
          <a:p>
            <a:r>
              <a:rPr lang="en-US" sz="2400" dirty="0" err="1"/>
              <a:t>rd_ptr</a:t>
            </a:r>
            <a:endParaRPr lang="hi-IN" sz="2400" dirty="0"/>
          </a:p>
        </p:txBody>
      </p:sp>
      <p:sp>
        <p:nvSpPr>
          <p:cNvPr id="21" name="TextBox 20">
            <a:extLst>
              <a:ext uri="{FF2B5EF4-FFF2-40B4-BE49-F238E27FC236}">
                <a16:creationId xmlns:a16="http://schemas.microsoft.com/office/drawing/2014/main" id="{33D09C3E-E9C4-4FFD-AB97-B7711713E7D8}"/>
              </a:ext>
            </a:extLst>
          </p:cNvPr>
          <p:cNvSpPr txBox="1"/>
          <p:nvPr/>
        </p:nvSpPr>
        <p:spPr>
          <a:xfrm>
            <a:off x="8451273" y="5208876"/>
            <a:ext cx="2078183" cy="461665"/>
          </a:xfrm>
          <a:prstGeom prst="rect">
            <a:avLst/>
          </a:prstGeom>
          <a:noFill/>
        </p:spPr>
        <p:txBody>
          <a:bodyPr wrap="square" rtlCol="0">
            <a:spAutoFit/>
          </a:bodyPr>
          <a:lstStyle/>
          <a:p>
            <a:r>
              <a:rPr lang="en-US" sz="2400" dirty="0" err="1"/>
              <a:t>syn_rd_ptr</a:t>
            </a:r>
            <a:endParaRPr lang="hi-IN" sz="2400" dirty="0"/>
          </a:p>
        </p:txBody>
      </p:sp>
      <p:sp>
        <p:nvSpPr>
          <p:cNvPr id="22" name="TextBox 21">
            <a:extLst>
              <a:ext uri="{FF2B5EF4-FFF2-40B4-BE49-F238E27FC236}">
                <a16:creationId xmlns:a16="http://schemas.microsoft.com/office/drawing/2014/main" id="{8932BCA0-4F61-482D-AD43-47CE3BDB965C}"/>
              </a:ext>
            </a:extLst>
          </p:cNvPr>
          <p:cNvSpPr txBox="1"/>
          <p:nvPr/>
        </p:nvSpPr>
        <p:spPr>
          <a:xfrm>
            <a:off x="3001158" y="1211994"/>
            <a:ext cx="2078183" cy="461665"/>
          </a:xfrm>
          <a:prstGeom prst="rect">
            <a:avLst/>
          </a:prstGeom>
          <a:noFill/>
        </p:spPr>
        <p:txBody>
          <a:bodyPr wrap="square" rtlCol="0">
            <a:spAutoFit/>
          </a:bodyPr>
          <a:lstStyle/>
          <a:p>
            <a:r>
              <a:rPr lang="en-US" sz="2400" dirty="0" err="1"/>
              <a:t>wr_ptr</a:t>
            </a:r>
            <a:endParaRPr lang="hi-IN" sz="2400" dirty="0"/>
          </a:p>
        </p:txBody>
      </p:sp>
      <p:sp>
        <p:nvSpPr>
          <p:cNvPr id="24" name="TextBox 23">
            <a:extLst>
              <a:ext uri="{FF2B5EF4-FFF2-40B4-BE49-F238E27FC236}">
                <a16:creationId xmlns:a16="http://schemas.microsoft.com/office/drawing/2014/main" id="{83859176-FD43-4B6C-BB96-9704B6E97FB9}"/>
              </a:ext>
            </a:extLst>
          </p:cNvPr>
          <p:cNvSpPr txBox="1"/>
          <p:nvPr/>
        </p:nvSpPr>
        <p:spPr>
          <a:xfrm>
            <a:off x="2730665" y="5349173"/>
            <a:ext cx="2078183" cy="461665"/>
          </a:xfrm>
          <a:prstGeom prst="rect">
            <a:avLst/>
          </a:prstGeom>
          <a:noFill/>
        </p:spPr>
        <p:txBody>
          <a:bodyPr wrap="square" rtlCol="0">
            <a:spAutoFit/>
          </a:bodyPr>
          <a:lstStyle/>
          <a:p>
            <a:r>
              <a:rPr lang="en-US" sz="2400" dirty="0" err="1"/>
              <a:t>syn_wr_ptr</a:t>
            </a:r>
            <a:endParaRPr lang="hi-IN" sz="2400" dirty="0"/>
          </a:p>
        </p:txBody>
      </p:sp>
    </p:spTree>
    <p:extLst>
      <p:ext uri="{BB962C8B-B14F-4D97-AF65-F5344CB8AC3E}">
        <p14:creationId xmlns:p14="http://schemas.microsoft.com/office/powerpoint/2010/main" val="2116227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AD32-4760-4D69-AB31-602BA71F82BA}"/>
              </a:ext>
            </a:extLst>
          </p:cNvPr>
          <p:cNvSpPr>
            <a:spLocks noGrp="1"/>
          </p:cNvSpPr>
          <p:nvPr>
            <p:ph type="title"/>
          </p:nvPr>
        </p:nvSpPr>
        <p:spPr/>
        <p:txBody>
          <a:bodyPr/>
          <a:lstStyle/>
          <a:p>
            <a:r>
              <a:rPr lang="en-US" dirty="0"/>
              <a:t>Synchronizer – Top Level and RTL Diagram</a:t>
            </a:r>
            <a:endParaRPr lang="hi-IN" dirty="0"/>
          </a:p>
        </p:txBody>
      </p:sp>
      <p:pic>
        <p:nvPicPr>
          <p:cNvPr id="5" name="Content Placeholder 4">
            <a:extLst>
              <a:ext uri="{FF2B5EF4-FFF2-40B4-BE49-F238E27FC236}">
                <a16:creationId xmlns:a16="http://schemas.microsoft.com/office/drawing/2014/main" id="{DE736C91-1BCE-43F6-BFB9-441DD41F16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422400"/>
            <a:ext cx="5675085" cy="4223657"/>
          </a:xfrm>
        </p:spPr>
      </p:pic>
      <p:pic>
        <p:nvPicPr>
          <p:cNvPr id="7" name="Picture 6">
            <a:extLst>
              <a:ext uri="{FF2B5EF4-FFF2-40B4-BE49-F238E27FC236}">
                <a16:creationId xmlns:a16="http://schemas.microsoft.com/office/drawing/2014/main" id="{662000AB-FAB2-4FED-8D9B-EE4BC4306E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15396"/>
            <a:ext cx="3966029" cy="3011941"/>
          </a:xfrm>
          <a:prstGeom prst="rect">
            <a:avLst/>
          </a:prstGeom>
        </p:spPr>
      </p:pic>
    </p:spTree>
    <p:extLst>
      <p:ext uri="{BB962C8B-B14F-4D97-AF65-F5344CB8AC3E}">
        <p14:creationId xmlns:p14="http://schemas.microsoft.com/office/powerpoint/2010/main" val="2883889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040AED-C2FA-447E-B085-3D8AE3181E48}"/>
              </a:ext>
            </a:extLst>
          </p:cNvPr>
          <p:cNvSpPr>
            <a:spLocks noGrp="1"/>
          </p:cNvSpPr>
          <p:nvPr>
            <p:ph idx="1"/>
          </p:nvPr>
        </p:nvSpPr>
        <p:spPr>
          <a:xfrm>
            <a:off x="838200" y="653143"/>
            <a:ext cx="5736771" cy="2619828"/>
          </a:xfrm>
        </p:spPr>
        <p:txBody>
          <a:bodyPr>
            <a:normAutofit/>
          </a:bodyPr>
          <a:lstStyle/>
          <a:p>
            <a:pPr>
              <a:buFont typeface="Wingdings" panose="05000000000000000000" pitchFamily="2" charset="2"/>
              <a:buChar char="Ø"/>
            </a:pPr>
            <a:r>
              <a:rPr lang="en-US" sz="4000" dirty="0"/>
              <a:t>What is FIFO?</a:t>
            </a:r>
          </a:p>
          <a:p>
            <a:pPr marL="0" indent="0">
              <a:buNone/>
            </a:pPr>
            <a:endParaRPr lang="en-US" sz="2000" dirty="0"/>
          </a:p>
          <a:p>
            <a:pPr lvl="1"/>
            <a:r>
              <a:rPr lang="en-US" sz="3200" dirty="0"/>
              <a:t>First In First Out</a:t>
            </a:r>
          </a:p>
          <a:p>
            <a:pPr marL="0" indent="0">
              <a:buNone/>
            </a:pPr>
            <a:r>
              <a:rPr lang="en-US" dirty="0"/>
              <a:t>	Ex. Queue at ticket counter</a:t>
            </a:r>
          </a:p>
        </p:txBody>
      </p:sp>
      <p:pic>
        <p:nvPicPr>
          <p:cNvPr id="5" name="Picture 4">
            <a:extLst>
              <a:ext uri="{FF2B5EF4-FFF2-40B4-BE49-F238E27FC236}">
                <a16:creationId xmlns:a16="http://schemas.microsoft.com/office/drawing/2014/main" id="{82A008E2-3EFE-426D-A35F-C97DBFEEB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816" y="1027906"/>
            <a:ext cx="4744437" cy="2977424"/>
          </a:xfrm>
          <a:prstGeom prst="rect">
            <a:avLst/>
          </a:prstGeom>
        </p:spPr>
      </p:pic>
      <p:sp>
        <p:nvSpPr>
          <p:cNvPr id="4" name="TextBox 3">
            <a:extLst>
              <a:ext uri="{FF2B5EF4-FFF2-40B4-BE49-F238E27FC236}">
                <a16:creationId xmlns:a16="http://schemas.microsoft.com/office/drawing/2014/main" id="{6FAC2DA8-BB1A-4C74-8CDD-5B0D24232451}"/>
              </a:ext>
            </a:extLst>
          </p:cNvPr>
          <p:cNvSpPr txBox="1"/>
          <p:nvPr/>
        </p:nvSpPr>
        <p:spPr>
          <a:xfrm>
            <a:off x="838200" y="3585030"/>
            <a:ext cx="6749144" cy="3600986"/>
          </a:xfrm>
          <a:prstGeom prst="rect">
            <a:avLst/>
          </a:prstGeom>
          <a:noFill/>
        </p:spPr>
        <p:txBody>
          <a:bodyPr wrap="square" rtlCol="0">
            <a:spAutoFit/>
          </a:bodyPr>
          <a:lstStyle/>
          <a:p>
            <a:pPr marL="457200" indent="-457200">
              <a:buFont typeface="Wingdings" panose="05000000000000000000" pitchFamily="2" charset="2"/>
              <a:buChar char="Ø"/>
            </a:pPr>
            <a:r>
              <a:rPr lang="en-US" sz="4000" dirty="0"/>
              <a:t>FIFO Implementation</a:t>
            </a:r>
          </a:p>
          <a:p>
            <a:endParaRPr lang="en-US" dirty="0"/>
          </a:p>
          <a:p>
            <a:pPr marL="742950" lvl="1" indent="-285750">
              <a:buFont typeface="Arial" panose="020B0604020202020204" pitchFamily="34" charset="0"/>
              <a:buChar char="•"/>
            </a:pPr>
            <a:r>
              <a:rPr lang="en-US" sz="3200" dirty="0"/>
              <a:t>Software</a:t>
            </a:r>
          </a:p>
          <a:p>
            <a:pPr lvl="1"/>
            <a:r>
              <a:rPr lang="en-US" dirty="0"/>
              <a:t>	</a:t>
            </a:r>
            <a:r>
              <a:rPr lang="en-US" sz="2800" dirty="0"/>
              <a:t>Flexible to change in requirements</a:t>
            </a:r>
          </a:p>
          <a:p>
            <a:pPr lvl="1"/>
            <a:endParaRPr lang="en-US" dirty="0"/>
          </a:p>
          <a:p>
            <a:pPr marL="742950" lvl="1" indent="-285750">
              <a:buFont typeface="Arial" panose="020B0604020202020204" pitchFamily="34" charset="0"/>
              <a:buChar char="•"/>
            </a:pPr>
            <a:r>
              <a:rPr lang="en-US" sz="3200" dirty="0"/>
              <a:t>Hardware</a:t>
            </a:r>
          </a:p>
          <a:p>
            <a:pPr lvl="1"/>
            <a:r>
              <a:rPr lang="en-US" dirty="0"/>
              <a:t>	</a:t>
            </a:r>
            <a:r>
              <a:rPr lang="en-US" sz="2800" dirty="0"/>
              <a:t>Speed is High </a:t>
            </a:r>
          </a:p>
          <a:p>
            <a:pPr marL="457200" indent="-457200">
              <a:buFont typeface="Arial" panose="020B0604020202020204" pitchFamily="34" charset="0"/>
              <a:buChar char="•"/>
            </a:pPr>
            <a:endParaRPr lang="hi-IN" sz="3200" dirty="0"/>
          </a:p>
        </p:txBody>
      </p:sp>
    </p:spTree>
    <p:extLst>
      <p:ext uri="{BB962C8B-B14F-4D97-AF65-F5344CB8AC3E}">
        <p14:creationId xmlns:p14="http://schemas.microsoft.com/office/powerpoint/2010/main" val="30397987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4349983E-AE0C-479A-9CE5-DCEA7C2265F8}"/>
              </a:ext>
            </a:extLst>
          </p:cNvPr>
          <p:cNvGraphicFramePr>
            <a:graphicFrameLocks noGrp="1"/>
          </p:cNvGraphicFramePr>
          <p:nvPr>
            <p:ph idx="1"/>
            <p:extLst>
              <p:ext uri="{D42A27DB-BD31-4B8C-83A1-F6EECF244321}">
                <p14:modId xmlns:p14="http://schemas.microsoft.com/office/powerpoint/2010/main" val="685847057"/>
              </p:ext>
            </p:extLst>
          </p:nvPr>
        </p:nvGraphicFramePr>
        <p:xfrm>
          <a:off x="838200" y="1825625"/>
          <a:ext cx="10515600" cy="2825176"/>
        </p:xfrm>
        <a:graphic>
          <a:graphicData uri="http://schemas.openxmlformats.org/drawingml/2006/table">
            <a:tbl>
              <a:tblPr firstRow="1" bandRow="1">
                <a:tableStyleId>{5C22544A-7EE6-4342-B048-85BDC9FD1C3A}</a:tableStyleId>
              </a:tblPr>
              <a:tblGrid>
                <a:gridCol w="602673">
                  <a:extLst>
                    <a:ext uri="{9D8B030D-6E8A-4147-A177-3AD203B41FA5}">
                      <a16:colId xmlns:a16="http://schemas.microsoft.com/office/drawing/2014/main" val="386056685"/>
                    </a:ext>
                  </a:extLst>
                </a:gridCol>
                <a:gridCol w="3255818">
                  <a:extLst>
                    <a:ext uri="{9D8B030D-6E8A-4147-A177-3AD203B41FA5}">
                      <a16:colId xmlns:a16="http://schemas.microsoft.com/office/drawing/2014/main" val="3069307096"/>
                    </a:ext>
                  </a:extLst>
                </a:gridCol>
                <a:gridCol w="1330036">
                  <a:extLst>
                    <a:ext uri="{9D8B030D-6E8A-4147-A177-3AD203B41FA5}">
                      <a16:colId xmlns:a16="http://schemas.microsoft.com/office/drawing/2014/main" val="633624800"/>
                    </a:ext>
                  </a:extLst>
                </a:gridCol>
                <a:gridCol w="1662546">
                  <a:extLst>
                    <a:ext uri="{9D8B030D-6E8A-4147-A177-3AD203B41FA5}">
                      <a16:colId xmlns:a16="http://schemas.microsoft.com/office/drawing/2014/main" val="945752410"/>
                    </a:ext>
                  </a:extLst>
                </a:gridCol>
                <a:gridCol w="3664527">
                  <a:extLst>
                    <a:ext uri="{9D8B030D-6E8A-4147-A177-3AD203B41FA5}">
                      <a16:colId xmlns:a16="http://schemas.microsoft.com/office/drawing/2014/main" val="94720016"/>
                    </a:ext>
                  </a:extLst>
                </a:gridCol>
              </a:tblGrid>
              <a:tr h="370840">
                <a:tc>
                  <a:txBody>
                    <a:bodyPr/>
                    <a:lstStyle/>
                    <a:p>
                      <a:r>
                        <a:rPr lang="en-US" dirty="0"/>
                        <a:t>No.</a:t>
                      </a:r>
                      <a:endParaRPr lang="hi-IN" dirty="0"/>
                    </a:p>
                  </a:txBody>
                  <a:tcPr/>
                </a:tc>
                <a:tc>
                  <a:txBody>
                    <a:bodyPr/>
                    <a:lstStyle/>
                    <a:p>
                      <a:r>
                        <a:rPr lang="en-US" dirty="0"/>
                        <a:t>Name of Pin</a:t>
                      </a:r>
                      <a:endParaRPr lang="hi-IN" dirty="0"/>
                    </a:p>
                  </a:txBody>
                  <a:tcPr/>
                </a:tc>
                <a:tc>
                  <a:txBody>
                    <a:bodyPr/>
                    <a:lstStyle/>
                    <a:p>
                      <a:r>
                        <a:rPr lang="en-US" dirty="0"/>
                        <a:t>No. of Pins</a:t>
                      </a:r>
                      <a:endParaRPr lang="hi-IN" dirty="0"/>
                    </a:p>
                  </a:txBody>
                  <a:tcPr/>
                </a:tc>
                <a:tc>
                  <a:txBody>
                    <a:bodyPr/>
                    <a:lstStyle/>
                    <a:p>
                      <a:r>
                        <a:rPr lang="en-US" dirty="0"/>
                        <a:t>Direction</a:t>
                      </a:r>
                      <a:endParaRPr lang="hi-IN" dirty="0"/>
                    </a:p>
                  </a:txBody>
                  <a:tcPr/>
                </a:tc>
                <a:tc>
                  <a:txBody>
                    <a:bodyPr/>
                    <a:lstStyle/>
                    <a:p>
                      <a:r>
                        <a:rPr lang="en-US" dirty="0"/>
                        <a:t>Function</a:t>
                      </a:r>
                      <a:endParaRPr lang="hi-IN" dirty="0"/>
                    </a:p>
                  </a:txBody>
                  <a:tcPr/>
                </a:tc>
                <a:extLst>
                  <a:ext uri="{0D108BD9-81ED-4DB2-BD59-A6C34878D82A}">
                    <a16:rowId xmlns:a16="http://schemas.microsoft.com/office/drawing/2014/main" val="3850675866"/>
                  </a:ext>
                </a:extLst>
              </a:tr>
              <a:tr h="409056">
                <a:tc>
                  <a:txBody>
                    <a:bodyPr/>
                    <a:lstStyle/>
                    <a:p>
                      <a:r>
                        <a:rPr lang="en-US" dirty="0"/>
                        <a:t>1.</a:t>
                      </a:r>
                      <a:endParaRPr lang="hi-IN" dirty="0"/>
                    </a:p>
                  </a:txBody>
                  <a:tcPr/>
                </a:tc>
                <a:tc>
                  <a:txBody>
                    <a:bodyPr/>
                    <a:lstStyle/>
                    <a:p>
                      <a:r>
                        <a:rPr lang="en-US" dirty="0" err="1"/>
                        <a:t>wr_ptr</a:t>
                      </a:r>
                      <a:endParaRPr lang="hi-IN" dirty="0"/>
                    </a:p>
                  </a:txBody>
                  <a:tcPr/>
                </a:tc>
                <a:tc>
                  <a:txBody>
                    <a:bodyPr/>
                    <a:lstStyle/>
                    <a:p>
                      <a:r>
                        <a:rPr lang="en-US" dirty="0"/>
                        <a:t>10</a:t>
                      </a:r>
                      <a:endParaRPr lang="hi-IN" dirty="0"/>
                    </a:p>
                  </a:txBody>
                  <a:tcPr/>
                </a:tc>
                <a:tc>
                  <a:txBody>
                    <a:bodyPr/>
                    <a:lstStyle/>
                    <a:p>
                      <a:r>
                        <a:rPr lang="en-US" dirty="0"/>
                        <a:t>Input</a:t>
                      </a:r>
                      <a:endParaRPr lang="hi-IN" dirty="0"/>
                    </a:p>
                  </a:txBody>
                  <a:tcPr/>
                </a:tc>
                <a:tc>
                  <a:txBody>
                    <a:bodyPr/>
                    <a:lstStyle/>
                    <a:p>
                      <a:r>
                        <a:rPr lang="en-US" dirty="0"/>
                        <a:t>Address to be synchronized</a:t>
                      </a:r>
                      <a:endParaRPr lang="hi-IN" dirty="0"/>
                    </a:p>
                  </a:txBody>
                  <a:tcPr/>
                </a:tc>
                <a:extLst>
                  <a:ext uri="{0D108BD9-81ED-4DB2-BD59-A6C34878D82A}">
                    <a16:rowId xmlns:a16="http://schemas.microsoft.com/office/drawing/2014/main" val="2922973312"/>
                  </a:ext>
                </a:extLst>
              </a:tr>
              <a:tr h="409056">
                <a:tc>
                  <a:txBody>
                    <a:bodyPr/>
                    <a:lstStyle/>
                    <a:p>
                      <a:r>
                        <a:rPr lang="en-US" dirty="0"/>
                        <a:t>2</a:t>
                      </a:r>
                      <a:endParaRPr lang="hi-IN" dirty="0"/>
                    </a:p>
                  </a:txBody>
                  <a:tcPr/>
                </a:tc>
                <a:tc>
                  <a:txBody>
                    <a:bodyPr/>
                    <a:lstStyle/>
                    <a:p>
                      <a:r>
                        <a:rPr lang="en-US" dirty="0" err="1"/>
                        <a:t>rd_ptr</a:t>
                      </a:r>
                      <a:endParaRPr lang="hi-IN" dirty="0"/>
                    </a:p>
                  </a:txBody>
                  <a:tcPr/>
                </a:tc>
                <a:tc>
                  <a:txBody>
                    <a:bodyPr/>
                    <a:lstStyle/>
                    <a:p>
                      <a:r>
                        <a:rPr lang="en-US" dirty="0"/>
                        <a:t>10</a:t>
                      </a:r>
                      <a:endParaRPr lang="hi-IN" dirty="0"/>
                    </a:p>
                  </a:txBody>
                  <a:tcPr/>
                </a:tc>
                <a:tc>
                  <a:txBody>
                    <a:bodyPr/>
                    <a:lstStyle/>
                    <a:p>
                      <a:r>
                        <a:rPr lang="en-US" dirty="0"/>
                        <a:t>Input</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Address to be synchronized</a:t>
                      </a:r>
                      <a:endParaRPr lang="hi-IN" dirty="0"/>
                    </a:p>
                  </a:txBody>
                  <a:tcPr/>
                </a:tc>
                <a:extLst>
                  <a:ext uri="{0D108BD9-81ED-4DB2-BD59-A6C34878D82A}">
                    <a16:rowId xmlns:a16="http://schemas.microsoft.com/office/drawing/2014/main" val="2715995630"/>
                  </a:ext>
                </a:extLst>
              </a:tr>
              <a:tr h="409056">
                <a:tc>
                  <a:txBody>
                    <a:bodyPr/>
                    <a:lstStyle/>
                    <a:p>
                      <a:r>
                        <a:rPr lang="en-US" dirty="0"/>
                        <a:t>3</a:t>
                      </a:r>
                      <a:endParaRPr lang="hi-IN" dirty="0"/>
                    </a:p>
                  </a:txBody>
                  <a:tcPr/>
                </a:tc>
                <a:tc>
                  <a:txBody>
                    <a:bodyPr/>
                    <a:lstStyle/>
                    <a:p>
                      <a:r>
                        <a:rPr lang="en-US" dirty="0" err="1"/>
                        <a:t>wr_clk</a:t>
                      </a:r>
                      <a:endParaRPr lang="hi-IN" dirty="0"/>
                    </a:p>
                  </a:txBody>
                  <a:tcPr/>
                </a:tc>
                <a:tc>
                  <a:txBody>
                    <a:bodyPr/>
                    <a:lstStyle/>
                    <a:p>
                      <a:r>
                        <a:rPr lang="en-US" dirty="0"/>
                        <a:t>1</a:t>
                      </a:r>
                      <a:endParaRPr lang="hi-IN" dirty="0"/>
                    </a:p>
                  </a:txBody>
                  <a:tcPr/>
                </a:tc>
                <a:tc>
                  <a:txBody>
                    <a:bodyPr/>
                    <a:lstStyle/>
                    <a:p>
                      <a:r>
                        <a:rPr lang="en-US" dirty="0"/>
                        <a:t>Input</a:t>
                      </a:r>
                      <a:endParaRPr lang="hi-IN" dirty="0"/>
                    </a:p>
                  </a:txBody>
                  <a:tcPr/>
                </a:tc>
                <a:tc>
                  <a:txBody>
                    <a:bodyPr/>
                    <a:lstStyle/>
                    <a:p>
                      <a:r>
                        <a:rPr lang="en-US" dirty="0"/>
                        <a:t>Synchronizing clock</a:t>
                      </a:r>
                      <a:endParaRPr lang="hi-IN" dirty="0"/>
                    </a:p>
                  </a:txBody>
                  <a:tcPr/>
                </a:tc>
                <a:extLst>
                  <a:ext uri="{0D108BD9-81ED-4DB2-BD59-A6C34878D82A}">
                    <a16:rowId xmlns:a16="http://schemas.microsoft.com/office/drawing/2014/main" val="3863613553"/>
                  </a:ext>
                </a:extLst>
              </a:tr>
              <a:tr h="409056">
                <a:tc>
                  <a:txBody>
                    <a:bodyPr/>
                    <a:lstStyle/>
                    <a:p>
                      <a:r>
                        <a:rPr lang="en-US" dirty="0"/>
                        <a:t>4</a:t>
                      </a:r>
                      <a:endParaRPr lang="hi-IN" dirty="0"/>
                    </a:p>
                  </a:txBody>
                  <a:tcPr/>
                </a:tc>
                <a:tc>
                  <a:txBody>
                    <a:bodyPr/>
                    <a:lstStyle/>
                    <a:p>
                      <a:r>
                        <a:rPr lang="en-US" dirty="0" err="1"/>
                        <a:t>rd_clk</a:t>
                      </a:r>
                      <a:endParaRPr lang="hi-IN" dirty="0"/>
                    </a:p>
                  </a:txBody>
                  <a:tcPr/>
                </a:tc>
                <a:tc>
                  <a:txBody>
                    <a:bodyPr/>
                    <a:lstStyle/>
                    <a:p>
                      <a:r>
                        <a:rPr lang="en-US" dirty="0"/>
                        <a:t>1</a:t>
                      </a:r>
                      <a:endParaRPr lang="hi-IN" dirty="0"/>
                    </a:p>
                  </a:txBody>
                  <a:tcPr/>
                </a:tc>
                <a:tc>
                  <a:txBody>
                    <a:bodyPr/>
                    <a:lstStyle/>
                    <a:p>
                      <a:r>
                        <a:rPr lang="en-US" dirty="0"/>
                        <a:t>Input</a:t>
                      </a:r>
                      <a:endParaRPr lang="hi-IN" dirty="0"/>
                    </a:p>
                  </a:txBody>
                  <a:tcPr/>
                </a:tc>
                <a:tc>
                  <a:txBody>
                    <a:bodyPr/>
                    <a:lstStyle/>
                    <a:p>
                      <a:r>
                        <a:rPr lang="en-US" dirty="0"/>
                        <a:t>Synchronizing clock</a:t>
                      </a:r>
                      <a:endParaRPr lang="hi-IN" dirty="0"/>
                    </a:p>
                  </a:txBody>
                  <a:tcPr/>
                </a:tc>
                <a:extLst>
                  <a:ext uri="{0D108BD9-81ED-4DB2-BD59-A6C34878D82A}">
                    <a16:rowId xmlns:a16="http://schemas.microsoft.com/office/drawing/2014/main" val="3705868200"/>
                  </a:ext>
                </a:extLst>
              </a:tr>
              <a:tr h="409056">
                <a:tc>
                  <a:txBody>
                    <a:bodyPr/>
                    <a:lstStyle/>
                    <a:p>
                      <a:r>
                        <a:rPr lang="en-US" dirty="0"/>
                        <a:t>5</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sync_wr_ptr</a:t>
                      </a:r>
                      <a:endParaRPr lang="hi-IN" dirty="0"/>
                    </a:p>
                  </a:txBody>
                  <a:tcPr/>
                </a:tc>
                <a:tc>
                  <a:txBody>
                    <a:bodyPr/>
                    <a:lstStyle/>
                    <a:p>
                      <a:r>
                        <a:rPr lang="en-US" dirty="0"/>
                        <a:t>10</a:t>
                      </a:r>
                      <a:endParaRPr lang="hi-IN" dirty="0"/>
                    </a:p>
                  </a:txBody>
                  <a:tcPr/>
                </a:tc>
                <a:tc>
                  <a:txBody>
                    <a:bodyPr/>
                    <a:lstStyle/>
                    <a:p>
                      <a:r>
                        <a:rPr lang="en-US" dirty="0"/>
                        <a:t>Output</a:t>
                      </a:r>
                      <a:endParaRPr lang="hi-IN" dirty="0"/>
                    </a:p>
                  </a:txBody>
                  <a:tcPr/>
                </a:tc>
                <a:tc>
                  <a:txBody>
                    <a:bodyPr/>
                    <a:lstStyle/>
                    <a:p>
                      <a:r>
                        <a:rPr lang="en-US" dirty="0"/>
                        <a:t>Synchronized address</a:t>
                      </a:r>
                      <a:endParaRPr lang="hi-IN" dirty="0"/>
                    </a:p>
                  </a:txBody>
                  <a:tcPr/>
                </a:tc>
                <a:extLst>
                  <a:ext uri="{0D108BD9-81ED-4DB2-BD59-A6C34878D82A}">
                    <a16:rowId xmlns:a16="http://schemas.microsoft.com/office/drawing/2014/main" val="1811142997"/>
                  </a:ext>
                </a:extLst>
              </a:tr>
              <a:tr h="409056">
                <a:tc>
                  <a:txBody>
                    <a:bodyPr/>
                    <a:lstStyle/>
                    <a:p>
                      <a:r>
                        <a:rPr lang="en-US" dirty="0"/>
                        <a:t>6 </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sync_rd_ptr</a:t>
                      </a:r>
                      <a:endParaRPr lang="hi-IN" dirty="0"/>
                    </a:p>
                  </a:txBody>
                  <a:tcPr/>
                </a:tc>
                <a:tc>
                  <a:txBody>
                    <a:bodyPr/>
                    <a:lstStyle/>
                    <a:p>
                      <a:r>
                        <a:rPr lang="en-US" dirty="0"/>
                        <a:t>10</a:t>
                      </a:r>
                      <a:endParaRPr lang="hi-IN" dirty="0"/>
                    </a:p>
                  </a:txBody>
                  <a:tcPr/>
                </a:tc>
                <a:tc>
                  <a:txBody>
                    <a:bodyPr/>
                    <a:lstStyle/>
                    <a:p>
                      <a:r>
                        <a:rPr lang="en-US" dirty="0"/>
                        <a:t>Output</a:t>
                      </a:r>
                      <a:endParaRPr lang="hi-IN" dirty="0"/>
                    </a:p>
                  </a:txBody>
                  <a:tcPr/>
                </a:tc>
                <a:tc>
                  <a:txBody>
                    <a:bodyPr/>
                    <a:lstStyle/>
                    <a:p>
                      <a:r>
                        <a:rPr lang="en-US" dirty="0"/>
                        <a:t>Synchronized address</a:t>
                      </a:r>
                      <a:endParaRPr lang="hi-IN" dirty="0"/>
                    </a:p>
                  </a:txBody>
                  <a:tcPr/>
                </a:tc>
                <a:extLst>
                  <a:ext uri="{0D108BD9-81ED-4DB2-BD59-A6C34878D82A}">
                    <a16:rowId xmlns:a16="http://schemas.microsoft.com/office/drawing/2014/main" val="3025438281"/>
                  </a:ext>
                </a:extLst>
              </a:tr>
            </a:tbl>
          </a:graphicData>
        </a:graphic>
      </p:graphicFrame>
      <p:sp>
        <p:nvSpPr>
          <p:cNvPr id="4" name="Title 1">
            <a:extLst>
              <a:ext uri="{FF2B5EF4-FFF2-40B4-BE49-F238E27FC236}">
                <a16:creationId xmlns:a16="http://schemas.microsoft.com/office/drawing/2014/main" id="{F176A678-59B0-462C-930A-33F62240EF5D}"/>
              </a:ext>
            </a:extLst>
          </p:cNvPr>
          <p:cNvSpPr>
            <a:spLocks noGrp="1"/>
          </p:cNvSpPr>
          <p:nvPr>
            <p:ph type="title"/>
          </p:nvPr>
        </p:nvSpPr>
        <p:spPr/>
        <p:txBody>
          <a:bodyPr>
            <a:normAutofit/>
          </a:bodyPr>
          <a:lstStyle/>
          <a:p>
            <a:r>
              <a:rPr lang="en-US" dirty="0"/>
              <a:t>Pin Functions – Synchronizers</a:t>
            </a:r>
            <a:endParaRPr lang="hi-IN" dirty="0"/>
          </a:p>
        </p:txBody>
      </p:sp>
    </p:spTree>
    <p:extLst>
      <p:ext uri="{BB962C8B-B14F-4D97-AF65-F5344CB8AC3E}">
        <p14:creationId xmlns:p14="http://schemas.microsoft.com/office/powerpoint/2010/main" val="310888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2D9EC-385D-431E-ABE3-C3436D3A1CF7}"/>
              </a:ext>
            </a:extLst>
          </p:cNvPr>
          <p:cNvSpPr>
            <a:spLocks noGrp="1"/>
          </p:cNvSpPr>
          <p:nvPr>
            <p:ph type="title"/>
          </p:nvPr>
        </p:nvSpPr>
        <p:spPr/>
        <p:txBody>
          <a:bodyPr/>
          <a:lstStyle/>
          <a:p>
            <a:r>
              <a:rPr lang="en-US" dirty="0"/>
              <a:t>Gray to Binary Converter - RTL</a:t>
            </a:r>
            <a:endParaRPr lang="hi-IN" dirty="0"/>
          </a:p>
        </p:txBody>
      </p:sp>
      <p:pic>
        <p:nvPicPr>
          <p:cNvPr id="7" name="Picture 6">
            <a:extLst>
              <a:ext uri="{FF2B5EF4-FFF2-40B4-BE49-F238E27FC236}">
                <a16:creationId xmlns:a16="http://schemas.microsoft.com/office/drawing/2014/main" id="{525B86F8-0B01-4093-BC9C-F48046DDE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29080"/>
            <a:ext cx="4397829" cy="3083491"/>
          </a:xfrm>
          <a:prstGeom prst="rect">
            <a:avLst/>
          </a:prstGeom>
        </p:spPr>
      </p:pic>
      <p:pic>
        <p:nvPicPr>
          <p:cNvPr id="8" name="Picture 7" descr="C:\Users\Ratnamala\Desktop\report of fifo\gray to binary rtl.JPG">
            <a:extLst>
              <a:ext uri="{FF2B5EF4-FFF2-40B4-BE49-F238E27FC236}">
                <a16:creationId xmlns:a16="http://schemas.microsoft.com/office/drawing/2014/main" id="{4D6C6258-BCE7-4420-9C31-E3CD80C69D48}"/>
              </a:ext>
            </a:extLst>
          </p:cNvPr>
          <p:cNvPicPr/>
          <p:nvPr/>
        </p:nvPicPr>
        <p:blipFill>
          <a:blip r:embed="rId3" cstate="print"/>
          <a:srcRect/>
          <a:stretch>
            <a:fillRect/>
          </a:stretch>
        </p:blipFill>
        <p:spPr bwMode="auto">
          <a:xfrm>
            <a:off x="5733143" y="1665711"/>
            <a:ext cx="5849257" cy="4096459"/>
          </a:xfrm>
          <a:prstGeom prst="rect">
            <a:avLst/>
          </a:prstGeom>
          <a:noFill/>
          <a:ln w="9525">
            <a:noFill/>
            <a:miter lim="800000"/>
            <a:headEnd/>
            <a:tailEnd/>
          </a:ln>
        </p:spPr>
      </p:pic>
    </p:spTree>
    <p:extLst>
      <p:ext uri="{BB962C8B-B14F-4D97-AF65-F5344CB8AC3E}">
        <p14:creationId xmlns:p14="http://schemas.microsoft.com/office/powerpoint/2010/main" val="1241539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C6EE-B21F-457E-8DE9-22637EBD7AF6}"/>
              </a:ext>
            </a:extLst>
          </p:cNvPr>
          <p:cNvSpPr>
            <a:spLocks noGrp="1"/>
          </p:cNvSpPr>
          <p:nvPr>
            <p:ph type="title"/>
          </p:nvPr>
        </p:nvSpPr>
        <p:spPr/>
        <p:txBody>
          <a:bodyPr/>
          <a:lstStyle/>
          <a:p>
            <a:r>
              <a:rPr lang="en-US" dirty="0"/>
              <a:t>Binary to Gray Converter - RTL</a:t>
            </a:r>
            <a:endParaRPr lang="hi-IN" dirty="0"/>
          </a:p>
        </p:txBody>
      </p:sp>
      <p:pic>
        <p:nvPicPr>
          <p:cNvPr id="4" name="Content Placeholder 3" descr="C:\Users\Ratnamala\Desktop\report of fifo\binary to gray rtl.JPG">
            <a:extLst>
              <a:ext uri="{FF2B5EF4-FFF2-40B4-BE49-F238E27FC236}">
                <a16:creationId xmlns:a16="http://schemas.microsoft.com/office/drawing/2014/main" id="{7B01009B-B922-4A6D-8EB4-D21384FD4E45}"/>
              </a:ext>
            </a:extLst>
          </p:cNvPr>
          <p:cNvPicPr>
            <a:picLocks noGrp="1"/>
          </p:cNvPicPr>
          <p:nvPr>
            <p:ph idx="1"/>
          </p:nvPr>
        </p:nvPicPr>
        <p:blipFill>
          <a:blip r:embed="rId2" cstate="print"/>
          <a:srcRect/>
          <a:stretch>
            <a:fillRect/>
          </a:stretch>
        </p:blipFill>
        <p:spPr bwMode="auto">
          <a:xfrm>
            <a:off x="6096000" y="1690688"/>
            <a:ext cx="5493446" cy="4351338"/>
          </a:xfrm>
          <a:prstGeom prst="rect">
            <a:avLst/>
          </a:prstGeom>
          <a:noFill/>
          <a:ln w="9525">
            <a:noFill/>
            <a:miter lim="800000"/>
            <a:headEnd/>
            <a:tailEnd/>
          </a:ln>
        </p:spPr>
      </p:pic>
      <p:pic>
        <p:nvPicPr>
          <p:cNvPr id="5" name="Content Placeholder 4">
            <a:extLst>
              <a:ext uri="{FF2B5EF4-FFF2-40B4-BE49-F238E27FC236}">
                <a16:creationId xmlns:a16="http://schemas.microsoft.com/office/drawing/2014/main" id="{F2438C8C-846F-4994-B331-3143847BC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30043"/>
            <a:ext cx="4024086" cy="3072628"/>
          </a:xfrm>
          <a:prstGeom prst="rect">
            <a:avLst/>
          </a:prstGeom>
        </p:spPr>
      </p:pic>
    </p:spTree>
    <p:extLst>
      <p:ext uri="{BB962C8B-B14F-4D97-AF65-F5344CB8AC3E}">
        <p14:creationId xmlns:p14="http://schemas.microsoft.com/office/powerpoint/2010/main" val="1224165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BCD24-CBC4-4824-A0F6-05DD8388366D}"/>
              </a:ext>
            </a:extLst>
          </p:cNvPr>
          <p:cNvSpPr>
            <a:spLocks noGrp="1"/>
          </p:cNvSpPr>
          <p:nvPr>
            <p:ph type="title"/>
          </p:nvPr>
        </p:nvSpPr>
        <p:spPr/>
        <p:txBody>
          <a:bodyPr/>
          <a:lstStyle/>
          <a:p>
            <a:r>
              <a:rPr lang="en-US" dirty="0"/>
              <a:t>Flag logic block</a:t>
            </a:r>
            <a:endParaRPr lang="hi-IN" dirty="0"/>
          </a:p>
        </p:txBody>
      </p:sp>
      <p:pic>
        <p:nvPicPr>
          <p:cNvPr id="4" name="Content Placeholder 4">
            <a:extLst>
              <a:ext uri="{FF2B5EF4-FFF2-40B4-BE49-F238E27FC236}">
                <a16:creationId xmlns:a16="http://schemas.microsoft.com/office/drawing/2014/main" id="{0CD9E715-96B7-45D3-B4AA-E551BDCAB3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1690688"/>
            <a:ext cx="6995886" cy="4502604"/>
          </a:xfrm>
        </p:spPr>
      </p:pic>
    </p:spTree>
    <p:extLst>
      <p:ext uri="{BB962C8B-B14F-4D97-AF65-F5344CB8AC3E}">
        <p14:creationId xmlns:p14="http://schemas.microsoft.com/office/powerpoint/2010/main" val="2586813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D8450-11DC-4ED6-8123-5608711A6BFC}"/>
              </a:ext>
            </a:extLst>
          </p:cNvPr>
          <p:cNvSpPr>
            <a:spLocks noGrp="1"/>
          </p:cNvSpPr>
          <p:nvPr>
            <p:ph type="title"/>
          </p:nvPr>
        </p:nvSpPr>
        <p:spPr>
          <a:xfrm>
            <a:off x="838200" y="365126"/>
            <a:ext cx="10515600" cy="587912"/>
          </a:xfrm>
        </p:spPr>
        <p:txBody>
          <a:bodyPr>
            <a:normAutofit fontScale="90000"/>
          </a:bodyPr>
          <a:lstStyle/>
          <a:p>
            <a:r>
              <a:rPr lang="en-US" dirty="0"/>
              <a:t>Pin Functions – Flag Logic</a:t>
            </a:r>
            <a:endParaRPr lang="hi-IN" dirty="0"/>
          </a:p>
        </p:txBody>
      </p:sp>
      <p:graphicFrame>
        <p:nvGraphicFramePr>
          <p:cNvPr id="4" name="Content Placeholder 3">
            <a:extLst>
              <a:ext uri="{FF2B5EF4-FFF2-40B4-BE49-F238E27FC236}">
                <a16:creationId xmlns:a16="http://schemas.microsoft.com/office/drawing/2014/main" id="{8F0BDAF8-B02E-4495-98F4-A255F60E0396}"/>
              </a:ext>
            </a:extLst>
          </p:cNvPr>
          <p:cNvGraphicFramePr>
            <a:graphicFrameLocks noGrp="1"/>
          </p:cNvGraphicFramePr>
          <p:nvPr>
            <p:ph idx="1"/>
            <p:extLst>
              <p:ext uri="{D42A27DB-BD31-4B8C-83A1-F6EECF244321}">
                <p14:modId xmlns:p14="http://schemas.microsoft.com/office/powerpoint/2010/main" val="3428973656"/>
              </p:ext>
            </p:extLst>
          </p:nvPr>
        </p:nvGraphicFramePr>
        <p:xfrm>
          <a:off x="484909" y="953038"/>
          <a:ext cx="11226523" cy="5338580"/>
        </p:xfrm>
        <a:graphic>
          <a:graphicData uri="http://schemas.openxmlformats.org/drawingml/2006/table">
            <a:tbl>
              <a:tblPr firstRow="1" bandRow="1">
                <a:tableStyleId>{5C22544A-7EE6-4342-B048-85BDC9FD1C3A}</a:tableStyleId>
              </a:tblPr>
              <a:tblGrid>
                <a:gridCol w="811828">
                  <a:extLst>
                    <a:ext uri="{9D8B030D-6E8A-4147-A177-3AD203B41FA5}">
                      <a16:colId xmlns:a16="http://schemas.microsoft.com/office/drawing/2014/main" val="1371627677"/>
                    </a:ext>
                  </a:extLst>
                </a:gridCol>
                <a:gridCol w="3303789">
                  <a:extLst>
                    <a:ext uri="{9D8B030D-6E8A-4147-A177-3AD203B41FA5}">
                      <a16:colId xmlns:a16="http://schemas.microsoft.com/office/drawing/2014/main" val="2761944774"/>
                    </a:ext>
                  </a:extLst>
                </a:gridCol>
                <a:gridCol w="1615944">
                  <a:extLst>
                    <a:ext uri="{9D8B030D-6E8A-4147-A177-3AD203B41FA5}">
                      <a16:colId xmlns:a16="http://schemas.microsoft.com/office/drawing/2014/main" val="1770436016"/>
                    </a:ext>
                  </a:extLst>
                </a:gridCol>
                <a:gridCol w="1965688">
                  <a:extLst>
                    <a:ext uri="{9D8B030D-6E8A-4147-A177-3AD203B41FA5}">
                      <a16:colId xmlns:a16="http://schemas.microsoft.com/office/drawing/2014/main" val="242731201"/>
                    </a:ext>
                  </a:extLst>
                </a:gridCol>
                <a:gridCol w="3529274">
                  <a:extLst>
                    <a:ext uri="{9D8B030D-6E8A-4147-A177-3AD203B41FA5}">
                      <a16:colId xmlns:a16="http://schemas.microsoft.com/office/drawing/2014/main" val="3193756090"/>
                    </a:ext>
                  </a:extLst>
                </a:gridCol>
              </a:tblGrid>
              <a:tr h="563862">
                <a:tc>
                  <a:txBody>
                    <a:bodyPr/>
                    <a:lstStyle/>
                    <a:p>
                      <a:r>
                        <a:rPr lang="en-US" dirty="0"/>
                        <a:t>No.</a:t>
                      </a:r>
                      <a:endParaRPr lang="hi-IN" dirty="0"/>
                    </a:p>
                  </a:txBody>
                  <a:tcPr/>
                </a:tc>
                <a:tc>
                  <a:txBody>
                    <a:bodyPr/>
                    <a:lstStyle/>
                    <a:p>
                      <a:r>
                        <a:rPr lang="en-US" dirty="0"/>
                        <a:t>Name of Pin</a:t>
                      </a:r>
                      <a:endParaRPr lang="hi-IN" dirty="0"/>
                    </a:p>
                  </a:txBody>
                  <a:tcPr/>
                </a:tc>
                <a:tc>
                  <a:txBody>
                    <a:bodyPr/>
                    <a:lstStyle/>
                    <a:p>
                      <a:r>
                        <a:rPr lang="en-US" dirty="0"/>
                        <a:t>No. of Pins</a:t>
                      </a:r>
                      <a:endParaRPr lang="hi-IN" dirty="0"/>
                    </a:p>
                  </a:txBody>
                  <a:tcPr/>
                </a:tc>
                <a:tc>
                  <a:txBody>
                    <a:bodyPr/>
                    <a:lstStyle/>
                    <a:p>
                      <a:r>
                        <a:rPr lang="en-US" dirty="0"/>
                        <a:t>Direction</a:t>
                      </a:r>
                      <a:endParaRPr lang="hi-IN" dirty="0"/>
                    </a:p>
                  </a:txBody>
                  <a:tcPr/>
                </a:tc>
                <a:tc>
                  <a:txBody>
                    <a:bodyPr/>
                    <a:lstStyle/>
                    <a:p>
                      <a:r>
                        <a:rPr lang="en-US" dirty="0"/>
                        <a:t>Function</a:t>
                      </a:r>
                      <a:endParaRPr lang="hi-IN" dirty="0"/>
                    </a:p>
                  </a:txBody>
                  <a:tcPr/>
                </a:tc>
                <a:extLst>
                  <a:ext uri="{0D108BD9-81ED-4DB2-BD59-A6C34878D82A}">
                    <a16:rowId xmlns:a16="http://schemas.microsoft.com/office/drawing/2014/main" val="47313388"/>
                  </a:ext>
                </a:extLst>
              </a:tr>
              <a:tr h="486272">
                <a:tc>
                  <a:txBody>
                    <a:bodyPr/>
                    <a:lstStyle/>
                    <a:p>
                      <a:r>
                        <a:rPr lang="en-US" dirty="0"/>
                        <a:t>1.</a:t>
                      </a:r>
                      <a:endParaRPr lang="hi-IN" dirty="0"/>
                    </a:p>
                  </a:txBody>
                  <a:tcPr/>
                </a:tc>
                <a:tc>
                  <a:txBody>
                    <a:bodyPr/>
                    <a:lstStyle/>
                    <a:p>
                      <a:r>
                        <a:rPr lang="en-US" dirty="0" err="1"/>
                        <a:t>b_wr_ptr</a:t>
                      </a:r>
                      <a:endParaRPr lang="hi-IN" dirty="0"/>
                    </a:p>
                  </a:txBody>
                  <a:tcPr/>
                </a:tc>
                <a:tc>
                  <a:txBody>
                    <a:bodyPr/>
                    <a:lstStyle/>
                    <a:p>
                      <a:r>
                        <a:rPr lang="en-US" dirty="0"/>
                        <a:t>10</a:t>
                      </a:r>
                      <a:endParaRPr lang="hi-IN" dirty="0"/>
                    </a:p>
                  </a:txBody>
                  <a:tcPr/>
                </a:tc>
                <a:tc>
                  <a:txBody>
                    <a:bodyPr/>
                    <a:lstStyle/>
                    <a:p>
                      <a:r>
                        <a:rPr lang="en-US" dirty="0"/>
                        <a:t>Input</a:t>
                      </a:r>
                      <a:endParaRPr lang="hi-IN" dirty="0"/>
                    </a:p>
                  </a:txBody>
                  <a:tcPr/>
                </a:tc>
                <a:tc>
                  <a:txBody>
                    <a:bodyPr/>
                    <a:lstStyle/>
                    <a:p>
                      <a:r>
                        <a:rPr lang="en-US" dirty="0"/>
                        <a:t>Address input to comparator</a:t>
                      </a:r>
                      <a:endParaRPr lang="hi-IN" dirty="0"/>
                    </a:p>
                  </a:txBody>
                  <a:tcPr/>
                </a:tc>
                <a:extLst>
                  <a:ext uri="{0D108BD9-81ED-4DB2-BD59-A6C34878D82A}">
                    <a16:rowId xmlns:a16="http://schemas.microsoft.com/office/drawing/2014/main" val="3422325613"/>
                  </a:ext>
                </a:extLst>
              </a:tr>
              <a:tr h="486272">
                <a:tc>
                  <a:txBody>
                    <a:bodyPr/>
                    <a:lstStyle/>
                    <a:p>
                      <a:r>
                        <a:rPr lang="en-US" dirty="0"/>
                        <a:t>2.</a:t>
                      </a:r>
                      <a:endParaRPr lang="hi-IN" dirty="0"/>
                    </a:p>
                  </a:txBody>
                  <a:tcPr/>
                </a:tc>
                <a:tc>
                  <a:txBody>
                    <a:bodyPr/>
                    <a:lstStyle/>
                    <a:p>
                      <a:r>
                        <a:rPr lang="en-US" dirty="0" err="1"/>
                        <a:t>b_rd_ptr</a:t>
                      </a:r>
                      <a:endParaRPr lang="hi-IN" dirty="0"/>
                    </a:p>
                  </a:txBody>
                  <a:tcPr/>
                </a:tc>
                <a:tc>
                  <a:txBody>
                    <a:bodyPr/>
                    <a:lstStyle/>
                    <a:p>
                      <a:r>
                        <a:rPr lang="en-US" dirty="0"/>
                        <a:t>10</a:t>
                      </a:r>
                      <a:endParaRPr lang="hi-IN" dirty="0"/>
                    </a:p>
                  </a:txBody>
                  <a:tcPr/>
                </a:tc>
                <a:tc>
                  <a:txBody>
                    <a:bodyPr/>
                    <a:lstStyle/>
                    <a:p>
                      <a:r>
                        <a:rPr lang="en-US" dirty="0"/>
                        <a:t>Input</a:t>
                      </a:r>
                      <a:endParaRPr lang="hi-IN" dirty="0"/>
                    </a:p>
                  </a:txBody>
                  <a:tcPr/>
                </a:tc>
                <a:tc>
                  <a:txBody>
                    <a:bodyPr/>
                    <a:lstStyle/>
                    <a:p>
                      <a:r>
                        <a:rPr lang="en-US" dirty="0"/>
                        <a:t>Address input to comparator</a:t>
                      </a:r>
                      <a:endParaRPr lang="hi-IN" dirty="0"/>
                    </a:p>
                  </a:txBody>
                  <a:tcPr/>
                </a:tc>
                <a:extLst>
                  <a:ext uri="{0D108BD9-81ED-4DB2-BD59-A6C34878D82A}">
                    <a16:rowId xmlns:a16="http://schemas.microsoft.com/office/drawing/2014/main" val="796439541"/>
                  </a:ext>
                </a:extLst>
              </a:tr>
              <a:tr h="486272">
                <a:tc>
                  <a:txBody>
                    <a:bodyPr/>
                    <a:lstStyle/>
                    <a:p>
                      <a:r>
                        <a:rPr lang="en-US" dirty="0"/>
                        <a:t>3.</a:t>
                      </a:r>
                      <a:endParaRPr lang="hi-IN" dirty="0"/>
                    </a:p>
                  </a:txBody>
                  <a:tcPr/>
                </a:tc>
                <a:tc>
                  <a:txBody>
                    <a:bodyPr/>
                    <a:lstStyle/>
                    <a:p>
                      <a:r>
                        <a:rPr lang="en-US"/>
                        <a:t>Config_</a:t>
                      </a:r>
                      <a:r>
                        <a:rPr lang="en-US" dirty="0" err="1"/>
                        <a:t>depth</a:t>
                      </a:r>
                      <a:endParaRPr lang="hi-IN" dirty="0"/>
                    </a:p>
                  </a:txBody>
                  <a:tcPr/>
                </a:tc>
                <a:tc>
                  <a:txBody>
                    <a:bodyPr/>
                    <a:lstStyle/>
                    <a:p>
                      <a:r>
                        <a:rPr lang="en-US" dirty="0"/>
                        <a:t>10</a:t>
                      </a:r>
                      <a:endParaRPr lang="hi-IN" dirty="0"/>
                    </a:p>
                  </a:txBody>
                  <a:tcPr/>
                </a:tc>
                <a:tc>
                  <a:txBody>
                    <a:bodyPr/>
                    <a:lstStyle/>
                    <a:p>
                      <a:r>
                        <a:rPr lang="en-US" dirty="0"/>
                        <a:t>Input</a:t>
                      </a:r>
                      <a:endParaRPr lang="hi-IN" dirty="0"/>
                    </a:p>
                  </a:txBody>
                  <a:tcPr/>
                </a:tc>
                <a:tc>
                  <a:txBody>
                    <a:bodyPr/>
                    <a:lstStyle/>
                    <a:p>
                      <a:r>
                        <a:rPr lang="en-US" dirty="0"/>
                        <a:t>Limiting value of memory location</a:t>
                      </a:r>
                      <a:endParaRPr lang="hi-IN" dirty="0"/>
                    </a:p>
                  </a:txBody>
                  <a:tcPr/>
                </a:tc>
                <a:extLst>
                  <a:ext uri="{0D108BD9-81ED-4DB2-BD59-A6C34878D82A}">
                    <a16:rowId xmlns:a16="http://schemas.microsoft.com/office/drawing/2014/main" val="903585851"/>
                  </a:ext>
                </a:extLst>
              </a:tr>
              <a:tr h="458316">
                <a:tc>
                  <a:txBody>
                    <a:bodyPr/>
                    <a:lstStyle/>
                    <a:p>
                      <a:r>
                        <a:rPr lang="en-US" dirty="0"/>
                        <a:t>4.</a:t>
                      </a:r>
                      <a:endParaRPr lang="hi-IN" dirty="0"/>
                    </a:p>
                  </a:txBody>
                  <a:tcPr/>
                </a:tc>
                <a:tc>
                  <a:txBody>
                    <a:bodyPr/>
                    <a:lstStyle/>
                    <a:p>
                      <a:r>
                        <a:rPr lang="en-US" dirty="0" err="1"/>
                        <a:t>Reset_n</a:t>
                      </a:r>
                      <a:endParaRPr lang="hi-IN" dirty="0"/>
                    </a:p>
                  </a:txBody>
                  <a:tcPr/>
                </a:tc>
                <a:tc>
                  <a:txBody>
                    <a:bodyPr/>
                    <a:lstStyle/>
                    <a:p>
                      <a:r>
                        <a:rPr lang="en-US" dirty="0"/>
                        <a:t>1</a:t>
                      </a:r>
                      <a:endParaRPr lang="hi-IN" dirty="0"/>
                    </a:p>
                  </a:txBody>
                  <a:tcPr/>
                </a:tc>
                <a:tc>
                  <a:txBody>
                    <a:bodyPr/>
                    <a:lstStyle/>
                    <a:p>
                      <a:r>
                        <a:rPr lang="en-US" dirty="0"/>
                        <a:t>Input</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set empty flag</a:t>
                      </a:r>
                      <a:endParaRPr lang="hi-IN" dirty="0"/>
                    </a:p>
                  </a:txBody>
                  <a:tcPr/>
                </a:tc>
                <a:extLst>
                  <a:ext uri="{0D108BD9-81ED-4DB2-BD59-A6C34878D82A}">
                    <a16:rowId xmlns:a16="http://schemas.microsoft.com/office/drawing/2014/main" val="2167246993"/>
                  </a:ext>
                </a:extLst>
              </a:tr>
              <a:tr h="486272">
                <a:tc>
                  <a:txBody>
                    <a:bodyPr/>
                    <a:lstStyle/>
                    <a:p>
                      <a:r>
                        <a:rPr lang="en-US" dirty="0"/>
                        <a:t>5.</a:t>
                      </a:r>
                      <a:endParaRPr lang="hi-IN" dirty="0"/>
                    </a:p>
                  </a:txBody>
                  <a:tcPr/>
                </a:tc>
                <a:tc>
                  <a:txBody>
                    <a:bodyPr/>
                    <a:lstStyle/>
                    <a:p>
                      <a:r>
                        <a:rPr lang="en-US" dirty="0" err="1"/>
                        <a:t>wr_clk</a:t>
                      </a:r>
                      <a:endParaRPr lang="hi-IN" dirty="0"/>
                    </a:p>
                  </a:txBody>
                  <a:tcPr/>
                </a:tc>
                <a:tc>
                  <a:txBody>
                    <a:bodyPr/>
                    <a:lstStyle/>
                    <a:p>
                      <a:r>
                        <a:rPr lang="en-US" dirty="0"/>
                        <a:t>1</a:t>
                      </a:r>
                      <a:endParaRPr lang="hi-IN" dirty="0"/>
                    </a:p>
                  </a:txBody>
                  <a:tcPr/>
                </a:tc>
                <a:tc>
                  <a:txBody>
                    <a:bodyPr/>
                    <a:lstStyle/>
                    <a:p>
                      <a:r>
                        <a:rPr lang="en-US" dirty="0"/>
                        <a:t>Input</a:t>
                      </a:r>
                      <a:endParaRPr lang="hi-IN" dirty="0"/>
                    </a:p>
                  </a:txBody>
                  <a:tcPr/>
                </a:tc>
                <a:tc>
                  <a:txBody>
                    <a:bodyPr/>
                    <a:lstStyle/>
                    <a:p>
                      <a:r>
                        <a:rPr lang="en-US" dirty="0"/>
                        <a:t>To synchronize Read pointer</a:t>
                      </a:r>
                      <a:endParaRPr lang="hi-IN" dirty="0"/>
                    </a:p>
                  </a:txBody>
                  <a:tcPr/>
                </a:tc>
                <a:extLst>
                  <a:ext uri="{0D108BD9-81ED-4DB2-BD59-A6C34878D82A}">
                    <a16:rowId xmlns:a16="http://schemas.microsoft.com/office/drawing/2014/main" val="578763979"/>
                  </a:ext>
                </a:extLst>
              </a:tr>
              <a:tr h="486272">
                <a:tc>
                  <a:txBody>
                    <a:bodyPr/>
                    <a:lstStyle/>
                    <a:p>
                      <a:r>
                        <a:rPr lang="en-US" dirty="0"/>
                        <a:t>6.</a:t>
                      </a:r>
                      <a:endParaRPr lang="hi-IN" dirty="0"/>
                    </a:p>
                  </a:txBody>
                  <a:tcPr/>
                </a:tc>
                <a:tc>
                  <a:txBody>
                    <a:bodyPr/>
                    <a:lstStyle/>
                    <a:p>
                      <a:r>
                        <a:rPr lang="en-US" dirty="0" err="1"/>
                        <a:t>rd_clk</a:t>
                      </a:r>
                      <a:endParaRPr lang="hi-IN" dirty="0"/>
                    </a:p>
                  </a:txBody>
                  <a:tcPr/>
                </a:tc>
                <a:tc>
                  <a:txBody>
                    <a:bodyPr/>
                    <a:lstStyle/>
                    <a:p>
                      <a:r>
                        <a:rPr lang="en-US" dirty="0"/>
                        <a:t>1</a:t>
                      </a:r>
                      <a:endParaRPr lang="hi-IN" dirty="0"/>
                    </a:p>
                  </a:txBody>
                  <a:tcPr/>
                </a:tc>
                <a:tc>
                  <a:txBody>
                    <a:bodyPr/>
                    <a:lstStyle/>
                    <a:p>
                      <a:r>
                        <a:rPr lang="en-US" dirty="0"/>
                        <a:t>Input</a:t>
                      </a:r>
                      <a:endParaRPr lang="hi-IN" dirty="0"/>
                    </a:p>
                  </a:txBody>
                  <a:tcPr/>
                </a:tc>
                <a:tc>
                  <a:txBody>
                    <a:bodyPr/>
                    <a:lstStyle/>
                    <a:p>
                      <a:r>
                        <a:rPr lang="en-US" dirty="0"/>
                        <a:t>To synchronize Write pointer</a:t>
                      </a:r>
                      <a:endParaRPr lang="hi-IN" dirty="0"/>
                    </a:p>
                  </a:txBody>
                  <a:tcPr/>
                </a:tc>
                <a:extLst>
                  <a:ext uri="{0D108BD9-81ED-4DB2-BD59-A6C34878D82A}">
                    <a16:rowId xmlns:a16="http://schemas.microsoft.com/office/drawing/2014/main" val="2852768358"/>
                  </a:ext>
                </a:extLst>
              </a:tr>
              <a:tr h="491935">
                <a:tc>
                  <a:txBody>
                    <a:bodyPr/>
                    <a:lstStyle/>
                    <a:p>
                      <a:r>
                        <a:rPr lang="en-US" dirty="0"/>
                        <a:t>7.</a:t>
                      </a:r>
                      <a:endParaRPr lang="hi-IN" dirty="0"/>
                    </a:p>
                  </a:txBody>
                  <a:tcPr/>
                </a:tc>
                <a:tc>
                  <a:txBody>
                    <a:bodyPr/>
                    <a:lstStyle/>
                    <a:p>
                      <a:r>
                        <a:rPr lang="en-US" dirty="0" err="1"/>
                        <a:t>f_full</a:t>
                      </a:r>
                      <a:endParaRPr lang="hi-IN" dirty="0"/>
                    </a:p>
                  </a:txBody>
                  <a:tcPr/>
                </a:tc>
                <a:tc>
                  <a:txBody>
                    <a:bodyPr/>
                    <a:lstStyle/>
                    <a:p>
                      <a:r>
                        <a:rPr lang="en-US" dirty="0"/>
                        <a:t>1</a:t>
                      </a:r>
                      <a:endParaRPr lang="hi-IN" dirty="0"/>
                    </a:p>
                  </a:txBody>
                  <a:tcPr/>
                </a:tc>
                <a:tc>
                  <a:txBody>
                    <a:bodyPr/>
                    <a:lstStyle/>
                    <a:p>
                      <a:r>
                        <a:rPr lang="en-US" dirty="0"/>
                        <a:t>Output</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status as FIFO is Full</a:t>
                      </a:r>
                      <a:endParaRPr lang="hi-IN" dirty="0"/>
                    </a:p>
                  </a:txBody>
                  <a:tcPr/>
                </a:tc>
                <a:extLst>
                  <a:ext uri="{0D108BD9-81ED-4DB2-BD59-A6C34878D82A}">
                    <a16:rowId xmlns:a16="http://schemas.microsoft.com/office/drawing/2014/main" val="646821876"/>
                  </a:ext>
                </a:extLst>
              </a:tr>
              <a:tr h="486272">
                <a:tc>
                  <a:txBody>
                    <a:bodyPr/>
                    <a:lstStyle/>
                    <a:p>
                      <a:r>
                        <a:rPr lang="en-US" dirty="0"/>
                        <a:t>8.</a:t>
                      </a:r>
                      <a:endParaRPr lang="hi-IN" dirty="0"/>
                    </a:p>
                  </a:txBody>
                  <a:tcPr/>
                </a:tc>
                <a:tc>
                  <a:txBody>
                    <a:bodyPr/>
                    <a:lstStyle/>
                    <a:p>
                      <a:r>
                        <a:rPr lang="en-US" dirty="0" err="1"/>
                        <a:t>f_empty</a:t>
                      </a:r>
                      <a:endParaRPr lang="hi-IN" dirty="0"/>
                    </a:p>
                  </a:txBody>
                  <a:tcPr/>
                </a:tc>
                <a:tc>
                  <a:txBody>
                    <a:bodyPr/>
                    <a:lstStyle/>
                    <a:p>
                      <a:r>
                        <a:rPr lang="en-US" dirty="0"/>
                        <a:t>1</a:t>
                      </a:r>
                      <a:endParaRPr lang="hi-IN" dirty="0"/>
                    </a:p>
                  </a:txBody>
                  <a:tcPr/>
                </a:tc>
                <a:tc>
                  <a:txBody>
                    <a:bodyPr/>
                    <a:lstStyle/>
                    <a:p>
                      <a:r>
                        <a:rPr lang="en-US" dirty="0"/>
                        <a:t>Output</a:t>
                      </a:r>
                      <a:endParaRPr lang="hi-IN" dirty="0"/>
                    </a:p>
                  </a:txBody>
                  <a:tcPr/>
                </a:tc>
                <a:tc>
                  <a:txBody>
                    <a:bodyPr/>
                    <a:lstStyle/>
                    <a:p>
                      <a:r>
                        <a:rPr lang="en-US" dirty="0"/>
                        <a:t>Show status as FIFO is empty</a:t>
                      </a:r>
                      <a:endParaRPr lang="hi-IN" dirty="0"/>
                    </a:p>
                  </a:txBody>
                  <a:tcPr/>
                </a:tc>
                <a:extLst>
                  <a:ext uri="{0D108BD9-81ED-4DB2-BD59-A6C34878D82A}">
                    <a16:rowId xmlns:a16="http://schemas.microsoft.com/office/drawing/2014/main" val="3318272743"/>
                  </a:ext>
                </a:extLst>
              </a:tr>
              <a:tr h="480584">
                <a:tc>
                  <a:txBody>
                    <a:bodyPr/>
                    <a:lstStyle/>
                    <a:p>
                      <a:r>
                        <a:rPr lang="en-US" dirty="0"/>
                        <a:t>9.</a:t>
                      </a:r>
                      <a:endParaRPr lang="hi-IN" dirty="0"/>
                    </a:p>
                  </a:txBody>
                  <a:tcPr/>
                </a:tc>
                <a:tc>
                  <a:txBody>
                    <a:bodyPr/>
                    <a:lstStyle/>
                    <a:p>
                      <a:r>
                        <a:rPr lang="en-US" dirty="0" err="1"/>
                        <a:t>f_almost</a:t>
                      </a:r>
                      <a:r>
                        <a:rPr lang="en-US" dirty="0"/>
                        <a:t> _full</a:t>
                      </a:r>
                      <a:endParaRPr lang="hi-IN" dirty="0"/>
                    </a:p>
                  </a:txBody>
                  <a:tcPr/>
                </a:tc>
                <a:tc>
                  <a:txBody>
                    <a:bodyPr/>
                    <a:lstStyle/>
                    <a:p>
                      <a:r>
                        <a:rPr lang="en-US" dirty="0"/>
                        <a:t>1</a:t>
                      </a:r>
                      <a:endParaRPr lang="hi-IN" dirty="0"/>
                    </a:p>
                  </a:txBody>
                  <a:tcPr/>
                </a:tc>
                <a:tc>
                  <a:txBody>
                    <a:bodyPr/>
                    <a:lstStyle/>
                    <a:p>
                      <a:r>
                        <a:rPr lang="en-US" dirty="0"/>
                        <a:t>Output</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FIFO is Almost empty</a:t>
                      </a:r>
                      <a:endParaRPr lang="hi-IN" dirty="0"/>
                    </a:p>
                  </a:txBody>
                  <a:tcPr/>
                </a:tc>
                <a:extLst>
                  <a:ext uri="{0D108BD9-81ED-4DB2-BD59-A6C34878D82A}">
                    <a16:rowId xmlns:a16="http://schemas.microsoft.com/office/drawing/2014/main" val="2773058969"/>
                  </a:ext>
                </a:extLst>
              </a:tr>
              <a:tr h="426251">
                <a:tc>
                  <a:txBody>
                    <a:bodyPr/>
                    <a:lstStyle/>
                    <a:p>
                      <a:r>
                        <a:rPr lang="en-US" dirty="0"/>
                        <a:t>10.</a:t>
                      </a:r>
                      <a:endParaRPr lang="hi-IN" dirty="0"/>
                    </a:p>
                  </a:txBody>
                  <a:tcPr/>
                </a:tc>
                <a:tc>
                  <a:txBody>
                    <a:bodyPr/>
                    <a:lstStyle/>
                    <a:p>
                      <a:r>
                        <a:rPr lang="en-US" dirty="0" err="1"/>
                        <a:t>f_almost_empty</a:t>
                      </a:r>
                      <a:endParaRPr lang="hi-IN" dirty="0"/>
                    </a:p>
                  </a:txBody>
                  <a:tcPr/>
                </a:tc>
                <a:tc>
                  <a:txBody>
                    <a:bodyPr/>
                    <a:lstStyle/>
                    <a:p>
                      <a:r>
                        <a:rPr lang="en-US" dirty="0"/>
                        <a:t>1</a:t>
                      </a:r>
                      <a:endParaRPr lang="hi-IN" dirty="0"/>
                    </a:p>
                  </a:txBody>
                  <a:tcPr/>
                </a:tc>
                <a:tc>
                  <a:txBody>
                    <a:bodyPr/>
                    <a:lstStyle/>
                    <a:p>
                      <a:r>
                        <a:rPr lang="en-US" dirty="0"/>
                        <a:t>Output</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FIFO is Almost empty</a:t>
                      </a:r>
                      <a:endParaRPr lang="hi-IN" dirty="0"/>
                    </a:p>
                  </a:txBody>
                  <a:tcPr/>
                </a:tc>
                <a:extLst>
                  <a:ext uri="{0D108BD9-81ED-4DB2-BD59-A6C34878D82A}">
                    <a16:rowId xmlns:a16="http://schemas.microsoft.com/office/drawing/2014/main" val="2503779380"/>
                  </a:ext>
                </a:extLst>
              </a:tr>
            </a:tbl>
          </a:graphicData>
        </a:graphic>
      </p:graphicFrame>
    </p:spTree>
    <p:extLst>
      <p:ext uri="{BB962C8B-B14F-4D97-AF65-F5344CB8AC3E}">
        <p14:creationId xmlns:p14="http://schemas.microsoft.com/office/powerpoint/2010/main" val="2140458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143A-0D90-4B86-8372-DD7816410F64}"/>
              </a:ext>
            </a:extLst>
          </p:cNvPr>
          <p:cNvSpPr>
            <a:spLocks noGrp="1"/>
          </p:cNvSpPr>
          <p:nvPr>
            <p:ph type="title"/>
          </p:nvPr>
        </p:nvSpPr>
        <p:spPr/>
        <p:txBody>
          <a:bodyPr/>
          <a:lstStyle/>
          <a:p>
            <a:r>
              <a:rPr lang="en-US" dirty="0"/>
              <a:t>Flag logic block –RTL</a:t>
            </a:r>
            <a:endParaRPr lang="hi-IN" dirty="0"/>
          </a:p>
        </p:txBody>
      </p:sp>
      <p:pic>
        <p:nvPicPr>
          <p:cNvPr id="5" name="Content Placeholder 4">
            <a:extLst>
              <a:ext uri="{FF2B5EF4-FFF2-40B4-BE49-F238E27FC236}">
                <a16:creationId xmlns:a16="http://schemas.microsoft.com/office/drawing/2014/main" id="{A4CB3373-725D-45E5-BA1A-137945A51F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6571" y="1567543"/>
            <a:ext cx="9027885" cy="4925332"/>
          </a:xfrm>
        </p:spPr>
      </p:pic>
    </p:spTree>
    <p:extLst>
      <p:ext uri="{BB962C8B-B14F-4D97-AF65-F5344CB8AC3E}">
        <p14:creationId xmlns:p14="http://schemas.microsoft.com/office/powerpoint/2010/main" val="3493630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A3E0-B62F-4914-9A58-A9933186FD84}"/>
              </a:ext>
            </a:extLst>
          </p:cNvPr>
          <p:cNvSpPr>
            <a:spLocks noGrp="1"/>
          </p:cNvSpPr>
          <p:nvPr>
            <p:ph type="title"/>
          </p:nvPr>
        </p:nvSpPr>
        <p:spPr/>
        <p:txBody>
          <a:bodyPr/>
          <a:lstStyle/>
          <a:p>
            <a:r>
              <a:rPr lang="en-US" dirty="0"/>
              <a:t>Flag logic block-Simulation</a:t>
            </a:r>
            <a:endParaRPr lang="hi-IN" dirty="0"/>
          </a:p>
        </p:txBody>
      </p:sp>
      <p:pic>
        <p:nvPicPr>
          <p:cNvPr id="5" name="Content Placeholder 4">
            <a:extLst>
              <a:ext uri="{FF2B5EF4-FFF2-40B4-BE49-F238E27FC236}">
                <a16:creationId xmlns:a16="http://schemas.microsoft.com/office/drawing/2014/main" id="{51D18FCD-C0EA-432E-B36D-6C1F59F5974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05" t="8765" r="35093" b="53347"/>
          <a:stretch/>
        </p:blipFill>
        <p:spPr>
          <a:xfrm>
            <a:off x="838200" y="1643265"/>
            <a:ext cx="10515600" cy="3534782"/>
          </a:xfrm>
        </p:spPr>
      </p:pic>
    </p:spTree>
    <p:extLst>
      <p:ext uri="{BB962C8B-B14F-4D97-AF65-F5344CB8AC3E}">
        <p14:creationId xmlns:p14="http://schemas.microsoft.com/office/powerpoint/2010/main" val="12639491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AE30-D992-494B-BC12-2BA4C3E09AA4}"/>
              </a:ext>
            </a:extLst>
          </p:cNvPr>
          <p:cNvSpPr>
            <a:spLocks noGrp="1"/>
          </p:cNvSpPr>
          <p:nvPr>
            <p:ph type="title"/>
          </p:nvPr>
        </p:nvSpPr>
        <p:spPr/>
        <p:txBody>
          <a:bodyPr/>
          <a:lstStyle/>
          <a:p>
            <a:r>
              <a:rPr lang="en-US" dirty="0"/>
              <a:t>Test Cases- Top Level RTL</a:t>
            </a:r>
            <a:endParaRPr lang="hi-IN" dirty="0"/>
          </a:p>
        </p:txBody>
      </p:sp>
      <p:sp>
        <p:nvSpPr>
          <p:cNvPr id="3" name="Content Placeholder 2">
            <a:extLst>
              <a:ext uri="{FF2B5EF4-FFF2-40B4-BE49-F238E27FC236}">
                <a16:creationId xmlns:a16="http://schemas.microsoft.com/office/drawing/2014/main" id="{D0E8337D-BAC4-4466-BB2C-C79FBB8EE4E9}"/>
              </a:ext>
            </a:extLst>
          </p:cNvPr>
          <p:cNvSpPr>
            <a:spLocks noGrp="1"/>
          </p:cNvSpPr>
          <p:nvPr>
            <p:ph idx="1"/>
          </p:nvPr>
        </p:nvSpPr>
        <p:spPr/>
        <p:txBody>
          <a:bodyPr/>
          <a:lstStyle/>
          <a:p>
            <a:pPr marL="514350" indent="-514350">
              <a:buFont typeface="+mj-lt"/>
              <a:buAutoNum type="arabicPeriod"/>
            </a:pPr>
            <a:r>
              <a:rPr lang="en-US" dirty="0" err="1"/>
              <a:t>reset_n</a:t>
            </a:r>
            <a:r>
              <a:rPr lang="en-US" dirty="0"/>
              <a:t> =0 ;  </a:t>
            </a:r>
            <a:r>
              <a:rPr lang="en-US" dirty="0" err="1"/>
              <a:t>wr_en</a:t>
            </a:r>
            <a:r>
              <a:rPr lang="en-US" dirty="0"/>
              <a:t>=x ,  </a:t>
            </a:r>
            <a:r>
              <a:rPr lang="en-US" dirty="0" err="1"/>
              <a:t>rd_en</a:t>
            </a:r>
            <a:r>
              <a:rPr lang="en-US" dirty="0"/>
              <a:t> = x : FIFO reset</a:t>
            </a:r>
          </a:p>
          <a:p>
            <a:pPr marL="514350" indent="-514350">
              <a:buFont typeface="+mj-lt"/>
              <a:buAutoNum type="arabicPeriod"/>
            </a:pPr>
            <a:endParaRPr lang="en-US" sz="1000" dirty="0"/>
          </a:p>
          <a:p>
            <a:pPr marL="514350" indent="-514350">
              <a:lnSpc>
                <a:spcPct val="130000"/>
              </a:lnSpc>
              <a:buFont typeface="+mj-lt"/>
              <a:buAutoNum type="arabicPeriod"/>
            </a:pPr>
            <a:r>
              <a:rPr lang="en-US" dirty="0" err="1"/>
              <a:t>reset_n</a:t>
            </a:r>
            <a:r>
              <a:rPr lang="en-US" dirty="0"/>
              <a:t> =1 ; </a:t>
            </a:r>
            <a:r>
              <a:rPr lang="en-US" dirty="0" err="1"/>
              <a:t>wr_en</a:t>
            </a:r>
            <a:r>
              <a:rPr lang="en-US" dirty="0"/>
              <a:t>=1 &amp; </a:t>
            </a:r>
            <a:r>
              <a:rPr lang="en-US" dirty="0" err="1"/>
              <a:t>f_full</a:t>
            </a:r>
            <a:r>
              <a:rPr lang="en-US" dirty="0"/>
              <a:t> = 0 , </a:t>
            </a:r>
            <a:r>
              <a:rPr lang="en-US" dirty="0" err="1"/>
              <a:t>rd_en</a:t>
            </a:r>
            <a:r>
              <a:rPr lang="en-US" dirty="0"/>
              <a:t> = 0 					: FIFO write operation (</a:t>
            </a:r>
            <a:r>
              <a:rPr lang="en-US" dirty="0" err="1"/>
              <a:t>b_wr_ptr</a:t>
            </a:r>
            <a:r>
              <a:rPr lang="en-US" dirty="0"/>
              <a:t>= +1’b1)</a:t>
            </a:r>
          </a:p>
          <a:p>
            <a:pPr marL="514350" indent="-514350">
              <a:buFont typeface="+mj-lt"/>
              <a:buAutoNum type="arabicPeriod"/>
            </a:pPr>
            <a:endParaRPr lang="en-US" sz="1000" dirty="0"/>
          </a:p>
          <a:p>
            <a:pPr marL="514350" indent="-514350">
              <a:lnSpc>
                <a:spcPct val="130000"/>
              </a:lnSpc>
              <a:buFont typeface="+mj-lt"/>
              <a:buAutoNum type="arabicPeriod"/>
            </a:pPr>
            <a:r>
              <a:rPr lang="en-US" dirty="0" err="1"/>
              <a:t>reset_n</a:t>
            </a:r>
            <a:r>
              <a:rPr lang="en-US" dirty="0"/>
              <a:t> =1 ; </a:t>
            </a:r>
            <a:r>
              <a:rPr lang="en-US" dirty="0" err="1"/>
              <a:t>wr_en</a:t>
            </a:r>
            <a:r>
              <a:rPr lang="en-US" dirty="0"/>
              <a:t>=0 , </a:t>
            </a:r>
            <a:r>
              <a:rPr lang="en-US" dirty="0" err="1"/>
              <a:t>rd_en</a:t>
            </a:r>
            <a:r>
              <a:rPr lang="en-US" dirty="0"/>
              <a:t> = 1 &amp; </a:t>
            </a:r>
            <a:r>
              <a:rPr lang="en-US" dirty="0" err="1"/>
              <a:t>f_empty</a:t>
            </a:r>
            <a:r>
              <a:rPr lang="en-US" dirty="0"/>
              <a:t> = 0				 : FIFO read operation 	(</a:t>
            </a:r>
            <a:r>
              <a:rPr lang="en-US" dirty="0" err="1"/>
              <a:t>b_rd_ptr</a:t>
            </a:r>
            <a:r>
              <a:rPr lang="en-US" dirty="0"/>
              <a:t>= +1’b1)</a:t>
            </a:r>
          </a:p>
          <a:p>
            <a:pPr marL="514350" indent="-514350">
              <a:lnSpc>
                <a:spcPct val="100000"/>
              </a:lnSpc>
              <a:buFont typeface="+mj-lt"/>
              <a:buAutoNum type="arabicPeriod"/>
            </a:pPr>
            <a:endParaRPr lang="en-US" sz="1000" dirty="0"/>
          </a:p>
          <a:p>
            <a:pPr marL="514350" indent="-514350">
              <a:buFont typeface="+mj-lt"/>
              <a:buAutoNum type="arabicPeriod"/>
            </a:pPr>
            <a:r>
              <a:rPr lang="en-US" dirty="0" err="1"/>
              <a:t>reset_n</a:t>
            </a:r>
            <a:r>
              <a:rPr lang="en-US" dirty="0"/>
              <a:t> =1 ; </a:t>
            </a:r>
            <a:r>
              <a:rPr lang="en-US" dirty="0" err="1"/>
              <a:t>wr_en</a:t>
            </a:r>
            <a:r>
              <a:rPr lang="en-US" dirty="0"/>
              <a:t>=1 , </a:t>
            </a:r>
            <a:r>
              <a:rPr lang="en-US" dirty="0" err="1"/>
              <a:t>rd_en</a:t>
            </a:r>
            <a:r>
              <a:rPr lang="en-US" dirty="0"/>
              <a:t> = 1 : </a:t>
            </a:r>
            <a:r>
              <a:rPr lang="en-US" dirty="0" err="1"/>
              <a:t>Async</a:t>
            </a:r>
            <a:r>
              <a:rPr lang="en-US" dirty="0"/>
              <a:t> read &amp; write</a:t>
            </a:r>
          </a:p>
        </p:txBody>
      </p:sp>
    </p:spTree>
    <p:extLst>
      <p:ext uri="{BB962C8B-B14F-4D97-AF65-F5344CB8AC3E}">
        <p14:creationId xmlns:p14="http://schemas.microsoft.com/office/powerpoint/2010/main" val="1083109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F69EA-AF7C-441F-AE7F-C78B900C8FE6}"/>
              </a:ext>
            </a:extLst>
          </p:cNvPr>
          <p:cNvSpPr>
            <a:spLocks noGrp="1"/>
          </p:cNvSpPr>
          <p:nvPr>
            <p:ph type="title"/>
          </p:nvPr>
        </p:nvSpPr>
        <p:spPr/>
        <p:txBody>
          <a:bodyPr/>
          <a:lstStyle/>
          <a:p>
            <a:r>
              <a:rPr lang="en-US" dirty="0"/>
              <a:t>Top Level– Simulation Results </a:t>
            </a:r>
            <a:endParaRPr lang="hi-IN" dirty="0"/>
          </a:p>
        </p:txBody>
      </p:sp>
      <p:pic>
        <p:nvPicPr>
          <p:cNvPr id="14" name="Picture 13">
            <a:extLst>
              <a:ext uri="{FF2B5EF4-FFF2-40B4-BE49-F238E27FC236}">
                <a16:creationId xmlns:a16="http://schemas.microsoft.com/office/drawing/2014/main" id="{BA7527E8-38EC-4E4F-8942-0F9ED76AC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6" y="1451429"/>
            <a:ext cx="11350171" cy="4782108"/>
          </a:xfrm>
          <a:prstGeom prst="rect">
            <a:avLst/>
          </a:prstGeom>
        </p:spPr>
      </p:pic>
    </p:spTree>
    <p:extLst>
      <p:ext uri="{BB962C8B-B14F-4D97-AF65-F5344CB8AC3E}">
        <p14:creationId xmlns:p14="http://schemas.microsoft.com/office/powerpoint/2010/main" val="1384768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F69EA-AF7C-441F-AE7F-C78B900C8FE6}"/>
              </a:ext>
            </a:extLst>
          </p:cNvPr>
          <p:cNvSpPr>
            <a:spLocks noGrp="1"/>
          </p:cNvSpPr>
          <p:nvPr>
            <p:ph type="title"/>
          </p:nvPr>
        </p:nvSpPr>
        <p:spPr/>
        <p:txBody>
          <a:bodyPr/>
          <a:lstStyle/>
          <a:p>
            <a:r>
              <a:rPr lang="en-US" dirty="0"/>
              <a:t>Top Level– Simulation Results </a:t>
            </a:r>
            <a:endParaRPr lang="hi-IN" dirty="0"/>
          </a:p>
        </p:txBody>
      </p:sp>
      <p:pic>
        <p:nvPicPr>
          <p:cNvPr id="4" name="Picture 3">
            <a:extLst>
              <a:ext uri="{FF2B5EF4-FFF2-40B4-BE49-F238E27FC236}">
                <a16:creationId xmlns:a16="http://schemas.microsoft.com/office/drawing/2014/main" id="{544FFE55-5FEA-46E7-B026-3A0743597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6" y="1422399"/>
            <a:ext cx="11219543" cy="4789719"/>
          </a:xfrm>
          <a:prstGeom prst="rect">
            <a:avLst/>
          </a:prstGeom>
        </p:spPr>
      </p:pic>
    </p:spTree>
    <p:extLst>
      <p:ext uri="{BB962C8B-B14F-4D97-AF65-F5344CB8AC3E}">
        <p14:creationId xmlns:p14="http://schemas.microsoft.com/office/powerpoint/2010/main" val="2775785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B6315-A47C-4905-8D26-C1AC1405D947}"/>
              </a:ext>
            </a:extLst>
          </p:cNvPr>
          <p:cNvSpPr>
            <a:spLocks noGrp="1"/>
          </p:cNvSpPr>
          <p:nvPr>
            <p:ph type="title"/>
          </p:nvPr>
        </p:nvSpPr>
        <p:spPr/>
        <p:txBody>
          <a:bodyPr/>
          <a:lstStyle/>
          <a:p>
            <a:r>
              <a:rPr lang="en-US" dirty="0"/>
              <a:t>Types of FIFOs</a:t>
            </a:r>
            <a:endParaRPr lang="hi-IN" dirty="0"/>
          </a:p>
        </p:txBody>
      </p:sp>
      <p:sp>
        <p:nvSpPr>
          <p:cNvPr id="3" name="Content Placeholder 2">
            <a:extLst>
              <a:ext uri="{FF2B5EF4-FFF2-40B4-BE49-F238E27FC236}">
                <a16:creationId xmlns:a16="http://schemas.microsoft.com/office/drawing/2014/main" id="{E82126A7-DBDB-4261-84B8-76E1952688C1}"/>
              </a:ext>
            </a:extLst>
          </p:cNvPr>
          <p:cNvSpPr>
            <a:spLocks noGrp="1"/>
          </p:cNvSpPr>
          <p:nvPr>
            <p:ph idx="1"/>
          </p:nvPr>
        </p:nvSpPr>
        <p:spPr/>
        <p:txBody>
          <a:bodyPr>
            <a:normAutofit/>
          </a:bodyPr>
          <a:lstStyle/>
          <a:p>
            <a:pPr>
              <a:buFont typeface="Wingdings" panose="05000000000000000000" pitchFamily="2" charset="2"/>
              <a:buChar char="Ø"/>
            </a:pPr>
            <a:r>
              <a:rPr lang="en-US" dirty="0"/>
              <a:t>Shift Register</a:t>
            </a:r>
          </a:p>
          <a:p>
            <a:pPr lvl="1"/>
            <a:r>
              <a:rPr lang="en-US" dirty="0"/>
              <a:t>Fixed number of stored data word.</a:t>
            </a:r>
          </a:p>
          <a:p>
            <a:pPr>
              <a:buFont typeface="Wingdings" panose="05000000000000000000" pitchFamily="2" charset="2"/>
              <a:buChar char="Ø"/>
            </a:pPr>
            <a:r>
              <a:rPr lang="en-US" dirty="0"/>
              <a:t>Exclusively Read/Write FIFO</a:t>
            </a:r>
          </a:p>
          <a:p>
            <a:pPr lvl="1"/>
            <a:r>
              <a:rPr lang="en-US" dirty="0"/>
              <a:t>Variable number of stored data words</a:t>
            </a:r>
          </a:p>
          <a:p>
            <a:pPr lvl="1"/>
            <a:r>
              <a:rPr lang="en-US" dirty="0"/>
              <a:t>Timing restrictions - synchronous</a:t>
            </a:r>
          </a:p>
          <a:p>
            <a:pPr>
              <a:buFont typeface="Wingdings" panose="05000000000000000000" pitchFamily="2" charset="2"/>
              <a:buChar char="Ø"/>
            </a:pPr>
            <a:r>
              <a:rPr lang="en-US" dirty="0"/>
              <a:t>Concurrent Read/Write FIFO</a:t>
            </a:r>
          </a:p>
          <a:p>
            <a:pPr lvl="1"/>
            <a:r>
              <a:rPr lang="en-US" dirty="0"/>
              <a:t>Variable number of stored data words</a:t>
            </a:r>
          </a:p>
          <a:p>
            <a:pPr lvl="1"/>
            <a:r>
              <a:rPr lang="en-US" dirty="0"/>
              <a:t>No timing restriction – asynchronous</a:t>
            </a:r>
          </a:p>
          <a:p>
            <a:pPr lvl="1"/>
            <a:r>
              <a:rPr lang="en-US" dirty="0"/>
              <a:t>Two circuits with different frequencies can be connected together without the need of a synchronizing circuit</a:t>
            </a:r>
          </a:p>
          <a:p>
            <a:endParaRPr lang="hi-IN" dirty="0"/>
          </a:p>
        </p:txBody>
      </p:sp>
    </p:spTree>
    <p:extLst>
      <p:ext uri="{BB962C8B-B14F-4D97-AF65-F5344CB8AC3E}">
        <p14:creationId xmlns:p14="http://schemas.microsoft.com/office/powerpoint/2010/main" val="1760268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F69EA-AF7C-441F-AE7F-C78B900C8FE6}"/>
              </a:ext>
            </a:extLst>
          </p:cNvPr>
          <p:cNvSpPr>
            <a:spLocks noGrp="1"/>
          </p:cNvSpPr>
          <p:nvPr>
            <p:ph type="title"/>
          </p:nvPr>
        </p:nvSpPr>
        <p:spPr/>
        <p:txBody>
          <a:bodyPr/>
          <a:lstStyle/>
          <a:p>
            <a:r>
              <a:rPr lang="en-US" dirty="0"/>
              <a:t>Top Level– Simulation Results </a:t>
            </a:r>
            <a:endParaRPr lang="hi-IN" dirty="0"/>
          </a:p>
        </p:txBody>
      </p:sp>
      <p:pic>
        <p:nvPicPr>
          <p:cNvPr id="5" name="Picture 4">
            <a:extLst>
              <a:ext uri="{FF2B5EF4-FFF2-40B4-BE49-F238E27FC236}">
                <a16:creationId xmlns:a16="http://schemas.microsoft.com/office/drawing/2014/main" id="{37160085-B2DD-4FB8-9F07-57259FE17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914" y="1465943"/>
            <a:ext cx="11321143" cy="4794532"/>
          </a:xfrm>
          <a:prstGeom prst="rect">
            <a:avLst/>
          </a:prstGeom>
        </p:spPr>
      </p:pic>
    </p:spTree>
    <p:extLst>
      <p:ext uri="{BB962C8B-B14F-4D97-AF65-F5344CB8AC3E}">
        <p14:creationId xmlns:p14="http://schemas.microsoft.com/office/powerpoint/2010/main" val="918293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t>Applications</a:t>
            </a:r>
          </a:p>
        </p:txBody>
      </p:sp>
      <p:sp>
        <p:nvSpPr>
          <p:cNvPr id="3" name="Content Placeholder 2"/>
          <p:cNvSpPr>
            <a:spLocks noGrp="1"/>
          </p:cNvSpPr>
          <p:nvPr>
            <p:ph idx="1"/>
          </p:nvPr>
        </p:nvSpPr>
        <p:spPr>
          <a:xfrm>
            <a:off x="838200" y="1690687"/>
            <a:ext cx="10515600" cy="4637541"/>
          </a:xfrm>
        </p:spPr>
        <p:txBody>
          <a:bodyPr>
            <a:noAutofit/>
          </a:bodyPr>
          <a:lstStyle/>
          <a:p>
            <a:pPr>
              <a:buFont typeface="Wingdings" panose="05000000000000000000" pitchFamily="2" charset="2"/>
              <a:buChar char="Ø"/>
            </a:pPr>
            <a:r>
              <a:rPr lang="en-IN" dirty="0"/>
              <a:t>Packet Buffering :</a:t>
            </a:r>
          </a:p>
          <a:p>
            <a:pPr lvl="1"/>
            <a:r>
              <a:rPr lang="en-IN" dirty="0"/>
              <a:t>Data written into the FIFO can be stored until the system on the output of the FIFO is ready to accept the data.</a:t>
            </a:r>
            <a:endParaRPr lang="en-IN" sz="900" dirty="0"/>
          </a:p>
          <a:p>
            <a:pPr>
              <a:buFont typeface="Wingdings" panose="05000000000000000000" pitchFamily="2" charset="2"/>
              <a:buChar char="Ø"/>
            </a:pPr>
            <a:r>
              <a:rPr lang="en-IN" dirty="0"/>
              <a:t> Frequency coupling:</a:t>
            </a:r>
          </a:p>
          <a:p>
            <a:pPr lvl="1"/>
            <a:r>
              <a:rPr lang="en-IN" dirty="0"/>
              <a:t>FIFO provides frequency coupling, taking data in at one rate and output the data at another data rate. The input and output data rates of the FIFO being controlled by the discrete Read and Write clock signals. </a:t>
            </a:r>
            <a:endParaRPr lang="en-IN" sz="600" dirty="0"/>
          </a:p>
          <a:p>
            <a:pPr>
              <a:buFont typeface="Wingdings" panose="05000000000000000000" pitchFamily="2" charset="2"/>
              <a:buChar char="Ø"/>
            </a:pPr>
            <a:r>
              <a:rPr lang="en-IN" dirty="0"/>
              <a:t>Bus Matching :</a:t>
            </a:r>
          </a:p>
          <a:p>
            <a:pPr lvl="1"/>
            <a:r>
              <a:rPr lang="en-IN" dirty="0"/>
              <a:t>Data transfer may need to take place between separate digital domains with different bus widths. Here the FIFO acts as a bridge between the domains, channeling  the data from the input of a particular bus width , to the output with another bus width.</a:t>
            </a:r>
          </a:p>
        </p:txBody>
      </p:sp>
    </p:spTree>
    <p:extLst>
      <p:ext uri="{BB962C8B-B14F-4D97-AF65-F5344CB8AC3E}">
        <p14:creationId xmlns:p14="http://schemas.microsoft.com/office/powerpoint/2010/main" val="1262172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t>Advantages</a:t>
            </a:r>
          </a:p>
        </p:txBody>
      </p:sp>
      <p:sp>
        <p:nvSpPr>
          <p:cNvPr id="3" name="Content Placeholder 2"/>
          <p:cNvSpPr>
            <a:spLocks noGrp="1"/>
          </p:cNvSpPr>
          <p:nvPr>
            <p:ph idx="1"/>
          </p:nvPr>
        </p:nvSpPr>
        <p:spPr/>
        <p:txBody>
          <a:bodyPr>
            <a:noAutofit/>
          </a:bodyPr>
          <a:lstStyle/>
          <a:p>
            <a:r>
              <a:rPr lang="en-IN" sz="2400" dirty="0"/>
              <a:t>Data Rate Matching.</a:t>
            </a:r>
          </a:p>
          <a:p>
            <a:endParaRPr lang="en-IN" sz="800" dirty="0"/>
          </a:p>
          <a:p>
            <a:r>
              <a:rPr lang="en-IN" sz="2400" dirty="0"/>
              <a:t>Buffering and bus matching parallel FIFO structure allow formulation of any word size while serial FIFO structure provide a rapid and simple like other structure.</a:t>
            </a:r>
          </a:p>
          <a:p>
            <a:endParaRPr lang="en-IN" sz="800" dirty="0"/>
          </a:p>
          <a:p>
            <a:r>
              <a:rPr lang="en-IN" sz="2400" dirty="0"/>
              <a:t>Interchip communication protocol problem is solved by FIFO.</a:t>
            </a:r>
          </a:p>
        </p:txBody>
      </p:sp>
    </p:spTree>
    <p:extLst>
      <p:ext uri="{BB962C8B-B14F-4D97-AF65-F5344CB8AC3E}">
        <p14:creationId xmlns:p14="http://schemas.microsoft.com/office/powerpoint/2010/main" val="17581907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a:t>Disadvantages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400" dirty="0"/>
              <a:t>Noise  in signals is caused by switching operation and alteration of </a:t>
            </a:r>
            <a:r>
              <a:rPr lang="en-IN" sz="2400"/>
              <a:t>memory content.</a:t>
            </a:r>
            <a:endParaRPr lang="en-IN" sz="2400" dirty="0"/>
          </a:p>
          <a:p>
            <a:pPr>
              <a:buFont typeface="Wingdings" panose="05000000000000000000" pitchFamily="2" charset="2"/>
              <a:buChar char="Ø"/>
            </a:pPr>
            <a:endParaRPr lang="en-IN" sz="2400" dirty="0"/>
          </a:p>
          <a:p>
            <a:pPr>
              <a:buFont typeface="Wingdings" panose="05000000000000000000" pitchFamily="2" charset="2"/>
              <a:buChar char="Ø"/>
            </a:pPr>
            <a:r>
              <a:rPr lang="en-IN" sz="2400" dirty="0"/>
              <a:t>Synchronization circuit is required to synchronize WRITE CLOCK and READ CLOCK</a:t>
            </a:r>
          </a:p>
        </p:txBody>
      </p:sp>
    </p:spTree>
    <p:extLst>
      <p:ext uri="{BB962C8B-B14F-4D97-AF65-F5344CB8AC3E}">
        <p14:creationId xmlns:p14="http://schemas.microsoft.com/office/powerpoint/2010/main" val="16940155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19C292-A069-4A6F-A1A2-7244B924495C}"/>
              </a:ext>
            </a:extLst>
          </p:cNvPr>
          <p:cNvSpPr>
            <a:spLocks noGrp="1"/>
          </p:cNvSpPr>
          <p:nvPr>
            <p:ph type="title"/>
          </p:nvPr>
        </p:nvSpPr>
        <p:spPr>
          <a:xfrm>
            <a:off x="3654334" y="2760004"/>
            <a:ext cx="4883331" cy="1337991"/>
          </a:xfrm>
        </p:spPr>
        <p:txBody>
          <a:bodyPr/>
          <a:lstStyle/>
          <a:p>
            <a:r>
              <a:rPr lang="en-US" dirty="0"/>
              <a:t>Thank you…!</a:t>
            </a:r>
            <a:endParaRPr lang="hi-IN" dirty="0"/>
          </a:p>
        </p:txBody>
      </p:sp>
    </p:spTree>
    <p:extLst>
      <p:ext uri="{BB962C8B-B14F-4D97-AF65-F5344CB8AC3E}">
        <p14:creationId xmlns:p14="http://schemas.microsoft.com/office/powerpoint/2010/main" val="4074881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FBBBF-6925-4A8E-B9AC-BE3461430CE3}"/>
              </a:ext>
            </a:extLst>
          </p:cNvPr>
          <p:cNvSpPr>
            <a:spLocks noGrp="1"/>
          </p:cNvSpPr>
          <p:nvPr>
            <p:ph type="title"/>
          </p:nvPr>
        </p:nvSpPr>
        <p:spPr/>
        <p:txBody>
          <a:bodyPr/>
          <a:lstStyle/>
          <a:p>
            <a:r>
              <a:rPr lang="en-US" dirty="0"/>
              <a:t>Architecture</a:t>
            </a:r>
            <a:endParaRPr lang="hi-IN" dirty="0"/>
          </a:p>
        </p:txBody>
      </p:sp>
      <p:sp>
        <p:nvSpPr>
          <p:cNvPr id="5" name="Rectangle: Rounded Corners 4">
            <a:extLst>
              <a:ext uri="{FF2B5EF4-FFF2-40B4-BE49-F238E27FC236}">
                <a16:creationId xmlns:a16="http://schemas.microsoft.com/office/drawing/2014/main" id="{AB8A917B-121F-462C-A2C7-A3D63CC0CC25}"/>
              </a:ext>
            </a:extLst>
          </p:cNvPr>
          <p:cNvSpPr/>
          <p:nvPr/>
        </p:nvSpPr>
        <p:spPr>
          <a:xfrm>
            <a:off x="2743197" y="2627291"/>
            <a:ext cx="9144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hi-IN"/>
          </a:p>
        </p:txBody>
      </p:sp>
      <p:sp>
        <p:nvSpPr>
          <p:cNvPr id="6" name="Rectangle: Rounded Corners 5">
            <a:extLst>
              <a:ext uri="{FF2B5EF4-FFF2-40B4-BE49-F238E27FC236}">
                <a16:creationId xmlns:a16="http://schemas.microsoft.com/office/drawing/2014/main" id="{5B0DD04D-F08F-40F1-B612-EAB32E5DF882}"/>
              </a:ext>
            </a:extLst>
          </p:cNvPr>
          <p:cNvSpPr/>
          <p:nvPr/>
        </p:nvSpPr>
        <p:spPr>
          <a:xfrm>
            <a:off x="3874391" y="2627291"/>
            <a:ext cx="9144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D</a:t>
            </a:r>
            <a:endParaRPr lang="hi-IN" sz="2800" dirty="0"/>
          </a:p>
        </p:txBody>
      </p:sp>
      <p:sp>
        <p:nvSpPr>
          <p:cNvPr id="7" name="Rectangle: Rounded Corners 6">
            <a:extLst>
              <a:ext uri="{FF2B5EF4-FFF2-40B4-BE49-F238E27FC236}">
                <a16:creationId xmlns:a16="http://schemas.microsoft.com/office/drawing/2014/main" id="{AB6EDED9-B360-4C3E-83E4-9F8AAA4B4BE9}"/>
              </a:ext>
            </a:extLst>
          </p:cNvPr>
          <p:cNvSpPr/>
          <p:nvPr/>
        </p:nvSpPr>
        <p:spPr>
          <a:xfrm>
            <a:off x="5005585" y="2627291"/>
            <a:ext cx="9144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C</a:t>
            </a:r>
            <a:endParaRPr lang="hi-IN" sz="2800" dirty="0"/>
          </a:p>
        </p:txBody>
      </p:sp>
      <p:sp>
        <p:nvSpPr>
          <p:cNvPr id="8" name="Rectangle: Rounded Corners 7">
            <a:extLst>
              <a:ext uri="{FF2B5EF4-FFF2-40B4-BE49-F238E27FC236}">
                <a16:creationId xmlns:a16="http://schemas.microsoft.com/office/drawing/2014/main" id="{DFD7A11B-4B8B-4CEB-8D03-3C635E73F804}"/>
              </a:ext>
            </a:extLst>
          </p:cNvPr>
          <p:cNvSpPr/>
          <p:nvPr/>
        </p:nvSpPr>
        <p:spPr>
          <a:xfrm>
            <a:off x="6136779" y="2627291"/>
            <a:ext cx="9144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B</a:t>
            </a:r>
            <a:endParaRPr lang="hi-IN" sz="2800" dirty="0"/>
          </a:p>
        </p:txBody>
      </p:sp>
      <p:sp>
        <p:nvSpPr>
          <p:cNvPr id="9" name="Rectangle: Rounded Corners 8">
            <a:extLst>
              <a:ext uri="{FF2B5EF4-FFF2-40B4-BE49-F238E27FC236}">
                <a16:creationId xmlns:a16="http://schemas.microsoft.com/office/drawing/2014/main" id="{ECF0D4E5-AE82-43BC-9E31-E665CC1BBCAA}"/>
              </a:ext>
            </a:extLst>
          </p:cNvPr>
          <p:cNvSpPr/>
          <p:nvPr/>
        </p:nvSpPr>
        <p:spPr>
          <a:xfrm>
            <a:off x="7267973" y="2627291"/>
            <a:ext cx="914400" cy="914400"/>
          </a:xfrm>
          <a:prstGeom prst="roundRect">
            <a:avLst>
              <a:gd name="adj" fmla="val 1244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A</a:t>
            </a:r>
            <a:endParaRPr lang="hi-IN" sz="2800" dirty="0"/>
          </a:p>
        </p:txBody>
      </p:sp>
      <p:sp>
        <p:nvSpPr>
          <p:cNvPr id="15" name="Rectangle: Rounded Corners 14">
            <a:extLst>
              <a:ext uri="{FF2B5EF4-FFF2-40B4-BE49-F238E27FC236}">
                <a16:creationId xmlns:a16="http://schemas.microsoft.com/office/drawing/2014/main" id="{33C6792C-F62B-4156-B02A-12985FC4BBFD}"/>
              </a:ext>
            </a:extLst>
          </p:cNvPr>
          <p:cNvSpPr/>
          <p:nvPr/>
        </p:nvSpPr>
        <p:spPr>
          <a:xfrm>
            <a:off x="3863663" y="4027533"/>
            <a:ext cx="9144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E</a:t>
            </a:r>
            <a:endParaRPr lang="hi-IN" sz="2800" dirty="0"/>
          </a:p>
        </p:txBody>
      </p:sp>
      <p:sp>
        <p:nvSpPr>
          <p:cNvPr id="16" name="Rectangle: Rounded Corners 15">
            <a:extLst>
              <a:ext uri="{FF2B5EF4-FFF2-40B4-BE49-F238E27FC236}">
                <a16:creationId xmlns:a16="http://schemas.microsoft.com/office/drawing/2014/main" id="{8BB5A0D6-E9C9-4794-8909-79904E3261D2}"/>
              </a:ext>
            </a:extLst>
          </p:cNvPr>
          <p:cNvSpPr/>
          <p:nvPr/>
        </p:nvSpPr>
        <p:spPr>
          <a:xfrm>
            <a:off x="4994857" y="4027533"/>
            <a:ext cx="9144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D</a:t>
            </a:r>
            <a:endParaRPr lang="hi-IN" sz="2800" dirty="0"/>
          </a:p>
        </p:txBody>
      </p:sp>
      <p:sp>
        <p:nvSpPr>
          <p:cNvPr id="17" name="Rectangle: Rounded Corners 16">
            <a:extLst>
              <a:ext uri="{FF2B5EF4-FFF2-40B4-BE49-F238E27FC236}">
                <a16:creationId xmlns:a16="http://schemas.microsoft.com/office/drawing/2014/main" id="{873D30BF-4983-468B-A42A-11F2F12E03C0}"/>
              </a:ext>
            </a:extLst>
          </p:cNvPr>
          <p:cNvSpPr/>
          <p:nvPr/>
        </p:nvSpPr>
        <p:spPr>
          <a:xfrm>
            <a:off x="6126051" y="4027533"/>
            <a:ext cx="9144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C</a:t>
            </a:r>
            <a:endParaRPr lang="hi-IN" sz="2800" dirty="0"/>
          </a:p>
        </p:txBody>
      </p:sp>
      <p:sp>
        <p:nvSpPr>
          <p:cNvPr id="18" name="Rectangle: Rounded Corners 17">
            <a:extLst>
              <a:ext uri="{FF2B5EF4-FFF2-40B4-BE49-F238E27FC236}">
                <a16:creationId xmlns:a16="http://schemas.microsoft.com/office/drawing/2014/main" id="{7E7F3BAD-384C-4FF0-B220-97298C17F9AB}"/>
              </a:ext>
            </a:extLst>
          </p:cNvPr>
          <p:cNvSpPr/>
          <p:nvPr/>
        </p:nvSpPr>
        <p:spPr>
          <a:xfrm>
            <a:off x="7257245" y="4027533"/>
            <a:ext cx="9144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B</a:t>
            </a:r>
            <a:endParaRPr lang="hi-IN" sz="2800" dirty="0"/>
          </a:p>
        </p:txBody>
      </p:sp>
      <p:sp>
        <p:nvSpPr>
          <p:cNvPr id="19" name="Rectangle: Rounded Corners 18">
            <a:extLst>
              <a:ext uri="{FF2B5EF4-FFF2-40B4-BE49-F238E27FC236}">
                <a16:creationId xmlns:a16="http://schemas.microsoft.com/office/drawing/2014/main" id="{1B5A926B-7C0E-4FF1-99A9-14683A9A3C5F}"/>
              </a:ext>
            </a:extLst>
          </p:cNvPr>
          <p:cNvSpPr/>
          <p:nvPr/>
        </p:nvSpPr>
        <p:spPr>
          <a:xfrm>
            <a:off x="2732469" y="4027533"/>
            <a:ext cx="914400" cy="914400"/>
          </a:xfrm>
          <a:prstGeom prst="roundRect">
            <a:avLst>
              <a:gd name="adj" fmla="val 1244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hi-IN" sz="2800" dirty="0"/>
          </a:p>
        </p:txBody>
      </p:sp>
      <p:sp>
        <p:nvSpPr>
          <p:cNvPr id="20" name="TextBox 19">
            <a:extLst>
              <a:ext uri="{FF2B5EF4-FFF2-40B4-BE49-F238E27FC236}">
                <a16:creationId xmlns:a16="http://schemas.microsoft.com/office/drawing/2014/main" id="{24CCBCCF-2AF3-49A0-B73C-564DFB1940E3}"/>
              </a:ext>
            </a:extLst>
          </p:cNvPr>
          <p:cNvSpPr txBox="1"/>
          <p:nvPr/>
        </p:nvSpPr>
        <p:spPr>
          <a:xfrm>
            <a:off x="917183" y="2253898"/>
            <a:ext cx="320899" cy="3477875"/>
          </a:xfrm>
          <a:prstGeom prst="rect">
            <a:avLst/>
          </a:prstGeom>
          <a:noFill/>
        </p:spPr>
        <p:txBody>
          <a:bodyPr wrap="square" rtlCol="0">
            <a:spAutoFit/>
          </a:bodyPr>
          <a:lstStyle/>
          <a:p>
            <a:r>
              <a:rPr lang="en-US" sz="2200" dirty="0"/>
              <a:t>Data</a:t>
            </a:r>
          </a:p>
          <a:p>
            <a:r>
              <a:rPr lang="en-US" sz="2200" dirty="0"/>
              <a:t> </a:t>
            </a:r>
          </a:p>
          <a:p>
            <a:r>
              <a:rPr lang="en-US" sz="2200" dirty="0"/>
              <a:t>Input</a:t>
            </a:r>
            <a:endParaRPr lang="hi-IN" sz="2200" dirty="0"/>
          </a:p>
        </p:txBody>
      </p:sp>
      <p:sp>
        <p:nvSpPr>
          <p:cNvPr id="21" name="Left Brace 20">
            <a:extLst>
              <a:ext uri="{FF2B5EF4-FFF2-40B4-BE49-F238E27FC236}">
                <a16:creationId xmlns:a16="http://schemas.microsoft.com/office/drawing/2014/main" id="{D99722B9-5BAD-46B0-B316-5D503EDFD097}"/>
              </a:ext>
            </a:extLst>
          </p:cNvPr>
          <p:cNvSpPr/>
          <p:nvPr/>
        </p:nvSpPr>
        <p:spPr>
          <a:xfrm>
            <a:off x="1649568" y="2408349"/>
            <a:ext cx="694386" cy="29750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hi-IN"/>
          </a:p>
        </p:txBody>
      </p:sp>
      <p:sp>
        <p:nvSpPr>
          <p:cNvPr id="31" name="TextBox 30">
            <a:extLst>
              <a:ext uri="{FF2B5EF4-FFF2-40B4-BE49-F238E27FC236}">
                <a16:creationId xmlns:a16="http://schemas.microsoft.com/office/drawing/2014/main" id="{8B060323-D5EF-4562-917E-B09F56DF01AA}"/>
              </a:ext>
            </a:extLst>
          </p:cNvPr>
          <p:cNvSpPr txBox="1"/>
          <p:nvPr/>
        </p:nvSpPr>
        <p:spPr>
          <a:xfrm>
            <a:off x="2331078" y="1653859"/>
            <a:ext cx="231817" cy="523220"/>
          </a:xfrm>
          <a:prstGeom prst="rect">
            <a:avLst/>
          </a:prstGeom>
          <a:noFill/>
        </p:spPr>
        <p:txBody>
          <a:bodyPr wrap="square" rtlCol="0">
            <a:spAutoFit/>
          </a:bodyPr>
          <a:lstStyle/>
          <a:p>
            <a:r>
              <a:rPr lang="en-US" sz="2800" dirty="0"/>
              <a:t>E</a:t>
            </a:r>
            <a:endParaRPr lang="hi-IN" dirty="0"/>
          </a:p>
        </p:txBody>
      </p:sp>
      <p:sp>
        <p:nvSpPr>
          <p:cNvPr id="32" name="Arrow: Curved Down 31">
            <a:extLst>
              <a:ext uri="{FF2B5EF4-FFF2-40B4-BE49-F238E27FC236}">
                <a16:creationId xmlns:a16="http://schemas.microsoft.com/office/drawing/2014/main" id="{3BB56747-8433-43B6-A32F-549E98F5DA7F}"/>
              </a:ext>
            </a:extLst>
          </p:cNvPr>
          <p:cNvSpPr/>
          <p:nvPr/>
        </p:nvSpPr>
        <p:spPr>
          <a:xfrm rot="3388345">
            <a:off x="2589104" y="1968448"/>
            <a:ext cx="872038" cy="255185"/>
          </a:xfrm>
          <a:prstGeom prst="curved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hi-IN">
              <a:solidFill>
                <a:schemeClr val="tx1"/>
              </a:solidFill>
            </a:endParaRPr>
          </a:p>
        </p:txBody>
      </p:sp>
      <p:sp>
        <p:nvSpPr>
          <p:cNvPr id="33" name="TextBox 32">
            <a:extLst>
              <a:ext uri="{FF2B5EF4-FFF2-40B4-BE49-F238E27FC236}">
                <a16:creationId xmlns:a16="http://schemas.microsoft.com/office/drawing/2014/main" id="{BFF569B6-79B5-43DE-A936-76373012A70A}"/>
              </a:ext>
            </a:extLst>
          </p:cNvPr>
          <p:cNvSpPr txBox="1"/>
          <p:nvPr/>
        </p:nvSpPr>
        <p:spPr>
          <a:xfrm>
            <a:off x="10221533" y="2251095"/>
            <a:ext cx="320899" cy="3816429"/>
          </a:xfrm>
          <a:prstGeom prst="rect">
            <a:avLst/>
          </a:prstGeom>
          <a:noFill/>
        </p:spPr>
        <p:txBody>
          <a:bodyPr wrap="square" rtlCol="0">
            <a:spAutoFit/>
          </a:bodyPr>
          <a:lstStyle/>
          <a:p>
            <a:r>
              <a:rPr lang="en-US" sz="2200" dirty="0"/>
              <a:t>Data</a:t>
            </a:r>
          </a:p>
          <a:p>
            <a:r>
              <a:rPr lang="en-US" sz="2200" dirty="0"/>
              <a:t> </a:t>
            </a:r>
          </a:p>
          <a:p>
            <a:r>
              <a:rPr lang="en-US" sz="2200" dirty="0"/>
              <a:t>output</a:t>
            </a:r>
            <a:endParaRPr lang="hi-IN" sz="2200" dirty="0"/>
          </a:p>
        </p:txBody>
      </p:sp>
      <p:sp>
        <p:nvSpPr>
          <p:cNvPr id="34" name="Left Brace 33">
            <a:extLst>
              <a:ext uri="{FF2B5EF4-FFF2-40B4-BE49-F238E27FC236}">
                <a16:creationId xmlns:a16="http://schemas.microsoft.com/office/drawing/2014/main" id="{D5BE84CD-F272-4417-912E-A252B4D76E9B}"/>
              </a:ext>
            </a:extLst>
          </p:cNvPr>
          <p:cNvSpPr/>
          <p:nvPr/>
        </p:nvSpPr>
        <p:spPr>
          <a:xfrm rot="10800000">
            <a:off x="8457667" y="2495553"/>
            <a:ext cx="694386" cy="29750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hi-IN"/>
          </a:p>
        </p:txBody>
      </p:sp>
      <p:sp>
        <p:nvSpPr>
          <p:cNvPr id="36" name="TextBox 35">
            <a:extLst>
              <a:ext uri="{FF2B5EF4-FFF2-40B4-BE49-F238E27FC236}">
                <a16:creationId xmlns:a16="http://schemas.microsoft.com/office/drawing/2014/main" id="{8266A511-4F9C-4325-8824-E446BB4272AD}"/>
              </a:ext>
            </a:extLst>
          </p:cNvPr>
          <p:cNvSpPr txBox="1"/>
          <p:nvPr/>
        </p:nvSpPr>
        <p:spPr>
          <a:xfrm>
            <a:off x="9272789" y="4484733"/>
            <a:ext cx="487793" cy="523220"/>
          </a:xfrm>
          <a:prstGeom prst="rect">
            <a:avLst/>
          </a:prstGeom>
          <a:noFill/>
        </p:spPr>
        <p:txBody>
          <a:bodyPr wrap="square" rtlCol="0">
            <a:spAutoFit/>
          </a:bodyPr>
          <a:lstStyle/>
          <a:p>
            <a:r>
              <a:rPr lang="en-US" sz="2800" dirty="0"/>
              <a:t>A</a:t>
            </a:r>
            <a:endParaRPr lang="hi-IN" sz="2800" dirty="0"/>
          </a:p>
        </p:txBody>
      </p:sp>
      <p:sp>
        <p:nvSpPr>
          <p:cNvPr id="37" name="Arrow: Curved Down 36">
            <a:extLst>
              <a:ext uri="{FF2B5EF4-FFF2-40B4-BE49-F238E27FC236}">
                <a16:creationId xmlns:a16="http://schemas.microsoft.com/office/drawing/2014/main" id="{FB9167AB-FD97-4A5C-909C-32674CB5E1E2}"/>
              </a:ext>
            </a:extLst>
          </p:cNvPr>
          <p:cNvSpPr/>
          <p:nvPr/>
        </p:nvSpPr>
        <p:spPr>
          <a:xfrm rot="1297352">
            <a:off x="8562976" y="3985445"/>
            <a:ext cx="1001864" cy="347729"/>
          </a:xfrm>
          <a:prstGeom prst="curved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hi-IN">
              <a:solidFill>
                <a:schemeClr val="tx1"/>
              </a:solidFill>
            </a:endParaRPr>
          </a:p>
        </p:txBody>
      </p:sp>
      <p:sp>
        <p:nvSpPr>
          <p:cNvPr id="38" name="TextBox 37">
            <a:extLst>
              <a:ext uri="{FF2B5EF4-FFF2-40B4-BE49-F238E27FC236}">
                <a16:creationId xmlns:a16="http://schemas.microsoft.com/office/drawing/2014/main" id="{6E9DA341-8C6C-4109-9CAB-B896EE2855F0}"/>
              </a:ext>
            </a:extLst>
          </p:cNvPr>
          <p:cNvSpPr txBox="1"/>
          <p:nvPr/>
        </p:nvSpPr>
        <p:spPr>
          <a:xfrm>
            <a:off x="1378478" y="1519461"/>
            <a:ext cx="914400" cy="461665"/>
          </a:xfrm>
          <a:prstGeom prst="rect">
            <a:avLst/>
          </a:prstGeom>
          <a:noFill/>
        </p:spPr>
        <p:txBody>
          <a:bodyPr wrap="square" rtlCol="0">
            <a:spAutoFit/>
          </a:bodyPr>
          <a:lstStyle/>
          <a:p>
            <a:r>
              <a:rPr lang="en-US" sz="2400" dirty="0"/>
              <a:t>Write</a:t>
            </a:r>
            <a:endParaRPr lang="hi-IN" dirty="0"/>
          </a:p>
        </p:txBody>
      </p:sp>
      <p:sp>
        <p:nvSpPr>
          <p:cNvPr id="39" name="TextBox 38">
            <a:extLst>
              <a:ext uri="{FF2B5EF4-FFF2-40B4-BE49-F238E27FC236}">
                <a16:creationId xmlns:a16="http://schemas.microsoft.com/office/drawing/2014/main" id="{3F15397F-578E-4909-BB72-48C9C5CACFE7}"/>
              </a:ext>
            </a:extLst>
          </p:cNvPr>
          <p:cNvSpPr txBox="1"/>
          <p:nvPr/>
        </p:nvSpPr>
        <p:spPr>
          <a:xfrm>
            <a:off x="4331591" y="5878536"/>
            <a:ext cx="2268094" cy="523220"/>
          </a:xfrm>
          <a:prstGeom prst="rect">
            <a:avLst/>
          </a:prstGeom>
          <a:noFill/>
        </p:spPr>
        <p:txBody>
          <a:bodyPr wrap="square" rtlCol="0">
            <a:spAutoFit/>
          </a:bodyPr>
          <a:lstStyle/>
          <a:p>
            <a:r>
              <a:rPr lang="en-US" sz="2800" dirty="0"/>
              <a:t>Fall-Through</a:t>
            </a:r>
            <a:endParaRPr lang="hi-IN" sz="2800" dirty="0"/>
          </a:p>
        </p:txBody>
      </p:sp>
      <p:sp>
        <p:nvSpPr>
          <p:cNvPr id="40" name="Rectangle 39">
            <a:extLst>
              <a:ext uri="{FF2B5EF4-FFF2-40B4-BE49-F238E27FC236}">
                <a16:creationId xmlns:a16="http://schemas.microsoft.com/office/drawing/2014/main" id="{E13111F6-DD8F-4220-A608-E28853E72382}"/>
              </a:ext>
            </a:extLst>
          </p:cNvPr>
          <p:cNvSpPr/>
          <p:nvPr/>
        </p:nvSpPr>
        <p:spPr>
          <a:xfrm>
            <a:off x="9163671" y="5101241"/>
            <a:ext cx="809261" cy="461665"/>
          </a:xfrm>
          <a:prstGeom prst="rect">
            <a:avLst/>
          </a:prstGeom>
        </p:spPr>
        <p:txBody>
          <a:bodyPr wrap="none">
            <a:spAutoFit/>
          </a:bodyPr>
          <a:lstStyle/>
          <a:p>
            <a:r>
              <a:rPr lang="en-US" sz="2400" dirty="0"/>
              <a:t>Read</a:t>
            </a:r>
            <a:endParaRPr lang="hi-IN" dirty="0"/>
          </a:p>
        </p:txBody>
      </p:sp>
      <p:sp>
        <p:nvSpPr>
          <p:cNvPr id="41" name="Rectangle: Rounded Corners 40">
            <a:extLst>
              <a:ext uri="{FF2B5EF4-FFF2-40B4-BE49-F238E27FC236}">
                <a16:creationId xmlns:a16="http://schemas.microsoft.com/office/drawing/2014/main" id="{385D7DEF-6D7E-48BD-BBFD-CDAA9E581263}"/>
              </a:ext>
            </a:extLst>
          </p:cNvPr>
          <p:cNvSpPr/>
          <p:nvPr/>
        </p:nvSpPr>
        <p:spPr>
          <a:xfrm>
            <a:off x="7814708" y="6043723"/>
            <a:ext cx="445564" cy="4491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hi-IN"/>
          </a:p>
        </p:txBody>
      </p:sp>
      <p:sp>
        <p:nvSpPr>
          <p:cNvPr id="42" name="TextBox 41">
            <a:extLst>
              <a:ext uri="{FF2B5EF4-FFF2-40B4-BE49-F238E27FC236}">
                <a16:creationId xmlns:a16="http://schemas.microsoft.com/office/drawing/2014/main" id="{351F2065-CA0F-48AF-BB36-41E62502A924}"/>
              </a:ext>
            </a:extLst>
          </p:cNvPr>
          <p:cNvSpPr txBox="1"/>
          <p:nvPr/>
        </p:nvSpPr>
        <p:spPr>
          <a:xfrm>
            <a:off x="8342792" y="6083633"/>
            <a:ext cx="809261" cy="369332"/>
          </a:xfrm>
          <a:prstGeom prst="rect">
            <a:avLst/>
          </a:prstGeom>
          <a:noFill/>
        </p:spPr>
        <p:txBody>
          <a:bodyPr wrap="square" rtlCol="0">
            <a:spAutoFit/>
          </a:bodyPr>
          <a:lstStyle/>
          <a:p>
            <a:r>
              <a:rPr lang="en-US" dirty="0"/>
              <a:t>Latch</a:t>
            </a:r>
            <a:endParaRPr lang="hi-IN" dirty="0"/>
          </a:p>
        </p:txBody>
      </p:sp>
    </p:spTree>
    <p:extLst>
      <p:ext uri="{BB962C8B-B14F-4D97-AF65-F5344CB8AC3E}">
        <p14:creationId xmlns:p14="http://schemas.microsoft.com/office/powerpoint/2010/main" val="3444607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A68D-73FA-40F4-BDF9-4A06B23B7D47}"/>
              </a:ext>
            </a:extLst>
          </p:cNvPr>
          <p:cNvSpPr>
            <a:spLocks noGrp="1"/>
          </p:cNvSpPr>
          <p:nvPr>
            <p:ph type="title"/>
          </p:nvPr>
        </p:nvSpPr>
        <p:spPr/>
        <p:txBody>
          <a:bodyPr/>
          <a:lstStyle/>
          <a:p>
            <a:r>
              <a:rPr lang="en-US" dirty="0"/>
              <a:t>Architecture (Contd.)</a:t>
            </a:r>
            <a:endParaRPr lang="hi-IN" dirty="0"/>
          </a:p>
        </p:txBody>
      </p:sp>
      <p:pic>
        <p:nvPicPr>
          <p:cNvPr id="5" name="Content Placeholder 4">
            <a:extLst>
              <a:ext uri="{FF2B5EF4-FFF2-40B4-BE49-F238E27FC236}">
                <a16:creationId xmlns:a16="http://schemas.microsoft.com/office/drawing/2014/main" id="{C40235C0-E8FA-42AF-9A23-FB6B418B41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3162" y="1690688"/>
            <a:ext cx="4437970" cy="4143787"/>
          </a:xfrm>
        </p:spPr>
      </p:pic>
      <p:sp>
        <p:nvSpPr>
          <p:cNvPr id="6" name="TextBox 5">
            <a:extLst>
              <a:ext uri="{FF2B5EF4-FFF2-40B4-BE49-F238E27FC236}">
                <a16:creationId xmlns:a16="http://schemas.microsoft.com/office/drawing/2014/main" id="{AA358AFA-BF78-4BA3-964D-7DFF239FEC0C}"/>
              </a:ext>
            </a:extLst>
          </p:cNvPr>
          <p:cNvSpPr txBox="1"/>
          <p:nvPr/>
        </p:nvSpPr>
        <p:spPr>
          <a:xfrm>
            <a:off x="1506828" y="2292439"/>
            <a:ext cx="3799268" cy="954107"/>
          </a:xfrm>
          <a:prstGeom prst="rect">
            <a:avLst/>
          </a:prstGeom>
          <a:noFill/>
        </p:spPr>
        <p:txBody>
          <a:bodyPr wrap="square" rtlCol="0">
            <a:spAutoFit/>
          </a:bodyPr>
          <a:lstStyle/>
          <a:p>
            <a:r>
              <a:rPr lang="en-US" sz="2800" dirty="0"/>
              <a:t>Circular FIFO with two pointer</a:t>
            </a:r>
            <a:endParaRPr lang="hi-IN" sz="2800" dirty="0"/>
          </a:p>
        </p:txBody>
      </p:sp>
    </p:spTree>
    <p:extLst>
      <p:ext uri="{BB962C8B-B14F-4D97-AF65-F5344CB8AC3E}">
        <p14:creationId xmlns:p14="http://schemas.microsoft.com/office/powerpoint/2010/main" val="37506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59C7D-690B-4073-86F9-76CCB6DED02E}"/>
              </a:ext>
            </a:extLst>
          </p:cNvPr>
          <p:cNvSpPr>
            <a:spLocks noGrp="1"/>
          </p:cNvSpPr>
          <p:nvPr>
            <p:ph type="ctrTitle"/>
          </p:nvPr>
        </p:nvSpPr>
        <p:spPr>
          <a:xfrm>
            <a:off x="1524000" y="855126"/>
            <a:ext cx="9144000" cy="745074"/>
          </a:xfrm>
        </p:spPr>
        <p:txBody>
          <a:bodyPr>
            <a:normAutofit/>
          </a:bodyPr>
          <a:lstStyle/>
          <a:p>
            <a:r>
              <a:rPr lang="en-US" sz="4000" dirty="0"/>
              <a:t>SPECIFICATIONS</a:t>
            </a:r>
            <a:endParaRPr lang="hi-IN" sz="4000" dirty="0"/>
          </a:p>
        </p:txBody>
      </p:sp>
      <p:sp>
        <p:nvSpPr>
          <p:cNvPr id="3" name="Subtitle 2">
            <a:extLst>
              <a:ext uri="{FF2B5EF4-FFF2-40B4-BE49-F238E27FC236}">
                <a16:creationId xmlns:a16="http://schemas.microsoft.com/office/drawing/2014/main" id="{855EB2B1-BEEB-4F59-8BA2-4489A7B363E3}"/>
              </a:ext>
            </a:extLst>
          </p:cNvPr>
          <p:cNvSpPr>
            <a:spLocks noGrp="1"/>
          </p:cNvSpPr>
          <p:nvPr>
            <p:ph type="subTitle" idx="1"/>
          </p:nvPr>
        </p:nvSpPr>
        <p:spPr>
          <a:xfrm>
            <a:off x="1524000" y="1600199"/>
            <a:ext cx="9144000" cy="4736207"/>
          </a:xfrm>
        </p:spPr>
        <p:txBody>
          <a:bodyPr>
            <a:normAutofit lnSpcReduction="10000"/>
          </a:bodyPr>
          <a:lstStyle/>
          <a:p>
            <a:pPr marL="342900" indent="-342900" algn="l">
              <a:buFont typeface="Wingdings" panose="05000000000000000000" pitchFamily="2" charset="2"/>
              <a:buChar char="Ø"/>
            </a:pPr>
            <a:r>
              <a:rPr lang="en-US" dirty="0"/>
              <a:t>BURST Size : 1.5K bytes</a:t>
            </a:r>
          </a:p>
          <a:p>
            <a:pPr marL="342900" indent="-342900" algn="l">
              <a:buFont typeface="Wingdings" panose="05000000000000000000" pitchFamily="2" charset="2"/>
              <a:buChar char="Ø"/>
            </a:pPr>
            <a:r>
              <a:rPr lang="en-US" dirty="0"/>
              <a:t>FIFO Size : 1 K bytes</a:t>
            </a:r>
          </a:p>
          <a:p>
            <a:pPr marL="342900" indent="-342900" algn="l">
              <a:buFont typeface="Wingdings" panose="05000000000000000000" pitchFamily="2" charset="2"/>
              <a:buChar char="Ø"/>
            </a:pPr>
            <a:r>
              <a:rPr lang="en-US" dirty="0"/>
              <a:t>Input Data Pins: 8 </a:t>
            </a:r>
          </a:p>
          <a:p>
            <a:pPr marL="342900" indent="-342900" algn="l">
              <a:buFont typeface="Wingdings" panose="05000000000000000000" pitchFamily="2" charset="2"/>
              <a:buChar char="Ø"/>
            </a:pPr>
            <a:r>
              <a:rPr lang="en-US" dirty="0"/>
              <a:t>Input Pins: 2 (R/W enable) </a:t>
            </a:r>
          </a:p>
          <a:p>
            <a:pPr marL="342900" indent="-342900" algn="l">
              <a:buFont typeface="Wingdings" panose="05000000000000000000" pitchFamily="2" charset="2"/>
              <a:buChar char="Ø"/>
            </a:pPr>
            <a:r>
              <a:rPr lang="en-US" dirty="0"/>
              <a:t>Output Data Pins: 8</a:t>
            </a:r>
          </a:p>
          <a:p>
            <a:pPr marL="342900" indent="-342900" algn="l">
              <a:buFont typeface="Wingdings" panose="05000000000000000000" pitchFamily="2" charset="2"/>
              <a:buChar char="Ø"/>
            </a:pPr>
            <a:r>
              <a:rPr lang="en-US" dirty="0"/>
              <a:t>Write Pointer Pins: 10</a:t>
            </a:r>
          </a:p>
          <a:p>
            <a:pPr marL="342900" indent="-342900" algn="l">
              <a:buFont typeface="Wingdings" panose="05000000000000000000" pitchFamily="2" charset="2"/>
              <a:buChar char="Ø"/>
            </a:pPr>
            <a:r>
              <a:rPr lang="en-US" dirty="0"/>
              <a:t>Read Pointer Pins: 10</a:t>
            </a:r>
          </a:p>
          <a:p>
            <a:pPr marL="342900" indent="-342900" algn="l">
              <a:buFont typeface="Wingdings" panose="05000000000000000000" pitchFamily="2" charset="2"/>
              <a:buChar char="Ø"/>
            </a:pPr>
            <a:r>
              <a:rPr lang="en-US" dirty="0"/>
              <a:t>Flag Pins: 5 </a:t>
            </a:r>
            <a:r>
              <a:rPr lang="en-US" sz="2000" dirty="0"/>
              <a:t>( EMPTY, FULL, HALF FULL / EMPTY, ALMOST FULL, ALMOST EMPTY)</a:t>
            </a:r>
          </a:p>
          <a:p>
            <a:pPr marL="342900" indent="-342900" algn="l">
              <a:buFont typeface="Wingdings" panose="05000000000000000000" pitchFamily="2" charset="2"/>
              <a:buChar char="Ø"/>
            </a:pPr>
            <a:r>
              <a:rPr lang="en-US" dirty="0"/>
              <a:t>Reset: 1</a:t>
            </a:r>
          </a:p>
          <a:p>
            <a:pPr marL="342900" indent="-342900" algn="l">
              <a:buFont typeface="Wingdings" panose="05000000000000000000" pitchFamily="2" charset="2"/>
              <a:buChar char="Ø"/>
            </a:pPr>
            <a:r>
              <a:rPr lang="en-US" dirty="0"/>
              <a:t>Write Clock (100MHz)</a:t>
            </a:r>
          </a:p>
          <a:p>
            <a:pPr marL="342900" indent="-342900" algn="l">
              <a:buFont typeface="Wingdings" panose="05000000000000000000" pitchFamily="2" charset="2"/>
              <a:buChar char="Ø"/>
            </a:pPr>
            <a:r>
              <a:rPr lang="en-US" dirty="0"/>
              <a:t>Read Clock (33MHz)</a:t>
            </a:r>
          </a:p>
          <a:p>
            <a:pPr marL="342900" indent="-342900" algn="l">
              <a:buFont typeface="Wingdings" panose="05000000000000000000" pitchFamily="2" charset="2"/>
              <a:buChar char="Ø"/>
            </a:pPr>
            <a:endParaRPr lang="en-US" dirty="0"/>
          </a:p>
          <a:p>
            <a:pPr marL="342900" indent="-342900" algn="l">
              <a:buFont typeface="Wingdings" panose="05000000000000000000" pitchFamily="2" charset="2"/>
              <a:buChar char="Ø"/>
            </a:pPr>
            <a:endParaRPr lang="hi-IN" dirty="0"/>
          </a:p>
        </p:txBody>
      </p:sp>
    </p:spTree>
    <p:extLst>
      <p:ext uri="{BB962C8B-B14F-4D97-AF65-F5344CB8AC3E}">
        <p14:creationId xmlns:p14="http://schemas.microsoft.com/office/powerpoint/2010/main" val="272176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E7447-9441-48F3-9C94-65814C7DE889}"/>
              </a:ext>
            </a:extLst>
          </p:cNvPr>
          <p:cNvSpPr>
            <a:spLocks noGrp="1"/>
          </p:cNvSpPr>
          <p:nvPr>
            <p:ph type="title"/>
          </p:nvPr>
        </p:nvSpPr>
        <p:spPr>
          <a:xfrm>
            <a:off x="838200" y="0"/>
            <a:ext cx="10515600" cy="1325563"/>
          </a:xfrm>
        </p:spPr>
        <p:txBody>
          <a:bodyPr>
            <a:normAutofit/>
          </a:bodyPr>
          <a:lstStyle/>
          <a:p>
            <a:r>
              <a:rPr lang="en-IN" dirty="0"/>
              <a:t>Top Level Diagram:</a:t>
            </a:r>
          </a:p>
        </p:txBody>
      </p:sp>
      <p:pic>
        <p:nvPicPr>
          <p:cNvPr id="22" name="Picture 21">
            <a:extLst>
              <a:ext uri="{FF2B5EF4-FFF2-40B4-BE49-F238E27FC236}">
                <a16:creationId xmlns:a16="http://schemas.microsoft.com/office/drawing/2014/main" id="{94D42A6D-08B6-4C5A-BD9B-80146EAE6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0913" y="1325563"/>
            <a:ext cx="5689601" cy="5031694"/>
          </a:xfrm>
          <a:prstGeom prst="rect">
            <a:avLst/>
          </a:prstGeom>
        </p:spPr>
      </p:pic>
    </p:spTree>
    <p:extLst>
      <p:ext uri="{BB962C8B-B14F-4D97-AF65-F5344CB8AC3E}">
        <p14:creationId xmlns:p14="http://schemas.microsoft.com/office/powerpoint/2010/main" val="4037883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54467-66DD-4578-B22E-4E7947A3DD92}"/>
              </a:ext>
            </a:extLst>
          </p:cNvPr>
          <p:cNvSpPr>
            <a:spLocks noGrp="1"/>
          </p:cNvSpPr>
          <p:nvPr>
            <p:ph type="title"/>
          </p:nvPr>
        </p:nvSpPr>
        <p:spPr>
          <a:xfrm>
            <a:off x="838200" y="0"/>
            <a:ext cx="10515600" cy="1258374"/>
          </a:xfrm>
        </p:spPr>
        <p:txBody>
          <a:bodyPr>
            <a:normAutofit/>
          </a:bodyPr>
          <a:lstStyle/>
          <a:p>
            <a:r>
              <a:rPr lang="en-US" dirty="0"/>
              <a:t>Top Level Diagram:</a:t>
            </a:r>
            <a:endParaRPr lang="hi-IN" dirty="0"/>
          </a:p>
        </p:txBody>
      </p:sp>
      <p:sp>
        <p:nvSpPr>
          <p:cNvPr id="4" name="Rectangle 3">
            <a:extLst>
              <a:ext uri="{FF2B5EF4-FFF2-40B4-BE49-F238E27FC236}">
                <a16:creationId xmlns:a16="http://schemas.microsoft.com/office/drawing/2014/main" id="{9AC7B150-82FA-4A47-855C-7F3B5089EA86}"/>
              </a:ext>
            </a:extLst>
          </p:cNvPr>
          <p:cNvSpPr/>
          <p:nvPr/>
        </p:nvSpPr>
        <p:spPr>
          <a:xfrm>
            <a:off x="5077905" y="1017430"/>
            <a:ext cx="2036190" cy="337426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3200" dirty="0"/>
              <a:t>Dual Port SRAM</a:t>
            </a:r>
          </a:p>
        </p:txBody>
      </p:sp>
      <p:sp>
        <p:nvSpPr>
          <p:cNvPr id="8" name="Rectangle 7">
            <a:extLst>
              <a:ext uri="{FF2B5EF4-FFF2-40B4-BE49-F238E27FC236}">
                <a16:creationId xmlns:a16="http://schemas.microsoft.com/office/drawing/2014/main" id="{0D8C8A1D-DCAC-4C9D-83E0-F6DDB85961ED}"/>
              </a:ext>
            </a:extLst>
          </p:cNvPr>
          <p:cNvSpPr/>
          <p:nvPr/>
        </p:nvSpPr>
        <p:spPr>
          <a:xfrm>
            <a:off x="1842494" y="2826607"/>
            <a:ext cx="2055836" cy="89674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Write Control</a:t>
            </a:r>
          </a:p>
        </p:txBody>
      </p:sp>
      <p:sp>
        <p:nvSpPr>
          <p:cNvPr id="9" name="Rectangle 8">
            <a:extLst>
              <a:ext uri="{FF2B5EF4-FFF2-40B4-BE49-F238E27FC236}">
                <a16:creationId xmlns:a16="http://schemas.microsoft.com/office/drawing/2014/main" id="{09053405-A5BC-4041-B2DD-A17E3F9BD0F6}"/>
              </a:ext>
            </a:extLst>
          </p:cNvPr>
          <p:cNvSpPr/>
          <p:nvPr/>
        </p:nvSpPr>
        <p:spPr>
          <a:xfrm>
            <a:off x="8322697" y="2754030"/>
            <a:ext cx="2036190" cy="89673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Read Control</a:t>
            </a:r>
          </a:p>
        </p:txBody>
      </p:sp>
      <p:sp>
        <p:nvSpPr>
          <p:cNvPr id="11" name="Rectangle 10">
            <a:extLst>
              <a:ext uri="{FF2B5EF4-FFF2-40B4-BE49-F238E27FC236}">
                <a16:creationId xmlns:a16="http://schemas.microsoft.com/office/drawing/2014/main" id="{475BB141-2AD5-44C9-A772-52D53F286754}"/>
              </a:ext>
            </a:extLst>
          </p:cNvPr>
          <p:cNvSpPr/>
          <p:nvPr/>
        </p:nvSpPr>
        <p:spPr>
          <a:xfrm>
            <a:off x="4121239" y="4721830"/>
            <a:ext cx="3953815" cy="839049"/>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Synchronizer </a:t>
            </a:r>
          </a:p>
        </p:txBody>
      </p:sp>
      <p:sp>
        <p:nvSpPr>
          <p:cNvPr id="14" name="Arrow: Right 13">
            <a:extLst>
              <a:ext uri="{FF2B5EF4-FFF2-40B4-BE49-F238E27FC236}">
                <a16:creationId xmlns:a16="http://schemas.microsoft.com/office/drawing/2014/main" id="{A6351819-CF81-44FD-9996-6E1AAC567D19}"/>
              </a:ext>
            </a:extLst>
          </p:cNvPr>
          <p:cNvSpPr/>
          <p:nvPr/>
        </p:nvSpPr>
        <p:spPr>
          <a:xfrm>
            <a:off x="3433875" y="1392925"/>
            <a:ext cx="1644029" cy="244802"/>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hi-IN"/>
          </a:p>
        </p:txBody>
      </p:sp>
      <p:sp>
        <p:nvSpPr>
          <p:cNvPr id="16" name="Arrow: Right 15">
            <a:extLst>
              <a:ext uri="{FF2B5EF4-FFF2-40B4-BE49-F238E27FC236}">
                <a16:creationId xmlns:a16="http://schemas.microsoft.com/office/drawing/2014/main" id="{6DD6C44A-EFB8-4866-AEE4-D0C84351EA30}"/>
              </a:ext>
            </a:extLst>
          </p:cNvPr>
          <p:cNvSpPr/>
          <p:nvPr/>
        </p:nvSpPr>
        <p:spPr>
          <a:xfrm>
            <a:off x="7114095" y="1450982"/>
            <a:ext cx="1644030" cy="194143"/>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hi-IN"/>
          </a:p>
        </p:txBody>
      </p:sp>
      <p:sp>
        <p:nvSpPr>
          <p:cNvPr id="17" name="Arrow: Right 16">
            <a:extLst>
              <a:ext uri="{FF2B5EF4-FFF2-40B4-BE49-F238E27FC236}">
                <a16:creationId xmlns:a16="http://schemas.microsoft.com/office/drawing/2014/main" id="{FDC33404-67FC-4CDB-8F13-FB96957F8C4B}"/>
              </a:ext>
            </a:extLst>
          </p:cNvPr>
          <p:cNvSpPr/>
          <p:nvPr/>
        </p:nvSpPr>
        <p:spPr>
          <a:xfrm>
            <a:off x="3918316" y="3000777"/>
            <a:ext cx="1159588" cy="45248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i-IN"/>
          </a:p>
        </p:txBody>
      </p:sp>
      <p:sp>
        <p:nvSpPr>
          <p:cNvPr id="18" name="Arrow: Right 17">
            <a:extLst>
              <a:ext uri="{FF2B5EF4-FFF2-40B4-BE49-F238E27FC236}">
                <a16:creationId xmlns:a16="http://schemas.microsoft.com/office/drawing/2014/main" id="{D0512D14-4D7D-455A-A259-7D0D42779241}"/>
              </a:ext>
            </a:extLst>
          </p:cNvPr>
          <p:cNvSpPr/>
          <p:nvPr/>
        </p:nvSpPr>
        <p:spPr>
          <a:xfrm flipH="1">
            <a:off x="7114094" y="3000776"/>
            <a:ext cx="1179575" cy="45248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i-IN"/>
          </a:p>
        </p:txBody>
      </p:sp>
      <p:sp>
        <p:nvSpPr>
          <p:cNvPr id="19" name="Arrow: Down 18">
            <a:extLst>
              <a:ext uri="{FF2B5EF4-FFF2-40B4-BE49-F238E27FC236}">
                <a16:creationId xmlns:a16="http://schemas.microsoft.com/office/drawing/2014/main" id="{A42DDF87-A57D-4D4A-80B5-1904DEBCF930}"/>
              </a:ext>
            </a:extLst>
          </p:cNvPr>
          <p:cNvSpPr/>
          <p:nvPr/>
        </p:nvSpPr>
        <p:spPr>
          <a:xfrm>
            <a:off x="7598535" y="3322749"/>
            <a:ext cx="309093" cy="1399081"/>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i-IN"/>
          </a:p>
        </p:txBody>
      </p:sp>
      <p:sp>
        <p:nvSpPr>
          <p:cNvPr id="20" name="Arrow: Down 19">
            <a:extLst>
              <a:ext uri="{FF2B5EF4-FFF2-40B4-BE49-F238E27FC236}">
                <a16:creationId xmlns:a16="http://schemas.microsoft.com/office/drawing/2014/main" id="{2F52835A-7FF0-4361-BF04-77CA45083D62}"/>
              </a:ext>
            </a:extLst>
          </p:cNvPr>
          <p:cNvSpPr/>
          <p:nvPr/>
        </p:nvSpPr>
        <p:spPr>
          <a:xfrm>
            <a:off x="4343564" y="3327705"/>
            <a:ext cx="309093" cy="1399081"/>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i-IN"/>
          </a:p>
        </p:txBody>
      </p:sp>
      <p:cxnSp>
        <p:nvCxnSpPr>
          <p:cNvPr id="40" name="Connector: Elbow 39">
            <a:extLst>
              <a:ext uri="{FF2B5EF4-FFF2-40B4-BE49-F238E27FC236}">
                <a16:creationId xmlns:a16="http://schemas.microsoft.com/office/drawing/2014/main" id="{A18C0A41-6481-437B-99B8-7542C50DB2B7}"/>
              </a:ext>
            </a:extLst>
          </p:cNvPr>
          <p:cNvCxnSpPr>
            <a:cxnSpLocks/>
            <a:stCxn id="11" idx="3"/>
            <a:endCxn id="9" idx="2"/>
          </p:cNvCxnSpPr>
          <p:nvPr/>
        </p:nvCxnSpPr>
        <p:spPr>
          <a:xfrm flipV="1">
            <a:off x="8075054" y="3650769"/>
            <a:ext cx="1265738" cy="14905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56A37386-D588-4431-A57D-3B46F48CB0F8}"/>
              </a:ext>
            </a:extLst>
          </p:cNvPr>
          <p:cNvCxnSpPr>
            <a:cxnSpLocks/>
            <a:endCxn id="8" idx="2"/>
          </p:cNvCxnSpPr>
          <p:nvPr/>
        </p:nvCxnSpPr>
        <p:spPr>
          <a:xfrm rot="10800000">
            <a:off x="2870412" y="3723347"/>
            <a:ext cx="1715282" cy="12562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5F4B001-EE7E-4A2F-AB7A-2FFC21FBE86E}"/>
              </a:ext>
            </a:extLst>
          </p:cNvPr>
          <p:cNvCxnSpPr/>
          <p:nvPr/>
        </p:nvCxnSpPr>
        <p:spPr>
          <a:xfrm>
            <a:off x="3433875" y="2036086"/>
            <a:ext cx="1644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47DB060-55BF-44CE-A53D-E97FDA0699E6}"/>
              </a:ext>
            </a:extLst>
          </p:cNvPr>
          <p:cNvCxnSpPr>
            <a:cxnSpLocks/>
          </p:cNvCxnSpPr>
          <p:nvPr/>
        </p:nvCxnSpPr>
        <p:spPr>
          <a:xfrm flipH="1">
            <a:off x="7120857" y="2079628"/>
            <a:ext cx="15735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C1CFA5B5-1718-4B2A-810A-449BB3E2AB58}"/>
              </a:ext>
            </a:extLst>
          </p:cNvPr>
          <p:cNvSpPr txBox="1"/>
          <p:nvPr/>
        </p:nvSpPr>
        <p:spPr>
          <a:xfrm>
            <a:off x="1806977" y="1894073"/>
            <a:ext cx="1881648" cy="369332"/>
          </a:xfrm>
          <a:prstGeom prst="rect">
            <a:avLst/>
          </a:prstGeom>
          <a:noFill/>
        </p:spPr>
        <p:txBody>
          <a:bodyPr wrap="square" rtlCol="0">
            <a:spAutoFit/>
          </a:bodyPr>
          <a:lstStyle/>
          <a:p>
            <a:r>
              <a:rPr lang="en-US" dirty="0"/>
              <a:t>Write enable</a:t>
            </a:r>
            <a:endParaRPr lang="hi-IN" dirty="0"/>
          </a:p>
        </p:txBody>
      </p:sp>
      <p:sp>
        <p:nvSpPr>
          <p:cNvPr id="67" name="TextBox 66">
            <a:extLst>
              <a:ext uri="{FF2B5EF4-FFF2-40B4-BE49-F238E27FC236}">
                <a16:creationId xmlns:a16="http://schemas.microsoft.com/office/drawing/2014/main" id="{3D66470F-7A2B-4C42-AC28-6E1A1CCA67CB}"/>
              </a:ext>
            </a:extLst>
          </p:cNvPr>
          <p:cNvSpPr txBox="1"/>
          <p:nvPr/>
        </p:nvSpPr>
        <p:spPr>
          <a:xfrm>
            <a:off x="9091961" y="1867781"/>
            <a:ext cx="1715283" cy="369332"/>
          </a:xfrm>
          <a:prstGeom prst="rect">
            <a:avLst/>
          </a:prstGeom>
          <a:noFill/>
        </p:spPr>
        <p:txBody>
          <a:bodyPr wrap="square" rtlCol="0">
            <a:spAutoFit/>
          </a:bodyPr>
          <a:lstStyle/>
          <a:p>
            <a:r>
              <a:rPr lang="en-US" dirty="0"/>
              <a:t>Read enable</a:t>
            </a:r>
            <a:endParaRPr lang="hi-IN" dirty="0"/>
          </a:p>
        </p:txBody>
      </p:sp>
      <p:sp>
        <p:nvSpPr>
          <p:cNvPr id="70" name="TextBox 69">
            <a:extLst>
              <a:ext uri="{FF2B5EF4-FFF2-40B4-BE49-F238E27FC236}">
                <a16:creationId xmlns:a16="http://schemas.microsoft.com/office/drawing/2014/main" id="{00DD1BC3-2D25-48A3-9BC1-5C935A7C11DB}"/>
              </a:ext>
            </a:extLst>
          </p:cNvPr>
          <p:cNvSpPr txBox="1"/>
          <p:nvPr/>
        </p:nvSpPr>
        <p:spPr>
          <a:xfrm>
            <a:off x="9768276" y="5428961"/>
            <a:ext cx="1185694" cy="369332"/>
          </a:xfrm>
          <a:prstGeom prst="rect">
            <a:avLst/>
          </a:prstGeom>
          <a:noFill/>
        </p:spPr>
        <p:txBody>
          <a:bodyPr wrap="square" rtlCol="0">
            <a:spAutoFit/>
          </a:bodyPr>
          <a:lstStyle/>
          <a:p>
            <a:r>
              <a:rPr lang="en-US" dirty="0"/>
              <a:t>Read clock</a:t>
            </a:r>
            <a:endParaRPr lang="hi-IN" dirty="0"/>
          </a:p>
        </p:txBody>
      </p:sp>
      <p:sp>
        <p:nvSpPr>
          <p:cNvPr id="72" name="TextBox 71">
            <a:extLst>
              <a:ext uri="{FF2B5EF4-FFF2-40B4-BE49-F238E27FC236}">
                <a16:creationId xmlns:a16="http://schemas.microsoft.com/office/drawing/2014/main" id="{F46D8DDC-198F-4357-B11B-F822E256CB99}"/>
              </a:ext>
            </a:extLst>
          </p:cNvPr>
          <p:cNvSpPr txBox="1"/>
          <p:nvPr/>
        </p:nvSpPr>
        <p:spPr>
          <a:xfrm>
            <a:off x="1310597" y="5450846"/>
            <a:ext cx="1339001" cy="369332"/>
          </a:xfrm>
          <a:prstGeom prst="rect">
            <a:avLst/>
          </a:prstGeom>
          <a:noFill/>
        </p:spPr>
        <p:txBody>
          <a:bodyPr wrap="square" rtlCol="0">
            <a:spAutoFit/>
          </a:bodyPr>
          <a:lstStyle/>
          <a:p>
            <a:r>
              <a:rPr lang="en-US" dirty="0"/>
              <a:t>Write clock</a:t>
            </a:r>
            <a:endParaRPr lang="hi-IN" dirty="0"/>
          </a:p>
        </p:txBody>
      </p:sp>
      <p:sp>
        <p:nvSpPr>
          <p:cNvPr id="3" name="TextBox 2">
            <a:extLst>
              <a:ext uri="{FF2B5EF4-FFF2-40B4-BE49-F238E27FC236}">
                <a16:creationId xmlns:a16="http://schemas.microsoft.com/office/drawing/2014/main" id="{A2703A90-D8E5-4A5A-994B-F2D937761882}"/>
              </a:ext>
            </a:extLst>
          </p:cNvPr>
          <p:cNvSpPr txBox="1"/>
          <p:nvPr/>
        </p:nvSpPr>
        <p:spPr>
          <a:xfrm>
            <a:off x="1849220" y="1334868"/>
            <a:ext cx="1503579" cy="369332"/>
          </a:xfrm>
          <a:prstGeom prst="rect">
            <a:avLst/>
          </a:prstGeom>
          <a:noFill/>
        </p:spPr>
        <p:txBody>
          <a:bodyPr wrap="square" rtlCol="0">
            <a:spAutoFit/>
          </a:bodyPr>
          <a:lstStyle/>
          <a:p>
            <a:r>
              <a:rPr lang="en-IN" dirty="0"/>
              <a:t>Write Data</a:t>
            </a:r>
          </a:p>
        </p:txBody>
      </p:sp>
      <p:sp>
        <p:nvSpPr>
          <p:cNvPr id="5" name="TextBox 4">
            <a:extLst>
              <a:ext uri="{FF2B5EF4-FFF2-40B4-BE49-F238E27FC236}">
                <a16:creationId xmlns:a16="http://schemas.microsoft.com/office/drawing/2014/main" id="{0184B0B6-B8A0-4097-950B-F145F304DE06}"/>
              </a:ext>
            </a:extLst>
          </p:cNvPr>
          <p:cNvSpPr txBox="1"/>
          <p:nvPr/>
        </p:nvSpPr>
        <p:spPr>
          <a:xfrm>
            <a:off x="9056262" y="1345363"/>
            <a:ext cx="1644030" cy="369332"/>
          </a:xfrm>
          <a:prstGeom prst="rect">
            <a:avLst/>
          </a:prstGeom>
          <a:noFill/>
        </p:spPr>
        <p:txBody>
          <a:bodyPr wrap="square" rtlCol="0">
            <a:spAutoFit/>
          </a:bodyPr>
          <a:lstStyle/>
          <a:p>
            <a:r>
              <a:rPr lang="en-IN" dirty="0"/>
              <a:t>Read Data</a:t>
            </a:r>
          </a:p>
        </p:txBody>
      </p:sp>
      <p:cxnSp>
        <p:nvCxnSpPr>
          <p:cNvPr id="12" name="Straight Arrow Connector 11">
            <a:extLst>
              <a:ext uri="{FF2B5EF4-FFF2-40B4-BE49-F238E27FC236}">
                <a16:creationId xmlns:a16="http://schemas.microsoft.com/office/drawing/2014/main" id="{002CB206-572D-4A43-8CB0-FB127DB30708}"/>
              </a:ext>
            </a:extLst>
          </p:cNvPr>
          <p:cNvCxnSpPr/>
          <p:nvPr/>
        </p:nvCxnSpPr>
        <p:spPr>
          <a:xfrm flipV="1">
            <a:off x="2148114" y="3723347"/>
            <a:ext cx="0" cy="819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6917DE0-F561-4660-B836-25385722D39E}"/>
              </a:ext>
            </a:extLst>
          </p:cNvPr>
          <p:cNvSpPr txBox="1"/>
          <p:nvPr/>
        </p:nvSpPr>
        <p:spPr>
          <a:xfrm>
            <a:off x="1407885" y="4373491"/>
            <a:ext cx="993733" cy="369332"/>
          </a:xfrm>
          <a:prstGeom prst="rect">
            <a:avLst/>
          </a:prstGeom>
          <a:noFill/>
        </p:spPr>
        <p:txBody>
          <a:bodyPr wrap="square" rtlCol="0">
            <a:spAutoFit/>
          </a:bodyPr>
          <a:lstStyle/>
          <a:p>
            <a:r>
              <a:rPr lang="en-US" dirty="0"/>
              <a:t>reset</a:t>
            </a:r>
            <a:endParaRPr lang="hi-IN" dirty="0"/>
          </a:p>
        </p:txBody>
      </p:sp>
      <p:cxnSp>
        <p:nvCxnSpPr>
          <p:cNvPr id="33" name="Straight Arrow Connector 32">
            <a:extLst>
              <a:ext uri="{FF2B5EF4-FFF2-40B4-BE49-F238E27FC236}">
                <a16:creationId xmlns:a16="http://schemas.microsoft.com/office/drawing/2014/main" id="{2B8819D0-F14E-41DF-A787-B0031FF952CD}"/>
              </a:ext>
            </a:extLst>
          </p:cNvPr>
          <p:cNvCxnSpPr/>
          <p:nvPr/>
        </p:nvCxnSpPr>
        <p:spPr>
          <a:xfrm flipV="1">
            <a:off x="10061818" y="3662720"/>
            <a:ext cx="0" cy="819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0C69BBA-A01C-4162-9854-BFC158F042FA}"/>
              </a:ext>
            </a:extLst>
          </p:cNvPr>
          <p:cNvSpPr txBox="1"/>
          <p:nvPr/>
        </p:nvSpPr>
        <p:spPr>
          <a:xfrm>
            <a:off x="10308561" y="4298350"/>
            <a:ext cx="993733" cy="369332"/>
          </a:xfrm>
          <a:prstGeom prst="rect">
            <a:avLst/>
          </a:prstGeom>
          <a:noFill/>
        </p:spPr>
        <p:txBody>
          <a:bodyPr wrap="square" rtlCol="0">
            <a:spAutoFit/>
          </a:bodyPr>
          <a:lstStyle/>
          <a:p>
            <a:r>
              <a:rPr lang="en-US" dirty="0"/>
              <a:t>reset</a:t>
            </a:r>
            <a:endParaRPr lang="hi-IN" dirty="0"/>
          </a:p>
        </p:txBody>
      </p:sp>
      <p:sp>
        <p:nvSpPr>
          <p:cNvPr id="21" name="Rectangle 20">
            <a:extLst>
              <a:ext uri="{FF2B5EF4-FFF2-40B4-BE49-F238E27FC236}">
                <a16:creationId xmlns:a16="http://schemas.microsoft.com/office/drawing/2014/main" id="{704506AB-E650-423C-8DC0-3031FE6AAE3B}"/>
              </a:ext>
            </a:extLst>
          </p:cNvPr>
          <p:cNvSpPr/>
          <p:nvPr/>
        </p:nvSpPr>
        <p:spPr>
          <a:xfrm>
            <a:off x="4876800" y="5863678"/>
            <a:ext cx="2510971" cy="62274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Flag Logic</a:t>
            </a:r>
            <a:endParaRPr lang="hi-IN" dirty="0">
              <a:ln w="0"/>
              <a:solidFill>
                <a:schemeClr val="tx1"/>
              </a:solidFill>
              <a:effectLst>
                <a:outerShdw blurRad="38100" dist="19050" dir="2700000" algn="tl" rotWithShape="0">
                  <a:schemeClr val="dk1">
                    <a:alpha val="40000"/>
                  </a:schemeClr>
                </a:outerShdw>
              </a:effectLst>
            </a:endParaRPr>
          </a:p>
        </p:txBody>
      </p:sp>
      <p:sp>
        <p:nvSpPr>
          <p:cNvPr id="22" name="Arrow: Down 21">
            <a:extLst>
              <a:ext uri="{FF2B5EF4-FFF2-40B4-BE49-F238E27FC236}">
                <a16:creationId xmlns:a16="http://schemas.microsoft.com/office/drawing/2014/main" id="{E700229F-C6B5-44B8-8F6B-3680E4C9EBC6}"/>
              </a:ext>
            </a:extLst>
          </p:cNvPr>
          <p:cNvSpPr/>
          <p:nvPr/>
        </p:nvSpPr>
        <p:spPr>
          <a:xfrm>
            <a:off x="5892801" y="5560879"/>
            <a:ext cx="290285" cy="279691"/>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i-IN"/>
          </a:p>
        </p:txBody>
      </p:sp>
      <p:cxnSp>
        <p:nvCxnSpPr>
          <p:cNvPr id="26" name="Straight Arrow Connector 25">
            <a:extLst>
              <a:ext uri="{FF2B5EF4-FFF2-40B4-BE49-F238E27FC236}">
                <a16:creationId xmlns:a16="http://schemas.microsoft.com/office/drawing/2014/main" id="{9DA7FD4C-E10D-46B8-8FAD-F8A1D8F7EF97}"/>
              </a:ext>
            </a:extLst>
          </p:cNvPr>
          <p:cNvCxnSpPr/>
          <p:nvPr/>
        </p:nvCxnSpPr>
        <p:spPr>
          <a:xfrm flipV="1">
            <a:off x="2459674" y="3723347"/>
            <a:ext cx="0" cy="1588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EA9E69C-7F79-43A9-B3FD-BE5D1233426F}"/>
              </a:ext>
            </a:extLst>
          </p:cNvPr>
          <p:cNvCxnSpPr/>
          <p:nvPr/>
        </p:nvCxnSpPr>
        <p:spPr>
          <a:xfrm flipV="1">
            <a:off x="9753109" y="3687064"/>
            <a:ext cx="0" cy="1588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0869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1645</TotalTime>
  <Words>1401</Words>
  <Application>Microsoft Office PowerPoint</Application>
  <PresentationFormat>Widescreen</PresentationFormat>
  <Paragraphs>408</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Mangal</vt:lpstr>
      <vt:lpstr>Wingdings</vt:lpstr>
      <vt:lpstr>Office Theme</vt:lpstr>
      <vt:lpstr>FIFO Implementation Using FPGA</vt:lpstr>
      <vt:lpstr>Why FIFO required?</vt:lpstr>
      <vt:lpstr>PowerPoint Presentation</vt:lpstr>
      <vt:lpstr>Types of FIFOs</vt:lpstr>
      <vt:lpstr>Architecture</vt:lpstr>
      <vt:lpstr>Architecture (Contd.)</vt:lpstr>
      <vt:lpstr>SPECIFICATIONS</vt:lpstr>
      <vt:lpstr>Top Level Diagram:</vt:lpstr>
      <vt:lpstr>Top Level Diagram:</vt:lpstr>
      <vt:lpstr>Micro Architecture</vt:lpstr>
      <vt:lpstr>Top Level RTL</vt:lpstr>
      <vt:lpstr>Pin Description – Top Level</vt:lpstr>
      <vt:lpstr>Important consideration in design</vt:lpstr>
      <vt:lpstr>Write Control Block</vt:lpstr>
      <vt:lpstr>Pin Functions – Write Control Block</vt:lpstr>
      <vt:lpstr>Write Control Block - RTL</vt:lpstr>
      <vt:lpstr>Test Cases- Writing data</vt:lpstr>
      <vt:lpstr>Write Control Block – Simulation Results </vt:lpstr>
      <vt:lpstr>Read Control Block</vt:lpstr>
      <vt:lpstr>Pin Functions – Read Control Block</vt:lpstr>
      <vt:lpstr>Read Control Block – RTL</vt:lpstr>
      <vt:lpstr>Test Cases – Reading data</vt:lpstr>
      <vt:lpstr>Read Control Block – Simulation Results </vt:lpstr>
      <vt:lpstr>PowerPoint Presentation</vt:lpstr>
      <vt:lpstr>Pin Description – Dual Port SRAM </vt:lpstr>
      <vt:lpstr>Dual Port SRAM - RTL</vt:lpstr>
      <vt:lpstr>Dual Port SRAM – Simulation Results</vt:lpstr>
      <vt:lpstr>Synchronizers</vt:lpstr>
      <vt:lpstr>Synchronizer – Top Level and RTL Diagram</vt:lpstr>
      <vt:lpstr>Pin Functions – Synchronizers</vt:lpstr>
      <vt:lpstr>Gray to Binary Converter - RTL</vt:lpstr>
      <vt:lpstr>Binary to Gray Converter - RTL</vt:lpstr>
      <vt:lpstr>Flag logic block</vt:lpstr>
      <vt:lpstr>Pin Functions – Flag Logic</vt:lpstr>
      <vt:lpstr>Flag logic block –RTL</vt:lpstr>
      <vt:lpstr>Flag logic block-Simulation</vt:lpstr>
      <vt:lpstr>Test Cases- Top Level RTL</vt:lpstr>
      <vt:lpstr>Top Level– Simulation Results </vt:lpstr>
      <vt:lpstr>Top Level– Simulation Results </vt:lpstr>
      <vt:lpstr>Top Level– Simulation Results </vt:lpstr>
      <vt:lpstr>Applications</vt:lpstr>
      <vt:lpstr>Advantages</vt:lpstr>
      <vt:lpstr>Disadvantages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FIFO Implementation Using FPGA</dc:title>
  <dc:creator>MAHESH BARASKAR</dc:creator>
  <cp:lastModifiedBy>MAHESH BARASKAR</cp:lastModifiedBy>
  <cp:revision>137</cp:revision>
  <dcterms:created xsi:type="dcterms:W3CDTF">2019-08-16T04:58:06Z</dcterms:created>
  <dcterms:modified xsi:type="dcterms:W3CDTF">2019-10-10T01:33:24Z</dcterms:modified>
</cp:coreProperties>
</file>