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7" r:id="rId6"/>
    <p:sldId id="266" r:id="rId7"/>
    <p:sldId id="260"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4986F-B984-4E78-9B43-6F3600850939}" type="datetimeFigureOut">
              <a:rPr lang="en-US" smtClean="0"/>
              <a:t>6/20/2018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A75E4-8943-4B1C-98EC-FBCA02087A84}" type="slidenum">
              <a:rPr lang="en-US" smtClean="0"/>
              <a:t>‹#›</a:t>
            </a:fld>
            <a:endParaRPr lang="en-US"/>
          </a:p>
        </p:txBody>
      </p:sp>
    </p:spTree>
    <p:extLst>
      <p:ext uri="{BB962C8B-B14F-4D97-AF65-F5344CB8AC3E}">
        <p14:creationId xmlns:p14="http://schemas.microsoft.com/office/powerpoint/2010/main" val="2294946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A75E4-8943-4B1C-98EC-FBCA02087A84}" type="slidenum">
              <a:rPr lang="en-US" smtClean="0"/>
              <a:t>1</a:t>
            </a:fld>
            <a:endParaRPr lang="en-US"/>
          </a:p>
        </p:txBody>
      </p:sp>
    </p:spTree>
    <p:extLst>
      <p:ext uri="{BB962C8B-B14F-4D97-AF65-F5344CB8AC3E}">
        <p14:creationId xmlns:p14="http://schemas.microsoft.com/office/powerpoint/2010/main" val="2482724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A75E4-8943-4B1C-98EC-FBCA02087A84}" type="slidenum">
              <a:rPr lang="en-US" smtClean="0"/>
              <a:t>10</a:t>
            </a:fld>
            <a:endParaRPr lang="en-US"/>
          </a:p>
        </p:txBody>
      </p:sp>
    </p:spTree>
    <p:extLst>
      <p:ext uri="{BB962C8B-B14F-4D97-AF65-F5344CB8AC3E}">
        <p14:creationId xmlns:p14="http://schemas.microsoft.com/office/powerpoint/2010/main" val="637716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A75E4-8943-4B1C-98EC-FBCA02087A84}" type="slidenum">
              <a:rPr lang="en-US" smtClean="0"/>
              <a:t>2</a:t>
            </a:fld>
            <a:endParaRPr lang="en-US"/>
          </a:p>
        </p:txBody>
      </p:sp>
    </p:spTree>
    <p:extLst>
      <p:ext uri="{BB962C8B-B14F-4D97-AF65-F5344CB8AC3E}">
        <p14:creationId xmlns:p14="http://schemas.microsoft.com/office/powerpoint/2010/main" val="1211573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A75E4-8943-4B1C-98EC-FBCA02087A84}" type="slidenum">
              <a:rPr lang="en-US" smtClean="0"/>
              <a:t>3</a:t>
            </a:fld>
            <a:endParaRPr lang="en-US"/>
          </a:p>
        </p:txBody>
      </p:sp>
    </p:spTree>
    <p:extLst>
      <p:ext uri="{BB962C8B-B14F-4D97-AF65-F5344CB8AC3E}">
        <p14:creationId xmlns:p14="http://schemas.microsoft.com/office/powerpoint/2010/main" val="95987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A75E4-8943-4B1C-98EC-FBCA02087A84}" type="slidenum">
              <a:rPr lang="en-US" smtClean="0"/>
              <a:t>4</a:t>
            </a:fld>
            <a:endParaRPr lang="en-US"/>
          </a:p>
        </p:txBody>
      </p:sp>
    </p:spTree>
    <p:extLst>
      <p:ext uri="{BB962C8B-B14F-4D97-AF65-F5344CB8AC3E}">
        <p14:creationId xmlns:p14="http://schemas.microsoft.com/office/powerpoint/2010/main" val="301787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A75E4-8943-4B1C-98EC-FBCA02087A84}" type="slidenum">
              <a:rPr lang="en-US" smtClean="0"/>
              <a:t>5</a:t>
            </a:fld>
            <a:endParaRPr lang="en-US"/>
          </a:p>
        </p:txBody>
      </p:sp>
    </p:spTree>
    <p:extLst>
      <p:ext uri="{BB962C8B-B14F-4D97-AF65-F5344CB8AC3E}">
        <p14:creationId xmlns:p14="http://schemas.microsoft.com/office/powerpoint/2010/main" val="2266485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A75E4-8943-4B1C-98EC-FBCA02087A84}" type="slidenum">
              <a:rPr lang="en-US" smtClean="0"/>
              <a:t>6</a:t>
            </a:fld>
            <a:endParaRPr lang="en-US"/>
          </a:p>
        </p:txBody>
      </p:sp>
    </p:spTree>
    <p:extLst>
      <p:ext uri="{BB962C8B-B14F-4D97-AF65-F5344CB8AC3E}">
        <p14:creationId xmlns:p14="http://schemas.microsoft.com/office/powerpoint/2010/main" val="170350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A75E4-8943-4B1C-98EC-FBCA02087A84}" type="slidenum">
              <a:rPr lang="en-US" smtClean="0"/>
              <a:t>7</a:t>
            </a:fld>
            <a:endParaRPr lang="en-US"/>
          </a:p>
        </p:txBody>
      </p:sp>
    </p:spTree>
    <p:extLst>
      <p:ext uri="{BB962C8B-B14F-4D97-AF65-F5344CB8AC3E}">
        <p14:creationId xmlns:p14="http://schemas.microsoft.com/office/powerpoint/2010/main" val="2211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A75E4-8943-4B1C-98EC-FBCA02087A84}" type="slidenum">
              <a:rPr lang="en-US" smtClean="0"/>
              <a:t>8</a:t>
            </a:fld>
            <a:endParaRPr lang="en-US"/>
          </a:p>
        </p:txBody>
      </p:sp>
    </p:spTree>
    <p:extLst>
      <p:ext uri="{BB962C8B-B14F-4D97-AF65-F5344CB8AC3E}">
        <p14:creationId xmlns:p14="http://schemas.microsoft.com/office/powerpoint/2010/main" val="463769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A75E4-8943-4B1C-98EC-FBCA02087A84}" type="slidenum">
              <a:rPr lang="en-US" smtClean="0"/>
              <a:t>9</a:t>
            </a:fld>
            <a:endParaRPr lang="en-US"/>
          </a:p>
        </p:txBody>
      </p:sp>
    </p:spTree>
    <p:extLst>
      <p:ext uri="{BB962C8B-B14F-4D97-AF65-F5344CB8AC3E}">
        <p14:creationId xmlns:p14="http://schemas.microsoft.com/office/powerpoint/2010/main" val="3007032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97DC-E9C0-49C2-A904-038EE8C1A446}"/>
              </a:ext>
            </a:extLst>
          </p:cNvPr>
          <p:cNvSpPr>
            <a:spLocks noGrp="1"/>
          </p:cNvSpPr>
          <p:nvPr>
            <p:ph type="ctrTitle"/>
          </p:nvPr>
        </p:nvSpPr>
        <p:spPr>
          <a:xfrm>
            <a:off x="1876424" y="1411111"/>
            <a:ext cx="8791575" cy="4696178"/>
          </a:xfrm>
        </p:spPr>
        <p:txBody>
          <a:bodyPr>
            <a:normAutofit/>
          </a:bodyPr>
          <a:lstStyle/>
          <a:p>
            <a:pPr algn="ctr"/>
            <a:r>
              <a:rPr lang="en-US" b="1" dirty="0">
                <a:latin typeface="Calibri" panose="020F0502020204030204" pitchFamily="34" charset="0"/>
                <a:cs typeface="Calibri" panose="020F0502020204030204" pitchFamily="34" charset="0"/>
              </a:rPr>
              <a:t>MANAV RACHNA UNIVERSITY </a:t>
            </a:r>
            <a:r>
              <a:rPr lang="en-US" sz="4400" b="1" dirty="0"/>
              <a:t/>
            </a:r>
            <a:br>
              <a:rPr lang="en-US" sz="4400" b="1" dirty="0"/>
            </a:br>
            <a:r>
              <a:rPr lang="en-US" sz="3600" b="1" dirty="0"/>
              <a:t/>
            </a:r>
            <a:br>
              <a:rPr lang="en-US" sz="3600" b="1" dirty="0"/>
            </a:br>
            <a:r>
              <a:rPr lang="en-US" sz="3200" b="1" dirty="0">
                <a:latin typeface="Bookman Old Style" panose="02050604050505020204" pitchFamily="18" charset="0"/>
              </a:rPr>
              <a:t>DEPARTMENT OF Engineering exploration</a:t>
            </a:r>
            <a:r>
              <a:rPr lang="en-US" sz="3100" dirty="0">
                <a:latin typeface="Bookman Old Style" panose="02050604050505020204" pitchFamily="18" charset="0"/>
              </a:rPr>
              <a:t/>
            </a:r>
            <a:br>
              <a:rPr lang="en-US" sz="3100" dirty="0">
                <a:latin typeface="Bookman Old Style" panose="02050604050505020204" pitchFamily="18" charset="0"/>
              </a:rPr>
            </a:br>
            <a:r>
              <a:rPr lang="en-US" dirty="0"/>
              <a:t/>
            </a:r>
            <a:br>
              <a:rPr lang="en-US" dirty="0"/>
            </a:br>
            <a:r>
              <a:rPr lang="en-US" sz="2400" dirty="0"/>
              <a:t>SECTOR-43, ARAVALI HILLS, SURAJKUND ROAD,</a:t>
            </a:r>
            <a:br>
              <a:rPr lang="en-US" sz="2400" dirty="0"/>
            </a:br>
            <a:r>
              <a:rPr lang="en-US" sz="2400" dirty="0"/>
              <a:t>FARIDABAD, HARYANA-121001</a:t>
            </a:r>
            <a:br>
              <a:rPr lang="en-US" sz="2400" dirty="0"/>
            </a:br>
            <a:endParaRPr lang="en-US" dirty="0"/>
          </a:p>
        </p:txBody>
      </p:sp>
      <p:sp>
        <p:nvSpPr>
          <p:cNvPr id="3" name="Subtitle 2">
            <a:extLst>
              <a:ext uri="{FF2B5EF4-FFF2-40B4-BE49-F238E27FC236}">
                <a16:creationId xmlns:a16="http://schemas.microsoft.com/office/drawing/2014/main" id="{4ADFDA82-1CA6-4F3E-9FB4-102793A4DF15}"/>
              </a:ext>
            </a:extLst>
          </p:cNvPr>
          <p:cNvSpPr>
            <a:spLocks noGrp="1"/>
          </p:cNvSpPr>
          <p:nvPr>
            <p:ph type="subTitle" idx="1"/>
          </p:nvPr>
        </p:nvSpPr>
        <p:spPr>
          <a:xfrm>
            <a:off x="1876424" y="5046132"/>
            <a:ext cx="8791575" cy="211667"/>
          </a:xfrm>
        </p:spPr>
        <p:txBody>
          <a:bodyPr>
            <a:normAutofit fontScale="32500" lnSpcReduction="20000"/>
          </a:bodyPr>
          <a:lstStyle/>
          <a:p>
            <a:r>
              <a:rPr lang="en-US" dirty="0"/>
              <a:t> </a:t>
            </a:r>
          </a:p>
        </p:txBody>
      </p:sp>
      <p:pic>
        <p:nvPicPr>
          <p:cNvPr id="4" name="Picture 3">
            <a:extLst>
              <a:ext uri="{FF2B5EF4-FFF2-40B4-BE49-F238E27FC236}">
                <a16:creationId xmlns:a16="http://schemas.microsoft.com/office/drawing/2014/main" id="{0BCB5552-AC22-4508-BC21-7125751EC7B7}"/>
              </a:ext>
            </a:extLst>
          </p:cNvPr>
          <p:cNvPicPr/>
          <p:nvPr/>
        </p:nvPicPr>
        <p:blipFill rotWithShape="1">
          <a:blip r:embed="rId3">
            <a:extLst>
              <a:ext uri="{28A0092B-C50C-407E-A947-70E740481C1C}">
                <a14:useLocalDpi xmlns:a14="http://schemas.microsoft.com/office/drawing/2010/main" val="0"/>
              </a:ext>
            </a:extLst>
          </a:blip>
          <a:srcRect l="1158" t="-1528" r="53935" b="24429"/>
          <a:stretch/>
        </p:blipFill>
        <p:spPr bwMode="auto">
          <a:xfrm>
            <a:off x="4662311" y="362831"/>
            <a:ext cx="2436636" cy="11498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34484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B684-1615-414F-92DB-8A5982BD4DEE}"/>
              </a:ext>
            </a:extLst>
          </p:cNvPr>
          <p:cNvSpPr>
            <a:spLocks noGrp="1"/>
          </p:cNvSpPr>
          <p:nvPr>
            <p:ph type="title"/>
          </p:nvPr>
        </p:nvSpPr>
        <p:spPr/>
        <p:txBody>
          <a:bodyPr>
            <a:normAutofit/>
          </a:bodyPr>
          <a:lstStyle/>
          <a:p>
            <a:pPr algn="ctr"/>
            <a:r>
              <a:rPr lang="en-US" sz="5400" dirty="0"/>
              <a:t>Thank you</a:t>
            </a:r>
          </a:p>
        </p:txBody>
      </p:sp>
      <p:sp>
        <p:nvSpPr>
          <p:cNvPr id="3" name="Content Placeholder 2">
            <a:extLst>
              <a:ext uri="{FF2B5EF4-FFF2-40B4-BE49-F238E27FC236}">
                <a16:creationId xmlns:a16="http://schemas.microsoft.com/office/drawing/2014/main" id="{2FA14282-79E8-4E6B-8EAD-7FBBE63653F3}"/>
              </a:ext>
            </a:extLst>
          </p:cNvPr>
          <p:cNvSpPr>
            <a:spLocks noGrp="1"/>
          </p:cNvSpPr>
          <p:nvPr>
            <p:ph idx="1"/>
          </p:nvPr>
        </p:nvSpPr>
        <p:spPr/>
        <p:txBody>
          <a:bodyPr>
            <a:normAutofit/>
          </a:bodyPr>
          <a:lstStyle/>
          <a:p>
            <a:pPr marL="0" indent="0" algn="ctr">
              <a:buNone/>
            </a:pPr>
            <a:endParaRPr lang="en-US" sz="3200"/>
          </a:p>
          <a:p>
            <a:pPr marL="0" indent="0" algn="ctr">
              <a:buNone/>
            </a:pPr>
            <a:r>
              <a:rPr lang="en-US" sz="3200"/>
              <a:t>Any </a:t>
            </a:r>
            <a:r>
              <a:rPr lang="en-US" sz="3200" dirty="0"/>
              <a:t>Questions…………….</a:t>
            </a:r>
          </a:p>
        </p:txBody>
      </p:sp>
    </p:spTree>
    <p:extLst>
      <p:ext uri="{BB962C8B-B14F-4D97-AF65-F5344CB8AC3E}">
        <p14:creationId xmlns:p14="http://schemas.microsoft.com/office/powerpoint/2010/main" val="97663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BC2C-93FE-4593-B683-E63837469123}"/>
              </a:ext>
            </a:extLst>
          </p:cNvPr>
          <p:cNvSpPr>
            <a:spLocks noGrp="1"/>
          </p:cNvSpPr>
          <p:nvPr>
            <p:ph type="title"/>
          </p:nvPr>
        </p:nvSpPr>
        <p:spPr/>
        <p:txBody>
          <a:bodyPr>
            <a:normAutofit/>
          </a:bodyPr>
          <a:lstStyle/>
          <a:p>
            <a:pPr algn="ctr"/>
            <a:r>
              <a:rPr lang="en-US" sz="4900" b="1" dirty="0">
                <a:latin typeface="Courier New" panose="02070309020205020404" pitchFamily="49" charset="0"/>
                <a:cs typeface="Courier New" panose="02070309020205020404" pitchFamily="49" charset="0"/>
              </a:rPr>
              <a:t>PROJECT: </a:t>
            </a:r>
            <a:br>
              <a:rPr lang="en-US" sz="4900" b="1" dirty="0">
                <a:latin typeface="Courier New" panose="02070309020205020404" pitchFamily="49" charset="0"/>
                <a:cs typeface="Courier New" panose="02070309020205020404" pitchFamily="49" charset="0"/>
              </a:rPr>
            </a:br>
            <a:r>
              <a:rPr lang="en-US" sz="4900" b="1" dirty="0">
                <a:latin typeface="Courier New" panose="02070309020205020404" pitchFamily="49" charset="0"/>
                <a:cs typeface="Courier New" panose="02070309020205020404" pitchFamily="49" charset="0"/>
              </a:rPr>
              <a:t>Pollution band</a:t>
            </a:r>
            <a:endParaRPr lang="en-US" dirty="0"/>
          </a:p>
        </p:txBody>
      </p:sp>
      <p:sp>
        <p:nvSpPr>
          <p:cNvPr id="3" name="Content Placeholder 2">
            <a:extLst>
              <a:ext uri="{FF2B5EF4-FFF2-40B4-BE49-F238E27FC236}">
                <a16:creationId xmlns:a16="http://schemas.microsoft.com/office/drawing/2014/main" id="{C2CDDE81-3EE1-4A2B-B9A4-2DDCE950E9F2}"/>
              </a:ext>
            </a:extLst>
          </p:cNvPr>
          <p:cNvSpPr>
            <a:spLocks noGrp="1"/>
          </p:cNvSpPr>
          <p:nvPr>
            <p:ph idx="1"/>
          </p:nvPr>
        </p:nvSpPr>
        <p:spPr/>
        <p:txBody>
          <a:bodyPr>
            <a:normAutofit/>
          </a:bodyPr>
          <a:lstStyle/>
          <a:p>
            <a:r>
              <a:rPr lang="en-US" b="1" dirty="0">
                <a:latin typeface="Calibri" panose="020F0502020204030204" pitchFamily="34" charset="0"/>
                <a:cs typeface="Calibri" panose="020F0502020204030204" pitchFamily="34" charset="0"/>
              </a:rPr>
              <a:t>SUBMITTED TO: </a:t>
            </a:r>
            <a:r>
              <a:rPr lang="en-US" b="1" dirty="0"/>
              <a:t>	</a:t>
            </a:r>
            <a:r>
              <a:rPr lang="en-US" dirty="0"/>
              <a:t>				</a:t>
            </a:r>
            <a:r>
              <a:rPr lang="en-US" b="1" dirty="0">
                <a:latin typeface="Calibri" panose="020F0502020204030204" pitchFamily="34" charset="0"/>
                <a:cs typeface="Calibri" panose="020F0502020204030204" pitchFamily="34" charset="0"/>
              </a:rPr>
              <a:t>SUBMITTED BY:</a:t>
            </a:r>
            <a:endParaRPr lang="en-US" dirty="0">
              <a:latin typeface="Calibri" panose="020F0502020204030204" pitchFamily="34" charset="0"/>
              <a:cs typeface="Calibri" panose="020F0502020204030204" pitchFamily="34" charset="0"/>
            </a:endParaRPr>
          </a:p>
          <a:p>
            <a:pPr marL="0" indent="0">
              <a:buNone/>
            </a:pPr>
            <a:r>
              <a:rPr lang="en-US" dirty="0"/>
              <a:t>  MR. UMESH DUTTA					MUKUL SINGH (32)</a:t>
            </a:r>
          </a:p>
          <a:p>
            <a:pPr marL="0" indent="0">
              <a:buNone/>
            </a:pPr>
            <a:r>
              <a:rPr lang="en-US" dirty="0"/>
              <a:t>  PROFESSOR						SAURABH CHAHAL (45)</a:t>
            </a:r>
          </a:p>
          <a:p>
            <a:pPr marL="0" indent="0">
              <a:buNone/>
            </a:pPr>
            <a:r>
              <a:rPr lang="en-US" dirty="0"/>
              <a:t>  EE	    						</a:t>
            </a:r>
            <a:r>
              <a:rPr lang="en-US"/>
              <a:t>DEEPAK </a:t>
            </a:r>
            <a:r>
              <a:rPr lang="en-US" smtClean="0"/>
              <a:t>RANA(15)</a:t>
            </a:r>
            <a:endParaRPr lang="en-US" dirty="0"/>
          </a:p>
          <a:p>
            <a:pPr marL="0" indent="0">
              <a:buNone/>
            </a:pPr>
            <a:r>
              <a:rPr lang="en-US" b="1" dirty="0"/>
              <a:t>  </a:t>
            </a:r>
            <a:r>
              <a:rPr lang="en-US" b="1" dirty="0">
                <a:latin typeface="Calibri" panose="020F0502020204030204" pitchFamily="34" charset="0"/>
                <a:cs typeface="Calibri" panose="020F0502020204030204" pitchFamily="34" charset="0"/>
              </a:rPr>
              <a:t>II SEM, SECTION C, CSE</a:t>
            </a:r>
            <a:r>
              <a:rPr lang="en-US" dirty="0"/>
              <a:t>				GAGAN YADAV(21)</a:t>
            </a:r>
          </a:p>
          <a:p>
            <a:endParaRPr lang="en-US" dirty="0"/>
          </a:p>
        </p:txBody>
      </p:sp>
    </p:spTree>
    <p:extLst>
      <p:ext uri="{BB962C8B-B14F-4D97-AF65-F5344CB8AC3E}">
        <p14:creationId xmlns:p14="http://schemas.microsoft.com/office/powerpoint/2010/main" val="2737145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65FE-50BD-4B18-9D2A-98D94FE49DB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D868D2-5897-4B5F-AF4A-6ABEB96CEC9F}"/>
              </a:ext>
            </a:extLst>
          </p:cNvPr>
          <p:cNvSpPr>
            <a:spLocks noGrp="1"/>
          </p:cNvSpPr>
          <p:nvPr>
            <p:ph idx="1"/>
          </p:nvPr>
        </p:nvSpPr>
        <p:spPr/>
        <p:txBody>
          <a:bodyPr>
            <a:normAutofit fontScale="85000" lnSpcReduction="20000"/>
          </a:bodyPr>
          <a:lstStyle/>
          <a:p>
            <a:r>
              <a:rPr lang="en-US" dirty="0"/>
              <a:t>We designed an Arduino based arm/wrist band which can measure pollution.</a:t>
            </a:r>
          </a:p>
          <a:p>
            <a:r>
              <a:rPr lang="en-US" dirty="0"/>
              <a:t>A 128*64 OLED display</a:t>
            </a:r>
          </a:p>
          <a:p>
            <a:r>
              <a:rPr lang="en-US" dirty="0"/>
              <a:t>Pollution Sensor: MQ-135</a:t>
            </a:r>
          </a:p>
          <a:p>
            <a:r>
              <a:rPr lang="en-US" dirty="0"/>
              <a:t>Application to interact with band </a:t>
            </a:r>
          </a:p>
          <a:p>
            <a:pPr marL="0" indent="0">
              <a:buNone/>
            </a:pPr>
            <a:r>
              <a:rPr lang="en-US" dirty="0"/>
              <a:t>   and server.</a:t>
            </a:r>
          </a:p>
          <a:p>
            <a:r>
              <a:rPr lang="en-US" dirty="0"/>
              <a:t>Bluetooth device to send and</a:t>
            </a:r>
          </a:p>
          <a:p>
            <a:pPr marL="0" indent="0">
              <a:buNone/>
            </a:pPr>
            <a:r>
              <a:rPr lang="en-US" dirty="0"/>
              <a:t>   </a:t>
            </a:r>
            <a:r>
              <a:rPr lang="en-US" dirty="0" err="1"/>
              <a:t>recieve</a:t>
            </a:r>
            <a:r>
              <a:rPr lang="en-US" dirty="0"/>
              <a:t> data from app.</a:t>
            </a:r>
          </a:p>
          <a:p>
            <a:pPr marL="0" indent="0">
              <a:buNone/>
            </a:pPr>
            <a:r>
              <a:rPr lang="en-US" dirty="0"/>
              <a:t> </a:t>
            </a:r>
          </a:p>
        </p:txBody>
      </p:sp>
      <p:pic>
        <p:nvPicPr>
          <p:cNvPr id="6" name="Picture 5">
            <a:extLst>
              <a:ext uri="{FF2B5EF4-FFF2-40B4-BE49-F238E27FC236}">
                <a16:creationId xmlns:a16="http://schemas.microsoft.com/office/drawing/2014/main" id="{44842E68-D23C-4AB8-9C83-7F1B78EEBF54}"/>
              </a:ext>
            </a:extLst>
          </p:cNvPr>
          <p:cNvPicPr>
            <a:picLocks noChangeAspect="1"/>
          </p:cNvPicPr>
          <p:nvPr/>
        </p:nvPicPr>
        <p:blipFill rotWithShape="1">
          <a:blip r:embed="rId3"/>
          <a:srcRect t="36050" b="30579"/>
          <a:stretch/>
        </p:blipFill>
        <p:spPr>
          <a:xfrm>
            <a:off x="5860520" y="3081867"/>
            <a:ext cx="3857625" cy="2288646"/>
          </a:xfrm>
          <a:prstGeom prst="rect">
            <a:avLst/>
          </a:prstGeom>
        </p:spPr>
      </p:pic>
    </p:spTree>
    <p:extLst>
      <p:ext uri="{BB962C8B-B14F-4D97-AF65-F5344CB8AC3E}">
        <p14:creationId xmlns:p14="http://schemas.microsoft.com/office/powerpoint/2010/main" val="354850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1D4A-0566-491D-9A32-05B882CADC5B}"/>
              </a:ext>
            </a:extLst>
          </p:cNvPr>
          <p:cNvSpPr>
            <a:spLocks noGrp="1"/>
          </p:cNvSpPr>
          <p:nvPr>
            <p:ph type="title"/>
          </p:nvPr>
        </p:nvSpPr>
        <p:spPr/>
        <p:txBody>
          <a:bodyPr>
            <a:normAutofit/>
          </a:bodyPr>
          <a:lstStyle/>
          <a:p>
            <a:pPr algn="ctr"/>
            <a:r>
              <a:rPr lang="en-US" sz="4400" dirty="0"/>
              <a:t>block Diagram</a:t>
            </a:r>
          </a:p>
        </p:txBody>
      </p:sp>
      <p:pic>
        <p:nvPicPr>
          <p:cNvPr id="3" name="Picture 2">
            <a:extLst>
              <a:ext uri="{FF2B5EF4-FFF2-40B4-BE49-F238E27FC236}">
                <a16:creationId xmlns:a16="http://schemas.microsoft.com/office/drawing/2014/main" id="{36881B3B-2567-4C0A-B0E9-A8605C29290C}"/>
              </a:ext>
            </a:extLst>
          </p:cNvPr>
          <p:cNvPicPr>
            <a:picLocks noChangeAspect="1"/>
          </p:cNvPicPr>
          <p:nvPr/>
        </p:nvPicPr>
        <p:blipFill rotWithShape="1">
          <a:blip r:embed="rId3"/>
          <a:srcRect l="16852" t="12327" r="18426" b="15538"/>
          <a:stretch/>
        </p:blipFill>
        <p:spPr>
          <a:xfrm>
            <a:off x="1919111" y="1727200"/>
            <a:ext cx="7890933" cy="4944533"/>
          </a:xfrm>
          <a:prstGeom prst="rect">
            <a:avLst/>
          </a:prstGeom>
        </p:spPr>
      </p:pic>
      <p:sp>
        <p:nvSpPr>
          <p:cNvPr id="6" name="Content Placeholder 5">
            <a:extLst>
              <a:ext uri="{FF2B5EF4-FFF2-40B4-BE49-F238E27FC236}">
                <a16:creationId xmlns:a16="http://schemas.microsoft.com/office/drawing/2014/main" id="{AB4D2C36-048B-4FEA-83A1-67175A5B4ED6}"/>
              </a:ext>
            </a:extLst>
          </p:cNvPr>
          <p:cNvSpPr>
            <a:spLocks noGrp="1"/>
          </p:cNvSpPr>
          <p:nvPr>
            <p:ph idx="1"/>
          </p:nvPr>
        </p:nvSpPr>
        <p:spPr/>
        <p:txBody>
          <a:bodyPr/>
          <a:lstStyle/>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834916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C09D-AEC5-48DB-B346-9B62E828BBD1}"/>
              </a:ext>
            </a:extLst>
          </p:cNvPr>
          <p:cNvSpPr>
            <a:spLocks noGrp="1"/>
          </p:cNvSpPr>
          <p:nvPr>
            <p:ph type="title"/>
          </p:nvPr>
        </p:nvSpPr>
        <p:spPr/>
        <p:txBody>
          <a:bodyPr/>
          <a:lstStyle/>
          <a:p>
            <a:r>
              <a:rPr lang="en-US" dirty="0"/>
              <a:t>			Air quality index</a:t>
            </a:r>
          </a:p>
        </p:txBody>
      </p:sp>
      <p:pic>
        <p:nvPicPr>
          <p:cNvPr id="4" name="Content Placeholder 3" descr="C:\Users\hp\Desktop\Document.png">
            <a:extLst>
              <a:ext uri="{FF2B5EF4-FFF2-40B4-BE49-F238E27FC236}">
                <a16:creationId xmlns:a16="http://schemas.microsoft.com/office/drawing/2014/main" id="{E041DCAE-560E-4A38-AEDF-D545E1B1AC5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81956" y="1704621"/>
            <a:ext cx="7168445" cy="4797778"/>
          </a:xfrm>
          <a:prstGeom prst="rect">
            <a:avLst/>
          </a:prstGeom>
          <a:noFill/>
          <a:ln>
            <a:noFill/>
          </a:ln>
        </p:spPr>
      </p:pic>
    </p:spTree>
    <p:extLst>
      <p:ext uri="{BB962C8B-B14F-4D97-AF65-F5344CB8AC3E}">
        <p14:creationId xmlns:p14="http://schemas.microsoft.com/office/powerpoint/2010/main" val="2893427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0880-8468-46FB-9EEB-4A4812BF39EB}"/>
              </a:ext>
            </a:extLst>
          </p:cNvPr>
          <p:cNvSpPr>
            <a:spLocks noGrp="1"/>
          </p:cNvSpPr>
          <p:nvPr>
            <p:ph type="title"/>
          </p:nvPr>
        </p:nvSpPr>
        <p:spPr/>
        <p:txBody>
          <a:bodyPr/>
          <a:lstStyle/>
          <a:p>
            <a:pPr algn="ctr"/>
            <a:r>
              <a:rPr lang="en-US" dirty="0"/>
              <a:t>Arduino NANO</a:t>
            </a:r>
          </a:p>
        </p:txBody>
      </p:sp>
      <p:sp>
        <p:nvSpPr>
          <p:cNvPr id="3" name="Content Placeholder 2">
            <a:extLst>
              <a:ext uri="{FF2B5EF4-FFF2-40B4-BE49-F238E27FC236}">
                <a16:creationId xmlns:a16="http://schemas.microsoft.com/office/drawing/2014/main" id="{E71C734F-5092-4610-8B38-8CF27F41FBF9}"/>
              </a:ext>
            </a:extLst>
          </p:cNvPr>
          <p:cNvSpPr>
            <a:spLocks noGrp="1"/>
          </p:cNvSpPr>
          <p:nvPr>
            <p:ph idx="1"/>
          </p:nvPr>
        </p:nvSpPr>
        <p:spPr/>
        <p:txBody>
          <a:bodyPr/>
          <a:lstStyle/>
          <a:p>
            <a:r>
              <a:rPr lang="en-US" dirty="0"/>
              <a:t>Arduino Nano is a microcontroller board based on the ATmega328P.</a:t>
            </a:r>
          </a:p>
          <a:p>
            <a:r>
              <a:rPr lang="en-US" dirty="0"/>
              <a:t> 20 digital input/output pins</a:t>
            </a:r>
          </a:p>
          <a:p>
            <a:r>
              <a:rPr lang="en-US" dirty="0"/>
              <a:t>Power it with a AC-to-DC adapter or </a:t>
            </a:r>
          </a:p>
          <a:p>
            <a:pPr marL="0" indent="0">
              <a:buNone/>
            </a:pPr>
            <a:r>
              <a:rPr lang="en-US" dirty="0"/>
              <a:t>   battery to get started.</a:t>
            </a:r>
          </a:p>
        </p:txBody>
      </p:sp>
      <p:pic>
        <p:nvPicPr>
          <p:cNvPr id="6" name="Picture 5">
            <a:extLst>
              <a:ext uri="{FF2B5EF4-FFF2-40B4-BE49-F238E27FC236}">
                <a16:creationId xmlns:a16="http://schemas.microsoft.com/office/drawing/2014/main" id="{C3CD07DB-6CAD-47D6-B2D7-45B689DC133C}"/>
              </a:ext>
            </a:extLst>
          </p:cNvPr>
          <p:cNvPicPr>
            <a:picLocks noChangeAspect="1"/>
          </p:cNvPicPr>
          <p:nvPr/>
        </p:nvPicPr>
        <p:blipFill>
          <a:blip r:embed="rId3"/>
          <a:stretch>
            <a:fillRect/>
          </a:stretch>
        </p:blipFill>
        <p:spPr>
          <a:xfrm>
            <a:off x="6953956" y="2819532"/>
            <a:ext cx="3807820" cy="2847490"/>
          </a:xfrm>
          <a:prstGeom prst="rect">
            <a:avLst/>
          </a:prstGeom>
        </p:spPr>
      </p:pic>
    </p:spTree>
    <p:extLst>
      <p:ext uri="{BB962C8B-B14F-4D97-AF65-F5344CB8AC3E}">
        <p14:creationId xmlns:p14="http://schemas.microsoft.com/office/powerpoint/2010/main" val="102190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76C3-41D7-4AAF-8E42-CCFC53848D64}"/>
              </a:ext>
            </a:extLst>
          </p:cNvPr>
          <p:cNvSpPr>
            <a:spLocks noGrp="1"/>
          </p:cNvSpPr>
          <p:nvPr>
            <p:ph type="title"/>
          </p:nvPr>
        </p:nvSpPr>
        <p:spPr/>
        <p:txBody>
          <a:bodyPr/>
          <a:lstStyle/>
          <a:p>
            <a:pPr lvl="0"/>
            <a:r>
              <a:rPr lang="en-US" dirty="0"/>
              <a:t>			MQ135 Gas Sensor</a:t>
            </a:r>
          </a:p>
        </p:txBody>
      </p:sp>
      <p:sp>
        <p:nvSpPr>
          <p:cNvPr id="3" name="Content Placeholder 2">
            <a:extLst>
              <a:ext uri="{FF2B5EF4-FFF2-40B4-BE49-F238E27FC236}">
                <a16:creationId xmlns:a16="http://schemas.microsoft.com/office/drawing/2014/main" id="{9838F6B3-FD95-46CF-B3C5-80F137FD4E59}"/>
              </a:ext>
            </a:extLst>
          </p:cNvPr>
          <p:cNvSpPr>
            <a:spLocks noGrp="1"/>
          </p:cNvSpPr>
          <p:nvPr>
            <p:ph idx="1"/>
          </p:nvPr>
        </p:nvSpPr>
        <p:spPr>
          <a:xfrm>
            <a:off x="1141412" y="2249486"/>
            <a:ext cx="9905999" cy="3688469"/>
          </a:xfrm>
        </p:spPr>
        <p:txBody>
          <a:bodyPr>
            <a:normAutofit/>
          </a:bodyPr>
          <a:lstStyle/>
          <a:p>
            <a:r>
              <a:rPr lang="en-US" sz="2000" dirty="0"/>
              <a:t>The sensitive material used in MQ135 gas sensor is SnO2.</a:t>
            </a:r>
          </a:p>
          <a:p>
            <a:r>
              <a:rPr lang="en-US" sz="2000" dirty="0"/>
              <a:t>The conductivity of this material is lower in clean air. </a:t>
            </a:r>
          </a:p>
          <a:p>
            <a:r>
              <a:rPr lang="en-US" sz="2000" dirty="0"/>
              <a:t>The sensor conductivity increases with the increasing </a:t>
            </a:r>
          </a:p>
          <a:p>
            <a:pPr marL="0" indent="0">
              <a:buNone/>
            </a:pPr>
            <a:r>
              <a:rPr lang="en-US" sz="2000" dirty="0"/>
              <a:t>   concentration of target pollution gas.</a:t>
            </a:r>
          </a:p>
          <a:p>
            <a:r>
              <a:rPr lang="en-US" sz="2000" dirty="0"/>
              <a:t>It can monitor different kinds of toxic gases such </a:t>
            </a:r>
          </a:p>
          <a:p>
            <a:pPr marL="0" indent="0">
              <a:buNone/>
            </a:pPr>
            <a:r>
              <a:rPr lang="en-US" sz="2000" dirty="0"/>
              <a:t>   as </a:t>
            </a:r>
            <a:r>
              <a:rPr lang="en-US" sz="2000" dirty="0" err="1"/>
              <a:t>sulphide</a:t>
            </a:r>
            <a:r>
              <a:rPr lang="en-US" sz="2000" dirty="0"/>
              <a:t>, ammonium as, benzene series steam and CO2.</a:t>
            </a:r>
          </a:p>
          <a:p>
            <a:r>
              <a:rPr lang="en-US" sz="2000" dirty="0"/>
              <a:t>The detection range is 10-10000ppm.</a:t>
            </a:r>
            <a:endParaRPr lang="en-US" sz="1800" dirty="0"/>
          </a:p>
        </p:txBody>
      </p:sp>
      <p:pic>
        <p:nvPicPr>
          <p:cNvPr id="6" name="Picture 5" descr="C:\Users\hp\Desktop\mq135-sensor-air-quality-sensor-hazardous-gas-detection-module-arduino.jpg">
            <a:extLst>
              <a:ext uri="{FF2B5EF4-FFF2-40B4-BE49-F238E27FC236}">
                <a16:creationId xmlns:a16="http://schemas.microsoft.com/office/drawing/2014/main" id="{C97D72B6-8020-4400-B78A-9105C1B2565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6833" y="3296355"/>
            <a:ext cx="3070578" cy="2562578"/>
          </a:xfrm>
          <a:prstGeom prst="rect">
            <a:avLst/>
          </a:prstGeom>
          <a:noFill/>
          <a:ln>
            <a:noFill/>
          </a:ln>
        </p:spPr>
      </p:pic>
    </p:spTree>
    <p:extLst>
      <p:ext uri="{BB962C8B-B14F-4D97-AF65-F5344CB8AC3E}">
        <p14:creationId xmlns:p14="http://schemas.microsoft.com/office/powerpoint/2010/main" val="75842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B34F-97A2-430B-AB28-AC2D5218C6F1}"/>
              </a:ext>
            </a:extLst>
          </p:cNvPr>
          <p:cNvSpPr>
            <a:spLocks noGrp="1"/>
          </p:cNvSpPr>
          <p:nvPr>
            <p:ph type="title"/>
          </p:nvPr>
        </p:nvSpPr>
        <p:spPr>
          <a:xfrm>
            <a:off x="1141413" y="223407"/>
            <a:ext cx="9905998" cy="1478570"/>
          </a:xfrm>
        </p:spPr>
        <p:txBody>
          <a:bodyPr/>
          <a:lstStyle/>
          <a:p>
            <a:pPr algn="ctr"/>
            <a:r>
              <a:rPr lang="en-US" dirty="0"/>
              <a:t>Working/operation of P-Band</a:t>
            </a:r>
          </a:p>
        </p:txBody>
      </p:sp>
      <p:sp>
        <p:nvSpPr>
          <p:cNvPr id="3" name="Content Placeholder 2">
            <a:extLst>
              <a:ext uri="{FF2B5EF4-FFF2-40B4-BE49-F238E27FC236}">
                <a16:creationId xmlns:a16="http://schemas.microsoft.com/office/drawing/2014/main" id="{4BF40B1B-9513-47DE-A0A3-3DFD8EC6F1FA}"/>
              </a:ext>
            </a:extLst>
          </p:cNvPr>
          <p:cNvSpPr>
            <a:spLocks noGrp="1"/>
          </p:cNvSpPr>
          <p:nvPr>
            <p:ph idx="1"/>
          </p:nvPr>
        </p:nvSpPr>
        <p:spPr>
          <a:xfrm>
            <a:off x="1141412" y="1701977"/>
            <a:ext cx="9905999" cy="4932616"/>
          </a:xfrm>
        </p:spPr>
        <p:txBody>
          <a:bodyPr>
            <a:normAutofit lnSpcReduction="10000"/>
          </a:bodyPr>
          <a:lstStyle/>
          <a:p>
            <a:r>
              <a:rPr lang="en-US" dirty="0"/>
              <a:t>As the device is powered, the Arduino board loads the required libraries, flashes some initial messages on the OLED screen and start sensing data from the MQ-135 sensor. The sensitivity curve of the sensor for different combustible gases is already mentioned above. The sensor can be calibrated so that its analog output voltage is proportional to the concentration of polluting gases in PPM. The analog voltage sensed at the pin A0 of the Arduino is converted to a digital value by using the in-built ADC channel of the Arduino. The Arduino board has 10-bit ADC channels, so the digitized value ranges from 0 to 1023. The digitized value can be assumed proportional to the concentration of gases in PPM. The read value is first displayed on OLED screen and passed to the </a:t>
            </a:r>
            <a:r>
              <a:rPr lang="en-US" dirty="0" err="1"/>
              <a:t>bluetooth</a:t>
            </a:r>
            <a:r>
              <a:rPr lang="en-US" dirty="0"/>
              <a:t> module wrapped in proper string through virtual serial function. </a:t>
            </a:r>
          </a:p>
        </p:txBody>
      </p:sp>
    </p:spTree>
    <p:extLst>
      <p:ext uri="{BB962C8B-B14F-4D97-AF65-F5344CB8AC3E}">
        <p14:creationId xmlns:p14="http://schemas.microsoft.com/office/powerpoint/2010/main" val="194947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3C10-8397-4861-8EDE-891A52090B51}"/>
              </a:ext>
            </a:extLst>
          </p:cNvPr>
          <p:cNvSpPr>
            <a:spLocks noGrp="1"/>
          </p:cNvSpPr>
          <p:nvPr>
            <p:ph type="title"/>
          </p:nvPr>
        </p:nvSpPr>
        <p:spPr/>
        <p:txBody>
          <a:bodyPr/>
          <a:lstStyle/>
          <a:p>
            <a:pPr algn="ctr"/>
            <a:r>
              <a:rPr lang="en-US" dirty="0"/>
              <a:t>Working (Cont.)</a:t>
            </a:r>
          </a:p>
        </p:txBody>
      </p:sp>
      <p:sp>
        <p:nvSpPr>
          <p:cNvPr id="3" name="Content Placeholder 2">
            <a:extLst>
              <a:ext uri="{FF2B5EF4-FFF2-40B4-BE49-F238E27FC236}">
                <a16:creationId xmlns:a16="http://schemas.microsoft.com/office/drawing/2014/main" id="{E6E821F9-53CD-4C12-85AC-5387A4867174}"/>
              </a:ext>
            </a:extLst>
          </p:cNvPr>
          <p:cNvSpPr>
            <a:spLocks noGrp="1"/>
          </p:cNvSpPr>
          <p:nvPr>
            <p:ph idx="1"/>
          </p:nvPr>
        </p:nvSpPr>
        <p:spPr/>
        <p:txBody>
          <a:bodyPr/>
          <a:lstStyle/>
          <a:p>
            <a:r>
              <a:rPr lang="en-US" dirty="0"/>
              <a:t>The </a:t>
            </a:r>
            <a:r>
              <a:rPr lang="en-US" dirty="0" err="1"/>
              <a:t>bluetooth</a:t>
            </a:r>
            <a:r>
              <a:rPr lang="en-US" dirty="0"/>
              <a:t> module is configured to connect Application and the application is configured to interact with the </a:t>
            </a:r>
            <a:r>
              <a:rPr lang="en-US" dirty="0" err="1"/>
              <a:t>Ubidots</a:t>
            </a:r>
            <a:r>
              <a:rPr lang="en-US" dirty="0"/>
              <a:t> IOT platform. </a:t>
            </a:r>
            <a:r>
              <a:rPr lang="en-US" dirty="0" err="1"/>
              <a:t>Ubidots</a:t>
            </a:r>
            <a:r>
              <a:rPr lang="en-US" dirty="0"/>
              <a:t> is an IOT analytics platform service that allows to aggregate, visualize and analyze live data streams in the cloud. </a:t>
            </a:r>
            <a:r>
              <a:rPr lang="en-US" dirty="0" err="1"/>
              <a:t>Ubidots</a:t>
            </a:r>
            <a:r>
              <a:rPr lang="en-US" dirty="0"/>
              <a:t> provides instant visualizations of data posted by the IOT devices to </a:t>
            </a:r>
            <a:r>
              <a:rPr lang="en-US" dirty="0" err="1"/>
              <a:t>Ubidots</a:t>
            </a:r>
            <a:r>
              <a:rPr lang="en-US" dirty="0"/>
              <a:t> server. With the ability to execute MATLAB code in . </a:t>
            </a:r>
            <a:r>
              <a:rPr lang="en-US" dirty="0" err="1"/>
              <a:t>Ubidots</a:t>
            </a:r>
            <a:r>
              <a:rPr lang="en-US" dirty="0"/>
              <a:t> one can perform online analysis and processing of the data as it comes in as shown in the figure below.</a:t>
            </a:r>
          </a:p>
        </p:txBody>
      </p:sp>
    </p:spTree>
    <p:extLst>
      <p:ext uri="{BB962C8B-B14F-4D97-AF65-F5344CB8AC3E}">
        <p14:creationId xmlns:p14="http://schemas.microsoft.com/office/powerpoint/2010/main" val="2275480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425</TotalTime>
  <Words>412</Words>
  <Application>Microsoft Office PowerPoint</Application>
  <PresentationFormat>Widescreen</PresentationFormat>
  <Paragraphs>50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Courier New</vt:lpstr>
      <vt:lpstr>Trebuchet MS</vt:lpstr>
      <vt:lpstr>Tw Cen MT</vt:lpstr>
      <vt:lpstr>Circuit</vt:lpstr>
      <vt:lpstr>MANAV RACHNA UNIVERSITY   DEPARTMENT OF Engineering exploration  SECTOR-43, ARAVALI HILLS, SURAJKUND ROAD, FARIDABAD, HARYANA-121001 </vt:lpstr>
      <vt:lpstr>PROJECT:  Pollution band</vt:lpstr>
      <vt:lpstr>Introduction</vt:lpstr>
      <vt:lpstr>block Diagram</vt:lpstr>
      <vt:lpstr>   Air quality index</vt:lpstr>
      <vt:lpstr>Arduino NANO</vt:lpstr>
      <vt:lpstr>   MQ135 Gas Sensor</vt:lpstr>
      <vt:lpstr>Working/operation of P-Band</vt:lpstr>
      <vt:lpstr>Working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Alarm clock</dc:title>
  <dc:creator>Mukul Singh</dc:creator>
  <cp:lastModifiedBy>Deepak Rana</cp:lastModifiedBy>
  <cp:revision>24</cp:revision>
  <dcterms:created xsi:type="dcterms:W3CDTF">2018-05-25T12:45:40Z</dcterms:created>
  <dcterms:modified xsi:type="dcterms:W3CDTF">2018-06-20T07:43:54Z</dcterms:modified>
</cp:coreProperties>
</file>