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13015" y="1511173"/>
            <a:ext cx="15926295" cy="9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17354" y="3420110"/>
            <a:ext cx="7504430" cy="2998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807" y="2743695"/>
            <a:ext cx="13724890" cy="389826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 indent="5715">
              <a:lnSpc>
                <a:spcPct val="100200"/>
              </a:lnSpc>
              <a:spcBef>
                <a:spcPts val="105"/>
              </a:spcBef>
            </a:pPr>
            <a:r>
              <a:rPr dirty="0" sz="8450" spc="-65"/>
              <a:t>Optimizing</a:t>
            </a:r>
            <a:r>
              <a:rPr dirty="0" sz="8450" spc="-380"/>
              <a:t> </a:t>
            </a:r>
            <a:r>
              <a:rPr dirty="0" sz="8450"/>
              <a:t>AI</a:t>
            </a:r>
            <a:r>
              <a:rPr dirty="0" sz="8450" spc="-375"/>
              <a:t> </a:t>
            </a:r>
            <a:r>
              <a:rPr dirty="0" sz="8450" spc="-105"/>
              <a:t>Pipelines</a:t>
            </a:r>
            <a:r>
              <a:rPr dirty="0" sz="8450" spc="-365"/>
              <a:t> </a:t>
            </a:r>
            <a:r>
              <a:rPr dirty="0" sz="8450" spc="-25"/>
              <a:t>for </a:t>
            </a:r>
            <a:r>
              <a:rPr dirty="0" sz="8450" spc="-135"/>
              <a:t>Enhanced</a:t>
            </a:r>
            <a:r>
              <a:rPr dirty="0" sz="8450" spc="-285"/>
              <a:t> </a:t>
            </a:r>
            <a:r>
              <a:rPr dirty="0" sz="8450" spc="-175"/>
              <a:t>Image</a:t>
            </a:r>
            <a:r>
              <a:rPr dirty="0" sz="8450" spc="-285"/>
              <a:t> </a:t>
            </a:r>
            <a:r>
              <a:rPr dirty="0" sz="8450" spc="-85"/>
              <a:t>Segmentation </a:t>
            </a:r>
            <a:r>
              <a:rPr dirty="0" sz="8450" spc="-40"/>
              <a:t>and</a:t>
            </a:r>
            <a:r>
              <a:rPr dirty="0" sz="8450" spc="-385"/>
              <a:t> </a:t>
            </a:r>
            <a:r>
              <a:rPr dirty="0" sz="8450" spc="-65"/>
              <a:t>Object</a:t>
            </a:r>
            <a:r>
              <a:rPr dirty="0" sz="8450" spc="-385"/>
              <a:t> </a:t>
            </a:r>
            <a:r>
              <a:rPr dirty="0" sz="8450" spc="-10"/>
              <a:t>Detection</a:t>
            </a:r>
            <a:endParaRPr sz="8450"/>
          </a:p>
        </p:txBody>
      </p:sp>
      <p:sp>
        <p:nvSpPr>
          <p:cNvPr id="3" name="object 3" descr="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765" y="2112149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7892605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37222" y="9776353"/>
            <a:ext cx="2167255" cy="475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50" spc="-25">
                <a:latin typeface="Cambria"/>
                <a:cs typeface="Cambria"/>
              </a:rPr>
              <a:t>Mukul</a:t>
            </a:r>
            <a:r>
              <a:rPr dirty="0" sz="2950" spc="-130">
                <a:latin typeface="Cambria"/>
                <a:cs typeface="Cambria"/>
              </a:rPr>
              <a:t> </a:t>
            </a:r>
            <a:r>
              <a:rPr dirty="0" sz="2950" spc="-25">
                <a:latin typeface="Cambria"/>
                <a:cs typeface="Cambria"/>
              </a:rPr>
              <a:t>Palmia</a:t>
            </a:r>
            <a:endParaRPr sz="29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 descr="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17101" y="1535024"/>
            <a:ext cx="7522209" cy="814069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150" spc="-65"/>
              <a:t>Introduction</a:t>
            </a:r>
            <a:r>
              <a:rPr dirty="0" sz="5150" spc="-220"/>
              <a:t> </a:t>
            </a:r>
            <a:r>
              <a:rPr dirty="0" sz="5150" spc="-95"/>
              <a:t>to</a:t>
            </a:r>
            <a:r>
              <a:rPr dirty="0" sz="5150" spc="-190"/>
              <a:t> </a:t>
            </a:r>
            <a:r>
              <a:rPr dirty="0" sz="5150"/>
              <a:t>AI</a:t>
            </a:r>
            <a:r>
              <a:rPr dirty="0" sz="5150" spc="-245"/>
              <a:t> </a:t>
            </a:r>
            <a:r>
              <a:rPr dirty="0" sz="5150" spc="-20"/>
              <a:t>Pipelines</a:t>
            </a:r>
            <a:endParaRPr sz="515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34773" y="3508590"/>
            <a:ext cx="2042033" cy="34208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97812" y="3937215"/>
            <a:ext cx="1093089" cy="34380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37001" y="4356315"/>
            <a:ext cx="2456472" cy="343801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991211" y="4356315"/>
            <a:ext cx="2849118" cy="343801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4652096" y="3420110"/>
            <a:ext cx="2300605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play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crucial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617240" y="3420110"/>
            <a:ext cx="4772660" cy="12934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5">
                <a:solidFill>
                  <a:srgbClr val="332C2C"/>
                </a:solidFill>
                <a:latin typeface="Verdana"/>
                <a:cs typeface="Verdana"/>
              </a:rPr>
              <a:t>today's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world,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role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0">
                <a:solidFill>
                  <a:srgbClr val="332C2C"/>
                </a:solidFill>
                <a:latin typeface="Verdana"/>
                <a:cs typeface="Verdana"/>
              </a:rPr>
              <a:t>enhancing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tasks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like</a:t>
            </a:r>
            <a:endParaRPr sz="2750">
              <a:latin typeface="Verdana"/>
              <a:cs typeface="Verdana"/>
            </a:endParaRPr>
          </a:p>
          <a:p>
            <a:pPr marL="2585720">
              <a:lnSpc>
                <a:spcPct val="100000"/>
              </a:lnSpc>
            </a:pP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5845789" y="4267835"/>
            <a:ext cx="894080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617329" y="4696460"/>
            <a:ext cx="7486015" cy="17221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presentation</a:t>
            </a:r>
            <a:r>
              <a:rPr dirty="0" sz="2750" spc="-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explore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techniques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strategies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27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0">
                <a:solidFill>
                  <a:srgbClr val="332C2C"/>
                </a:solidFill>
                <a:latin typeface="Verdana"/>
                <a:cs typeface="Verdana"/>
              </a:rPr>
              <a:t>optimizing</a:t>
            </a:r>
            <a:r>
              <a:rPr dirty="0" sz="27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these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pipelines</a:t>
            </a:r>
            <a:r>
              <a:rPr dirty="0" sz="27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to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achieve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better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performance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accuracy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various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applications.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 descr="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5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5433" y="4364164"/>
            <a:ext cx="1470723" cy="27767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32445" y="4794580"/>
            <a:ext cx="2456472" cy="343801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91114" y="5223205"/>
            <a:ext cx="2849079" cy="343801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612747" y="3429749"/>
            <a:ext cx="7515859" cy="299847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125730">
              <a:lnSpc>
                <a:spcPct val="101099"/>
              </a:lnSpc>
              <a:spcBef>
                <a:spcPts val="70"/>
              </a:spcBef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Image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segmentation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5">
                <a:solidFill>
                  <a:srgbClr val="332C2C"/>
                </a:solidFill>
                <a:latin typeface="Verdana"/>
                <a:cs typeface="Verdana"/>
              </a:rPr>
              <a:t>involves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partitioning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an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0">
                <a:solidFill>
                  <a:srgbClr val="332C2C"/>
                </a:solidFill>
                <a:latin typeface="Verdana"/>
                <a:cs typeface="Verdana"/>
              </a:rPr>
              <a:t>image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into</a:t>
            </a:r>
            <a:r>
              <a:rPr dirty="0" sz="2750" spc="-13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multiple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segments</a:t>
            </a:r>
            <a:r>
              <a:rPr dirty="0" sz="2750" spc="-13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to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simplify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its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representation.</a:t>
            </a:r>
            <a:endParaRPr sz="2750">
              <a:latin typeface="Verdana"/>
              <a:cs typeface="Verdana"/>
            </a:endParaRPr>
          </a:p>
          <a:p>
            <a:pPr marL="2585720">
              <a:lnSpc>
                <a:spcPct val="100000"/>
              </a:lnSpc>
              <a:spcBef>
                <a:spcPts val="75"/>
              </a:spcBef>
            </a:pP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essential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improving</a:t>
            </a:r>
            <a:endParaRPr sz="2750">
              <a:latin typeface="Verdana"/>
              <a:cs typeface="Verdana"/>
            </a:endParaRPr>
          </a:p>
          <a:p>
            <a:pPr algn="just" marL="12700" marR="5080">
              <a:lnSpc>
                <a:spcPct val="101099"/>
              </a:lnSpc>
              <a:spcBef>
                <a:spcPts val="35"/>
              </a:spcBef>
              <a:tabLst>
                <a:tab pos="5736590" algn="l"/>
              </a:tabLst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accuracy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tasks,</a:t>
            </a:r>
            <a:r>
              <a:rPr dirty="0" sz="2750" spc="-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as</a:t>
            </a:r>
            <a:r>
              <a:rPr dirty="0" sz="2750" spc="-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it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allows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models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focus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0">
                <a:solidFill>
                  <a:srgbClr val="332C2C"/>
                </a:solidFill>
                <a:latin typeface="Verdana"/>
                <a:cs typeface="Verdana"/>
              </a:rPr>
              <a:t>on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relevant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regions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interest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an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image.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9255">
              <a:lnSpc>
                <a:spcPct val="100000"/>
              </a:lnSpc>
              <a:spcBef>
                <a:spcPts val="125"/>
              </a:spcBef>
            </a:pPr>
            <a:r>
              <a:rPr dirty="0" sz="3950" spc="-60"/>
              <a:t>Understanding</a:t>
            </a:r>
            <a:r>
              <a:rPr dirty="0" sz="3950" spc="-110"/>
              <a:t> </a:t>
            </a:r>
            <a:r>
              <a:rPr dirty="0" sz="3950" spc="-85"/>
              <a:t>Image</a:t>
            </a:r>
            <a:r>
              <a:rPr dirty="0" sz="3950" spc="-105"/>
              <a:t> </a:t>
            </a:r>
            <a:r>
              <a:rPr dirty="0" sz="3950" spc="-30"/>
              <a:t>Segmentation</a:t>
            </a:r>
            <a:endParaRPr sz="39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 descr="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600" rIns="0" bIns="0" rtlCol="0" vert="horz">
            <a:spAutoFit/>
          </a:bodyPr>
          <a:lstStyle/>
          <a:p>
            <a:pPr marL="8416290">
              <a:lnSpc>
                <a:spcPct val="100000"/>
              </a:lnSpc>
              <a:spcBef>
                <a:spcPts val="100"/>
              </a:spcBef>
            </a:pPr>
            <a:r>
              <a:rPr dirty="0" sz="4350" spc="-125"/>
              <a:t>Key</a:t>
            </a:r>
            <a:r>
              <a:rPr dirty="0" sz="4350" spc="-130"/>
              <a:t> </a:t>
            </a:r>
            <a:r>
              <a:rPr dirty="0" sz="4350" spc="-90"/>
              <a:t>Techniques</a:t>
            </a:r>
            <a:r>
              <a:rPr dirty="0" sz="4350" spc="-125"/>
              <a:t> </a:t>
            </a:r>
            <a:r>
              <a:rPr dirty="0" sz="4350" spc="-55"/>
              <a:t>for</a:t>
            </a:r>
            <a:r>
              <a:rPr dirty="0" sz="4350" spc="-125"/>
              <a:t> </a:t>
            </a:r>
            <a:r>
              <a:rPr dirty="0" sz="4350" spc="-25"/>
              <a:t>Optimization</a:t>
            </a:r>
            <a:endParaRPr sz="435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97510" y="3937215"/>
            <a:ext cx="3390773" cy="343801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35985" y="4354525"/>
            <a:ext cx="2863329" cy="34559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491971" y="4356315"/>
            <a:ext cx="2817876" cy="343801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35985" y="4784940"/>
            <a:ext cx="1157947" cy="343801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6493616" y="3848735"/>
            <a:ext cx="99695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-47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617298" y="3420110"/>
            <a:ext cx="5847080" cy="129349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30"/>
              </a:spcBef>
            </a:pP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enhance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30">
                <a:solidFill>
                  <a:srgbClr val="332C2C"/>
                </a:solidFill>
                <a:latin typeface="Verdana"/>
                <a:cs typeface="Verdana"/>
              </a:rPr>
              <a:t>AI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pipelines,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consider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techniques</a:t>
            </a:r>
            <a:r>
              <a:rPr dirty="0" sz="2750" spc="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such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as</a:t>
            </a:r>
            <a:endParaRPr sz="2750">
              <a:latin typeface="Verdana"/>
              <a:cs typeface="Verdana"/>
            </a:endParaRPr>
          </a:p>
          <a:p>
            <a:pPr marL="2901950">
              <a:lnSpc>
                <a:spcPct val="100000"/>
              </a:lnSpc>
            </a:pP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617298" y="4696460"/>
            <a:ext cx="7474584" cy="17221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1183640">
              <a:lnSpc>
                <a:spcPct val="101499"/>
              </a:lnSpc>
              <a:spcBef>
                <a:spcPts val="55"/>
              </a:spcBef>
            </a:pP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27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These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5">
                <a:solidFill>
                  <a:srgbClr val="332C2C"/>
                </a:solidFill>
                <a:latin typeface="Verdana"/>
                <a:cs typeface="Verdana"/>
              </a:rPr>
              <a:t>methods</a:t>
            </a:r>
            <a:r>
              <a:rPr dirty="0" sz="27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signiﬁcantly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improve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model's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performance,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leading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more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accurate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segmentation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detection</a:t>
            </a:r>
            <a:r>
              <a:rPr dirty="0" sz="27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results.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2500" y="3897"/>
            <a:ext cx="18300700" cy="10295890"/>
            <a:chOff x="-12500" y="3897"/>
            <a:chExt cx="18300700" cy="10295890"/>
          </a:xfrm>
        </p:grpSpPr>
        <p:sp>
          <p:nvSpPr>
            <p:cNvPr id="3" name="object 3" descr="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97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415020">
              <a:lnSpc>
                <a:spcPct val="100000"/>
              </a:lnSpc>
              <a:spcBef>
                <a:spcPts val="100"/>
              </a:spcBef>
            </a:pPr>
            <a:r>
              <a:rPr dirty="0" sz="4650" spc="-40"/>
              <a:t>Challenges</a:t>
            </a:r>
            <a:r>
              <a:rPr dirty="0" sz="4650" spc="-175"/>
              <a:t> </a:t>
            </a:r>
            <a:r>
              <a:rPr dirty="0" sz="4650"/>
              <a:t>in</a:t>
            </a:r>
            <a:r>
              <a:rPr dirty="0" sz="4650" spc="-170"/>
              <a:t> </a:t>
            </a:r>
            <a:r>
              <a:rPr dirty="0" sz="4650" spc="-35"/>
              <a:t>Object</a:t>
            </a:r>
            <a:r>
              <a:rPr dirty="0" sz="4650" spc="-180"/>
              <a:t> </a:t>
            </a:r>
            <a:r>
              <a:rPr dirty="0" sz="4650" spc="-35"/>
              <a:t>Detection</a:t>
            </a:r>
            <a:endParaRPr sz="465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79758" y="3937215"/>
            <a:ext cx="5455361" cy="343801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18039" y="4356315"/>
            <a:ext cx="1623402" cy="27586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9617291" y="3420110"/>
            <a:ext cx="7514590" cy="256984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 marR="33020">
              <a:lnSpc>
                <a:spcPct val="102299"/>
              </a:lnSpc>
              <a:spcBef>
                <a:spcPts val="30"/>
              </a:spcBef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Object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detection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poses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unique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challenges, </a:t>
            </a:r>
            <a:r>
              <a:rPr dirty="0" sz="2750" spc="60">
                <a:solidFill>
                  <a:srgbClr val="332C2C"/>
                </a:solidFill>
                <a:latin typeface="Verdana"/>
                <a:cs typeface="Verdana"/>
              </a:rPr>
              <a:t>including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ts val="3379"/>
              </a:lnSpc>
              <a:spcBef>
                <a:spcPts val="45"/>
              </a:spcBef>
              <a:tabLst>
                <a:tab pos="2441575" algn="l"/>
              </a:tabLst>
            </a:pP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2750" spc="-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Addressing</a:t>
            </a:r>
            <a:r>
              <a:rPr dirty="0" sz="2750" spc="-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these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challenges</a:t>
            </a:r>
            <a:r>
              <a:rPr dirty="0" sz="27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requires</a:t>
            </a:r>
            <a:r>
              <a:rPr dirty="0" sz="27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0">
                <a:solidFill>
                  <a:srgbClr val="332C2C"/>
                </a:solidFill>
                <a:latin typeface="Verdana"/>
                <a:cs typeface="Verdana"/>
              </a:rPr>
              <a:t>implementation</a:t>
            </a:r>
            <a:r>
              <a:rPr dirty="0" sz="27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endParaRPr sz="2750">
              <a:latin typeface="Verdana"/>
              <a:cs typeface="Verdana"/>
            </a:endParaRPr>
          </a:p>
          <a:p>
            <a:pPr marL="12700" marR="417195">
              <a:lnSpc>
                <a:spcPts val="3300"/>
              </a:lnSpc>
              <a:spcBef>
                <a:spcPts val="45"/>
              </a:spcBef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robust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algorithms</a:t>
            </a:r>
            <a:r>
              <a:rPr dirty="0" sz="27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use</a:t>
            </a:r>
            <a:r>
              <a:rPr dirty="0" sz="27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diverse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datasets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train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models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effectively.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 descr="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12109" y="1515974"/>
            <a:ext cx="654367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60"/>
              <a:t>Performance</a:t>
            </a:r>
            <a:r>
              <a:rPr dirty="0" sz="6000" spc="-135"/>
              <a:t> </a:t>
            </a:r>
            <a:r>
              <a:rPr dirty="0" sz="6000" spc="-60"/>
              <a:t>Metrics</a:t>
            </a:r>
            <a:endParaRPr sz="60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93163" y="3937215"/>
            <a:ext cx="1541526" cy="27586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69894" y="4356315"/>
            <a:ext cx="995946" cy="27586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63743" y="4368876"/>
            <a:ext cx="1379791" cy="263740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30"/>
              </a:spcBef>
              <a:tabLst>
                <a:tab pos="6835140" algn="l"/>
              </a:tabLst>
            </a:pPr>
            <a:r>
              <a:rPr dirty="0"/>
              <a:t>Evaluating</a:t>
            </a:r>
            <a:r>
              <a:rPr dirty="0" spc="-105"/>
              <a:t> </a:t>
            </a:r>
            <a:r>
              <a:rPr dirty="0"/>
              <a:t>the</a:t>
            </a:r>
            <a:r>
              <a:rPr dirty="0" spc="-105"/>
              <a:t> </a:t>
            </a:r>
            <a:r>
              <a:rPr dirty="0"/>
              <a:t>performance</a:t>
            </a:r>
            <a:r>
              <a:rPr dirty="0" spc="-105"/>
              <a:t> </a:t>
            </a:r>
            <a:r>
              <a:rPr dirty="0"/>
              <a:t>of</a:t>
            </a:r>
            <a:r>
              <a:rPr dirty="0" spc="-105"/>
              <a:t> </a:t>
            </a:r>
            <a:r>
              <a:rPr dirty="0" spc="-130"/>
              <a:t>AI</a:t>
            </a:r>
            <a:r>
              <a:rPr dirty="0" spc="-105"/>
              <a:t> </a:t>
            </a:r>
            <a:r>
              <a:rPr dirty="0" spc="-10"/>
              <a:t>pipelines </a:t>
            </a:r>
            <a:r>
              <a:rPr dirty="0" spc="-70"/>
              <a:t>is</a:t>
            </a:r>
            <a:r>
              <a:rPr dirty="0" spc="-190"/>
              <a:t> </a:t>
            </a:r>
            <a:r>
              <a:rPr dirty="0" spc="-45"/>
              <a:t>crucial.</a:t>
            </a:r>
            <a:r>
              <a:rPr dirty="0" spc="-190"/>
              <a:t> </a:t>
            </a:r>
            <a:r>
              <a:rPr dirty="0" spc="-65"/>
              <a:t>Key</a:t>
            </a:r>
            <a:r>
              <a:rPr dirty="0" spc="-190"/>
              <a:t> </a:t>
            </a:r>
            <a:r>
              <a:rPr dirty="0"/>
              <a:t>metrics</a:t>
            </a:r>
            <a:r>
              <a:rPr dirty="0" spc="-190"/>
              <a:t> </a:t>
            </a:r>
            <a:r>
              <a:rPr dirty="0" spc="45"/>
              <a:t>include</a:t>
            </a:r>
            <a:r>
              <a:rPr dirty="0"/>
              <a:t>	</a:t>
            </a:r>
            <a:r>
              <a:rPr dirty="0" spc="-470"/>
              <a:t>,</a:t>
            </a:r>
          </a:p>
          <a:p>
            <a:pPr marL="12700" marR="175260" indent="1056005">
              <a:lnSpc>
                <a:spcPts val="3379"/>
              </a:lnSpc>
              <a:spcBef>
                <a:spcPts val="45"/>
              </a:spcBef>
              <a:tabLst>
                <a:tab pos="3426460" algn="l"/>
              </a:tabLst>
            </a:pPr>
            <a:r>
              <a:rPr dirty="0" spc="-420"/>
              <a:t>,</a:t>
            </a:r>
            <a:r>
              <a:rPr dirty="0" spc="-260"/>
              <a:t> </a:t>
            </a:r>
            <a:r>
              <a:rPr dirty="0" spc="50"/>
              <a:t>and</a:t>
            </a:r>
            <a:r>
              <a:rPr dirty="0"/>
              <a:t>	</a:t>
            </a:r>
            <a:r>
              <a:rPr dirty="0" spc="-420"/>
              <a:t>.</a:t>
            </a:r>
            <a:r>
              <a:rPr dirty="0" spc="-229"/>
              <a:t> </a:t>
            </a:r>
            <a:r>
              <a:rPr dirty="0" spc="55"/>
              <a:t>Understanding</a:t>
            </a:r>
            <a:r>
              <a:rPr dirty="0" spc="-229"/>
              <a:t> </a:t>
            </a:r>
            <a:r>
              <a:rPr dirty="0" spc="-10"/>
              <a:t>these </a:t>
            </a:r>
            <a:r>
              <a:rPr dirty="0"/>
              <a:t>metrics</a:t>
            </a:r>
            <a:r>
              <a:rPr dirty="0" spc="-155"/>
              <a:t> </a:t>
            </a:r>
            <a:r>
              <a:rPr dirty="0"/>
              <a:t>helps</a:t>
            </a:r>
            <a:r>
              <a:rPr dirty="0" spc="-150"/>
              <a:t> </a:t>
            </a:r>
            <a:r>
              <a:rPr dirty="0" spc="50"/>
              <a:t>in</a:t>
            </a:r>
            <a:r>
              <a:rPr dirty="0" spc="-155"/>
              <a:t> </a:t>
            </a:r>
            <a:r>
              <a:rPr dirty="0" spc="-30"/>
              <a:t>assessing</a:t>
            </a:r>
            <a:r>
              <a:rPr dirty="0" spc="-150"/>
              <a:t> </a:t>
            </a:r>
            <a:r>
              <a:rPr dirty="0" spc="-25"/>
              <a:t>the</a:t>
            </a:r>
          </a:p>
          <a:p>
            <a:pPr marL="12700" marR="749935">
              <a:lnSpc>
                <a:spcPts val="3300"/>
              </a:lnSpc>
              <a:spcBef>
                <a:spcPts val="55"/>
              </a:spcBef>
            </a:pPr>
            <a:r>
              <a:rPr dirty="0" spc="-25"/>
              <a:t>effectiveness</a:t>
            </a:r>
            <a:r>
              <a:rPr dirty="0" spc="-170"/>
              <a:t> </a:t>
            </a:r>
            <a:r>
              <a:rPr dirty="0"/>
              <a:t>of</a:t>
            </a:r>
            <a:r>
              <a:rPr dirty="0" spc="-170"/>
              <a:t> </a:t>
            </a:r>
            <a:r>
              <a:rPr dirty="0"/>
              <a:t>the</a:t>
            </a:r>
            <a:r>
              <a:rPr dirty="0" spc="-165"/>
              <a:t> </a:t>
            </a:r>
            <a:r>
              <a:rPr dirty="0" spc="45"/>
              <a:t>segmentation</a:t>
            </a:r>
            <a:r>
              <a:rPr dirty="0" spc="-170"/>
              <a:t> </a:t>
            </a:r>
            <a:r>
              <a:rPr dirty="0" spc="50"/>
              <a:t>and </a:t>
            </a:r>
            <a:r>
              <a:rPr dirty="0" spc="45"/>
              <a:t>detection</a:t>
            </a:r>
            <a:r>
              <a:rPr dirty="0" spc="-204"/>
              <a:t> </a:t>
            </a:r>
            <a:r>
              <a:rPr dirty="0" spc="-65"/>
              <a:t>processes,</a:t>
            </a:r>
            <a:r>
              <a:rPr dirty="0" spc="-204"/>
              <a:t> </a:t>
            </a:r>
            <a:r>
              <a:rPr dirty="0" spc="90"/>
              <a:t>guiding</a:t>
            </a:r>
            <a:r>
              <a:rPr dirty="0" spc="-200"/>
              <a:t> </a:t>
            </a:r>
            <a:r>
              <a:rPr dirty="0" spc="-10"/>
              <a:t>further</a:t>
            </a:r>
          </a:p>
          <a:p>
            <a:pPr marL="12700">
              <a:lnSpc>
                <a:spcPts val="3265"/>
              </a:lnSpc>
            </a:pPr>
            <a:r>
              <a:rPr dirty="0" spc="-10"/>
              <a:t>optimizations.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8913" y="4195028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61" y="9993"/>
            <a:ext cx="18287365" cy="10277475"/>
            <a:chOff x="1061" y="9993"/>
            <a:chExt cx="18287365" cy="1027747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236250" y="3468992"/>
            <a:ext cx="7145020" cy="29984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dirty="0" sz="2750" spc="70">
                <a:solidFill>
                  <a:srgbClr val="332C2C"/>
                </a:solidFill>
                <a:latin typeface="Verdana"/>
                <a:cs typeface="Verdana"/>
              </a:rPr>
              <a:t>Optimizing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30">
                <a:solidFill>
                  <a:srgbClr val="332C2C"/>
                </a:solidFill>
                <a:latin typeface="Verdana"/>
                <a:cs typeface="Verdana"/>
              </a:rPr>
              <a:t>AI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pipelines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image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segmentation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object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detection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an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ongoing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endeavor.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By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0">
                <a:solidFill>
                  <a:srgbClr val="332C2C"/>
                </a:solidFill>
                <a:latin typeface="Verdana"/>
                <a:cs typeface="Verdana"/>
              </a:rPr>
              <a:t>adopting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best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practices</a:t>
            </a:r>
            <a:r>
              <a:rPr dirty="0" sz="27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staying</a:t>
            </a:r>
            <a:r>
              <a:rPr dirty="0" sz="27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0">
                <a:solidFill>
                  <a:srgbClr val="332C2C"/>
                </a:solidFill>
                <a:latin typeface="Verdana"/>
                <a:cs typeface="Verdana"/>
              </a:rPr>
              <a:t>updated</a:t>
            </a:r>
            <a:r>
              <a:rPr dirty="0" sz="27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5">
                <a:solidFill>
                  <a:srgbClr val="332C2C"/>
                </a:solidFill>
                <a:latin typeface="Verdana"/>
                <a:cs typeface="Verdana"/>
              </a:rPr>
              <a:t>with</a:t>
            </a:r>
            <a:r>
              <a:rPr dirty="0" sz="27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the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latest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advancements,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ensure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improved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accuracy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efﬁciency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AI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applications</a:t>
            </a:r>
            <a:r>
              <a:rPr dirty="0" sz="2750" spc="-10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5">
                <a:solidFill>
                  <a:srgbClr val="332C2C"/>
                </a:solidFill>
                <a:latin typeface="Verdana"/>
                <a:cs typeface="Verdana"/>
              </a:rPr>
              <a:t>across</a:t>
            </a:r>
            <a:r>
              <a:rPr dirty="0" sz="2750" spc="-10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various</a:t>
            </a:r>
            <a:r>
              <a:rPr dirty="0" sz="2750" spc="-1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domains.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0"/>
              <a:t>Conclusion</a:t>
            </a:r>
            <a:r>
              <a:rPr dirty="0" spc="-155"/>
              <a:t> </a:t>
            </a:r>
            <a:r>
              <a:rPr dirty="0" spc="-20"/>
              <a:t>and</a:t>
            </a:r>
            <a:r>
              <a:rPr dirty="0" spc="-155"/>
              <a:t> </a:t>
            </a:r>
            <a:r>
              <a:rPr dirty="0" spc="-65"/>
              <a:t>Future</a:t>
            </a:r>
            <a:r>
              <a:rPr dirty="0" spc="-155"/>
              <a:t> </a:t>
            </a:r>
            <a:r>
              <a:rPr dirty="0" spc="-30"/>
              <a:t>Directions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7206894" y="9725107"/>
            <a:ext cx="2284095" cy="499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-30">
                <a:latin typeface="Cambria"/>
                <a:cs typeface="Cambria"/>
              </a:rPr>
              <a:t>Mukul</a:t>
            </a:r>
            <a:r>
              <a:rPr dirty="0" sz="3100" spc="-135">
                <a:latin typeface="Cambria"/>
                <a:cs typeface="Cambria"/>
              </a:rPr>
              <a:t> </a:t>
            </a:r>
            <a:r>
              <a:rPr dirty="0" sz="3100" spc="-10">
                <a:latin typeface="Cambria"/>
                <a:cs typeface="Cambria"/>
              </a:rPr>
              <a:t>Palmia</a:t>
            </a:r>
            <a:endParaRPr sz="3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2024-08-21T04:59:04Z</dcterms:created>
  <dcterms:modified xsi:type="dcterms:W3CDTF">2024-08-21T04:59:04Z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2024-08-21T00:00:00Z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2024-08-21T00:00:00Z</vt:filetime>
  </property>
  <property fmtid="{D5CDD505-2E9C-101B-9397-08002B2CF9AE}" pid="5" name="Producer">
    <vt:lpwstr>GPL Ghostscript 10.02.0</vt:lpwstr>
  </property>
</Properties>
</file>