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0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6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5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33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6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Money Laundering Prevention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38BDD-7140-C666-ED00-7CF6D575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402556"/>
            <a:ext cx="7610168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3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3183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- Money laundering is a major financial crime requiring advanced detection methods.</a:t>
            </a:r>
          </a:p>
          <a:p>
            <a:pPr marL="0" indent="0">
              <a:buNone/>
            </a:pPr>
            <a:r>
              <a:rPr sz="1600" dirty="0"/>
              <a:t>- Machine learning significantly improves fraud detection accuracy and efficiency.</a:t>
            </a:r>
          </a:p>
          <a:p>
            <a:pPr marL="0" indent="0">
              <a:buNone/>
            </a:pPr>
            <a:r>
              <a:rPr sz="1600" dirty="0"/>
              <a:t>- We utilized algorithms like Random Forest, </a:t>
            </a:r>
            <a:r>
              <a:rPr lang="en-US" sz="1600" dirty="0"/>
              <a:t>Decision Tree, Naïve Bayes, Support Vector Machine and K-Nearest Neighbor</a:t>
            </a:r>
            <a:r>
              <a:rPr sz="1600" dirty="0"/>
              <a:t> to detect fraudulent transactions.</a:t>
            </a:r>
          </a:p>
          <a:p>
            <a:pPr marL="0" indent="0">
              <a:buNone/>
            </a:pPr>
            <a:r>
              <a:rPr sz="1600" dirty="0"/>
              <a:t>- Performance metrics ensured that our model was both accurate and reliable.</a:t>
            </a:r>
          </a:p>
          <a:p>
            <a:pPr marL="0" indent="0">
              <a:buNone/>
            </a:pPr>
            <a:r>
              <a:rPr sz="1600" dirty="0"/>
              <a:t>- </a:t>
            </a:r>
            <a:r>
              <a:rPr sz="1600" dirty="0" err="1"/>
              <a:t>Streamlit</a:t>
            </a:r>
            <a:r>
              <a:rPr sz="1600" dirty="0"/>
              <a:t> simplified visualization and deployment of AML models.</a:t>
            </a:r>
          </a:p>
          <a:p>
            <a:pPr marL="0" indent="0">
              <a:buNone/>
            </a:pPr>
            <a:r>
              <a:rPr sz="1600" dirty="0"/>
              <a:t>- Our system provides a scalable and effective solution for financial institutions to combat money laundering.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- Money laundering disguises illegal funds as legitimate income.</a:t>
            </a:r>
          </a:p>
          <a:p>
            <a:pPr marL="0" indent="0">
              <a:buNone/>
            </a:pPr>
            <a:r>
              <a:rPr sz="2400" dirty="0"/>
              <a:t>- A global financial crime impacting economic stability.</a:t>
            </a:r>
          </a:p>
          <a:p>
            <a:pPr marL="0" indent="0">
              <a:buNone/>
            </a:pPr>
            <a:r>
              <a:rPr sz="2400" dirty="0"/>
              <a:t>- Traditional methods struggle with evolving laundering tactics.</a:t>
            </a:r>
          </a:p>
          <a:p>
            <a:pPr marL="0" indent="0">
              <a:buNone/>
            </a:pPr>
            <a:r>
              <a:rPr sz="2400" dirty="0"/>
              <a:t>- Machine learning provides automated fraud detection capabilities.</a:t>
            </a:r>
          </a:p>
          <a:p>
            <a:pPr marL="0" indent="0">
              <a:buNone/>
            </a:pPr>
            <a:r>
              <a:rPr sz="2400" dirty="0"/>
              <a:t>- In this project, we built a machine learning-based system to detect suspicious financial transactions and prevent money laundering.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6C4C1-3372-851C-80B3-290F0F91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700803"/>
            <a:ext cx="7275871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Detecting Money Laundering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73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/>
              <a:t>- Large volumes of financial transactions make manual detection impractical.</a:t>
            </a:r>
          </a:p>
          <a:p>
            <a:pPr marL="0" indent="0">
              <a:buNone/>
            </a:pPr>
            <a:r>
              <a:rPr sz="1800" dirty="0"/>
              <a:t>- Money laundering strategies constantly evolve, making detection difficult.</a:t>
            </a:r>
          </a:p>
          <a:p>
            <a:pPr marL="0" indent="0">
              <a:buNone/>
            </a:pPr>
            <a:r>
              <a:rPr sz="1800" dirty="0"/>
              <a:t>- Highly imbalanced data – very few fraudulent cases compared to legitimate transactions.</a:t>
            </a:r>
          </a:p>
          <a:p>
            <a:pPr marL="0" indent="0">
              <a:buNone/>
            </a:pPr>
            <a:r>
              <a:rPr sz="1800" dirty="0"/>
              <a:t>- Need for real-time monitoring and quick response to prevent illicit activities.</a:t>
            </a:r>
          </a:p>
          <a:p>
            <a:pPr marL="0" indent="0">
              <a:buNone/>
            </a:pPr>
            <a:r>
              <a:rPr sz="1800" dirty="0"/>
              <a:t>- High false positive rates in traditional rule-based methods lead to inefficiencies.</a:t>
            </a:r>
          </a:p>
          <a:p>
            <a:pPr marL="0" indent="0">
              <a:buNone/>
            </a:pPr>
            <a:r>
              <a:rPr sz="1800" dirty="0"/>
              <a:t>- Our system addresses these challenges by leveraging machine learning for automated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Role of Machine Learning in 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800" dirty="0"/>
              <a:t>- Identifies suspicious transaction patterns using historical data.</a:t>
            </a:r>
          </a:p>
          <a:p>
            <a:pPr marL="0" indent="0">
              <a:buNone/>
            </a:pPr>
            <a:r>
              <a:rPr sz="1800" dirty="0"/>
              <a:t>- Learns from past fraud cases to detect emerging money laundering techniques.</a:t>
            </a:r>
          </a:p>
          <a:p>
            <a:pPr marL="0" indent="0">
              <a:buNone/>
            </a:pPr>
            <a:r>
              <a:rPr sz="1800" dirty="0"/>
              <a:t>- Reduces false positives by understanding transaction behaviors.</a:t>
            </a:r>
          </a:p>
          <a:p>
            <a:pPr marL="0" indent="0">
              <a:buNone/>
            </a:pPr>
            <a:r>
              <a:rPr sz="1800" dirty="0"/>
              <a:t>- Enables real-time monitoring and automated alerts for suspicious activities.</a:t>
            </a:r>
          </a:p>
          <a:p>
            <a:pPr marL="0" indent="0">
              <a:buNone/>
            </a:pPr>
            <a:r>
              <a:rPr sz="1800" dirty="0"/>
              <a:t>- Helps banks and financial institutions comply with Anti-Money Laundering (AML) regulations.</a:t>
            </a:r>
          </a:p>
          <a:p>
            <a:pPr marL="0" indent="0">
              <a:buNone/>
            </a:pPr>
            <a:r>
              <a:rPr sz="1800" dirty="0"/>
              <a:t>- Our approach integrates multiple algorithms to enhance detection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400" dirty="0"/>
              <a:t>- Collected financial transaction data, including attributes like transaction amount, </a:t>
            </a:r>
            <a:r>
              <a:rPr lang="en-US" dirty="0"/>
              <a:t>source id</a:t>
            </a:r>
            <a:r>
              <a:rPr sz="2400" dirty="0"/>
              <a:t>, </a:t>
            </a:r>
            <a:r>
              <a:rPr lang="en-US" sz="2400" dirty="0"/>
              <a:t>destination id</a:t>
            </a:r>
            <a:r>
              <a:rPr sz="2400" dirty="0"/>
              <a:t>, </a:t>
            </a:r>
            <a:r>
              <a:rPr lang="en-US" sz="2400" dirty="0"/>
              <a:t>type of action </a:t>
            </a:r>
            <a:r>
              <a:rPr sz="2400" dirty="0"/>
              <a:t>and </a:t>
            </a:r>
            <a:r>
              <a:rPr lang="en-US" sz="2400" dirty="0"/>
              <a:t>fraud level</a:t>
            </a:r>
            <a:r>
              <a:rPr sz="2400" dirty="0"/>
              <a:t>.</a:t>
            </a:r>
          </a:p>
          <a:p>
            <a:pPr marL="0" indent="0">
              <a:buNone/>
            </a:pPr>
            <a:r>
              <a:rPr sz="2400" dirty="0"/>
              <a:t>- Handled missing values and inconsistencies in the dataset.</a:t>
            </a:r>
          </a:p>
          <a:p>
            <a:pPr marL="0" indent="0">
              <a:buNone/>
            </a:pPr>
            <a:r>
              <a:rPr sz="2400" dirty="0"/>
              <a:t>- Applied feature engineering to extract key insights such as transaction velocity and account behavior.</a:t>
            </a:r>
          </a:p>
          <a:p>
            <a:pPr marL="0" indent="0">
              <a:buNone/>
            </a:pPr>
            <a:r>
              <a:rPr sz="2400" dirty="0"/>
              <a:t>- Used data balancing techniques to address the class imbalance problem.</a:t>
            </a:r>
          </a:p>
          <a:p>
            <a:pPr marL="0" indent="0">
              <a:buNone/>
            </a:pPr>
            <a:r>
              <a:rPr sz="2400" dirty="0"/>
              <a:t>- Normalized numerical data to improve model performance.</a:t>
            </a:r>
          </a:p>
          <a:p>
            <a:pPr marL="0" indent="0">
              <a:buNone/>
            </a:pPr>
            <a:r>
              <a:rPr sz="2400" dirty="0"/>
              <a:t>- Split the data into training and testing sets for model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Algorithms Used for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2400" dirty="0"/>
              <a:t>- Decision Trees: Simple, interpretable classification model.</a:t>
            </a:r>
          </a:p>
          <a:p>
            <a:pPr marL="0" indent="0">
              <a:buNone/>
            </a:pPr>
            <a:r>
              <a:rPr sz="2400" dirty="0"/>
              <a:t>- Random Forest: Ensemble method that improves accuracy by combining multiple decision trees.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lang="en-IN" dirty="0"/>
              <a:t>Support Vector Machine (SVM): Effective for high-dimensional data and fraud classification.</a:t>
            </a:r>
          </a:p>
          <a:p>
            <a:pPr marL="0" indent="0">
              <a:buNone/>
            </a:pPr>
            <a:r>
              <a:rPr lang="en-IN" dirty="0"/>
              <a:t>Naïve Bayes: Probabilistic classifier based on Bayes’ theorem, useful for text-based fraud analysis.</a:t>
            </a:r>
          </a:p>
          <a:p>
            <a:pPr marL="0" indent="0">
              <a:buNone/>
            </a:pPr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(KNN): Non-parametric algorithm that classifies transactions based on similarity to past cases.</a:t>
            </a:r>
          </a:p>
          <a:p>
            <a:pPr marL="0" indent="0">
              <a:buNone/>
            </a:pPr>
            <a:r>
              <a:rPr sz="2400" dirty="0"/>
              <a:t>- We experimented with different models and tuned hyperparameters for optimal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800" dirty="0"/>
              <a:t>- Trained models on preprocessed transaction data.</a:t>
            </a:r>
          </a:p>
          <a:p>
            <a:pPr marL="0" indent="0">
              <a:buNone/>
            </a:pPr>
            <a:r>
              <a:rPr sz="1800" dirty="0"/>
              <a:t>- Used cross-validation to avoid overfitting.</a:t>
            </a:r>
          </a:p>
          <a:p>
            <a:pPr marL="0" indent="0">
              <a:buNone/>
            </a:pPr>
            <a:r>
              <a:rPr sz="1800" dirty="0"/>
              <a:t>- Evaluated models using key performance metrics:</a:t>
            </a:r>
          </a:p>
          <a:p>
            <a:pPr marL="0" indent="0">
              <a:buNone/>
            </a:pPr>
            <a:r>
              <a:rPr sz="1800" dirty="0"/>
              <a:t>- Accuracy: Measures overall correctness.</a:t>
            </a:r>
          </a:p>
          <a:p>
            <a:pPr marL="0" indent="0">
              <a:buNone/>
            </a:pPr>
            <a:r>
              <a:rPr sz="1800" dirty="0"/>
              <a:t>- Precision: Percentage of flagged fraud cases that are actual fraud.</a:t>
            </a:r>
          </a:p>
          <a:p>
            <a:pPr marL="0" indent="0">
              <a:buNone/>
            </a:pPr>
            <a:r>
              <a:rPr sz="1800" dirty="0"/>
              <a:t>- Recall: Percentage of actual fraud cases detected by the model.</a:t>
            </a:r>
          </a:p>
          <a:p>
            <a:pPr marL="0" indent="0">
              <a:buNone/>
            </a:pPr>
            <a:r>
              <a:rPr sz="1800" dirty="0"/>
              <a:t>- F1 Score: Balance between precision and recall.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Using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is an open-source Python framework for web-based data visualization.</a:t>
            </a:r>
          </a:p>
          <a:p>
            <a:pPr marL="0" indent="0">
              <a:buNone/>
            </a:pPr>
            <a:r>
              <a:rPr dirty="0"/>
              <a:t>- Built an interactive web application for fraud detection.</a:t>
            </a:r>
          </a:p>
          <a:p>
            <a:pPr marL="0" indent="0">
              <a:buNone/>
            </a:pPr>
            <a:r>
              <a:rPr dirty="0"/>
              <a:t>- Users can upload transaction datasets and analyze fraud predictions.</a:t>
            </a:r>
          </a:p>
          <a:p>
            <a:pPr marL="0" indent="0">
              <a:buNone/>
            </a:pPr>
            <a:r>
              <a:rPr dirty="0"/>
              <a:t>- The dashboard provides real-time insights, charts, and tables for AML monitoring.</a:t>
            </a:r>
          </a:p>
          <a:p>
            <a:pPr marL="0" indent="0">
              <a:buNone/>
            </a:pPr>
            <a:r>
              <a:rPr dirty="0"/>
              <a:t>- Includes options to filter transactions based on risk levels and visualize fraud trends.</a:t>
            </a:r>
          </a:p>
          <a:p>
            <a:pPr marL="0" indent="0">
              <a:buNone/>
            </a:pPr>
            <a:r>
              <a:rPr dirty="0"/>
              <a:t>- Enables financial analysts to make data-driven decisions efficiently.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634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Money Laundering Prevention</vt:lpstr>
      <vt:lpstr>Introduction</vt:lpstr>
      <vt:lpstr>PowerPoint Presentation</vt:lpstr>
      <vt:lpstr>Challenges in Detecting Money Laundering</vt:lpstr>
      <vt:lpstr>Role of Machine Learning in AML</vt:lpstr>
      <vt:lpstr>Data Collection and Preprocessing</vt:lpstr>
      <vt:lpstr>Algorithms Used for Fraud Detection</vt:lpstr>
      <vt:lpstr>Model Training and Evaluation</vt:lpstr>
      <vt:lpstr>Implementation Using Streamlit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mukul0720@gmail.com</cp:lastModifiedBy>
  <cp:revision>6</cp:revision>
  <dcterms:created xsi:type="dcterms:W3CDTF">2013-01-27T09:14:16Z</dcterms:created>
  <dcterms:modified xsi:type="dcterms:W3CDTF">2025-03-06T06:33:16Z</dcterms:modified>
  <cp:category/>
</cp:coreProperties>
</file>