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1f4f4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1f4f4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f4f421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1f4f421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2700" y="922900"/>
            <a:ext cx="8238600" cy="291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3306" r="23761" t="0"/>
          <a:stretch/>
        </p:blipFill>
        <p:spPr>
          <a:xfrm>
            <a:off x="821137" y="1868943"/>
            <a:ext cx="765600" cy="9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215" y="2004726"/>
            <a:ext cx="579024" cy="6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713" y="2004716"/>
            <a:ext cx="692667" cy="6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59" y="2004736"/>
            <a:ext cx="1057202" cy="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71938" y="2766425"/>
            <a:ext cx="8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Parquet files 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61" name="Google Shape;61;p13"/>
          <p:cNvCxnSpPr>
            <a:stCxn id="56" idx="3"/>
            <a:endCxn id="57" idx="1"/>
          </p:cNvCxnSpPr>
          <p:nvPr/>
        </p:nvCxnSpPr>
        <p:spPr>
          <a:xfrm>
            <a:off x="1586737" y="2351056"/>
            <a:ext cx="14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3"/>
            <a:endCxn id="58" idx="1"/>
          </p:cNvCxnSpPr>
          <p:nvPr/>
        </p:nvCxnSpPr>
        <p:spPr>
          <a:xfrm>
            <a:off x="3651239" y="2351050"/>
            <a:ext cx="14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8" idx="3"/>
            <a:endCxn id="59" idx="1"/>
          </p:cNvCxnSpPr>
          <p:nvPr/>
        </p:nvCxnSpPr>
        <p:spPr>
          <a:xfrm>
            <a:off x="5829380" y="2351040"/>
            <a:ext cx="14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2911488" y="27664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S3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051025" y="27664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Lambda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411450" y="27664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Snowflake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62038" y="3439275"/>
            <a:ext cx="8640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S3 triggers lambda function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97538" y="3439275"/>
            <a:ext cx="8640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Parquet files are loaded into s3 monthly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40188" y="3439275"/>
            <a:ext cx="864000" cy="11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Lambda connects to snowflake and runs copy command to ingest data</a:t>
            </a:r>
            <a:endParaRPr b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2700" y="901525"/>
            <a:ext cx="8238600" cy="291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sp>
        <p:nvSpPr>
          <p:cNvPr id="76" name="Google Shape;76;p14"/>
          <p:cNvSpPr txBox="1"/>
          <p:nvPr/>
        </p:nvSpPr>
        <p:spPr>
          <a:xfrm>
            <a:off x="647313" y="26363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Raw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77" name="Google Shape;77;p14"/>
          <p:cNvCxnSpPr>
            <a:stCxn id="78" idx="3"/>
            <a:endCxn id="79" idx="1"/>
          </p:cNvCxnSpPr>
          <p:nvPr/>
        </p:nvCxnSpPr>
        <p:spPr>
          <a:xfrm flipH="1" rot="10800000">
            <a:off x="1425662" y="1778755"/>
            <a:ext cx="6264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81" idx="3"/>
            <a:endCxn id="82" idx="1"/>
          </p:cNvCxnSpPr>
          <p:nvPr/>
        </p:nvCxnSpPr>
        <p:spPr>
          <a:xfrm flipH="1" rot="10800000">
            <a:off x="3927975" y="1778767"/>
            <a:ext cx="6264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84" idx="3"/>
            <a:endCxn id="85" idx="1"/>
          </p:cNvCxnSpPr>
          <p:nvPr/>
        </p:nvCxnSpPr>
        <p:spPr>
          <a:xfrm>
            <a:off x="6430300" y="2220967"/>
            <a:ext cx="1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3149625" y="26363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Curated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519963" y="2636325"/>
            <a:ext cx="97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Consumption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545613" y="26363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Tableau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88" y="1874617"/>
            <a:ext cx="692675" cy="6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300" y="1874630"/>
            <a:ext cx="692675" cy="6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625" y="1874630"/>
            <a:ext cx="692675" cy="6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4">
            <a:alphaModFix/>
          </a:blip>
          <a:srcRect b="13999" l="22927" r="23889" t="12589"/>
          <a:stretch/>
        </p:blipFill>
        <p:spPr>
          <a:xfrm>
            <a:off x="7458575" y="1728250"/>
            <a:ext cx="1038099" cy="9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100" y="1538400"/>
            <a:ext cx="480525" cy="4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4438" y="1538400"/>
            <a:ext cx="480525" cy="48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>
            <a:stCxn id="79" idx="3"/>
            <a:endCxn id="81" idx="1"/>
          </p:cNvCxnSpPr>
          <p:nvPr/>
        </p:nvCxnSpPr>
        <p:spPr>
          <a:xfrm>
            <a:off x="2532625" y="1778663"/>
            <a:ext cx="7026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2" idx="3"/>
            <a:endCxn id="84" idx="1"/>
          </p:cNvCxnSpPr>
          <p:nvPr/>
        </p:nvCxnSpPr>
        <p:spPr>
          <a:xfrm>
            <a:off x="5034963" y="1778663"/>
            <a:ext cx="7026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1860363" y="20594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dbt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400800" y="20594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dbt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746675" y="2897850"/>
            <a:ext cx="11676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dbt </a:t>
            </a:r>
            <a:r>
              <a:rPr b="1" lang="en" sz="900">
                <a:solidFill>
                  <a:schemeClr val="dk2"/>
                </a:solidFill>
              </a:rPr>
              <a:t>transforms</a:t>
            </a:r>
            <a:r>
              <a:rPr b="1" lang="en" sz="900">
                <a:solidFill>
                  <a:schemeClr val="dk2"/>
                </a:solidFill>
              </a:rPr>
              <a:t> and cleans the semi-structured data and loads into curated layer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149613" y="3246925"/>
            <a:ext cx="8640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Cleaned structured data is stored in this layer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45625" y="3246925"/>
            <a:ext cx="8640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Dashboard to </a:t>
            </a:r>
            <a:r>
              <a:rPr b="1" lang="en" sz="900">
                <a:solidFill>
                  <a:schemeClr val="dk2"/>
                </a:solidFill>
              </a:rPr>
              <a:t>visualize</a:t>
            </a:r>
            <a:r>
              <a:rPr b="1" lang="en" sz="900">
                <a:solidFill>
                  <a:schemeClr val="dk2"/>
                </a:solidFill>
              </a:rPr>
              <a:t> the data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47313" y="3246925"/>
            <a:ext cx="8640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Parquet data loaded in raw layer as variant data type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48988" y="2878225"/>
            <a:ext cx="11676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dbt transforms and loads data in consumption layer as per </a:t>
            </a:r>
            <a:r>
              <a:rPr b="1" lang="en" sz="900">
                <a:solidFill>
                  <a:schemeClr val="dk2"/>
                </a:solidFill>
              </a:rPr>
              <a:t>Dimensional</a:t>
            </a:r>
            <a:r>
              <a:rPr b="1" lang="en" sz="900">
                <a:solidFill>
                  <a:schemeClr val="dk2"/>
                </a:solidFill>
              </a:rPr>
              <a:t> Data Model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51963" y="3246925"/>
            <a:ext cx="8640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Data loaded in dimensions and fact table</a:t>
            </a:r>
            <a:endParaRPr b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