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  <p:sldMasterId id="2147483955" r:id="rId2"/>
    <p:sldMasterId id="2147483973" r:id="rId3"/>
    <p:sldMasterId id="2147483986" r:id="rId4"/>
    <p:sldMasterId id="2147483999" r:id="rId5"/>
  </p:sldMasterIdLst>
  <p:notesMasterIdLst>
    <p:notesMasterId r:id="rId4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92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86" r:id="rId22"/>
    <p:sldId id="287" r:id="rId23"/>
    <p:sldId id="288" r:id="rId24"/>
    <p:sldId id="289" r:id="rId25"/>
    <p:sldId id="273" r:id="rId26"/>
    <p:sldId id="274" r:id="rId27"/>
    <p:sldId id="275" r:id="rId28"/>
    <p:sldId id="302" r:id="rId29"/>
    <p:sldId id="303" r:id="rId30"/>
    <p:sldId id="304" r:id="rId31"/>
    <p:sldId id="279" r:id="rId32"/>
    <p:sldId id="280" r:id="rId33"/>
    <p:sldId id="281" r:id="rId34"/>
    <p:sldId id="282" r:id="rId35"/>
    <p:sldId id="283" r:id="rId36"/>
    <p:sldId id="284" r:id="rId37"/>
    <p:sldId id="290" r:id="rId38"/>
    <p:sldId id="291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2011-MARK02-P</c:v>
                </c:pt>
              </c:strCache>
            </c:strRef>
          </c:tx>
          <c:invertIfNegative val="0"/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Sheet1!$B$2:$B$102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16443</c:v>
                </c:pt>
                <c:pt idx="36">
                  <c:v>9157</c:v>
                </c:pt>
                <c:pt idx="37">
                  <c:v>6953</c:v>
                </c:pt>
                <c:pt idx="38">
                  <c:v>7408</c:v>
                </c:pt>
                <c:pt idx="39">
                  <c:v>8040</c:v>
                </c:pt>
                <c:pt idx="40">
                  <c:v>8597</c:v>
                </c:pt>
                <c:pt idx="41">
                  <c:v>9062</c:v>
                </c:pt>
                <c:pt idx="42">
                  <c:v>9630</c:v>
                </c:pt>
                <c:pt idx="43">
                  <c:v>9858</c:v>
                </c:pt>
                <c:pt idx="44">
                  <c:v>10297</c:v>
                </c:pt>
                <c:pt idx="45">
                  <c:v>10721</c:v>
                </c:pt>
                <c:pt idx="46">
                  <c:v>11019</c:v>
                </c:pt>
                <c:pt idx="47">
                  <c:v>11406</c:v>
                </c:pt>
                <c:pt idx="48">
                  <c:v>11531</c:v>
                </c:pt>
                <c:pt idx="49">
                  <c:v>12052</c:v>
                </c:pt>
                <c:pt idx="50">
                  <c:v>12529</c:v>
                </c:pt>
                <c:pt idx="51">
                  <c:v>12994</c:v>
                </c:pt>
                <c:pt idx="52">
                  <c:v>13398</c:v>
                </c:pt>
                <c:pt idx="53">
                  <c:v>13628</c:v>
                </c:pt>
                <c:pt idx="54">
                  <c:v>13724</c:v>
                </c:pt>
                <c:pt idx="55">
                  <c:v>14143</c:v>
                </c:pt>
                <c:pt idx="56">
                  <c:v>14179</c:v>
                </c:pt>
                <c:pt idx="57">
                  <c:v>14593</c:v>
                </c:pt>
                <c:pt idx="58">
                  <c:v>14578</c:v>
                </c:pt>
                <c:pt idx="59">
                  <c:v>14811</c:v>
                </c:pt>
                <c:pt idx="60">
                  <c:v>14915</c:v>
                </c:pt>
                <c:pt idx="61">
                  <c:v>15061</c:v>
                </c:pt>
                <c:pt idx="62">
                  <c:v>14824</c:v>
                </c:pt>
                <c:pt idx="63">
                  <c:v>15270</c:v>
                </c:pt>
                <c:pt idx="64">
                  <c:v>15308</c:v>
                </c:pt>
                <c:pt idx="65">
                  <c:v>15167</c:v>
                </c:pt>
                <c:pt idx="66">
                  <c:v>15159</c:v>
                </c:pt>
                <c:pt idx="67">
                  <c:v>14856</c:v>
                </c:pt>
                <c:pt idx="68">
                  <c:v>14790</c:v>
                </c:pt>
                <c:pt idx="69">
                  <c:v>14527</c:v>
                </c:pt>
                <c:pt idx="70">
                  <c:v>14368</c:v>
                </c:pt>
                <c:pt idx="71">
                  <c:v>14296</c:v>
                </c:pt>
                <c:pt idx="72">
                  <c:v>14197</c:v>
                </c:pt>
                <c:pt idx="73">
                  <c:v>13804</c:v>
                </c:pt>
                <c:pt idx="74">
                  <c:v>13782</c:v>
                </c:pt>
                <c:pt idx="75">
                  <c:v>13487</c:v>
                </c:pt>
                <c:pt idx="76">
                  <c:v>13234</c:v>
                </c:pt>
                <c:pt idx="77">
                  <c:v>12876</c:v>
                </c:pt>
                <c:pt idx="78">
                  <c:v>12610</c:v>
                </c:pt>
                <c:pt idx="79">
                  <c:v>12532</c:v>
                </c:pt>
                <c:pt idx="80">
                  <c:v>12056</c:v>
                </c:pt>
                <c:pt idx="81">
                  <c:v>11823</c:v>
                </c:pt>
                <c:pt idx="82">
                  <c:v>11407</c:v>
                </c:pt>
                <c:pt idx="83">
                  <c:v>11143</c:v>
                </c:pt>
                <c:pt idx="84">
                  <c:v>10773</c:v>
                </c:pt>
                <c:pt idx="85">
                  <c:v>10231</c:v>
                </c:pt>
                <c:pt idx="86">
                  <c:v>9863</c:v>
                </c:pt>
                <c:pt idx="87">
                  <c:v>9246</c:v>
                </c:pt>
                <c:pt idx="88">
                  <c:v>8750</c:v>
                </c:pt>
                <c:pt idx="89">
                  <c:v>7805</c:v>
                </c:pt>
                <c:pt idx="90">
                  <c:v>7349</c:v>
                </c:pt>
                <c:pt idx="91">
                  <c:v>6628</c:v>
                </c:pt>
                <c:pt idx="92">
                  <c:v>5693</c:v>
                </c:pt>
                <c:pt idx="93">
                  <c:v>4777</c:v>
                </c:pt>
                <c:pt idx="94">
                  <c:v>3948</c:v>
                </c:pt>
                <c:pt idx="95">
                  <c:v>2949</c:v>
                </c:pt>
                <c:pt idx="96">
                  <c:v>2078</c:v>
                </c:pt>
                <c:pt idx="97">
                  <c:v>1273</c:v>
                </c:pt>
                <c:pt idx="98">
                  <c:v>583</c:v>
                </c:pt>
                <c:pt idx="99">
                  <c:v>154</c:v>
                </c:pt>
                <c:pt idx="100">
                  <c:v>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2011-MARK02-F</c:v>
                </c:pt>
              </c:strCache>
            </c:strRef>
          </c:tx>
          <c:invertIfNegative val="0"/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Sheet1!$C$2:$C$102</c:f>
              <c:numCache>
                <c:formatCode>General</c:formatCode>
                <c:ptCount val="101"/>
                <c:pt idx="0">
                  <c:v>0</c:v>
                </c:pt>
                <c:pt idx="1">
                  <c:v>2</c:v>
                </c:pt>
                <c:pt idx="2">
                  <c:v>19</c:v>
                </c:pt>
                <c:pt idx="3">
                  <c:v>52</c:v>
                </c:pt>
                <c:pt idx="4">
                  <c:v>80</c:v>
                </c:pt>
                <c:pt idx="5">
                  <c:v>127</c:v>
                </c:pt>
                <c:pt idx="6">
                  <c:v>227</c:v>
                </c:pt>
                <c:pt idx="7">
                  <c:v>293</c:v>
                </c:pt>
                <c:pt idx="8">
                  <c:v>458</c:v>
                </c:pt>
                <c:pt idx="9">
                  <c:v>537</c:v>
                </c:pt>
                <c:pt idx="10">
                  <c:v>689</c:v>
                </c:pt>
                <c:pt idx="11">
                  <c:v>806</c:v>
                </c:pt>
                <c:pt idx="12">
                  <c:v>962</c:v>
                </c:pt>
                <c:pt idx="13">
                  <c:v>1091</c:v>
                </c:pt>
                <c:pt idx="14">
                  <c:v>1329</c:v>
                </c:pt>
                <c:pt idx="15">
                  <c:v>1487</c:v>
                </c:pt>
                <c:pt idx="16">
                  <c:v>1704</c:v>
                </c:pt>
                <c:pt idx="17">
                  <c:v>1935</c:v>
                </c:pt>
                <c:pt idx="18">
                  <c:v>2146</c:v>
                </c:pt>
                <c:pt idx="19">
                  <c:v>2361</c:v>
                </c:pt>
                <c:pt idx="20">
                  <c:v>2537</c:v>
                </c:pt>
                <c:pt idx="21">
                  <c:v>2716</c:v>
                </c:pt>
                <c:pt idx="22">
                  <c:v>2959</c:v>
                </c:pt>
                <c:pt idx="23">
                  <c:v>3144</c:v>
                </c:pt>
                <c:pt idx="24">
                  <c:v>3489</c:v>
                </c:pt>
                <c:pt idx="25">
                  <c:v>3698</c:v>
                </c:pt>
                <c:pt idx="26">
                  <c:v>4015</c:v>
                </c:pt>
                <c:pt idx="27">
                  <c:v>4345</c:v>
                </c:pt>
                <c:pt idx="28">
                  <c:v>4731</c:v>
                </c:pt>
                <c:pt idx="29">
                  <c:v>5358</c:v>
                </c:pt>
                <c:pt idx="30">
                  <c:v>3842</c:v>
                </c:pt>
                <c:pt idx="31">
                  <c:v>4450</c:v>
                </c:pt>
                <c:pt idx="32">
                  <c:v>4212</c:v>
                </c:pt>
                <c:pt idx="33">
                  <c:v>2621</c:v>
                </c:pt>
                <c:pt idx="34">
                  <c:v>1639</c:v>
                </c:pt>
                <c:pt idx="35">
                  <c:v>1126</c:v>
                </c:pt>
                <c:pt idx="36">
                  <c:v>6817</c:v>
                </c:pt>
                <c:pt idx="37">
                  <c:v>4106</c:v>
                </c:pt>
                <c:pt idx="38">
                  <c:v>3582</c:v>
                </c:pt>
                <c:pt idx="39">
                  <c:v>3362</c:v>
                </c:pt>
                <c:pt idx="40">
                  <c:v>3228</c:v>
                </c:pt>
                <c:pt idx="41">
                  <c:v>2949</c:v>
                </c:pt>
                <c:pt idx="42">
                  <c:v>2705</c:v>
                </c:pt>
                <c:pt idx="43">
                  <c:v>2461</c:v>
                </c:pt>
                <c:pt idx="44">
                  <c:v>2141</c:v>
                </c:pt>
                <c:pt idx="45">
                  <c:v>2104</c:v>
                </c:pt>
                <c:pt idx="46">
                  <c:v>1920</c:v>
                </c:pt>
                <c:pt idx="47">
                  <c:v>1671</c:v>
                </c:pt>
                <c:pt idx="48">
                  <c:v>1615</c:v>
                </c:pt>
                <c:pt idx="49">
                  <c:v>1446</c:v>
                </c:pt>
                <c:pt idx="50">
                  <c:v>1354</c:v>
                </c:pt>
                <c:pt idx="51">
                  <c:v>1121</c:v>
                </c:pt>
                <c:pt idx="52">
                  <c:v>1080</c:v>
                </c:pt>
                <c:pt idx="53">
                  <c:v>999</c:v>
                </c:pt>
                <c:pt idx="54">
                  <c:v>901</c:v>
                </c:pt>
                <c:pt idx="55">
                  <c:v>792</c:v>
                </c:pt>
                <c:pt idx="56">
                  <c:v>665</c:v>
                </c:pt>
                <c:pt idx="57">
                  <c:v>609</c:v>
                </c:pt>
                <c:pt idx="58">
                  <c:v>559</c:v>
                </c:pt>
                <c:pt idx="59">
                  <c:v>460</c:v>
                </c:pt>
                <c:pt idx="60">
                  <c:v>443</c:v>
                </c:pt>
                <c:pt idx="61">
                  <c:v>398</c:v>
                </c:pt>
                <c:pt idx="62">
                  <c:v>356</c:v>
                </c:pt>
                <c:pt idx="63">
                  <c:v>292</c:v>
                </c:pt>
                <c:pt idx="64">
                  <c:v>284</c:v>
                </c:pt>
                <c:pt idx="65">
                  <c:v>238</c:v>
                </c:pt>
                <c:pt idx="66">
                  <c:v>190</c:v>
                </c:pt>
                <c:pt idx="67">
                  <c:v>157</c:v>
                </c:pt>
                <c:pt idx="68">
                  <c:v>152</c:v>
                </c:pt>
                <c:pt idx="69">
                  <c:v>111</c:v>
                </c:pt>
                <c:pt idx="70">
                  <c:v>98</c:v>
                </c:pt>
                <c:pt idx="71">
                  <c:v>87</c:v>
                </c:pt>
                <c:pt idx="72">
                  <c:v>67</c:v>
                </c:pt>
                <c:pt idx="73">
                  <c:v>68</c:v>
                </c:pt>
                <c:pt idx="74">
                  <c:v>50</c:v>
                </c:pt>
                <c:pt idx="75">
                  <c:v>40</c:v>
                </c:pt>
                <c:pt idx="76">
                  <c:v>23</c:v>
                </c:pt>
                <c:pt idx="77">
                  <c:v>32</c:v>
                </c:pt>
                <c:pt idx="78">
                  <c:v>20</c:v>
                </c:pt>
                <c:pt idx="79">
                  <c:v>17</c:v>
                </c:pt>
                <c:pt idx="80">
                  <c:v>13</c:v>
                </c:pt>
                <c:pt idx="81">
                  <c:v>11</c:v>
                </c:pt>
                <c:pt idx="82">
                  <c:v>7</c:v>
                </c:pt>
                <c:pt idx="83">
                  <c:v>6</c:v>
                </c:pt>
                <c:pt idx="84">
                  <c:v>3</c:v>
                </c:pt>
                <c:pt idx="85">
                  <c:v>3</c:v>
                </c:pt>
                <c:pt idx="86">
                  <c:v>2</c:v>
                </c:pt>
                <c:pt idx="87">
                  <c:v>5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2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1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81563168"/>
        <c:axId val="-181569696"/>
      </c:barChart>
      <c:catAx>
        <c:axId val="-181563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-181569696"/>
        <c:crosses val="autoZero"/>
        <c:auto val="1"/>
        <c:lblAlgn val="ctr"/>
        <c:lblOffset val="100"/>
        <c:tickLblSkip val="5"/>
        <c:noMultiLvlLbl val="0"/>
      </c:catAx>
      <c:valAx>
        <c:axId val="-181569696"/>
        <c:scaling>
          <c:orientation val="minMax"/>
          <c:max val="40000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100"/>
            </a:pPr>
            <a:endParaRPr lang="en-US"/>
          </a:p>
        </c:txPr>
        <c:crossAx val="-1815631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2011-MARK05-F</c:v>
                </c:pt>
              </c:strCache>
            </c:strRef>
          </c:tx>
          <c:invertIfNegative val="0"/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Sheet1!$B$2:$B$102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16383</c:v>
                </c:pt>
                <c:pt idx="36">
                  <c:v>6549</c:v>
                </c:pt>
                <c:pt idx="37">
                  <c:v>5762</c:v>
                </c:pt>
                <c:pt idx="38">
                  <c:v>5671</c:v>
                </c:pt>
                <c:pt idx="39">
                  <c:v>5804</c:v>
                </c:pt>
                <c:pt idx="40">
                  <c:v>6281</c:v>
                </c:pt>
                <c:pt idx="41">
                  <c:v>6399</c:v>
                </c:pt>
                <c:pt idx="42">
                  <c:v>7038</c:v>
                </c:pt>
                <c:pt idx="43">
                  <c:v>7387</c:v>
                </c:pt>
                <c:pt idx="44">
                  <c:v>7775</c:v>
                </c:pt>
                <c:pt idx="45">
                  <c:v>8229</c:v>
                </c:pt>
                <c:pt idx="46">
                  <c:v>8512</c:v>
                </c:pt>
                <c:pt idx="47">
                  <c:v>9224</c:v>
                </c:pt>
                <c:pt idx="48">
                  <c:v>9216</c:v>
                </c:pt>
                <c:pt idx="49">
                  <c:v>9628</c:v>
                </c:pt>
                <c:pt idx="50">
                  <c:v>10117</c:v>
                </c:pt>
                <c:pt idx="51">
                  <c:v>10384</c:v>
                </c:pt>
                <c:pt idx="52">
                  <c:v>10579</c:v>
                </c:pt>
                <c:pt idx="53">
                  <c:v>10938</c:v>
                </c:pt>
                <c:pt idx="54">
                  <c:v>11423</c:v>
                </c:pt>
                <c:pt idx="55">
                  <c:v>11563</c:v>
                </c:pt>
                <c:pt idx="56">
                  <c:v>12005</c:v>
                </c:pt>
                <c:pt idx="57">
                  <c:v>12267</c:v>
                </c:pt>
                <c:pt idx="58">
                  <c:v>12399</c:v>
                </c:pt>
                <c:pt idx="59">
                  <c:v>12224</c:v>
                </c:pt>
                <c:pt idx="60">
                  <c:v>13000</c:v>
                </c:pt>
                <c:pt idx="61">
                  <c:v>12800</c:v>
                </c:pt>
                <c:pt idx="62">
                  <c:v>12725</c:v>
                </c:pt>
                <c:pt idx="63">
                  <c:v>13022</c:v>
                </c:pt>
                <c:pt idx="64">
                  <c:v>13122</c:v>
                </c:pt>
                <c:pt idx="65">
                  <c:v>13399</c:v>
                </c:pt>
                <c:pt idx="66">
                  <c:v>13493</c:v>
                </c:pt>
                <c:pt idx="67">
                  <c:v>13576</c:v>
                </c:pt>
                <c:pt idx="68">
                  <c:v>13475</c:v>
                </c:pt>
                <c:pt idx="69">
                  <c:v>13257</c:v>
                </c:pt>
                <c:pt idx="70">
                  <c:v>13935</c:v>
                </c:pt>
                <c:pt idx="71">
                  <c:v>13707</c:v>
                </c:pt>
                <c:pt idx="72">
                  <c:v>13715</c:v>
                </c:pt>
                <c:pt idx="73">
                  <c:v>13688</c:v>
                </c:pt>
                <c:pt idx="74">
                  <c:v>13559</c:v>
                </c:pt>
                <c:pt idx="75">
                  <c:v>13792</c:v>
                </c:pt>
                <c:pt idx="76">
                  <c:v>13555</c:v>
                </c:pt>
                <c:pt idx="77">
                  <c:v>13657</c:v>
                </c:pt>
                <c:pt idx="78">
                  <c:v>13465</c:v>
                </c:pt>
                <c:pt idx="79">
                  <c:v>13062</c:v>
                </c:pt>
                <c:pt idx="80">
                  <c:v>13720</c:v>
                </c:pt>
                <c:pt idx="81">
                  <c:v>13187</c:v>
                </c:pt>
                <c:pt idx="82">
                  <c:v>13178</c:v>
                </c:pt>
                <c:pt idx="83">
                  <c:v>12978</c:v>
                </c:pt>
                <c:pt idx="84">
                  <c:v>12902</c:v>
                </c:pt>
                <c:pt idx="85">
                  <c:v>12823</c:v>
                </c:pt>
                <c:pt idx="86">
                  <c:v>12531</c:v>
                </c:pt>
                <c:pt idx="87">
                  <c:v>12460</c:v>
                </c:pt>
                <c:pt idx="88">
                  <c:v>11974</c:v>
                </c:pt>
                <c:pt idx="89">
                  <c:v>11225</c:v>
                </c:pt>
                <c:pt idx="90">
                  <c:v>12041</c:v>
                </c:pt>
                <c:pt idx="91">
                  <c:v>11054</c:v>
                </c:pt>
                <c:pt idx="92">
                  <c:v>10641</c:v>
                </c:pt>
                <c:pt idx="93">
                  <c:v>9840</c:v>
                </c:pt>
                <c:pt idx="94">
                  <c:v>9401</c:v>
                </c:pt>
                <c:pt idx="95">
                  <c:v>8672</c:v>
                </c:pt>
                <c:pt idx="96">
                  <c:v>7765</c:v>
                </c:pt>
                <c:pt idx="97">
                  <c:v>6732</c:v>
                </c:pt>
                <c:pt idx="98">
                  <c:v>5829</c:v>
                </c:pt>
                <c:pt idx="99">
                  <c:v>3395</c:v>
                </c:pt>
                <c:pt idx="100">
                  <c:v>756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2011-MARK05-P</c:v>
                </c:pt>
              </c:strCache>
            </c:strRef>
          </c:tx>
          <c:invertIfNegative val="0"/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Sheet1!$C$2:$C$102</c:f>
              <c:numCache>
                <c:formatCode>General</c:formatCode>
                <c:ptCount val="101"/>
                <c:pt idx="0">
                  <c:v>1</c:v>
                </c:pt>
                <c:pt idx="1">
                  <c:v>13</c:v>
                </c:pt>
                <c:pt idx="2">
                  <c:v>39</c:v>
                </c:pt>
                <c:pt idx="3">
                  <c:v>105</c:v>
                </c:pt>
                <c:pt idx="4">
                  <c:v>155</c:v>
                </c:pt>
                <c:pt idx="5">
                  <c:v>335</c:v>
                </c:pt>
                <c:pt idx="6">
                  <c:v>423</c:v>
                </c:pt>
                <c:pt idx="7">
                  <c:v>519</c:v>
                </c:pt>
                <c:pt idx="8">
                  <c:v>563</c:v>
                </c:pt>
                <c:pt idx="9">
                  <c:v>656</c:v>
                </c:pt>
                <c:pt idx="10">
                  <c:v>1981</c:v>
                </c:pt>
                <c:pt idx="11">
                  <c:v>1446</c:v>
                </c:pt>
                <c:pt idx="12">
                  <c:v>1545</c:v>
                </c:pt>
                <c:pt idx="13">
                  <c:v>1543</c:v>
                </c:pt>
                <c:pt idx="14">
                  <c:v>1711</c:v>
                </c:pt>
                <c:pt idx="15">
                  <c:v>1857</c:v>
                </c:pt>
                <c:pt idx="16">
                  <c:v>1998</c:v>
                </c:pt>
                <c:pt idx="17">
                  <c:v>2170</c:v>
                </c:pt>
                <c:pt idx="18">
                  <c:v>2312</c:v>
                </c:pt>
                <c:pt idx="19">
                  <c:v>2446</c:v>
                </c:pt>
                <c:pt idx="20">
                  <c:v>2647</c:v>
                </c:pt>
                <c:pt idx="21">
                  <c:v>2836</c:v>
                </c:pt>
                <c:pt idx="22">
                  <c:v>2860</c:v>
                </c:pt>
                <c:pt idx="23">
                  <c:v>2935</c:v>
                </c:pt>
                <c:pt idx="24">
                  <c:v>3134</c:v>
                </c:pt>
                <c:pt idx="25">
                  <c:v>3345</c:v>
                </c:pt>
                <c:pt idx="26">
                  <c:v>2865</c:v>
                </c:pt>
                <c:pt idx="27">
                  <c:v>2248</c:v>
                </c:pt>
                <c:pt idx="28">
                  <c:v>1574</c:v>
                </c:pt>
                <c:pt idx="29">
                  <c:v>691</c:v>
                </c:pt>
                <c:pt idx="30">
                  <c:v>49</c:v>
                </c:pt>
                <c:pt idx="31">
                  <c:v>7</c:v>
                </c:pt>
                <c:pt idx="32">
                  <c:v>2</c:v>
                </c:pt>
                <c:pt idx="33">
                  <c:v>0</c:v>
                </c:pt>
                <c:pt idx="34">
                  <c:v>0</c:v>
                </c:pt>
                <c:pt idx="35">
                  <c:v>18460</c:v>
                </c:pt>
                <c:pt idx="36">
                  <c:v>6533</c:v>
                </c:pt>
                <c:pt idx="37">
                  <c:v>4513</c:v>
                </c:pt>
                <c:pt idx="38">
                  <c:v>3648</c:v>
                </c:pt>
                <c:pt idx="39">
                  <c:v>3337</c:v>
                </c:pt>
                <c:pt idx="40">
                  <c:v>3164</c:v>
                </c:pt>
                <c:pt idx="41">
                  <c:v>2843</c:v>
                </c:pt>
                <c:pt idx="42">
                  <c:v>2681</c:v>
                </c:pt>
                <c:pt idx="43">
                  <c:v>2503</c:v>
                </c:pt>
                <c:pt idx="44">
                  <c:v>2467</c:v>
                </c:pt>
                <c:pt idx="45">
                  <c:v>2428</c:v>
                </c:pt>
                <c:pt idx="46">
                  <c:v>2165</c:v>
                </c:pt>
                <c:pt idx="47">
                  <c:v>2003</c:v>
                </c:pt>
                <c:pt idx="48">
                  <c:v>1854</c:v>
                </c:pt>
                <c:pt idx="49">
                  <c:v>1641</c:v>
                </c:pt>
                <c:pt idx="50">
                  <c:v>1586</c:v>
                </c:pt>
                <c:pt idx="51">
                  <c:v>1432</c:v>
                </c:pt>
                <c:pt idx="52">
                  <c:v>1407</c:v>
                </c:pt>
                <c:pt idx="53">
                  <c:v>1196</c:v>
                </c:pt>
                <c:pt idx="54">
                  <c:v>1186</c:v>
                </c:pt>
                <c:pt idx="55">
                  <c:v>1059</c:v>
                </c:pt>
                <c:pt idx="56">
                  <c:v>864</c:v>
                </c:pt>
                <c:pt idx="57">
                  <c:v>833</c:v>
                </c:pt>
                <c:pt idx="58">
                  <c:v>744</c:v>
                </c:pt>
                <c:pt idx="59">
                  <c:v>712</c:v>
                </c:pt>
                <c:pt idx="60">
                  <c:v>606</c:v>
                </c:pt>
                <c:pt idx="61">
                  <c:v>561</c:v>
                </c:pt>
                <c:pt idx="62">
                  <c:v>531</c:v>
                </c:pt>
                <c:pt idx="63">
                  <c:v>432</c:v>
                </c:pt>
                <c:pt idx="64">
                  <c:v>367</c:v>
                </c:pt>
                <c:pt idx="65">
                  <c:v>361</c:v>
                </c:pt>
                <c:pt idx="66">
                  <c:v>317</c:v>
                </c:pt>
                <c:pt idx="67">
                  <c:v>264</c:v>
                </c:pt>
                <c:pt idx="68">
                  <c:v>210</c:v>
                </c:pt>
                <c:pt idx="69">
                  <c:v>218</c:v>
                </c:pt>
                <c:pt idx="70">
                  <c:v>176</c:v>
                </c:pt>
                <c:pt idx="71">
                  <c:v>133</c:v>
                </c:pt>
                <c:pt idx="72">
                  <c:v>131</c:v>
                </c:pt>
                <c:pt idx="73">
                  <c:v>117</c:v>
                </c:pt>
                <c:pt idx="74">
                  <c:v>76</c:v>
                </c:pt>
                <c:pt idx="75">
                  <c:v>64</c:v>
                </c:pt>
                <c:pt idx="76">
                  <c:v>48</c:v>
                </c:pt>
                <c:pt idx="77">
                  <c:v>55</c:v>
                </c:pt>
                <c:pt idx="78">
                  <c:v>49</c:v>
                </c:pt>
                <c:pt idx="79">
                  <c:v>30</c:v>
                </c:pt>
                <c:pt idx="80">
                  <c:v>18</c:v>
                </c:pt>
                <c:pt idx="81">
                  <c:v>28</c:v>
                </c:pt>
                <c:pt idx="82">
                  <c:v>22</c:v>
                </c:pt>
                <c:pt idx="83">
                  <c:v>17</c:v>
                </c:pt>
                <c:pt idx="84">
                  <c:v>12</c:v>
                </c:pt>
                <c:pt idx="85">
                  <c:v>5</c:v>
                </c:pt>
                <c:pt idx="86">
                  <c:v>7</c:v>
                </c:pt>
                <c:pt idx="87">
                  <c:v>5</c:v>
                </c:pt>
                <c:pt idx="88">
                  <c:v>5</c:v>
                </c:pt>
                <c:pt idx="89">
                  <c:v>3</c:v>
                </c:pt>
                <c:pt idx="90">
                  <c:v>2</c:v>
                </c:pt>
                <c:pt idx="91">
                  <c:v>0</c:v>
                </c:pt>
                <c:pt idx="92">
                  <c:v>1</c:v>
                </c:pt>
                <c:pt idx="93">
                  <c:v>2</c:v>
                </c:pt>
                <c:pt idx="94">
                  <c:v>1</c:v>
                </c:pt>
                <c:pt idx="95">
                  <c:v>0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486848176"/>
        <c:axId val="-486845456"/>
      </c:barChart>
      <c:catAx>
        <c:axId val="-486848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-486845456"/>
        <c:crosses val="autoZero"/>
        <c:auto val="1"/>
        <c:lblAlgn val="ctr"/>
        <c:lblOffset val="100"/>
        <c:tickLblSkip val="5"/>
        <c:noMultiLvlLbl val="0"/>
      </c:catAx>
      <c:valAx>
        <c:axId val="-486845456"/>
        <c:scaling>
          <c:orientation val="minMax"/>
          <c:max val="40000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100"/>
            </a:pPr>
            <a:endParaRPr lang="en-US"/>
          </a:p>
        </c:txPr>
        <c:crossAx val="-4868481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2011-MARK03-P</c:v>
                </c:pt>
              </c:strCache>
            </c:strRef>
          </c:tx>
          <c:invertIfNegative val="0"/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Sheet1!$B$2:$B$102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25927</c:v>
                </c:pt>
                <c:pt idx="36">
                  <c:v>9847</c:v>
                </c:pt>
                <c:pt idx="37">
                  <c:v>8827</c:v>
                </c:pt>
                <c:pt idx="38">
                  <c:v>8709</c:v>
                </c:pt>
                <c:pt idx="39">
                  <c:v>9045</c:v>
                </c:pt>
                <c:pt idx="40">
                  <c:v>9930</c:v>
                </c:pt>
                <c:pt idx="41">
                  <c:v>10001</c:v>
                </c:pt>
                <c:pt idx="42">
                  <c:v>10490</c:v>
                </c:pt>
                <c:pt idx="43">
                  <c:v>11032</c:v>
                </c:pt>
                <c:pt idx="44">
                  <c:v>11467</c:v>
                </c:pt>
                <c:pt idx="45">
                  <c:v>11795</c:v>
                </c:pt>
                <c:pt idx="46">
                  <c:v>11739</c:v>
                </c:pt>
                <c:pt idx="47">
                  <c:v>12272</c:v>
                </c:pt>
                <c:pt idx="48">
                  <c:v>12463</c:v>
                </c:pt>
                <c:pt idx="49">
                  <c:v>12633</c:v>
                </c:pt>
                <c:pt idx="50">
                  <c:v>12625</c:v>
                </c:pt>
                <c:pt idx="51">
                  <c:v>12780</c:v>
                </c:pt>
                <c:pt idx="52">
                  <c:v>13084</c:v>
                </c:pt>
                <c:pt idx="53">
                  <c:v>13088</c:v>
                </c:pt>
                <c:pt idx="54">
                  <c:v>12969</c:v>
                </c:pt>
                <c:pt idx="55">
                  <c:v>13188</c:v>
                </c:pt>
                <c:pt idx="56">
                  <c:v>12863</c:v>
                </c:pt>
                <c:pt idx="57">
                  <c:v>12811</c:v>
                </c:pt>
                <c:pt idx="58">
                  <c:v>12812</c:v>
                </c:pt>
                <c:pt idx="59">
                  <c:v>12541</c:v>
                </c:pt>
                <c:pt idx="60">
                  <c:v>12371</c:v>
                </c:pt>
                <c:pt idx="61">
                  <c:v>12392</c:v>
                </c:pt>
                <c:pt idx="62">
                  <c:v>12184</c:v>
                </c:pt>
                <c:pt idx="63">
                  <c:v>11989</c:v>
                </c:pt>
                <c:pt idx="64">
                  <c:v>12096</c:v>
                </c:pt>
                <c:pt idx="65">
                  <c:v>11536</c:v>
                </c:pt>
                <c:pt idx="66">
                  <c:v>11365</c:v>
                </c:pt>
                <c:pt idx="67">
                  <c:v>11348</c:v>
                </c:pt>
                <c:pt idx="68">
                  <c:v>11207</c:v>
                </c:pt>
                <c:pt idx="69">
                  <c:v>10850</c:v>
                </c:pt>
                <c:pt idx="70">
                  <c:v>10971</c:v>
                </c:pt>
                <c:pt idx="71">
                  <c:v>10641</c:v>
                </c:pt>
                <c:pt idx="72">
                  <c:v>10559</c:v>
                </c:pt>
                <c:pt idx="73">
                  <c:v>10252</c:v>
                </c:pt>
                <c:pt idx="74">
                  <c:v>10260</c:v>
                </c:pt>
                <c:pt idx="75">
                  <c:v>10130</c:v>
                </c:pt>
                <c:pt idx="76">
                  <c:v>9905</c:v>
                </c:pt>
                <c:pt idx="77">
                  <c:v>9906</c:v>
                </c:pt>
                <c:pt idx="78">
                  <c:v>9436</c:v>
                </c:pt>
                <c:pt idx="79">
                  <c:v>9405</c:v>
                </c:pt>
                <c:pt idx="80">
                  <c:v>9571</c:v>
                </c:pt>
                <c:pt idx="81">
                  <c:v>9145</c:v>
                </c:pt>
                <c:pt idx="82">
                  <c:v>9144</c:v>
                </c:pt>
                <c:pt idx="83">
                  <c:v>8971</c:v>
                </c:pt>
                <c:pt idx="84">
                  <c:v>8974</c:v>
                </c:pt>
                <c:pt idx="85">
                  <c:v>8768</c:v>
                </c:pt>
                <c:pt idx="86">
                  <c:v>9012</c:v>
                </c:pt>
                <c:pt idx="87">
                  <c:v>8783</c:v>
                </c:pt>
                <c:pt idx="88">
                  <c:v>8684</c:v>
                </c:pt>
                <c:pt idx="89">
                  <c:v>8714</c:v>
                </c:pt>
                <c:pt idx="90">
                  <c:v>8775</c:v>
                </c:pt>
                <c:pt idx="91">
                  <c:v>8474</c:v>
                </c:pt>
                <c:pt idx="92">
                  <c:v>8753</c:v>
                </c:pt>
                <c:pt idx="93">
                  <c:v>8800</c:v>
                </c:pt>
                <c:pt idx="94">
                  <c:v>8822</c:v>
                </c:pt>
                <c:pt idx="95">
                  <c:v>8570</c:v>
                </c:pt>
                <c:pt idx="96">
                  <c:v>8534</c:v>
                </c:pt>
                <c:pt idx="97">
                  <c:v>8699</c:v>
                </c:pt>
                <c:pt idx="98">
                  <c:v>9611</c:v>
                </c:pt>
                <c:pt idx="99">
                  <c:v>9788</c:v>
                </c:pt>
                <c:pt idx="100">
                  <c:v>12532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2011-MARK03-F</c:v>
                </c:pt>
              </c:strCache>
            </c:strRef>
          </c:tx>
          <c:invertIfNegative val="0"/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Sheet1!$C$2:$C$102</c:f>
              <c:numCache>
                <c:formatCode>General</c:formatCode>
                <c:ptCount val="101"/>
                <c:pt idx="0">
                  <c:v>1</c:v>
                </c:pt>
                <c:pt idx="1">
                  <c:v>32</c:v>
                </c:pt>
                <c:pt idx="2">
                  <c:v>135</c:v>
                </c:pt>
                <c:pt idx="3">
                  <c:v>206</c:v>
                </c:pt>
                <c:pt idx="4">
                  <c:v>324</c:v>
                </c:pt>
                <c:pt idx="5">
                  <c:v>451</c:v>
                </c:pt>
                <c:pt idx="6">
                  <c:v>553</c:v>
                </c:pt>
                <c:pt idx="7">
                  <c:v>594</c:v>
                </c:pt>
                <c:pt idx="8">
                  <c:v>715</c:v>
                </c:pt>
                <c:pt idx="9">
                  <c:v>686</c:v>
                </c:pt>
                <c:pt idx="10">
                  <c:v>1188</c:v>
                </c:pt>
                <c:pt idx="11">
                  <c:v>1041</c:v>
                </c:pt>
                <c:pt idx="12">
                  <c:v>1101</c:v>
                </c:pt>
                <c:pt idx="13">
                  <c:v>1204</c:v>
                </c:pt>
                <c:pt idx="14">
                  <c:v>1301</c:v>
                </c:pt>
                <c:pt idx="15">
                  <c:v>1438</c:v>
                </c:pt>
                <c:pt idx="16">
                  <c:v>1675</c:v>
                </c:pt>
                <c:pt idx="17">
                  <c:v>1898</c:v>
                </c:pt>
                <c:pt idx="18">
                  <c:v>2049</c:v>
                </c:pt>
                <c:pt idx="19">
                  <c:v>2331</c:v>
                </c:pt>
                <c:pt idx="20">
                  <c:v>2513</c:v>
                </c:pt>
                <c:pt idx="21">
                  <c:v>2772</c:v>
                </c:pt>
                <c:pt idx="22">
                  <c:v>2997</c:v>
                </c:pt>
                <c:pt idx="23">
                  <c:v>3256</c:v>
                </c:pt>
                <c:pt idx="24">
                  <c:v>3704</c:v>
                </c:pt>
                <c:pt idx="25">
                  <c:v>3881</c:v>
                </c:pt>
                <c:pt idx="26">
                  <c:v>4193</c:v>
                </c:pt>
                <c:pt idx="27">
                  <c:v>3982</c:v>
                </c:pt>
                <c:pt idx="28">
                  <c:v>3248</c:v>
                </c:pt>
                <c:pt idx="29">
                  <c:v>1665</c:v>
                </c:pt>
                <c:pt idx="30">
                  <c:v>71</c:v>
                </c:pt>
                <c:pt idx="31">
                  <c:v>7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20565</c:v>
                </c:pt>
                <c:pt idx="36">
                  <c:v>6274</c:v>
                </c:pt>
                <c:pt idx="37">
                  <c:v>4485</c:v>
                </c:pt>
                <c:pt idx="38">
                  <c:v>3738</c:v>
                </c:pt>
                <c:pt idx="39">
                  <c:v>3454</c:v>
                </c:pt>
                <c:pt idx="40">
                  <c:v>3335</c:v>
                </c:pt>
                <c:pt idx="41">
                  <c:v>2919</c:v>
                </c:pt>
                <c:pt idx="42">
                  <c:v>2747</c:v>
                </c:pt>
                <c:pt idx="43">
                  <c:v>2542</c:v>
                </c:pt>
                <c:pt idx="44">
                  <c:v>2401</c:v>
                </c:pt>
                <c:pt idx="45">
                  <c:v>2105</c:v>
                </c:pt>
                <c:pt idx="46">
                  <c:v>1910</c:v>
                </c:pt>
                <c:pt idx="47">
                  <c:v>1724</c:v>
                </c:pt>
                <c:pt idx="48">
                  <c:v>1576</c:v>
                </c:pt>
                <c:pt idx="49">
                  <c:v>1345</c:v>
                </c:pt>
                <c:pt idx="50">
                  <c:v>1323</c:v>
                </c:pt>
                <c:pt idx="51">
                  <c:v>1100</c:v>
                </c:pt>
                <c:pt idx="52">
                  <c:v>1055</c:v>
                </c:pt>
                <c:pt idx="53">
                  <c:v>925</c:v>
                </c:pt>
                <c:pt idx="54">
                  <c:v>780</c:v>
                </c:pt>
                <c:pt idx="55">
                  <c:v>748</c:v>
                </c:pt>
                <c:pt idx="56">
                  <c:v>665</c:v>
                </c:pt>
                <c:pt idx="57">
                  <c:v>523</c:v>
                </c:pt>
                <c:pt idx="58">
                  <c:v>514</c:v>
                </c:pt>
                <c:pt idx="59">
                  <c:v>431</c:v>
                </c:pt>
                <c:pt idx="60">
                  <c:v>376</c:v>
                </c:pt>
                <c:pt idx="61">
                  <c:v>351</c:v>
                </c:pt>
                <c:pt idx="62">
                  <c:v>289</c:v>
                </c:pt>
                <c:pt idx="63">
                  <c:v>248</c:v>
                </c:pt>
                <c:pt idx="64">
                  <c:v>223</c:v>
                </c:pt>
                <c:pt idx="65">
                  <c:v>185</c:v>
                </c:pt>
                <c:pt idx="66">
                  <c:v>182</c:v>
                </c:pt>
                <c:pt idx="67">
                  <c:v>122</c:v>
                </c:pt>
                <c:pt idx="68">
                  <c:v>120</c:v>
                </c:pt>
                <c:pt idx="69">
                  <c:v>105</c:v>
                </c:pt>
                <c:pt idx="70">
                  <c:v>88</c:v>
                </c:pt>
                <c:pt idx="71">
                  <c:v>69</c:v>
                </c:pt>
                <c:pt idx="72">
                  <c:v>56</c:v>
                </c:pt>
                <c:pt idx="73">
                  <c:v>64</c:v>
                </c:pt>
                <c:pt idx="74">
                  <c:v>36</c:v>
                </c:pt>
                <c:pt idx="75">
                  <c:v>46</c:v>
                </c:pt>
                <c:pt idx="76">
                  <c:v>33</c:v>
                </c:pt>
                <c:pt idx="77">
                  <c:v>31</c:v>
                </c:pt>
                <c:pt idx="78">
                  <c:v>25</c:v>
                </c:pt>
                <c:pt idx="79">
                  <c:v>31</c:v>
                </c:pt>
                <c:pt idx="80">
                  <c:v>17</c:v>
                </c:pt>
                <c:pt idx="81">
                  <c:v>10</c:v>
                </c:pt>
                <c:pt idx="82">
                  <c:v>15</c:v>
                </c:pt>
                <c:pt idx="83">
                  <c:v>12</c:v>
                </c:pt>
                <c:pt idx="84">
                  <c:v>6</c:v>
                </c:pt>
                <c:pt idx="85">
                  <c:v>6</c:v>
                </c:pt>
                <c:pt idx="86">
                  <c:v>8</c:v>
                </c:pt>
                <c:pt idx="87">
                  <c:v>7</c:v>
                </c:pt>
                <c:pt idx="88">
                  <c:v>7</c:v>
                </c:pt>
                <c:pt idx="89">
                  <c:v>5</c:v>
                </c:pt>
                <c:pt idx="90">
                  <c:v>1</c:v>
                </c:pt>
                <c:pt idx="91">
                  <c:v>5</c:v>
                </c:pt>
                <c:pt idx="92">
                  <c:v>3</c:v>
                </c:pt>
                <c:pt idx="93">
                  <c:v>4</c:v>
                </c:pt>
                <c:pt idx="94">
                  <c:v>1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406528064"/>
        <c:axId val="-406531328"/>
      </c:barChart>
      <c:catAx>
        <c:axId val="-406528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-406531328"/>
        <c:crosses val="autoZero"/>
        <c:auto val="1"/>
        <c:lblAlgn val="ctr"/>
        <c:lblOffset val="100"/>
        <c:tickLblSkip val="5"/>
        <c:noMultiLvlLbl val="0"/>
      </c:catAx>
      <c:valAx>
        <c:axId val="-406531328"/>
        <c:scaling>
          <c:orientation val="minMax"/>
          <c:max val="40000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100"/>
            </a:pPr>
            <a:endParaRPr lang="en-US"/>
          </a:p>
        </c:txPr>
        <c:crossAx val="-4065280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34213-2EE4-4CF4-8102-7A2C82A08613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2D375-3B4E-4AAF-8CA8-98D077C0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6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6700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007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2304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711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1" name="Shape 831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9972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8" name="Shape 838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205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F501-08D8-4B3E-AF12-F60D5D49CBF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A17-D9D7-4E0A-8F59-A778FAF6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0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F501-08D8-4B3E-AF12-F60D5D49CBF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A17-D9D7-4E0A-8F59-A778FAF6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4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F501-08D8-4B3E-AF12-F60D5D49CBF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A17-D9D7-4E0A-8F59-A778FAF6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53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F501-08D8-4B3E-AF12-F60D5D49CBF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A17-D9D7-4E0A-8F59-A778FAF640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599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F501-08D8-4B3E-AF12-F60D5D49CBF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A17-D9D7-4E0A-8F59-A778FAF6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90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F501-08D8-4B3E-AF12-F60D5D49CBF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A17-D9D7-4E0A-8F59-A778FAF6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16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F501-08D8-4B3E-AF12-F60D5D49CBF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A17-D9D7-4E0A-8F59-A778FAF6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83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F501-08D8-4B3E-AF12-F60D5D49CBF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A17-D9D7-4E0A-8F59-A778FAF6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53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F501-08D8-4B3E-AF12-F60D5D49CBF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A17-D9D7-4E0A-8F59-A778FAF6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2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3A5C-0558-47C7-B114-F62E39BB665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983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3A5C-0558-47C7-B114-F62E39BB665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42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F501-08D8-4B3E-AF12-F60D5D49CBF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A17-D9D7-4E0A-8F59-A778FAF6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74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3A5C-0558-47C7-B114-F62E39BB665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129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3A5C-0558-47C7-B114-F62E39BB665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96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3A5C-0558-47C7-B114-F62E39BB665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1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3A5C-0558-47C7-B114-F62E39BB665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891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3A5C-0558-47C7-B114-F62E39BB665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3966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3A5C-0558-47C7-B114-F62E39BB665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837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3A5C-0558-47C7-B114-F62E39BB665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1762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3A5C-0558-47C7-B114-F62E39BB665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382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3A5C-0558-47C7-B114-F62E39BB665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1582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3A5C-0558-47C7-B114-F62E39BB665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557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F501-08D8-4B3E-AF12-F60D5D49CBF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A17-D9D7-4E0A-8F59-A778FAF6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96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3A5C-0558-47C7-B114-F62E39BB665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301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3A5C-0558-47C7-B114-F62E39BB665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2728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3A5C-0558-47C7-B114-F62E39BB665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704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3A5C-0558-47C7-B114-F62E39BB665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994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3A5C-0558-47C7-B114-F62E39BB665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5061-177D-44CD-B43F-9ADCA78E8DB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0540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0684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8493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3725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8129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14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F501-08D8-4B3E-AF12-F60D5D49CBF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A17-D9D7-4E0A-8F59-A778FAF6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83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9883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0774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761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6227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0672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311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964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4223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3528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25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F501-08D8-4B3E-AF12-F60D5D49CBF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A17-D9D7-4E0A-8F59-A778FAF6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298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653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1480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37869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3336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3073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3802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02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9412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4733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89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F501-08D8-4B3E-AF12-F60D5D49CBF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A17-D9D7-4E0A-8F59-A778FAF6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659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91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69260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1610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38372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691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196752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69529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62982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9375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92572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3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F501-08D8-4B3E-AF12-F60D5D49CBF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A17-D9D7-4E0A-8F59-A778FAF6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7452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57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F501-08D8-4B3E-AF12-F60D5D49CBF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A17-D9D7-4E0A-8F59-A778FAF6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F501-08D8-4B3E-AF12-F60D5D49CBF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A17-D9D7-4E0A-8F59-A778FAF6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8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BFF501-08D8-4B3E-AF12-F60D5D49CBF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E2A17-D9D7-4E0A-8F59-A778FAF6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97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BFF501-08D8-4B3E-AF12-F60D5D49CBF7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E2A17-D9D7-4E0A-8F59-A778FAF6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33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  <p:sldLayoutId id="21474839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02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8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A5DCD-1BF2-48C2-B6C1-F40ADD25854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07-07-2016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740B0-FA18-4AF8-A02C-8E191CFFAA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21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ramener.com/search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ramener.com/suicides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googletrends.github.io/brussels-attacks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diggie.io/datamee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360609"/>
            <a:ext cx="10058400" cy="1828799"/>
          </a:xfrm>
        </p:spPr>
        <p:txBody>
          <a:bodyPr/>
          <a:lstStyle/>
          <a:p>
            <a:r>
              <a:rPr lang="en-US" b="1" dirty="0" smtClean="0"/>
              <a:t>DATA VISUALIZATION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2794715"/>
            <a:ext cx="10058400" cy="2803905"/>
          </a:xfrm>
        </p:spPr>
        <p:txBody>
          <a:bodyPr>
            <a:normAutofit/>
          </a:bodyPr>
          <a:lstStyle/>
          <a:p>
            <a:pPr algn="ctr"/>
            <a:r>
              <a:rPr lang="en-IN" sz="4800" b="1" i="0" u="none" strike="noStrike" cap="none" dirty="0" smtClean="0">
                <a:latin typeface="Calibri" panose="020F0502020204030204" pitchFamily="34" charset="0"/>
                <a:sym typeface="Arial"/>
              </a:rPr>
              <a:t>INSIGHT BEHIND DATA</a:t>
            </a:r>
          </a:p>
          <a:p>
            <a:pPr lvl="0" algn="ctr">
              <a:spcBef>
                <a:spcPts val="0"/>
              </a:spcBef>
              <a:buSzPct val="25000"/>
            </a:pPr>
            <a:r>
              <a:rPr lang="en-IN" cap="none" dirty="0" smtClean="0">
                <a:solidFill>
                  <a:srgbClr val="FFFFFF"/>
                </a:solidFill>
                <a:latin typeface="Calibri" panose="020F0502020204030204" pitchFamily="34" charset="0"/>
                <a:sym typeface="Arial"/>
              </a:rPr>
              <a:t>															</a:t>
            </a:r>
          </a:p>
          <a:p>
            <a:pPr lvl="0" algn="ctr">
              <a:spcBef>
                <a:spcPts val="0"/>
              </a:spcBef>
              <a:buSzPct val="25000"/>
            </a:pPr>
            <a:endParaRPr lang="en-IN" cap="none" dirty="0">
              <a:solidFill>
                <a:srgbClr val="FFFFFF"/>
              </a:solidFill>
              <a:latin typeface="Calibri" panose="020F0502020204030204" pitchFamily="34" charset="0"/>
              <a:sym typeface="Arial"/>
            </a:endParaRPr>
          </a:p>
          <a:p>
            <a:pPr lvl="0" algn="ctr">
              <a:spcBef>
                <a:spcPts val="0"/>
              </a:spcBef>
              <a:buSzPct val="25000"/>
            </a:pPr>
            <a:r>
              <a:rPr lang="en-IN" b="1" cap="none" dirty="0" err="1" smtClean="0">
                <a:solidFill>
                  <a:srgbClr val="FFFFFF"/>
                </a:solidFill>
                <a:latin typeface="Calibri" panose="020F0502020204030204" pitchFamily="34" charset="0"/>
                <a:sym typeface="Arial"/>
              </a:rPr>
              <a:t>Mukul</a:t>
            </a:r>
            <a:r>
              <a:rPr lang="en-IN" b="1" cap="none" dirty="0" smtClean="0">
                <a:solidFill>
                  <a:srgbClr val="FFFFFF"/>
                </a:solidFill>
                <a:latin typeface="Calibri" panose="020F0502020204030204" pitchFamily="34" charset="0"/>
                <a:sym typeface="Arial"/>
              </a:rPr>
              <a:t> </a:t>
            </a:r>
            <a:r>
              <a:rPr lang="en-IN" b="1" cap="none" dirty="0" err="1">
                <a:solidFill>
                  <a:srgbClr val="FFFFFF"/>
                </a:solidFill>
                <a:latin typeface="Calibri" panose="020F0502020204030204" pitchFamily="34" charset="0"/>
                <a:sym typeface="Arial"/>
              </a:rPr>
              <a:t>Taneja</a:t>
            </a:r>
            <a:endParaRPr lang="en-IN" b="1" cap="none" dirty="0">
              <a:solidFill>
                <a:srgbClr val="FFFFFF"/>
              </a:solidFill>
              <a:latin typeface="Calibri" panose="020F0502020204030204" pitchFamily="34" charset="0"/>
              <a:sym typeface="Arial"/>
            </a:endParaRPr>
          </a:p>
          <a:p>
            <a:pPr lvl="0" algn="ctr">
              <a:spcBef>
                <a:spcPts val="0"/>
              </a:spcBef>
              <a:buSzPct val="25000"/>
            </a:pPr>
            <a:r>
              <a:rPr lang="en-IN" b="1" cap="none" dirty="0">
                <a:solidFill>
                  <a:srgbClr val="FFFFFF"/>
                </a:solidFill>
                <a:latin typeface="Calibri" panose="020F0502020204030204" pitchFamily="34" charset="0"/>
                <a:sym typeface="Arial"/>
              </a:rPr>
              <a:t>								</a:t>
            </a:r>
            <a:r>
              <a:rPr lang="en-IN" b="1" cap="none" dirty="0" smtClean="0">
                <a:solidFill>
                  <a:srgbClr val="FFFFFF"/>
                </a:solidFill>
                <a:latin typeface="Calibri" panose="020F0502020204030204" pitchFamily="34" charset="0"/>
                <a:sym typeface="Arial"/>
              </a:rPr>
              <a:t>       Data </a:t>
            </a:r>
            <a:r>
              <a:rPr lang="en-IN" b="1" cap="none" dirty="0">
                <a:solidFill>
                  <a:srgbClr val="FFFFFF"/>
                </a:solidFill>
                <a:latin typeface="Calibri" panose="020F0502020204030204" pitchFamily="34" charset="0"/>
                <a:sym typeface="Arial"/>
              </a:rPr>
              <a:t>Specialist, 									                      </a:t>
            </a:r>
            <a:r>
              <a:rPr lang="en-IN" b="1" cap="none" dirty="0" err="1" smtClean="0">
                <a:solidFill>
                  <a:srgbClr val="FFFFFF"/>
                </a:solidFill>
                <a:latin typeface="Calibri" panose="020F0502020204030204" pitchFamily="34" charset="0"/>
                <a:sym typeface="Arial"/>
              </a:rPr>
              <a:t>Gramener</a:t>
            </a:r>
            <a:endParaRPr lang="en-IN" b="1" dirty="0">
              <a:latin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464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latin typeface="Calibri" panose="020F0502020204030204" pitchFamily="34" charset="0"/>
              </a:rPr>
              <a:t>WHY </a:t>
            </a:r>
            <a:r>
              <a:rPr lang="en-US" sz="4800" dirty="0" smtClean="0">
                <a:latin typeface="Calibri" panose="020F0502020204030204" pitchFamily="34" charset="0"/>
              </a:rPr>
              <a:t>SHOULD WE </a:t>
            </a:r>
            <a:r>
              <a:rPr lang="en-US" sz="4800" dirty="0" smtClean="0">
                <a:latin typeface="Calibri" panose="020F0502020204030204" pitchFamily="34" charset="0"/>
              </a:rPr>
              <a:t>VISUALIZE </a:t>
            </a:r>
            <a:r>
              <a:rPr lang="en-US" sz="4800" dirty="0" smtClean="0">
                <a:latin typeface="Calibri" panose="020F0502020204030204" pitchFamily="34" charset="0"/>
              </a:rPr>
              <a:t>THE DATA?</a:t>
            </a:r>
            <a:endParaRPr lang="en-US" sz="48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dirty="0" smtClean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4800" dirty="0" smtClean="0">
                <a:latin typeface="Calibri" panose="020F0502020204030204" pitchFamily="34" charset="0"/>
              </a:rPr>
              <a:t>We humans do not understand the language of raw </a:t>
            </a:r>
            <a:r>
              <a:rPr lang="en-US" sz="4800" dirty="0" smtClean="0">
                <a:latin typeface="Calibri" panose="020F0502020204030204" pitchFamily="34" charset="0"/>
              </a:rPr>
              <a:t>DATA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64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3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38624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4584135" y="1497950"/>
            <a:ext cx="73129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9600" b="0" i="0" u="none" strike="noStrike" cap="none" dirty="0" smtClean="0">
                <a:solidFill>
                  <a:srgbClr val="A6A6A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15424" y="1752121"/>
            <a:ext cx="5730355" cy="3160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20000"/>
              </a:lnSpc>
              <a:buSzPct val="25000"/>
            </a:pPr>
            <a:r>
              <a:rPr lang="en-IN" sz="2800" b="0" i="0" u="none" strike="noStrike" cap="none" dirty="0" smtClean="0">
                <a:solidFill>
                  <a:srgbClr val="FFFFFF"/>
                </a:solidFill>
                <a:latin typeface="Calibri" panose="020F0502020204030204" pitchFamily="34" charset="0"/>
                <a:ea typeface="Quattrocento Sans"/>
                <a:cs typeface="Quattrocento Sans"/>
                <a:sym typeface="Quattrocento Sans"/>
              </a:rPr>
              <a:t>We have internal information. Getting information from outside is our challenge. There’s no way of doing that.</a:t>
            </a:r>
          </a:p>
          <a:p>
            <a:pPr lvl="0" algn="r">
              <a:lnSpc>
                <a:spcPct val="120000"/>
              </a:lnSpc>
              <a:buSzPct val="25000"/>
            </a:pPr>
            <a:r>
              <a:rPr lang="en-IN" sz="2800" b="0" i="0" u="none" strike="noStrike" cap="none" dirty="0" smtClean="0">
                <a:solidFill>
                  <a:srgbClr val="FFFFFF"/>
                </a:solidFill>
                <a:latin typeface="Calibri" panose="020F0502020204030204" pitchFamily="34" charset="0"/>
                <a:ea typeface="Quattrocento Sans"/>
                <a:cs typeface="Quattrocento Sans"/>
                <a:sym typeface="Quattrocento Sans"/>
              </a:rPr>
              <a:t>– Senior Editor</a:t>
            </a:r>
            <a:br>
              <a:rPr lang="en-IN" sz="2800" b="0" i="0" u="none" strike="noStrike" cap="none" dirty="0" smtClean="0">
                <a:solidFill>
                  <a:srgbClr val="FFFFFF"/>
                </a:solidFill>
                <a:latin typeface="Calibri" panose="020F0502020204030204" pitchFamily="34" charset="0"/>
                <a:ea typeface="Quattrocento Sans"/>
                <a:cs typeface="Quattrocento Sans"/>
                <a:sym typeface="Quattrocento Sans"/>
              </a:rPr>
            </a:br>
            <a:r>
              <a:rPr lang="en-IN" sz="2800" b="0" i="0" u="none" strike="noStrike" cap="none" dirty="0" smtClean="0">
                <a:solidFill>
                  <a:srgbClr val="FFFFFF"/>
                </a:solidFill>
                <a:latin typeface="Calibri" panose="020F0502020204030204" pitchFamily="34" charset="0"/>
                <a:ea typeface="Quattrocento Sans"/>
                <a:cs typeface="Quattrocento Sans"/>
                <a:sym typeface="Quattrocento Sans"/>
              </a:rPr>
              <a:t>Leading Media Company</a:t>
            </a:r>
            <a:endParaRPr lang="en-IN" sz="2800" b="0" i="0" u="none" strike="noStrike" cap="none" dirty="0">
              <a:solidFill>
                <a:srgbClr val="FFFFFF"/>
              </a:solidFill>
              <a:latin typeface="Calibri" panose="020F0502020204030204" pitchFamily="34" charset="0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1576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07704" y="3690797"/>
            <a:ext cx="2664296" cy="1656184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cap="all" dirty="0">
                <a:solidFill>
                  <a:schemeClr val="bg1"/>
                </a:solidFill>
                <a:latin typeface="Trebuchet MS"/>
              </a:rPr>
              <a:t>SHOW</a:t>
            </a:r>
            <a:endParaRPr lang="en-IN" dirty="0">
              <a:solidFill>
                <a:schemeClr val="bg1"/>
              </a:solidFill>
              <a:latin typeface="Trebuchet MS"/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me what is happening with the data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032040" y="3690797"/>
            <a:ext cx="2664296" cy="1656184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cap="all" dirty="0">
                <a:solidFill>
                  <a:schemeClr val="bg1"/>
                </a:solidFill>
                <a:latin typeface="Trebuchet MS"/>
              </a:rPr>
              <a:t>Explain</a:t>
            </a:r>
            <a:endParaRPr lang="en-IN" cap="all" dirty="0">
              <a:solidFill>
                <a:schemeClr val="bg1"/>
              </a:solidFill>
              <a:latin typeface="Trebuchet MS"/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to me why it’s happening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032040" y="1660153"/>
            <a:ext cx="2664296" cy="1656184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Allow me to</a:t>
            </a:r>
          </a:p>
          <a:p>
            <a:pPr algn="ctr"/>
            <a:r>
              <a:rPr lang="en-IN" sz="4000" cap="all" dirty="0">
                <a:solidFill>
                  <a:schemeClr val="bg1"/>
                </a:solidFill>
                <a:latin typeface="Trebuchet MS"/>
              </a:rPr>
              <a:t>explore</a:t>
            </a:r>
            <a:endParaRPr lang="en-IN" cap="all" dirty="0">
              <a:solidFill>
                <a:schemeClr val="bg1"/>
              </a:solidFill>
              <a:latin typeface="Trebuchet MS"/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and figure it out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07704" y="1674573"/>
            <a:ext cx="2664296" cy="1656184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Just</a:t>
            </a:r>
          </a:p>
          <a:p>
            <a:pPr algn="ctr"/>
            <a:r>
              <a:rPr lang="en-IN" sz="4000" cap="all" dirty="0">
                <a:solidFill>
                  <a:schemeClr val="bg1"/>
                </a:solidFill>
                <a:latin typeface="Trebuchet MS"/>
              </a:rPr>
              <a:t>expose</a:t>
            </a:r>
            <a:endParaRPr lang="en-IN" cap="all" dirty="0">
              <a:solidFill>
                <a:schemeClr val="bg1"/>
              </a:solidFill>
              <a:latin typeface="Trebuchet MS"/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the data to me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63752" y="5517232"/>
            <a:ext cx="59766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856309" y="1484784"/>
            <a:ext cx="0" cy="403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93682" y="5651957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Low effort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3171" y="5651957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High effort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70322" y="2317999"/>
            <a:ext cx="134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High effort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20017" y="4334223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dirty="0"/>
              <a:t>Low effort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6334" y="6093297"/>
            <a:ext cx="1271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latin typeface="Trebuchet MS"/>
              </a:rPr>
              <a:t>Creator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67245" y="3313634"/>
            <a:ext cx="1614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2400" b="1" dirty="0">
                <a:latin typeface="Trebuchet MS"/>
              </a:rPr>
              <a:t>Consumer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609600" y="274637"/>
            <a:ext cx="11187448" cy="1075423"/>
          </a:xfrm>
        </p:spPr>
        <p:txBody>
          <a:bodyPr>
            <a:noAutofit/>
          </a:bodyPr>
          <a:lstStyle/>
          <a:p>
            <a:r>
              <a:rPr lang="en-IN" sz="4800" dirty="0" smtClean="0">
                <a:latin typeface="Calibri" panose="020F0502020204030204" pitchFamily="34" charset="0"/>
              </a:rPr>
              <a:t>There are many ways to aid data consumption</a:t>
            </a:r>
            <a:endParaRPr lang="en-IN" sz="4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4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1" grpId="0"/>
      <p:bldP spid="12" grpId="0"/>
      <p:bldP spid="13" grpId="0"/>
      <p:bldP spid="14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251684" y="3616230"/>
            <a:ext cx="2664296" cy="1656184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cap="all" dirty="0">
                <a:solidFill>
                  <a:prstClr val="white"/>
                </a:solidFill>
                <a:latin typeface="Trebuchet MS"/>
              </a:rPr>
              <a:t>SHOW</a:t>
            </a:r>
            <a:endParaRPr lang="en-IN" dirty="0">
              <a:solidFill>
                <a:prstClr val="white"/>
              </a:solidFill>
              <a:latin typeface="Trebuchet MS"/>
            </a:endParaRPr>
          </a:p>
          <a:p>
            <a:pPr algn="ctr"/>
            <a:r>
              <a:rPr lang="en-IN" dirty="0">
                <a:solidFill>
                  <a:prstClr val="white"/>
                </a:solidFill>
              </a:rPr>
              <a:t>me what is happening with the data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276020" y="3616230"/>
            <a:ext cx="2664296" cy="1656184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cap="all" dirty="0">
                <a:solidFill>
                  <a:prstClr val="white"/>
                </a:solidFill>
                <a:latin typeface="Trebuchet MS"/>
              </a:rPr>
              <a:t>Explain</a:t>
            </a:r>
            <a:endParaRPr lang="en-IN" cap="all" dirty="0">
              <a:solidFill>
                <a:prstClr val="white"/>
              </a:solidFill>
              <a:latin typeface="Trebuchet MS"/>
            </a:endParaRPr>
          </a:p>
          <a:p>
            <a:pPr algn="ctr"/>
            <a:r>
              <a:rPr lang="en-IN" dirty="0">
                <a:solidFill>
                  <a:prstClr val="white"/>
                </a:solidFill>
              </a:rPr>
              <a:t>to me why it’s happening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276020" y="1585586"/>
            <a:ext cx="2664296" cy="1656184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Allow me to</a:t>
            </a:r>
          </a:p>
          <a:p>
            <a:pPr algn="ctr"/>
            <a:r>
              <a:rPr lang="en-IN" sz="4000" cap="all" dirty="0">
                <a:solidFill>
                  <a:prstClr val="white"/>
                </a:solidFill>
                <a:latin typeface="Trebuchet MS"/>
              </a:rPr>
              <a:t>explore</a:t>
            </a:r>
            <a:endParaRPr lang="en-IN" cap="all" dirty="0">
              <a:solidFill>
                <a:prstClr val="white"/>
              </a:solidFill>
              <a:latin typeface="Trebuchet MS"/>
            </a:endParaRPr>
          </a:p>
          <a:p>
            <a:pPr algn="ctr"/>
            <a:r>
              <a:rPr lang="en-IN" dirty="0">
                <a:solidFill>
                  <a:prstClr val="white"/>
                </a:solidFill>
              </a:rPr>
              <a:t>and figure it out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51684" y="1600006"/>
            <a:ext cx="2664296" cy="1656184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Just</a:t>
            </a:r>
          </a:p>
          <a:p>
            <a:pPr algn="ctr"/>
            <a:r>
              <a:rPr lang="en-IN" sz="4000" cap="all" dirty="0">
                <a:solidFill>
                  <a:prstClr val="white"/>
                </a:solidFill>
                <a:latin typeface="Trebuchet MS"/>
              </a:rPr>
              <a:t>expose</a:t>
            </a:r>
            <a:endParaRPr lang="en-IN" cap="all" dirty="0">
              <a:solidFill>
                <a:prstClr val="white"/>
              </a:solidFill>
              <a:latin typeface="Trebuchet MS"/>
            </a:endParaRPr>
          </a:p>
          <a:p>
            <a:pPr algn="ctr"/>
            <a:r>
              <a:rPr lang="en-IN" dirty="0">
                <a:solidFill>
                  <a:prstClr val="white"/>
                </a:solidFill>
              </a:rPr>
              <a:t>the data to me</a:t>
            </a:r>
          </a:p>
        </p:txBody>
      </p:sp>
    </p:spTree>
    <p:extLst>
      <p:ext uri="{BB962C8B-B14F-4D97-AF65-F5344CB8AC3E}">
        <p14:creationId xmlns:p14="http://schemas.microsoft.com/office/powerpoint/2010/main" val="190014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RELIGIONS IN INDIA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60575"/>
            <a:ext cx="762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7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RELIGIONS </a:t>
            </a:r>
            <a:r>
              <a:rPr lang="en-IN" dirty="0"/>
              <a:t>IN </a:t>
            </a:r>
            <a:r>
              <a:rPr lang="en-IN" dirty="0" smtClean="0"/>
              <a:t>AUSTRALIA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879" y="2060575"/>
            <a:ext cx="7620000" cy="2286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871864" y="3699885"/>
            <a:ext cx="360040" cy="22132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46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5059" y="412124"/>
            <a:ext cx="9144000" cy="62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4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/>
        </p:nvSpPr>
        <p:spPr>
          <a:xfrm>
            <a:off x="2006171" y="0"/>
            <a:ext cx="8229627" cy="704135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 anchor="t" anchorCtr="0">
            <a:noAutofit/>
          </a:bodyPr>
          <a:lstStyle/>
          <a:p>
            <a:pPr algn="ctr">
              <a:buSzPct val="25000"/>
            </a:pPr>
            <a:r>
              <a:rPr lang="en-IN" sz="4000" cap="small" dirty="0" smtClean="0">
                <a:latin typeface="Calibri" panose="020F0502020204030204" pitchFamily="34" charset="0"/>
                <a:ea typeface="Cabin"/>
                <a:cs typeface="Cabin"/>
                <a:sym typeface="Cabin"/>
              </a:rPr>
              <a:t>LET’S TAKE TESCO’S GROCERIES</a:t>
            </a:r>
            <a:endParaRPr lang="en-IN" sz="4000" cap="small" dirty="0">
              <a:latin typeface="Calibri" panose="020F0502020204030204" pitchFamily="34" charset="0"/>
              <a:ea typeface="Cabin"/>
              <a:cs typeface="Cabin"/>
              <a:sym typeface="Cabin"/>
            </a:endParaRPr>
          </a:p>
        </p:txBody>
      </p:sp>
      <p:graphicFrame>
        <p:nvGraphicFramePr>
          <p:cNvPr id="412" name="Shape 412"/>
          <p:cNvGraphicFramePr/>
          <p:nvPr>
            <p:extLst>
              <p:ext uri="{D42A27DB-BD31-4B8C-83A1-F6EECF244321}">
                <p14:modId xmlns:p14="http://schemas.microsoft.com/office/powerpoint/2010/main" val="2637623625"/>
              </p:ext>
            </p:extLst>
          </p:nvPr>
        </p:nvGraphicFramePr>
        <p:xfrm>
          <a:off x="2575774" y="562467"/>
          <a:ext cx="7405353" cy="658147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96702"/>
                <a:gridCol w="5446174"/>
                <a:gridCol w="630634"/>
                <a:gridCol w="531843"/>
              </a:tblGrid>
              <a:tr h="2143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 dirty="0">
                          <a:sym typeface="Quattrocento Sans"/>
                        </a:rPr>
                        <a:t>category</a:t>
                      </a:r>
                      <a:endParaRPr lang="en-IN" sz="1000" b="0" u="none" strike="noStrike" cap="none" dirty="0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 dirty="0">
                          <a:sym typeface="Quattrocento Sans"/>
                        </a:rPr>
                        <a:t>title</a:t>
                      </a:r>
                      <a:endParaRPr lang="en-IN" sz="1000" b="0" u="none" strike="noStrike" cap="none" dirty="0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kJ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rate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dairy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Activia Pouring Natural Yogurt 1X950g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216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0.21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dairy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Activia Pouring Strawberry Yogurt 1X950g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250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0.21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dairy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Activia Pouring Vanilla Yogurt 1X950g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263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0.21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icecream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 dirty="0" err="1">
                          <a:sym typeface="Quattrocento Sans"/>
                        </a:rPr>
                        <a:t>Almondy</a:t>
                      </a:r>
                      <a:r>
                        <a:rPr lang="en-IN" sz="1000" u="none" strike="noStrike" cap="none" dirty="0">
                          <a:sym typeface="Quattrocento Sans"/>
                        </a:rPr>
                        <a:t> </a:t>
                      </a:r>
                      <a:r>
                        <a:rPr lang="en-IN" sz="1000" u="none" strike="noStrike" cap="none" dirty="0" err="1">
                          <a:sym typeface="Quattrocento Sans"/>
                        </a:rPr>
                        <a:t>Daim</a:t>
                      </a:r>
                      <a:r>
                        <a:rPr lang="en-IN" sz="1000" u="none" strike="noStrike" cap="none" dirty="0">
                          <a:sym typeface="Quattrocento Sans"/>
                        </a:rPr>
                        <a:t> 400G</a:t>
                      </a:r>
                      <a:endParaRPr lang="en-IN" sz="1000" b="0" u="none" strike="noStrike" cap="none" dirty="0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1804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0.75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icecream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Almondy Toblerone 400G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1850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0.5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cereals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Alpen 10 Pack Lite Summer Fruits Cereal Bars 210G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1222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1.57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cereals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 dirty="0" err="1">
                          <a:sym typeface="Quattrocento Sans"/>
                        </a:rPr>
                        <a:t>Alpen</a:t>
                      </a:r>
                      <a:r>
                        <a:rPr lang="en-IN" sz="1000" u="none" strike="noStrike" cap="none" dirty="0">
                          <a:sym typeface="Quattrocento Sans"/>
                        </a:rPr>
                        <a:t> 10Pk Fruit Nut And Chocolate Cereal Bars 290G</a:t>
                      </a:r>
                      <a:endParaRPr lang="en-IN" sz="1000" b="0" u="none" strike="noStrike" cap="none" dirty="0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1812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1.14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cereals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Alpen Coconut And Chocolate Cereal Bars 5Pk 145G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1863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1.24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cereals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Alpen Fruit And Nut With Chocolate Cereal Bar 5X29g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1812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1.24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cereals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 dirty="0" err="1">
                          <a:sym typeface="Quattrocento Sans"/>
                        </a:rPr>
                        <a:t>Alpen</a:t>
                      </a:r>
                      <a:r>
                        <a:rPr lang="en-IN" sz="1000" u="none" strike="noStrike" cap="none" dirty="0">
                          <a:sym typeface="Quattrocento Sans"/>
                        </a:rPr>
                        <a:t> High Fruit 650G</a:t>
                      </a:r>
                      <a:endParaRPr lang="en-IN" sz="1000" b="0" u="none" strike="noStrike" cap="none" dirty="0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1439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0.4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cereals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Alpen Light Bars Chocolate And Orange 5X21g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1246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1.71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cereals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Alpen Light Chocolate And Fudge Bar 5X21g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1264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1.71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cereals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Alpen Light Sultana &amp; Apple Bars 5Pk 105G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1197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1.71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cereals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Alpen Light Summer Fruits Bars 5Pk 105G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1222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1.71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cereals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 dirty="0" err="1">
                          <a:sym typeface="Quattrocento Sans"/>
                        </a:rPr>
                        <a:t>Alpen</a:t>
                      </a:r>
                      <a:r>
                        <a:rPr lang="en-IN" sz="1000" u="none" strike="noStrike" cap="none" dirty="0">
                          <a:sym typeface="Quattrocento Sans"/>
                        </a:rPr>
                        <a:t> No Added Sugar 1.3Kg</a:t>
                      </a:r>
                      <a:endParaRPr lang="en-IN" sz="1000" b="0" u="none" strike="noStrike" cap="none" dirty="0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1488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0.31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cereals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Alpen No Added Sugar 560G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1488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0.46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cereals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Alpen Original 1.5Kg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1509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0.27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cereals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Alpen Original Muesli 750G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1509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0.35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cereals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Alpen Raspberry And Yoghurt Cereal Bars5x29g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1748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1.24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cereals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Alpen Strawberry With Yoghurt Cereal Bar 5X29g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1756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1.24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</a:tr>
              <a:tr h="3730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dairy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Alpro Natural Yofu 500G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600" dirty="0">
                        <a:latin typeface="Calibri" panose="020F0502020204030204" pitchFamily="34" charset="0"/>
                      </a:endParaRPr>
                    </a:p>
                  </a:txBody>
                  <a:tcPr marL="82939" marR="82939" marT="82939" marB="82939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0.28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</a:tr>
              <a:tr h="3730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dairy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 dirty="0" err="1">
                          <a:sym typeface="Quattrocento Sans"/>
                        </a:rPr>
                        <a:t>Alpro</a:t>
                      </a:r>
                      <a:r>
                        <a:rPr lang="en-IN" sz="1000" u="none" strike="noStrike" cap="none" dirty="0">
                          <a:sym typeface="Quattrocento Sans"/>
                        </a:rPr>
                        <a:t> Raspberry Vanilla </a:t>
                      </a:r>
                      <a:r>
                        <a:rPr lang="en-IN" sz="1000" u="none" strike="noStrike" cap="none" dirty="0" err="1">
                          <a:sym typeface="Quattrocento Sans"/>
                        </a:rPr>
                        <a:t>Yofu</a:t>
                      </a:r>
                      <a:r>
                        <a:rPr lang="en-IN" sz="1000" u="none" strike="noStrike" cap="none" dirty="0">
                          <a:sym typeface="Quattrocento Sans"/>
                        </a:rPr>
                        <a:t> 4X125g</a:t>
                      </a:r>
                      <a:endParaRPr lang="en-IN" sz="1000" b="0" u="none" strike="noStrike" cap="none" dirty="0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600" dirty="0">
                        <a:latin typeface="Calibri" panose="020F0502020204030204" pitchFamily="34" charset="0"/>
                      </a:endParaRPr>
                    </a:p>
                  </a:txBody>
                  <a:tcPr marL="82939" marR="82939" marT="82939" marB="82939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0.35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</a:tr>
              <a:tr h="3730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dairy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 dirty="0" err="1">
                          <a:sym typeface="Quattrocento Sans"/>
                        </a:rPr>
                        <a:t>Alpro</a:t>
                      </a:r>
                      <a:r>
                        <a:rPr lang="en-IN" sz="1000" u="none" strike="noStrike" cap="none" dirty="0">
                          <a:sym typeface="Quattrocento Sans"/>
                        </a:rPr>
                        <a:t> Strawberry And </a:t>
                      </a:r>
                      <a:r>
                        <a:rPr lang="en-IN" sz="1000" u="none" strike="noStrike" cap="none" dirty="0" err="1">
                          <a:sym typeface="Quattrocento Sans"/>
                        </a:rPr>
                        <a:t>Fof</a:t>
                      </a:r>
                      <a:r>
                        <a:rPr lang="en-IN" sz="1000" u="none" strike="noStrike" cap="none" dirty="0">
                          <a:sym typeface="Quattrocento Sans"/>
                        </a:rPr>
                        <a:t> Soya </a:t>
                      </a:r>
                      <a:r>
                        <a:rPr lang="en-IN" sz="1000" u="none" strike="noStrike" cap="none" dirty="0" err="1">
                          <a:sym typeface="Quattrocento Sans"/>
                        </a:rPr>
                        <a:t>Yofu</a:t>
                      </a:r>
                      <a:r>
                        <a:rPr lang="en-IN" sz="1000" u="none" strike="noStrike" cap="none" dirty="0">
                          <a:sym typeface="Quattrocento Sans"/>
                        </a:rPr>
                        <a:t> 4X125g</a:t>
                      </a:r>
                      <a:endParaRPr lang="en-IN" sz="1000" b="0" u="none" strike="noStrike" cap="none" dirty="0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600" dirty="0">
                        <a:latin typeface="Calibri" panose="020F0502020204030204" pitchFamily="34" charset="0"/>
                      </a:endParaRPr>
                    </a:p>
                  </a:txBody>
                  <a:tcPr marL="82939" marR="82939" marT="82939" marB="82939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0.35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</a:tr>
              <a:tr h="3730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>
                          <a:sym typeface="Quattrocento Sans"/>
                        </a:rPr>
                        <a:t>dairy</a:t>
                      </a:r>
                      <a:endParaRPr lang="en-IN" sz="1000" b="0" u="none" strike="noStrike" cap="none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 dirty="0" err="1">
                          <a:sym typeface="Quattrocento Sans"/>
                        </a:rPr>
                        <a:t>Alpro</a:t>
                      </a:r>
                      <a:r>
                        <a:rPr lang="en-IN" sz="1000" u="none" strike="noStrike" cap="none" dirty="0">
                          <a:sym typeface="Quattrocento Sans"/>
                        </a:rPr>
                        <a:t> Vanilla </a:t>
                      </a:r>
                      <a:r>
                        <a:rPr lang="en-IN" sz="1000" u="none" strike="noStrike" cap="none" dirty="0" err="1">
                          <a:sym typeface="Quattrocento Sans"/>
                        </a:rPr>
                        <a:t>Yofu</a:t>
                      </a:r>
                      <a:r>
                        <a:rPr lang="en-IN" sz="1000" u="none" strike="noStrike" cap="none" dirty="0">
                          <a:sym typeface="Quattrocento Sans"/>
                        </a:rPr>
                        <a:t> 500G</a:t>
                      </a:r>
                      <a:endParaRPr lang="en-IN" sz="1000" b="0" u="none" strike="noStrike" cap="none" dirty="0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600" dirty="0">
                        <a:latin typeface="Calibri" panose="020F0502020204030204" pitchFamily="34" charset="0"/>
                      </a:endParaRPr>
                    </a:p>
                  </a:txBody>
                  <a:tcPr marL="82939" marR="82939" marT="82939" marB="82939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1000" u="none" strike="noStrike" cap="none" dirty="0">
                          <a:sym typeface="Quattrocento Sans"/>
                        </a:rPr>
                        <a:t>0.28</a:t>
                      </a:r>
                      <a:endParaRPr lang="en-IN" sz="1000" b="0" u="none" strike="noStrike" cap="none" dirty="0">
                        <a:solidFill>
                          <a:srgbClr val="00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532" marR="6532" marT="41481" marB="4148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8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Shape 4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7215" y="1228615"/>
            <a:ext cx="7435698" cy="4400413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/>
          <p:nvPr/>
        </p:nvSpPr>
        <p:spPr>
          <a:xfrm>
            <a:off x="5608451" y="4165925"/>
            <a:ext cx="1223716" cy="431745"/>
          </a:xfrm>
          <a:prstGeom prst="ellipse">
            <a:avLst/>
          </a:prstGeom>
          <a:solidFill>
            <a:srgbClr val="4F81BD">
              <a:alpha val="20000"/>
            </a:srgbClr>
          </a:solidFill>
          <a:ln w="190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2939" tIns="82939" rIns="82939" bIns="82939" anchor="ctr" anchorCtr="0">
            <a:noAutofit/>
          </a:bodyPr>
          <a:lstStyle/>
          <a:p>
            <a:endParaRPr sz="1633" dirty="0">
              <a:latin typeface="Calibri" panose="020F0502020204030204" pitchFamily="34" charset="0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3575130" y="2636852"/>
            <a:ext cx="2231884" cy="1079691"/>
          </a:xfrm>
          <a:prstGeom prst="ellipse">
            <a:avLst/>
          </a:prstGeom>
          <a:solidFill>
            <a:srgbClr val="4F81BD">
              <a:alpha val="20000"/>
            </a:srgbClr>
          </a:solidFill>
          <a:ln w="190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2939" tIns="82939" rIns="82939" bIns="82939" anchor="ctr" anchorCtr="0">
            <a:noAutofit/>
          </a:bodyPr>
          <a:lstStyle/>
          <a:p>
            <a:endParaRPr sz="1633" dirty="0">
              <a:latin typeface="Calibri" panose="020F0502020204030204" pitchFamily="34" charset="0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5951692" y="2709028"/>
            <a:ext cx="2304060" cy="1046052"/>
          </a:xfrm>
          <a:prstGeom prst="ellipse">
            <a:avLst/>
          </a:prstGeom>
          <a:solidFill>
            <a:srgbClr val="4F81BD">
              <a:alpha val="20000"/>
            </a:srgbClr>
          </a:solidFill>
          <a:ln w="190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2939" tIns="82939" rIns="82939" bIns="82939" anchor="ctr" anchorCtr="0">
            <a:noAutofit/>
          </a:bodyPr>
          <a:lstStyle/>
          <a:p>
            <a:endParaRPr sz="1633" dirty="0">
              <a:latin typeface="Calibri" panose="020F0502020204030204" pitchFamily="34" charset="0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7175734" y="1484658"/>
            <a:ext cx="2304060" cy="1046052"/>
          </a:xfrm>
          <a:prstGeom prst="ellipse">
            <a:avLst/>
          </a:prstGeom>
          <a:solidFill>
            <a:srgbClr val="4F81BD">
              <a:alpha val="20000"/>
            </a:srgbClr>
          </a:solidFill>
          <a:ln w="190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2939" tIns="82939" rIns="82939" bIns="82939" anchor="ctr" anchorCtr="0">
            <a:noAutofit/>
          </a:bodyPr>
          <a:lstStyle/>
          <a:p>
            <a:endParaRPr sz="1633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98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Shape 4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3920" y="266494"/>
            <a:ext cx="8763267" cy="6324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2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IN" sz="4800" dirty="0" smtClean="0">
                <a:solidFill>
                  <a:srgbClr val="FFFFFF"/>
                </a:solidFill>
                <a:latin typeface="Calibri" panose="020F0502020204030204" pitchFamily="34" charset="0"/>
                <a:sym typeface="Arial"/>
              </a:rPr>
              <a:t>WHAT IS </a:t>
            </a:r>
            <a:r>
              <a:rPr lang="en-IN" sz="4800" dirty="0">
                <a:solidFill>
                  <a:srgbClr val="FFFFFF"/>
                </a:solidFill>
                <a:latin typeface="Calibri" panose="020F0502020204030204" pitchFamily="34" charset="0"/>
                <a:sym typeface="Arial"/>
              </a:rPr>
              <a:t>BIG </a:t>
            </a:r>
            <a:r>
              <a:rPr lang="en-IN" sz="4800" dirty="0" smtClean="0">
                <a:solidFill>
                  <a:srgbClr val="FFFFFF"/>
                </a:solidFill>
                <a:latin typeface="Calibri" panose="020F0502020204030204" pitchFamily="34" charset="0"/>
                <a:sym typeface="Arial"/>
              </a:rPr>
              <a:t>DATA </a:t>
            </a:r>
            <a:r>
              <a:rPr lang="en-IN" sz="4800" dirty="0">
                <a:solidFill>
                  <a:srgbClr val="FFFFFF"/>
                </a:solidFill>
                <a:latin typeface="Calibri" panose="020F0502020204030204" pitchFamily="34" charset="0"/>
                <a:sym typeface="Arial"/>
              </a:rPr>
              <a:t>?</a:t>
            </a:r>
            <a:br>
              <a:rPr lang="en-IN" sz="4800" dirty="0">
                <a:solidFill>
                  <a:srgbClr val="FFFFFF"/>
                </a:solidFill>
                <a:latin typeface="Calibri" panose="020F0502020204030204" pitchFamily="34" charset="0"/>
                <a:sym typeface="Arial"/>
              </a:rPr>
            </a:b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26524"/>
            <a:ext cx="8946541" cy="5112912"/>
          </a:xfrm>
        </p:spPr>
        <p:txBody>
          <a:bodyPr>
            <a:noAutofit/>
          </a:bodyPr>
          <a:lstStyle/>
          <a:p>
            <a:r>
              <a:rPr lang="en-US" sz="2400" b="1" u="sng" dirty="0" smtClean="0">
                <a:latin typeface="Calibri" panose="020F0502020204030204" pitchFamily="34" charset="0"/>
              </a:rPr>
              <a:t>Volume:</a:t>
            </a:r>
            <a:r>
              <a:rPr lang="en-US" sz="2400" dirty="0">
                <a:latin typeface="Calibri" panose="020F0502020204030204" pitchFamily="34" charset="0"/>
              </a:rPr>
              <a:t> Organizations collect data from a variety of sources, including business transactions, social media and information from sensor or machine-to-machine data. In the past, storing it would’ve been a problem – but new technologies (such as </a:t>
            </a:r>
            <a:r>
              <a:rPr lang="en-US" sz="2400" dirty="0" err="1">
                <a:latin typeface="Calibri" panose="020F0502020204030204" pitchFamily="34" charset="0"/>
              </a:rPr>
              <a:t>Hadoop</a:t>
            </a:r>
            <a:r>
              <a:rPr lang="en-US" sz="2400" dirty="0">
                <a:latin typeface="Calibri" panose="020F0502020204030204" pitchFamily="34" charset="0"/>
              </a:rPr>
              <a:t>) have eased the </a:t>
            </a:r>
            <a:r>
              <a:rPr lang="en-US" sz="2400" dirty="0" smtClean="0">
                <a:latin typeface="Calibri" panose="020F0502020204030204" pitchFamily="34" charset="0"/>
              </a:rPr>
              <a:t>burden.</a:t>
            </a:r>
          </a:p>
          <a:p>
            <a:r>
              <a:rPr lang="en-US" sz="2400" b="1" u="sng" dirty="0" smtClean="0">
                <a:latin typeface="Calibri" panose="020F0502020204030204" pitchFamily="34" charset="0"/>
              </a:rPr>
              <a:t>Velocity</a:t>
            </a:r>
            <a:r>
              <a:rPr lang="en-US" sz="2400" b="1" u="sng" dirty="0">
                <a:latin typeface="Calibri" panose="020F0502020204030204" pitchFamily="34" charset="0"/>
              </a:rPr>
              <a:t>:</a:t>
            </a:r>
            <a:r>
              <a:rPr lang="en-US" sz="2400" dirty="0">
                <a:latin typeface="Calibri" panose="020F0502020204030204" pitchFamily="34" charset="0"/>
              </a:rPr>
              <a:t> Data streams in at an unprecedented speed and must be dealt with in a timely manner. RFID tags, sensors and smart metering are driving the need to deal with torrents of data in near-real </a:t>
            </a:r>
            <a:r>
              <a:rPr lang="en-US" sz="2400" dirty="0" smtClean="0">
                <a:latin typeface="Calibri" panose="020F0502020204030204" pitchFamily="34" charset="0"/>
              </a:rPr>
              <a:t>time.</a:t>
            </a:r>
          </a:p>
          <a:p>
            <a:r>
              <a:rPr lang="en-US" sz="2400" b="1" u="sng" dirty="0" smtClean="0">
                <a:latin typeface="Calibri" panose="020F0502020204030204" pitchFamily="34" charset="0"/>
              </a:rPr>
              <a:t>Variety:</a:t>
            </a:r>
            <a:r>
              <a:rPr lang="en-US" sz="2400" dirty="0" smtClean="0">
                <a:latin typeface="Calibri" panose="020F0502020204030204" pitchFamily="34" charset="0"/>
              </a:rPr>
              <a:t> Data </a:t>
            </a:r>
            <a:r>
              <a:rPr lang="en-US" sz="2400" dirty="0">
                <a:latin typeface="Calibri" panose="020F0502020204030204" pitchFamily="34" charset="0"/>
              </a:rPr>
              <a:t>comes in all types of formats – from structured, numeric data in traditional databases to unstructured text documents, email, video, audio, stock ticker data and financial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7964600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/>
        </p:nvSpPr>
        <p:spPr>
          <a:xfrm>
            <a:off x="1887010" y="674400"/>
            <a:ext cx="8609120" cy="32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57225" cap="flat" cmpd="sng">
            <a:solidFill>
              <a:srgbClr val="BFBFBF"/>
            </a:solidFill>
            <a:prstDash val="solid"/>
            <a:miter/>
            <a:headEnd type="none" w="med" len="med"/>
            <a:tailEnd type="stealth" w="lg" len="lg"/>
          </a:ln>
        </p:spPr>
      </p:sp>
      <p:pic>
        <p:nvPicPr>
          <p:cNvPr id="432" name="Shape 4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4992" y="1196610"/>
            <a:ext cx="8721137" cy="5184543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Shape 433"/>
          <p:cNvSpPr/>
          <p:nvPr/>
        </p:nvSpPr>
        <p:spPr>
          <a:xfrm>
            <a:off x="9160068" y="620513"/>
            <a:ext cx="1478778" cy="445789"/>
          </a:xfrm>
          <a:prstGeom prst="wedgeRectCallout">
            <a:avLst>
              <a:gd name="adj1" fmla="val 34889"/>
              <a:gd name="adj2" fmla="val 150586"/>
            </a:avLst>
          </a:prstGeom>
          <a:solidFill>
            <a:srgbClr val="DCE6F2"/>
          </a:solidFill>
          <a:ln w="9525" cap="flat" cmpd="sng">
            <a:solidFill>
              <a:srgbClr val="B9CDE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IN" sz="1089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Shawshank Redepmption</a:t>
            </a:r>
          </a:p>
        </p:txBody>
      </p:sp>
      <p:sp>
        <p:nvSpPr>
          <p:cNvPr id="434" name="Shape 434"/>
          <p:cNvSpPr/>
          <p:nvPr/>
        </p:nvSpPr>
        <p:spPr>
          <a:xfrm>
            <a:off x="8544781" y="1110717"/>
            <a:ext cx="1478778" cy="301765"/>
          </a:xfrm>
          <a:prstGeom prst="wedgeRectCallout">
            <a:avLst>
              <a:gd name="adj1" fmla="val 38933"/>
              <a:gd name="adj2" fmla="val 98974"/>
            </a:avLst>
          </a:prstGeom>
          <a:solidFill>
            <a:srgbClr val="DCE6F2"/>
          </a:solidFill>
          <a:ln w="9525" cap="flat" cmpd="sng">
            <a:solidFill>
              <a:srgbClr val="B9CDE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IN" sz="1089" dirty="0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Godfather</a:t>
            </a:r>
          </a:p>
        </p:txBody>
      </p:sp>
      <p:sp>
        <p:nvSpPr>
          <p:cNvPr id="435" name="Shape 435"/>
          <p:cNvSpPr/>
          <p:nvPr/>
        </p:nvSpPr>
        <p:spPr>
          <a:xfrm>
            <a:off x="9160068" y="1988906"/>
            <a:ext cx="1478778" cy="302092"/>
          </a:xfrm>
          <a:prstGeom prst="wedgeRectCallout">
            <a:avLst>
              <a:gd name="adj1" fmla="val 18714"/>
              <a:gd name="adj2" fmla="val -70665"/>
            </a:avLst>
          </a:prstGeom>
          <a:solidFill>
            <a:srgbClr val="DCE6F2"/>
          </a:solidFill>
          <a:ln w="9525" cap="flat" cmpd="sng">
            <a:solidFill>
              <a:srgbClr val="B9CDE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IN" sz="1089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Dark Knight</a:t>
            </a:r>
          </a:p>
        </p:txBody>
      </p:sp>
      <p:sp>
        <p:nvSpPr>
          <p:cNvPr id="436" name="Shape 436"/>
          <p:cNvSpPr/>
          <p:nvPr/>
        </p:nvSpPr>
        <p:spPr>
          <a:xfrm>
            <a:off x="8996123" y="2982706"/>
            <a:ext cx="955588" cy="301765"/>
          </a:xfrm>
          <a:prstGeom prst="wedgeRectCallout">
            <a:avLst>
              <a:gd name="adj1" fmla="val -64750"/>
              <a:gd name="adj2" fmla="val 14154"/>
            </a:avLst>
          </a:prstGeom>
          <a:solidFill>
            <a:srgbClr val="DCE6F2"/>
          </a:solidFill>
          <a:ln w="9525" cap="flat" cmpd="sng">
            <a:solidFill>
              <a:srgbClr val="B9CDE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IN" sz="1089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Titanic</a:t>
            </a:r>
          </a:p>
        </p:txBody>
      </p:sp>
      <p:sp>
        <p:nvSpPr>
          <p:cNvPr id="437" name="Shape 437"/>
          <p:cNvSpPr/>
          <p:nvPr/>
        </p:nvSpPr>
        <p:spPr>
          <a:xfrm>
            <a:off x="8564376" y="3799822"/>
            <a:ext cx="1630314" cy="301765"/>
          </a:xfrm>
          <a:prstGeom prst="wedgeRectCallout">
            <a:avLst>
              <a:gd name="adj1" fmla="val -64750"/>
              <a:gd name="adj2" fmla="val 14154"/>
            </a:avLst>
          </a:prstGeom>
          <a:solidFill>
            <a:srgbClr val="DCE6F2"/>
          </a:solidFill>
          <a:ln w="9525" cap="flat" cmpd="sng">
            <a:solidFill>
              <a:srgbClr val="B9CDE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IN" sz="1089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Phantom Menace</a:t>
            </a:r>
          </a:p>
        </p:txBody>
      </p:sp>
      <p:sp>
        <p:nvSpPr>
          <p:cNvPr id="438" name="Shape 438"/>
          <p:cNvSpPr/>
          <p:nvPr/>
        </p:nvSpPr>
        <p:spPr>
          <a:xfrm>
            <a:off x="7555227" y="4589832"/>
            <a:ext cx="955588" cy="301765"/>
          </a:xfrm>
          <a:prstGeom prst="wedgeRectCallout">
            <a:avLst>
              <a:gd name="adj1" fmla="val -64750"/>
              <a:gd name="adj2" fmla="val 14154"/>
            </a:avLst>
          </a:prstGeom>
          <a:solidFill>
            <a:srgbClr val="DCE6F2"/>
          </a:solidFill>
          <a:ln w="9525" cap="flat" cmpd="sng">
            <a:solidFill>
              <a:srgbClr val="B9CDE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IN" sz="1089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Twilight</a:t>
            </a:r>
          </a:p>
        </p:txBody>
      </p:sp>
      <p:sp>
        <p:nvSpPr>
          <p:cNvPr id="439" name="Shape 439"/>
          <p:cNvSpPr/>
          <p:nvPr/>
        </p:nvSpPr>
        <p:spPr>
          <a:xfrm>
            <a:off x="6532689" y="5470959"/>
            <a:ext cx="955588" cy="301765"/>
          </a:xfrm>
          <a:prstGeom prst="wedgeRectCallout">
            <a:avLst>
              <a:gd name="adj1" fmla="val -64750"/>
              <a:gd name="adj2" fmla="val 14154"/>
            </a:avLst>
          </a:prstGeom>
          <a:solidFill>
            <a:srgbClr val="DCE6F2"/>
          </a:solidFill>
          <a:ln w="9525" cap="flat" cmpd="sng">
            <a:solidFill>
              <a:srgbClr val="B9CDE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IN" sz="1089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New Moon</a:t>
            </a:r>
          </a:p>
        </p:txBody>
      </p:sp>
      <p:sp>
        <p:nvSpPr>
          <p:cNvPr id="440" name="Shape 440"/>
          <p:cNvSpPr/>
          <p:nvPr/>
        </p:nvSpPr>
        <p:spPr>
          <a:xfrm>
            <a:off x="5775664" y="5791013"/>
            <a:ext cx="1151539" cy="301765"/>
          </a:xfrm>
          <a:prstGeom prst="wedgeRectCallout">
            <a:avLst>
              <a:gd name="adj1" fmla="val -68327"/>
              <a:gd name="adj2" fmla="val -31083"/>
            </a:avLst>
          </a:prstGeom>
          <a:solidFill>
            <a:srgbClr val="DCE6F2"/>
          </a:solidFill>
          <a:ln w="9525" cap="flat" cmpd="sng">
            <a:solidFill>
              <a:srgbClr val="B9CDE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IN" sz="1089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Wild Wild West</a:t>
            </a:r>
          </a:p>
        </p:txBody>
      </p:sp>
      <p:sp>
        <p:nvSpPr>
          <p:cNvPr id="441" name="Shape 441"/>
          <p:cNvSpPr/>
          <p:nvPr/>
        </p:nvSpPr>
        <p:spPr>
          <a:xfrm>
            <a:off x="8510490" y="3342603"/>
            <a:ext cx="955588" cy="302092"/>
          </a:xfrm>
          <a:prstGeom prst="wedgeRectCallout">
            <a:avLst>
              <a:gd name="adj1" fmla="val -66539"/>
              <a:gd name="adj2" fmla="val -53701"/>
            </a:avLst>
          </a:prstGeom>
          <a:solidFill>
            <a:srgbClr val="DCE6F2"/>
          </a:solidFill>
          <a:ln w="9525" cap="flat" cmpd="sng">
            <a:solidFill>
              <a:srgbClr val="B9CDE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IN" sz="1089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Transformers</a:t>
            </a:r>
          </a:p>
        </p:txBody>
      </p:sp>
      <p:sp>
        <p:nvSpPr>
          <p:cNvPr id="442" name="Shape 442"/>
          <p:cNvSpPr/>
          <p:nvPr/>
        </p:nvSpPr>
        <p:spPr>
          <a:xfrm>
            <a:off x="7071555" y="1052585"/>
            <a:ext cx="1438608" cy="442196"/>
          </a:xfrm>
          <a:prstGeom prst="wedgeRectCallout">
            <a:avLst>
              <a:gd name="adj1" fmla="val 15178"/>
              <a:gd name="adj2" fmla="val 96147"/>
            </a:avLst>
          </a:prstGeom>
          <a:solidFill>
            <a:srgbClr val="DCE6F2"/>
          </a:solidFill>
          <a:ln w="9525" cap="flat" cmpd="sng">
            <a:solidFill>
              <a:srgbClr val="B9CDE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IN" sz="1089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Good, The Bad, The Ugly</a:t>
            </a:r>
          </a:p>
        </p:txBody>
      </p:sp>
      <p:sp>
        <p:nvSpPr>
          <p:cNvPr id="443" name="Shape 443"/>
          <p:cNvSpPr/>
          <p:nvPr/>
        </p:nvSpPr>
        <p:spPr>
          <a:xfrm>
            <a:off x="6351759" y="1542790"/>
            <a:ext cx="955262" cy="301765"/>
          </a:xfrm>
          <a:prstGeom prst="wedgeRectCallout">
            <a:avLst>
              <a:gd name="adj1" fmla="val 55923"/>
              <a:gd name="adj2" fmla="val 59392"/>
            </a:avLst>
          </a:prstGeom>
          <a:solidFill>
            <a:srgbClr val="DCE6F2"/>
          </a:solidFill>
          <a:ln w="9525" cap="flat" cmpd="sng">
            <a:solidFill>
              <a:srgbClr val="B9CDE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IN" sz="1089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 Angry Men</a:t>
            </a:r>
          </a:p>
        </p:txBody>
      </p:sp>
      <p:sp>
        <p:nvSpPr>
          <p:cNvPr id="444" name="Shape 444"/>
          <p:cNvSpPr/>
          <p:nvPr/>
        </p:nvSpPr>
        <p:spPr>
          <a:xfrm>
            <a:off x="6279585" y="2060755"/>
            <a:ext cx="955262" cy="302092"/>
          </a:xfrm>
          <a:prstGeom prst="wedgeRectCallout">
            <a:avLst>
              <a:gd name="adj1" fmla="val -2201"/>
              <a:gd name="adj2" fmla="val -81974"/>
            </a:avLst>
          </a:prstGeom>
          <a:solidFill>
            <a:srgbClr val="DCE6F2"/>
          </a:solidFill>
          <a:ln w="9525" cap="flat" cmpd="sng">
            <a:solidFill>
              <a:srgbClr val="B9CDE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IN" sz="1089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 Samurai</a:t>
            </a:r>
          </a:p>
        </p:txBody>
      </p:sp>
      <p:sp>
        <p:nvSpPr>
          <p:cNvPr id="445" name="Shape 445"/>
          <p:cNvSpPr/>
          <p:nvPr/>
        </p:nvSpPr>
        <p:spPr>
          <a:xfrm>
            <a:off x="1959184" y="2565003"/>
            <a:ext cx="1223716" cy="301765"/>
          </a:xfrm>
          <a:prstGeom prst="wedgeRectCallout">
            <a:avLst>
              <a:gd name="adj1" fmla="val -30474"/>
              <a:gd name="adj2" fmla="val -90456"/>
            </a:avLst>
          </a:prstGeom>
          <a:solidFill>
            <a:srgbClr val="DCE6F2"/>
          </a:solidFill>
          <a:ln w="9525" cap="flat" cmpd="sng">
            <a:solidFill>
              <a:srgbClr val="B9CDE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IN" sz="1089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Taare Zameen Par</a:t>
            </a:r>
          </a:p>
        </p:txBody>
      </p:sp>
      <p:sp>
        <p:nvSpPr>
          <p:cNvPr id="446" name="Shape 446"/>
          <p:cNvSpPr/>
          <p:nvPr/>
        </p:nvSpPr>
        <p:spPr>
          <a:xfrm>
            <a:off x="1815162" y="1947430"/>
            <a:ext cx="1151539" cy="301765"/>
          </a:xfrm>
          <a:prstGeom prst="wedgeRectCallout">
            <a:avLst>
              <a:gd name="adj1" fmla="val 13245"/>
              <a:gd name="adj2" fmla="val 70702"/>
            </a:avLst>
          </a:prstGeom>
          <a:solidFill>
            <a:srgbClr val="DCE6F2"/>
          </a:solidFill>
          <a:ln w="9525" cap="flat" cmpd="sng">
            <a:solidFill>
              <a:srgbClr val="B9CDE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IN" sz="1089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Rang De Basanti</a:t>
            </a:r>
          </a:p>
        </p:txBody>
      </p:sp>
      <p:sp>
        <p:nvSpPr>
          <p:cNvPr id="447" name="Shape 447"/>
          <p:cNvSpPr/>
          <p:nvPr/>
        </p:nvSpPr>
        <p:spPr>
          <a:xfrm>
            <a:off x="4335095" y="1796221"/>
            <a:ext cx="719468" cy="301765"/>
          </a:xfrm>
          <a:prstGeom prst="wedgeRectCallout">
            <a:avLst>
              <a:gd name="adj1" fmla="val -50858"/>
              <a:gd name="adj2" fmla="val 96148"/>
            </a:avLst>
          </a:prstGeom>
          <a:solidFill>
            <a:srgbClr val="DCE6F2"/>
          </a:solidFill>
          <a:ln w="9525" cap="flat" cmpd="sng">
            <a:solidFill>
              <a:srgbClr val="B9CDE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IN" sz="1089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Yojinbo</a:t>
            </a:r>
          </a:p>
        </p:txBody>
      </p:sp>
      <p:sp>
        <p:nvSpPr>
          <p:cNvPr id="448" name="Shape 448"/>
          <p:cNvSpPr/>
          <p:nvPr/>
        </p:nvSpPr>
        <p:spPr>
          <a:xfrm>
            <a:off x="8544782" y="322993"/>
            <a:ext cx="1710982" cy="330830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 anchor="t" anchorCtr="0">
            <a:noAutofit/>
          </a:bodyPr>
          <a:lstStyle/>
          <a:p>
            <a:pPr algn="r">
              <a:buSzPct val="25000"/>
            </a:pPr>
            <a:r>
              <a:rPr lang="en-IN" sz="1600" b="1" cap="small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MORE VOTES</a:t>
            </a:r>
            <a:endParaRPr lang="en-IN" sz="1600" b="1" cap="small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9" name="Shape 449"/>
          <p:cNvSpPr/>
          <p:nvPr/>
        </p:nvSpPr>
        <p:spPr>
          <a:xfrm rot="10800000" flipH="1">
            <a:off x="1631620" y="843244"/>
            <a:ext cx="326" cy="55375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57225" cap="flat" cmpd="sng">
            <a:solidFill>
              <a:srgbClr val="BFBFBF"/>
            </a:solidFill>
            <a:prstDash val="solid"/>
            <a:miter/>
            <a:headEnd type="none" w="med" len="med"/>
            <a:tailEnd type="stealth" w="lg" len="lg"/>
          </a:ln>
        </p:spPr>
      </p:sp>
      <p:sp>
        <p:nvSpPr>
          <p:cNvPr id="450" name="Shape 450"/>
          <p:cNvSpPr/>
          <p:nvPr/>
        </p:nvSpPr>
        <p:spPr>
          <a:xfrm>
            <a:off x="1694325" y="827241"/>
            <a:ext cx="1898881" cy="330830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 anchor="t" anchorCtr="0">
            <a:noAutofit/>
          </a:bodyPr>
          <a:lstStyle/>
          <a:p>
            <a:pPr>
              <a:buSzPct val="25000"/>
            </a:pPr>
            <a:r>
              <a:rPr lang="en-IN" sz="1633" b="1" cap="small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BETTER RATED</a:t>
            </a:r>
            <a:endParaRPr lang="en-IN" sz="1633" b="1" cap="small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8688152" y="5471287"/>
            <a:ext cx="117897" cy="117897"/>
          </a:xfrm>
          <a:prstGeom prst="rect">
            <a:avLst/>
          </a:prstGeom>
          <a:solidFill>
            <a:srgbClr val="C0504D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2939" tIns="82939" rIns="82939" bIns="82939" anchor="ctr" anchorCtr="0">
            <a:noAutofit/>
          </a:bodyPr>
          <a:lstStyle/>
          <a:p>
            <a:endParaRPr sz="1633" dirty="0">
              <a:latin typeface="Calibri" panose="020F0502020204030204" pitchFamily="34" charset="0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8688152" y="5687159"/>
            <a:ext cx="117897" cy="117897"/>
          </a:xfrm>
          <a:prstGeom prst="rect">
            <a:avLst/>
          </a:prstGeom>
          <a:solidFill>
            <a:srgbClr val="F2DCDB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2939" tIns="82939" rIns="82939" bIns="82939" anchor="ctr" anchorCtr="0">
            <a:noAutofit/>
          </a:bodyPr>
          <a:lstStyle/>
          <a:p>
            <a:endParaRPr sz="1633" dirty="0">
              <a:latin typeface="Calibri" panose="020F0502020204030204" pitchFamily="34" charset="0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8688152" y="6119233"/>
            <a:ext cx="117897" cy="117897"/>
          </a:xfrm>
          <a:prstGeom prst="rect">
            <a:avLst/>
          </a:prstGeom>
          <a:solidFill>
            <a:srgbClr val="EBF1DE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2939" tIns="82939" rIns="82939" bIns="82939" anchor="ctr" anchorCtr="0">
            <a:noAutofit/>
          </a:bodyPr>
          <a:lstStyle/>
          <a:p>
            <a:endParaRPr sz="1633" dirty="0">
              <a:latin typeface="Calibri" panose="020F0502020204030204" pitchFamily="34" charset="0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8688152" y="6335105"/>
            <a:ext cx="117897" cy="117897"/>
          </a:xfrm>
          <a:prstGeom prst="rect">
            <a:avLst/>
          </a:prstGeom>
          <a:solidFill>
            <a:srgbClr val="9BBB59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2939" tIns="82939" rIns="82939" bIns="82939" anchor="ctr" anchorCtr="0">
            <a:noAutofit/>
          </a:bodyPr>
          <a:lstStyle/>
          <a:p>
            <a:endParaRPr sz="1633" dirty="0">
              <a:latin typeface="Calibri" panose="020F0502020204030204" pitchFamily="34" charset="0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8688152" y="5903033"/>
            <a:ext cx="117897" cy="117897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2939" tIns="82939" rIns="82939" bIns="82939" anchor="ctr" anchorCtr="0">
            <a:noAutofit/>
          </a:bodyPr>
          <a:lstStyle/>
          <a:p>
            <a:endParaRPr sz="1633" dirty="0">
              <a:latin typeface="Calibri" panose="020F0502020204030204" pitchFamily="34" charset="0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8801804" y="5373311"/>
            <a:ext cx="1737761" cy="1009476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 anchor="t" anchorCtr="0">
            <a:noAutofit/>
          </a:bodyPr>
          <a:lstStyle/>
          <a:p>
            <a:pPr>
              <a:lnSpc>
                <a:spcPct val="135000"/>
              </a:lnSpc>
              <a:buSzPct val="25000"/>
            </a:pPr>
            <a:r>
              <a:rPr lang="en-IN" sz="95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Many unwatched movies</a:t>
            </a:r>
          </a:p>
          <a:p>
            <a:pPr>
              <a:lnSpc>
                <a:spcPct val="135000"/>
              </a:lnSpc>
              <a:buSzPct val="25000"/>
            </a:pPr>
            <a:r>
              <a:rPr lang="en-IN" sz="95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Few unwatched movies</a:t>
            </a:r>
          </a:p>
          <a:p>
            <a:pPr>
              <a:lnSpc>
                <a:spcPct val="135000"/>
              </a:lnSpc>
              <a:buSzPct val="25000"/>
            </a:pPr>
            <a:r>
              <a:rPr lang="en-IN" sz="95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Mix of watched &amp; unwatched</a:t>
            </a:r>
          </a:p>
          <a:p>
            <a:pPr>
              <a:lnSpc>
                <a:spcPct val="135000"/>
              </a:lnSpc>
              <a:buSzPct val="25000"/>
            </a:pPr>
            <a:r>
              <a:rPr lang="en-IN" sz="95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Few watched movies</a:t>
            </a:r>
          </a:p>
          <a:p>
            <a:pPr>
              <a:lnSpc>
                <a:spcPct val="135000"/>
              </a:lnSpc>
              <a:buSzPct val="25000"/>
            </a:pPr>
            <a:r>
              <a:rPr lang="en-IN" sz="953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Many watched movies</a:t>
            </a:r>
          </a:p>
        </p:txBody>
      </p:sp>
      <p:sp>
        <p:nvSpPr>
          <p:cNvPr id="457" name="Shape 457"/>
          <p:cNvSpPr/>
          <p:nvPr/>
        </p:nvSpPr>
        <p:spPr>
          <a:xfrm>
            <a:off x="2045402" y="86871"/>
            <a:ext cx="3621301" cy="413784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 anchor="t" anchorCtr="0">
            <a:noAutofit/>
          </a:bodyPr>
          <a:lstStyle/>
          <a:p>
            <a:pPr>
              <a:buSzPct val="25000"/>
            </a:pPr>
            <a:r>
              <a:rPr lang="en-IN" sz="2400" b="1" dirty="0" smtClean="0">
                <a:latin typeface="Cabin"/>
                <a:ea typeface="Cabin"/>
                <a:cs typeface="Cabin"/>
                <a:sym typeface="Cabin"/>
              </a:rPr>
              <a:t>MOVIES ON THE IMDB</a:t>
            </a:r>
            <a:endParaRPr lang="en-IN" sz="2400" b="1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3430780" y="2413793"/>
            <a:ext cx="611694" cy="302092"/>
          </a:xfrm>
          <a:prstGeom prst="wedgeRectCallout">
            <a:avLst>
              <a:gd name="adj1" fmla="val -63285"/>
              <a:gd name="adj2" fmla="val -87628"/>
            </a:avLst>
          </a:prstGeom>
          <a:solidFill>
            <a:srgbClr val="DCE6F2"/>
          </a:solidFill>
          <a:ln w="9525" cap="flat" cmpd="sng">
            <a:solidFill>
              <a:srgbClr val="B9CDE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IN" sz="1089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 Idiots</a:t>
            </a:r>
          </a:p>
        </p:txBody>
      </p:sp>
    </p:spTree>
    <p:extLst>
      <p:ext uri="{BB962C8B-B14F-4D97-AF65-F5344CB8AC3E}">
        <p14:creationId xmlns:p14="http://schemas.microsoft.com/office/powerpoint/2010/main" val="363952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5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5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5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5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251684" y="3616230"/>
            <a:ext cx="2664296" cy="1656184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cap="all" dirty="0">
                <a:solidFill>
                  <a:prstClr val="white"/>
                </a:solidFill>
                <a:latin typeface="Trebuchet MS"/>
              </a:rPr>
              <a:t>SHOW</a:t>
            </a:r>
            <a:endParaRPr lang="en-IN" dirty="0">
              <a:solidFill>
                <a:prstClr val="white"/>
              </a:solidFill>
              <a:latin typeface="Trebuchet MS"/>
            </a:endParaRPr>
          </a:p>
          <a:p>
            <a:pPr algn="ctr"/>
            <a:r>
              <a:rPr lang="en-IN" dirty="0">
                <a:solidFill>
                  <a:prstClr val="white"/>
                </a:solidFill>
              </a:rPr>
              <a:t>me what is happening with the data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276020" y="3616230"/>
            <a:ext cx="2664296" cy="1656184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cap="all" dirty="0">
                <a:solidFill>
                  <a:prstClr val="white"/>
                </a:solidFill>
                <a:latin typeface="Trebuchet MS"/>
              </a:rPr>
              <a:t>Explain</a:t>
            </a:r>
            <a:endParaRPr lang="en-IN" cap="all" dirty="0">
              <a:solidFill>
                <a:prstClr val="white"/>
              </a:solidFill>
              <a:latin typeface="Trebuchet MS"/>
            </a:endParaRPr>
          </a:p>
          <a:p>
            <a:pPr algn="ctr"/>
            <a:r>
              <a:rPr lang="en-IN" dirty="0">
                <a:solidFill>
                  <a:prstClr val="white"/>
                </a:solidFill>
              </a:rPr>
              <a:t>to me why it’s happening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276020" y="1585586"/>
            <a:ext cx="2664296" cy="1656184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Allow me to</a:t>
            </a:r>
          </a:p>
          <a:p>
            <a:pPr algn="ctr"/>
            <a:r>
              <a:rPr lang="en-IN" sz="4000" cap="all" dirty="0">
                <a:solidFill>
                  <a:prstClr val="white"/>
                </a:solidFill>
                <a:latin typeface="Trebuchet MS"/>
              </a:rPr>
              <a:t>explore</a:t>
            </a:r>
            <a:endParaRPr lang="en-IN" cap="all" dirty="0">
              <a:solidFill>
                <a:prstClr val="white"/>
              </a:solidFill>
              <a:latin typeface="Trebuchet MS"/>
            </a:endParaRPr>
          </a:p>
          <a:p>
            <a:pPr algn="ctr"/>
            <a:r>
              <a:rPr lang="en-IN" dirty="0">
                <a:solidFill>
                  <a:prstClr val="white"/>
                </a:solidFill>
              </a:rPr>
              <a:t>and figure it out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51684" y="1600006"/>
            <a:ext cx="2664296" cy="1656184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Just</a:t>
            </a:r>
          </a:p>
          <a:p>
            <a:pPr algn="ctr"/>
            <a:r>
              <a:rPr lang="en-IN" sz="4000" cap="all" dirty="0">
                <a:solidFill>
                  <a:prstClr val="white"/>
                </a:solidFill>
                <a:latin typeface="Trebuchet MS"/>
              </a:rPr>
              <a:t>expose</a:t>
            </a:r>
            <a:endParaRPr lang="en-IN" cap="all" dirty="0">
              <a:solidFill>
                <a:prstClr val="white"/>
              </a:solidFill>
              <a:latin typeface="Trebuchet MS"/>
            </a:endParaRPr>
          </a:p>
          <a:p>
            <a:pPr algn="ctr"/>
            <a:r>
              <a:rPr lang="en-IN" dirty="0">
                <a:solidFill>
                  <a:prstClr val="white"/>
                </a:solidFill>
              </a:rPr>
              <a:t>the data to 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048" y="5646874"/>
            <a:ext cx="6941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Calibri" panose="020F0502020204030204" pitchFamily="34" charset="0"/>
              </a:rPr>
              <a:t>Simplifying access to data is a big win</a:t>
            </a:r>
          </a:p>
        </p:txBody>
      </p:sp>
    </p:spTree>
    <p:extLst>
      <p:ext uri="{BB962C8B-B14F-4D97-AF65-F5344CB8AC3E}">
        <p14:creationId xmlns:p14="http://schemas.microsoft.com/office/powerpoint/2010/main" val="60906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251684" y="3616230"/>
            <a:ext cx="2664296" cy="165618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cap="all" dirty="0">
                <a:solidFill>
                  <a:schemeClr val="bg1"/>
                </a:solidFill>
                <a:latin typeface="Trebuchet MS"/>
              </a:rPr>
              <a:t>SHOW</a:t>
            </a:r>
            <a:endParaRPr lang="en-IN" dirty="0">
              <a:solidFill>
                <a:schemeClr val="bg1"/>
              </a:solidFill>
              <a:latin typeface="Trebuchet MS"/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me what is happening with the data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276020" y="3616230"/>
            <a:ext cx="2664296" cy="1656184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cap="all" dirty="0">
                <a:solidFill>
                  <a:prstClr val="white"/>
                </a:solidFill>
                <a:latin typeface="Trebuchet MS"/>
              </a:rPr>
              <a:t>Explain</a:t>
            </a:r>
            <a:endParaRPr lang="en-IN" cap="all" dirty="0">
              <a:solidFill>
                <a:prstClr val="white"/>
              </a:solidFill>
              <a:latin typeface="Trebuchet MS"/>
            </a:endParaRPr>
          </a:p>
          <a:p>
            <a:pPr algn="ctr"/>
            <a:r>
              <a:rPr lang="en-IN" dirty="0">
                <a:solidFill>
                  <a:prstClr val="white"/>
                </a:solidFill>
              </a:rPr>
              <a:t>to me why it’s happening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276020" y="1585586"/>
            <a:ext cx="2664296" cy="1656184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Allow me to</a:t>
            </a:r>
          </a:p>
          <a:p>
            <a:pPr algn="ctr"/>
            <a:r>
              <a:rPr lang="en-IN" sz="4000" cap="all" dirty="0">
                <a:solidFill>
                  <a:prstClr val="white"/>
                </a:solidFill>
                <a:latin typeface="Trebuchet MS"/>
              </a:rPr>
              <a:t>explore</a:t>
            </a:r>
            <a:endParaRPr lang="en-IN" cap="all" dirty="0">
              <a:solidFill>
                <a:prstClr val="white"/>
              </a:solidFill>
              <a:latin typeface="Trebuchet MS"/>
            </a:endParaRPr>
          </a:p>
          <a:p>
            <a:pPr algn="ctr"/>
            <a:r>
              <a:rPr lang="en-IN" dirty="0">
                <a:solidFill>
                  <a:prstClr val="white"/>
                </a:solidFill>
              </a:rPr>
              <a:t>and figure it out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51684" y="1600006"/>
            <a:ext cx="2664296" cy="1656184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Just</a:t>
            </a:r>
          </a:p>
          <a:p>
            <a:pPr algn="ctr"/>
            <a:r>
              <a:rPr lang="en-IN" sz="4000" cap="all" dirty="0">
                <a:solidFill>
                  <a:prstClr val="white"/>
                </a:solidFill>
                <a:latin typeface="Trebuchet MS"/>
              </a:rPr>
              <a:t>expose</a:t>
            </a:r>
            <a:endParaRPr lang="en-IN" cap="all" dirty="0">
              <a:solidFill>
                <a:prstClr val="white"/>
              </a:solidFill>
              <a:latin typeface="Trebuchet MS"/>
            </a:endParaRPr>
          </a:p>
          <a:p>
            <a:pPr algn="ctr"/>
            <a:r>
              <a:rPr lang="en-IN" dirty="0">
                <a:solidFill>
                  <a:prstClr val="white"/>
                </a:solidFill>
              </a:rPr>
              <a:t>the data to me</a:t>
            </a:r>
          </a:p>
        </p:txBody>
      </p:sp>
    </p:spTree>
    <p:extLst>
      <p:ext uri="{BB962C8B-B14F-4D97-AF65-F5344CB8AC3E}">
        <p14:creationId xmlns:p14="http://schemas.microsoft.com/office/powerpoint/2010/main" val="284479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11151"/>
            <a:ext cx="4572000" cy="68356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11738" y="3105836"/>
            <a:ext cx="325441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GB" sz="3600" b="1" cap="all" dirty="0">
                <a:solidFill>
                  <a:prstClr val="white"/>
                </a:solidFill>
              </a:rPr>
              <a:t>Education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0016" y="332657"/>
            <a:ext cx="54489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cap="all" dirty="0"/>
              <a:t>Predicting marks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68806" y="1256215"/>
            <a:ext cx="424847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i="1" dirty="0">
                <a:latin typeface="Cambria" pitchFamily="18" charset="0"/>
              </a:rPr>
              <a:t>What determines a child’s marks?</a:t>
            </a:r>
          </a:p>
          <a:p>
            <a:pPr>
              <a:spcAft>
                <a:spcPts val="1200"/>
              </a:spcAft>
            </a:pPr>
            <a:r>
              <a:rPr lang="en-GB" sz="2400" i="1" dirty="0">
                <a:latin typeface="Cambria" pitchFamily="18" charset="0"/>
              </a:rPr>
              <a:t>Do girls score better than boys?</a:t>
            </a:r>
          </a:p>
          <a:p>
            <a:pPr>
              <a:spcAft>
                <a:spcPts val="1200"/>
              </a:spcAft>
            </a:pPr>
            <a:r>
              <a:rPr lang="en-GB" sz="2400" i="1" dirty="0">
                <a:latin typeface="Cambria" pitchFamily="18" charset="0"/>
              </a:rPr>
              <a:t>Does the choice of subject matter?</a:t>
            </a:r>
          </a:p>
          <a:p>
            <a:pPr>
              <a:spcAft>
                <a:spcPts val="1200"/>
              </a:spcAft>
            </a:pPr>
            <a:r>
              <a:rPr lang="en-GB" sz="2400" i="1" dirty="0">
                <a:latin typeface="Cambria" pitchFamily="18" charset="0"/>
              </a:rPr>
              <a:t>Does the medium of instruction matter?</a:t>
            </a:r>
          </a:p>
          <a:p>
            <a:pPr>
              <a:spcAft>
                <a:spcPts val="1200"/>
              </a:spcAft>
            </a:pPr>
            <a:r>
              <a:rPr lang="en-GB" sz="2400" i="1" dirty="0">
                <a:latin typeface="Cambria" pitchFamily="18" charset="0"/>
              </a:rPr>
              <a:t>Does community or religion matter?</a:t>
            </a:r>
          </a:p>
          <a:p>
            <a:pPr>
              <a:spcAft>
                <a:spcPts val="1200"/>
              </a:spcAft>
            </a:pPr>
            <a:r>
              <a:rPr lang="en-GB" sz="2400" i="1" dirty="0">
                <a:latin typeface="Cambria" pitchFamily="18" charset="0"/>
              </a:rPr>
              <a:t>Does their birthday matter?</a:t>
            </a:r>
          </a:p>
          <a:p>
            <a:pPr>
              <a:spcAft>
                <a:spcPts val="1200"/>
              </a:spcAft>
            </a:pPr>
            <a:r>
              <a:rPr lang="en-GB" sz="2400" i="1" dirty="0">
                <a:latin typeface="Cambria" pitchFamily="18" charset="0"/>
              </a:rPr>
              <a:t>Does the first letter of their name matter?</a:t>
            </a:r>
          </a:p>
        </p:txBody>
      </p:sp>
    </p:spTree>
    <p:extLst>
      <p:ext uri="{BB962C8B-B14F-4D97-AF65-F5344CB8AC3E}">
        <p14:creationId xmlns:p14="http://schemas.microsoft.com/office/powerpoint/2010/main" val="392391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1991544" y="1337388"/>
          <a:ext cx="8208912" cy="5520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TN Class X: English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76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TN Class X: Social Science</a:t>
            </a:r>
            <a:endParaRPr lang="en-IN" dirty="0"/>
          </a:p>
        </p:txBody>
      </p:sp>
      <p:graphicFrame>
        <p:nvGraphicFramePr>
          <p:cNvPr id="3" name="Chart 2"/>
          <p:cNvGraphicFramePr/>
          <p:nvPr>
            <p:extLst/>
          </p:nvPr>
        </p:nvGraphicFramePr>
        <p:xfrm>
          <a:off x="1991544" y="1337388"/>
          <a:ext cx="8208912" cy="5520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742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TN Class X: Mathematics</a:t>
            </a:r>
            <a:endParaRPr lang="en-IN" dirty="0"/>
          </a:p>
        </p:txBody>
      </p:sp>
      <p:graphicFrame>
        <p:nvGraphicFramePr>
          <p:cNvPr id="3" name="Chart 2"/>
          <p:cNvGraphicFramePr/>
          <p:nvPr>
            <p:extLst/>
          </p:nvPr>
        </p:nvGraphicFramePr>
        <p:xfrm>
          <a:off x="1991544" y="1337388"/>
          <a:ext cx="8208912" cy="5520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9378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251684" y="3616230"/>
            <a:ext cx="2664296" cy="165618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cap="all" dirty="0">
                <a:solidFill>
                  <a:schemeClr val="bg1"/>
                </a:solidFill>
                <a:latin typeface="+mj-lt"/>
              </a:rPr>
              <a:t>SHOW</a:t>
            </a:r>
            <a:endParaRPr lang="en-IN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me what is happening with the data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276020" y="3616230"/>
            <a:ext cx="2664296" cy="1656184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cap="all" dirty="0">
                <a:latin typeface="+mj-lt"/>
              </a:rPr>
              <a:t>Explain</a:t>
            </a:r>
            <a:endParaRPr lang="en-IN" cap="all" dirty="0">
              <a:latin typeface="+mj-lt"/>
            </a:endParaRPr>
          </a:p>
          <a:p>
            <a:pPr algn="ctr"/>
            <a:r>
              <a:rPr lang="en-IN" dirty="0"/>
              <a:t>to me why it’s happening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276020" y="1585586"/>
            <a:ext cx="2664296" cy="1656184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Allow me to</a:t>
            </a:r>
          </a:p>
          <a:p>
            <a:pPr algn="ctr"/>
            <a:r>
              <a:rPr lang="en-IN" sz="4000" cap="all" dirty="0">
                <a:latin typeface="+mj-lt"/>
              </a:rPr>
              <a:t>explore</a:t>
            </a:r>
            <a:endParaRPr lang="en-IN" cap="all" dirty="0">
              <a:latin typeface="+mj-lt"/>
            </a:endParaRPr>
          </a:p>
          <a:p>
            <a:pPr algn="ctr"/>
            <a:r>
              <a:rPr lang="en-IN" dirty="0"/>
              <a:t>and figure it out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51684" y="1600006"/>
            <a:ext cx="2664296" cy="1656184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Just</a:t>
            </a:r>
          </a:p>
          <a:p>
            <a:pPr algn="ctr"/>
            <a:r>
              <a:rPr lang="en-IN" sz="4000" cap="all" dirty="0">
                <a:latin typeface="+mj-lt"/>
              </a:rPr>
              <a:t>expose</a:t>
            </a:r>
            <a:endParaRPr lang="en-IN" cap="all" dirty="0">
              <a:latin typeface="+mj-lt"/>
            </a:endParaRPr>
          </a:p>
          <a:p>
            <a:pPr algn="ctr"/>
            <a:r>
              <a:rPr lang="en-IN" dirty="0"/>
              <a:t>the data to 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83579" y="5646875"/>
            <a:ext cx="5824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dirty="0">
                <a:latin typeface="Calibri" panose="020F0502020204030204" pitchFamily="34" charset="0"/>
              </a:rPr>
              <a:t>… to make the hidden obvious</a:t>
            </a:r>
          </a:p>
        </p:txBody>
      </p:sp>
    </p:spTree>
    <p:extLst>
      <p:ext uri="{BB962C8B-B14F-4D97-AF65-F5344CB8AC3E}">
        <p14:creationId xmlns:p14="http://schemas.microsoft.com/office/powerpoint/2010/main" val="39186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251684" y="3616230"/>
            <a:ext cx="2664296" cy="1656184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cap="all" dirty="0">
                <a:latin typeface="+mj-lt"/>
              </a:rPr>
              <a:t>SHOW</a:t>
            </a:r>
            <a:endParaRPr lang="en-IN" dirty="0">
              <a:latin typeface="+mj-lt"/>
            </a:endParaRPr>
          </a:p>
          <a:p>
            <a:pPr algn="ctr"/>
            <a:r>
              <a:rPr lang="en-IN" dirty="0"/>
              <a:t>me what is happening with the data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276020" y="3616230"/>
            <a:ext cx="2664296" cy="165618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cap="all" dirty="0">
                <a:solidFill>
                  <a:schemeClr val="bg1"/>
                </a:solidFill>
                <a:latin typeface="+mj-lt"/>
              </a:rPr>
              <a:t>Explain</a:t>
            </a:r>
            <a:endParaRPr lang="en-IN" cap="all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to me why it’s happening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276020" y="1585586"/>
            <a:ext cx="2664296" cy="1656184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Allow me to</a:t>
            </a:r>
          </a:p>
          <a:p>
            <a:pPr algn="ctr"/>
            <a:r>
              <a:rPr lang="en-IN" sz="4000" cap="all" dirty="0">
                <a:latin typeface="+mj-lt"/>
              </a:rPr>
              <a:t>explore</a:t>
            </a:r>
            <a:endParaRPr lang="en-IN" cap="all" dirty="0">
              <a:latin typeface="+mj-lt"/>
            </a:endParaRPr>
          </a:p>
          <a:p>
            <a:pPr algn="ctr"/>
            <a:r>
              <a:rPr lang="en-IN" dirty="0"/>
              <a:t>and figure it out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51684" y="1600006"/>
            <a:ext cx="2664296" cy="1656184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Just</a:t>
            </a:r>
          </a:p>
          <a:p>
            <a:pPr algn="ctr"/>
            <a:r>
              <a:rPr lang="en-IN" sz="4000" cap="all" dirty="0">
                <a:latin typeface="+mj-lt"/>
              </a:rPr>
              <a:t>expose</a:t>
            </a:r>
            <a:endParaRPr lang="en-IN" cap="all" dirty="0">
              <a:latin typeface="+mj-lt"/>
            </a:endParaRPr>
          </a:p>
          <a:p>
            <a:pPr algn="ctr"/>
            <a:r>
              <a:rPr lang="en-IN" dirty="0"/>
              <a:t>the data to me</a:t>
            </a:r>
          </a:p>
        </p:txBody>
      </p:sp>
    </p:spTree>
    <p:extLst>
      <p:ext uri="{BB962C8B-B14F-4D97-AF65-F5344CB8AC3E}">
        <p14:creationId xmlns:p14="http://schemas.microsoft.com/office/powerpoint/2010/main" val="328051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996611" y="2595102"/>
            <a:ext cx="7564054" cy="2970363"/>
            <a:chOff x="472611" y="2595101"/>
            <a:chExt cx="7564054" cy="2970363"/>
          </a:xfrm>
        </p:grpSpPr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611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6943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1" name="Picture 18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1275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5607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69939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4" name="Picture 18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94271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8603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6" name="Picture 18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42935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7" name="Picture 18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67267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91599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9" name="Picture 18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15931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0" name="Picture 18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0263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1" name="Picture 19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595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2" name="Picture 19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88927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3" name="Picture 19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13259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4" name="Picture 19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37591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5" name="Picture 19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61923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86255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7" name="Picture 19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611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8" name="Picture 19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6943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1275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0" name="Picture 19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5607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1" name="Picture 20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69939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2" name="Picture 20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94271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3" name="Picture 20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8603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4" name="Picture 20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42935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5" name="Picture 20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67267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6" name="Picture 20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91599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7" name="Picture 20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15931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8" name="Picture 20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0263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9" name="Picture 20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595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88927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1" name="Picture 21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13259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2" name="Picture 21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37591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Picture 21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61923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4" name="Picture 21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86255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5" name="Picture 21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611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6" name="Picture 21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6943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7" name="Picture 21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1275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8" name="Picture 21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5607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9" name="Picture 2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69939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0" name="Picture 21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94271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1" name="Picture 22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8603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42935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3" name="Picture 22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67267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4" name="Picture 22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91599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5" name="Picture 22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15931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0263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7" name="Picture 22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595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8" name="Picture 22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88927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9" name="Picture 22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13259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0" name="Picture 22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37591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1" name="Picture 23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61923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2" name="Picture 23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86255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611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6943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5" name="Picture 23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1275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6" name="Picture 23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5607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7" name="Picture 23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69939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8" name="Picture 23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94271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9" name="Picture 23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8603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0" name="Picture 23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42935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1" name="Picture 24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67267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2" name="Picture 24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91599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3" name="Picture 24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15931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4" name="Picture 24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0263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595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6" name="Picture 24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88927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7" name="Picture 24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13259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8" name="Picture 24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37591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9" name="Picture 24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61923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0" name="Picture 24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86255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1" name="Picture 25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611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2" name="Picture 25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6943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3" name="Picture 25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1275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4" name="Picture 25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5607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5" name="Picture 25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69939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6" name="Picture 25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94271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7" name="Picture 25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8603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8" name="Picture 25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42935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9" name="Picture 25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67267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0" name="Picture 25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91599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1" name="Picture 26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15931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2" name="Picture 26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0263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3" name="Picture 26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595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4" name="Picture 26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88927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5" name="Picture 26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13259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6" name="Picture 26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37591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7" name="Picture 26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61923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8" name="Picture 26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86255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9" name="Picture 26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611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0" name="Picture 26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6943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1" name="Picture 27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1275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2" name="Picture 27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5607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69939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4" name="Picture 27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94271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5" name="Picture 27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8603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6" name="Picture 27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42935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7" name="Picture 27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67267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8" name="Picture 27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91599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9" name="Picture 27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15931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0" name="Picture 27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0263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1" name="Picture 28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595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2" name="Picture 28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88927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3" name="Picture 28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13259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4" name="Picture 28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37591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5" name="Picture 28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61923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6" name="Picture 28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86255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7" name="Picture 28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611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8" name="Picture 28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6943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9" name="Picture 28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1275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0" name="Picture 28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5607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1" name="Picture 29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69939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2" name="Picture 29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94271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3" name="Picture 29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8603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4" name="Picture 29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42935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5" name="Picture 29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67267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6" name="Picture 29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91599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7" name="Picture 29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15931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8" name="Picture 29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0263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9" name="Picture 29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595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0" name="Picture 29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88927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1" name="Picture 30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13259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2" name="Picture 30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37591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3" name="Picture 30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61923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4" name="Picture 30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86255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9536" y="2436364"/>
            <a:ext cx="7920000" cy="3224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11049" y="162866"/>
            <a:ext cx="9257763" cy="7780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Let’s look at 15 years of US Birth Data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952852"/>
            <a:ext cx="2808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IN" sz="1200" dirty="0"/>
              <a:t>This is a dataset (1975 – 1990) that has been around for several years, and has been studied extensively. Yet, a visualization can reveal patterns that are neither obvious nor well known.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15880" y="952851"/>
            <a:ext cx="4968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IN" sz="1200" i="1" dirty="0"/>
              <a:t>For example,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Are birthdays uniformly distributed?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Do doctors or parents exercise the C-section option to move dates?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Is there any day of the month that has unusually high or low births?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Are there any months with relatively high or low births?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12224" y="5777045"/>
            <a:ext cx="2448272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IN" sz="1200" dirty="0"/>
              <a:t>Very high births in September. But this is fairly well known. Most conceptions happen during the winter holiday season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9696400" y="4740620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056440" y="4740620"/>
            <a:ext cx="0" cy="10646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41689" y="5777045"/>
            <a:ext cx="2448272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IN" sz="1200" dirty="0"/>
              <a:t>Relatively few births during the Christmas and Thanksgiving holidays, as well as New Year and Independence Day.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8040217" y="5445224"/>
            <a:ext cx="5729" cy="3600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09179" y="5777045"/>
            <a:ext cx="1866481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IN" sz="1200" dirty="0"/>
              <a:t>Most people prefer not to have children on the 13</a:t>
            </a:r>
            <a:r>
              <a:rPr lang="en-IN" sz="1200" baseline="30000" dirty="0"/>
              <a:t>th</a:t>
            </a:r>
            <a:r>
              <a:rPr lang="en-IN" sz="1200" dirty="0"/>
              <a:t> of any month, given that it’s an unlucky day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370194" y="5445224"/>
            <a:ext cx="5727" cy="3600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42380" y="5777045"/>
            <a:ext cx="2066799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IN" sz="1200" dirty="0"/>
              <a:t>Some special days like April Fool’s day are avoided, but Valentine’s Day is quite popular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2423592" y="3429000"/>
            <a:ext cx="0" cy="237626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23592" y="3012428"/>
            <a:ext cx="302433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23592" y="3012428"/>
            <a:ext cx="0" cy="50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306693" y="2209030"/>
            <a:ext cx="233799" cy="237890"/>
          </a:xfrm>
          <a:prstGeom prst="rect">
            <a:avLst/>
          </a:prstGeom>
          <a:solidFill>
            <a:srgbClr val="3F007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3678553" y="2209030"/>
            <a:ext cx="233799" cy="237890"/>
          </a:xfrm>
          <a:prstGeom prst="rect">
            <a:avLst/>
          </a:prstGeom>
          <a:solidFill>
            <a:srgbClr val="FAF9F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2529570" y="2204865"/>
            <a:ext cx="85632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IN" sz="1000" dirty="0"/>
              <a:t>More births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12352" y="2204865"/>
            <a:ext cx="90281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IN" sz="1000" dirty="0"/>
              <a:t>Fewer births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15881" y="2204865"/>
            <a:ext cx="344998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IN" sz="1000" dirty="0"/>
              <a:t>… on average, for each day of the year (from 1975 to 1990)</a:t>
            </a:r>
          </a:p>
        </p:txBody>
      </p:sp>
    </p:spTree>
    <p:extLst>
      <p:ext uri="{BB962C8B-B14F-4D97-AF65-F5344CB8AC3E}">
        <p14:creationId xmlns:p14="http://schemas.microsoft.com/office/powerpoint/2010/main" val="199861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20" grpId="0"/>
      <p:bldP spid="22" grpId="0"/>
      <p:bldP spid="30" grpId="0" animBg="1"/>
      <p:bldP spid="31" grpId="0" animBg="1"/>
      <p:bldP spid="32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latin typeface="Calibri" panose="020F0502020204030204" pitchFamily="34" charset="0"/>
              </a:rPr>
              <a:t>BIG DATA also is…</a:t>
            </a:r>
            <a:endParaRPr lang="en-US" sz="48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38648"/>
            <a:ext cx="8946541" cy="4509751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FFFFFF"/>
                </a:solidFill>
                <a:latin typeface="Calibri" panose="020F0502020204030204" pitchFamily="34" charset="0"/>
                <a:sym typeface="Arial"/>
              </a:rPr>
              <a:t>Extremely large data sets that may be analysed computationally to reveal patterns, trends, and associations, especially relating to human behaviour and </a:t>
            </a:r>
            <a:r>
              <a:rPr lang="en-IN" sz="2400" dirty="0" smtClean="0">
                <a:solidFill>
                  <a:srgbClr val="FFFFFF"/>
                </a:solidFill>
                <a:latin typeface="Calibri" panose="020F0502020204030204" pitchFamily="34" charset="0"/>
                <a:sym typeface="Arial"/>
              </a:rPr>
              <a:t>interactions</a:t>
            </a:r>
          </a:p>
          <a:p>
            <a:pPr marL="0" indent="0">
              <a:buNone/>
            </a:pPr>
            <a:endParaRPr lang="en-IN" sz="2400" dirty="0" smtClean="0">
              <a:solidFill>
                <a:srgbClr val="FFFFFF"/>
              </a:solidFill>
              <a:latin typeface="Calibri" panose="020F0502020204030204" pitchFamily="34" charset="0"/>
              <a:sym typeface="Arial"/>
            </a:endParaRPr>
          </a:p>
          <a:p>
            <a:r>
              <a:rPr lang="en-IN" sz="2800" b="1" dirty="0" smtClean="0">
                <a:solidFill>
                  <a:srgbClr val="FFFFFF"/>
                </a:solidFill>
                <a:latin typeface="Calibri" panose="020F0502020204030204" pitchFamily="34" charset="0"/>
                <a:sym typeface="Arial"/>
              </a:rPr>
              <a:t>Which data is “BIG”?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FFFFFF"/>
                </a:solidFill>
                <a:latin typeface="Calibri" panose="020F0502020204030204" pitchFamily="34" charset="0"/>
                <a:sym typeface="Arial"/>
              </a:rPr>
              <a:t>Google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FFFFFF"/>
                </a:solidFill>
                <a:latin typeface="Calibri" panose="020F0502020204030204" pitchFamily="34" charset="0"/>
                <a:sym typeface="Arial"/>
              </a:rPr>
              <a:t>Social Media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FFFFFF"/>
                </a:solidFill>
                <a:latin typeface="Calibri" panose="020F0502020204030204" pitchFamily="34" charset="0"/>
                <a:sym typeface="Arial"/>
              </a:rPr>
              <a:t>E-Commerce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FFFFFF"/>
                </a:solidFill>
                <a:latin typeface="Calibri" panose="020F0502020204030204" pitchFamily="34" charset="0"/>
                <a:sym typeface="Arial"/>
              </a:rPr>
              <a:t>Geo-location </a:t>
            </a:r>
            <a:r>
              <a:rPr lang="en-IN" sz="2800" dirty="0" smtClean="0">
                <a:solidFill>
                  <a:srgbClr val="FFFFFF"/>
                </a:solidFill>
                <a:latin typeface="Calibri" panose="020F0502020204030204" pitchFamily="34" charset="0"/>
                <a:sym typeface="Arial"/>
              </a:rPr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57286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996611" y="2595102"/>
            <a:ext cx="7564054" cy="2970363"/>
            <a:chOff x="472611" y="2595101"/>
            <a:chExt cx="7564054" cy="297036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611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6943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1275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5607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69939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94271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8603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42935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67267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91599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15931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0263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595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88927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13259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37591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61923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86255" y="259510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611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6943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1275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5607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69939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94271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8603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42935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67267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91599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15931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0263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595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88927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13259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37591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61923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86255" y="302714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611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6943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1275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5607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69939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94271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8603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42935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67267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91599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15931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0263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595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88927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13259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37591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61923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86255" y="3459197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611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6943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1275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5607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69939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94271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8603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42935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67267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91599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15931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0263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595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88927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13259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37591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61923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86255" y="3891245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611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6943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1275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5607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69939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94271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8603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42935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67267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91599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15931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0263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595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88927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13259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37591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61923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86255" y="4323293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611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6943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1275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5607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69939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94271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8603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42935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67267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91599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15931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0263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595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88927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13259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37591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61923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86255" y="4755341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611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6943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1275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5607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69939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94271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8603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42935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67267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91599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15931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40263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595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88927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13259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37591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61923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86255" y="5187389"/>
              <a:ext cx="350410" cy="378075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39315" y="137842"/>
            <a:ext cx="9404723" cy="761618"/>
          </a:xfrm>
        </p:spPr>
        <p:txBody>
          <a:bodyPr>
            <a:normAutofit/>
          </a:bodyPr>
          <a:lstStyle/>
          <a:p>
            <a:r>
              <a:rPr lang="en-IN" dirty="0" smtClean="0"/>
              <a:t>The pattern in India is quite different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952852"/>
            <a:ext cx="2808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IN" sz="1200" dirty="0"/>
              <a:t>This is a birth date dataset that’s obtained from school admission data for over 10 million children. When we compare this with births in the US, we see none of the same patterns.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0416" y="2467302"/>
            <a:ext cx="7920000" cy="316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15880" y="952851"/>
            <a:ext cx="4968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IN" sz="1200" i="1" dirty="0"/>
              <a:t>For example,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Is there an aversion to the 13</a:t>
            </a:r>
            <a:r>
              <a:rPr lang="en-IN" sz="1200" baseline="30000" dirty="0"/>
              <a:t>th</a:t>
            </a:r>
            <a:r>
              <a:rPr lang="en-IN" sz="1200" dirty="0"/>
              <a:t> or is there a local cultural nuance?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Are holidays avoided for births?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Which months have a higher propensity for births, and why?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Are there any patterns not found in the US data?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12224" y="5777045"/>
            <a:ext cx="2448272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IN" sz="1200" dirty="0"/>
              <a:t>Very few children are born in the month of August, and thereafter. Most births are concentrated in the first half of the year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696400" y="4527436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056440" y="4527436"/>
            <a:ext cx="0" cy="1277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15880" y="5777045"/>
            <a:ext cx="2448272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IN" sz="1200" dirty="0"/>
              <a:t>We see a large number of children born on the 5</a:t>
            </a:r>
            <a:r>
              <a:rPr lang="en-IN" sz="1200" baseline="30000" dirty="0"/>
              <a:t>th</a:t>
            </a:r>
            <a:r>
              <a:rPr lang="en-IN" sz="1200" dirty="0"/>
              <a:t>, 10</a:t>
            </a:r>
            <a:r>
              <a:rPr lang="en-IN" sz="1200" baseline="30000" dirty="0"/>
              <a:t>th</a:t>
            </a:r>
            <a:r>
              <a:rPr lang="en-IN" sz="1200" dirty="0"/>
              <a:t>, 15</a:t>
            </a:r>
            <a:r>
              <a:rPr lang="en-IN" sz="1200" baseline="30000" dirty="0"/>
              <a:t>th</a:t>
            </a:r>
            <a:r>
              <a:rPr lang="en-IN" sz="1200" dirty="0"/>
              <a:t>, 20</a:t>
            </a:r>
            <a:r>
              <a:rPr lang="en-IN" sz="1200" baseline="30000" dirty="0"/>
              <a:t>th</a:t>
            </a:r>
            <a:r>
              <a:rPr lang="en-IN" sz="1200" dirty="0"/>
              <a:t> and 25</a:t>
            </a:r>
            <a:r>
              <a:rPr lang="en-IN" sz="1200" baseline="30000" dirty="0"/>
              <a:t>th</a:t>
            </a:r>
            <a:r>
              <a:rPr lang="en-IN" sz="1200" dirty="0"/>
              <a:t> of each month – that is, round numbered dates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064643" y="4414238"/>
            <a:ext cx="0" cy="139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28967" y="4414238"/>
            <a:ext cx="0" cy="139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95846" y="5777045"/>
            <a:ext cx="2448272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IN" sz="1200" dirty="0"/>
              <a:t>Such round numbered patterns a typical indication of fraud. Here, birthdates are </a:t>
            </a:r>
            <a:r>
              <a:rPr lang="en-IN" sz="1200" i="1" dirty="0"/>
              <a:t>brought forward to aid early school admission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6693" y="2216724"/>
            <a:ext cx="233799" cy="237890"/>
          </a:xfrm>
          <a:prstGeom prst="rect">
            <a:avLst/>
          </a:prstGeom>
          <a:solidFill>
            <a:srgbClr val="0D377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3678553" y="2216724"/>
            <a:ext cx="233799" cy="237890"/>
          </a:xfrm>
          <a:prstGeom prst="rect">
            <a:avLst/>
          </a:prstGeom>
          <a:solidFill>
            <a:srgbClr val="F3F8F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2529570" y="2204865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More births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12352" y="2204865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Fewer births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15881" y="2212559"/>
            <a:ext cx="348524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IN" sz="1000" dirty="0"/>
              <a:t>… on average, for each day of the year (from 2007 to 2013)</a:t>
            </a:r>
          </a:p>
        </p:txBody>
      </p:sp>
    </p:spTree>
    <p:extLst>
      <p:ext uri="{BB962C8B-B14F-4D97-AF65-F5344CB8AC3E}">
        <p14:creationId xmlns:p14="http://schemas.microsoft.com/office/powerpoint/2010/main" val="334172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7" grpId="0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1521" y="96815"/>
            <a:ext cx="9592614" cy="77809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This adversely impacts children’s marks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952852"/>
            <a:ext cx="2808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IN" sz="1200" dirty="0"/>
              <a:t>It’s a well established fact that older children tend to do better at school in most activities. Since many children have had their birth dates brought forward, these younger children suffer.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0416" y="2467302"/>
            <a:ext cx="7920000" cy="316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44" t="9000" r="749" b="3299"/>
          <a:stretch/>
        </p:blipFill>
        <p:spPr>
          <a:xfrm>
            <a:off x="2309831" y="2655350"/>
            <a:ext cx="7533584" cy="292565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/>
          <p:cNvSpPr txBox="1"/>
          <p:nvPr/>
        </p:nvSpPr>
        <p:spPr>
          <a:xfrm>
            <a:off x="5015880" y="952851"/>
            <a:ext cx="4968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IN" sz="1200" dirty="0"/>
              <a:t>The average marks of children “born” on the 1</a:t>
            </a:r>
            <a:r>
              <a:rPr lang="en-IN" sz="1200" baseline="30000" dirty="0"/>
              <a:t>st</a:t>
            </a:r>
            <a:r>
              <a:rPr lang="en-IN" sz="1200" dirty="0"/>
              <a:t>, 5</a:t>
            </a:r>
            <a:r>
              <a:rPr lang="en-IN" sz="1200" baseline="30000" dirty="0"/>
              <a:t>th</a:t>
            </a:r>
            <a:r>
              <a:rPr lang="en-IN" sz="1200" dirty="0"/>
              <a:t>, 10</a:t>
            </a:r>
            <a:r>
              <a:rPr lang="en-IN" sz="1200" baseline="30000" dirty="0"/>
              <a:t>th</a:t>
            </a:r>
            <a:r>
              <a:rPr lang="en-IN" sz="1200" dirty="0"/>
              <a:t>, 15</a:t>
            </a:r>
            <a:r>
              <a:rPr lang="en-IN" sz="1200" baseline="30000" dirty="0"/>
              <a:t>th</a:t>
            </a:r>
            <a:r>
              <a:rPr lang="en-IN" sz="1200" dirty="0"/>
              <a:t> etc. of the month tend to score lower marks. 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Are holidays avoided for births?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Which months have a higher propensity for births, and why?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Are there any patterns not found in the US data?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06693" y="2216724"/>
            <a:ext cx="233799" cy="237890"/>
          </a:xfrm>
          <a:prstGeom prst="rect">
            <a:avLst/>
          </a:prstGeom>
          <a:solidFill>
            <a:srgbClr val="56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3678553" y="2216724"/>
            <a:ext cx="233799" cy="23789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2529570" y="2204864"/>
            <a:ext cx="10038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Higher marks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12352" y="2204864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Lower marks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15880" y="2212559"/>
            <a:ext cx="460735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IN" sz="1000" dirty="0"/>
              <a:t>… on average, for children born on a given day of the year (from 2007 to 2013)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981200" y="5807241"/>
            <a:ext cx="8229600" cy="7181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Children “born” on round numbered days score lower marks on average,</a:t>
            </a:r>
          </a:p>
          <a:p>
            <a:pPr algn="ctr"/>
            <a:r>
              <a:rPr lang="en-IN" sz="1600" b="1" dirty="0">
                <a:solidFill>
                  <a:schemeClr val="bg1"/>
                </a:solidFill>
              </a:rPr>
              <a:t>due to a higher proportion of younger children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393991" y="4414238"/>
            <a:ext cx="0" cy="139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06341" y="4414238"/>
            <a:ext cx="0" cy="139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28966" y="4414238"/>
            <a:ext cx="0" cy="139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32104" y="4414238"/>
            <a:ext cx="0" cy="139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54728" y="4414238"/>
            <a:ext cx="0" cy="139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477353" y="4414238"/>
            <a:ext cx="0" cy="139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3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251684" y="3616230"/>
            <a:ext cx="2664296" cy="1656184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cap="all" dirty="0">
                <a:latin typeface="+mj-lt"/>
              </a:rPr>
              <a:t>SHOW</a:t>
            </a:r>
            <a:endParaRPr lang="en-IN" dirty="0">
              <a:latin typeface="+mj-lt"/>
            </a:endParaRPr>
          </a:p>
          <a:p>
            <a:pPr algn="ctr"/>
            <a:r>
              <a:rPr lang="en-IN" dirty="0"/>
              <a:t>me what is happening with the data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276020" y="3616230"/>
            <a:ext cx="2664296" cy="1656184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cap="all" dirty="0">
                <a:latin typeface="+mj-lt"/>
              </a:rPr>
              <a:t>Explain</a:t>
            </a:r>
            <a:endParaRPr lang="en-IN" cap="all" dirty="0">
              <a:latin typeface="+mj-lt"/>
            </a:endParaRPr>
          </a:p>
          <a:p>
            <a:pPr algn="ctr"/>
            <a:r>
              <a:rPr lang="en-IN" dirty="0"/>
              <a:t>to me why it’s happening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276020" y="1585586"/>
            <a:ext cx="2664296" cy="165618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Allow me to</a:t>
            </a:r>
          </a:p>
          <a:p>
            <a:pPr algn="ctr"/>
            <a:r>
              <a:rPr lang="en-IN" sz="4000" cap="all" dirty="0">
                <a:solidFill>
                  <a:schemeClr val="bg1"/>
                </a:solidFill>
                <a:latin typeface="+mj-lt"/>
              </a:rPr>
              <a:t>explore</a:t>
            </a:r>
            <a:endParaRPr lang="en-IN" cap="all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and figure it out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51684" y="1600006"/>
            <a:ext cx="2664296" cy="1656184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Just</a:t>
            </a:r>
          </a:p>
          <a:p>
            <a:pPr algn="ctr"/>
            <a:r>
              <a:rPr lang="en-IN" sz="4000" cap="all" dirty="0">
                <a:latin typeface="+mj-lt"/>
              </a:rPr>
              <a:t>expose</a:t>
            </a:r>
            <a:endParaRPr lang="en-IN" cap="all" dirty="0">
              <a:latin typeface="+mj-lt"/>
            </a:endParaRPr>
          </a:p>
          <a:p>
            <a:pPr algn="ctr"/>
            <a:r>
              <a:rPr lang="en-IN" dirty="0"/>
              <a:t>the data to me</a:t>
            </a:r>
          </a:p>
        </p:txBody>
      </p:sp>
    </p:spTree>
    <p:extLst>
      <p:ext uri="{BB962C8B-B14F-4D97-AF65-F5344CB8AC3E}">
        <p14:creationId xmlns:p14="http://schemas.microsoft.com/office/powerpoint/2010/main" val="23090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 txBox="1"/>
          <p:nvPr/>
        </p:nvSpPr>
        <p:spPr>
          <a:xfrm>
            <a:off x="1943367" y="103030"/>
            <a:ext cx="7886712" cy="463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IN" sz="2903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/>
            </a:r>
            <a:br>
              <a:rPr lang="en-IN" sz="2903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IN" sz="4800" dirty="0" smtClean="0">
                <a:latin typeface="Calibri" panose="020F0502020204030204" pitchFamily="34" charset="0"/>
                <a:ea typeface="Quattrocento Sans"/>
                <a:cs typeface="Quattrocento Sans"/>
                <a:sym typeface="Quattrocento Sans"/>
              </a:rPr>
              <a:t>SUICIDES IN INDIA</a:t>
            </a:r>
            <a:endParaRPr lang="en-IN" sz="4800" dirty="0">
              <a:latin typeface="Calibri" panose="020F0502020204030204" pitchFamily="34" charset="0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34" name="Shape 83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0249" y="1161012"/>
            <a:ext cx="8807030" cy="4339993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Shape 835"/>
          <p:cNvSpPr txBox="1"/>
          <p:nvPr/>
        </p:nvSpPr>
        <p:spPr>
          <a:xfrm>
            <a:off x="1784789" y="5617271"/>
            <a:ext cx="8229627" cy="1045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endParaRPr lang="en-IN" sz="2903" u="sng" dirty="0">
              <a:latin typeface="Calibri" panose="020F0502020204030204" pitchFamily="34" charset="0"/>
              <a:sym typeface="Arial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68260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/>
          <p:nvPr/>
        </p:nvSpPr>
        <p:spPr>
          <a:xfrm>
            <a:off x="283335" y="128349"/>
            <a:ext cx="11552350" cy="565319"/>
          </a:xfrm>
          <a:prstGeom prst="rect">
            <a:avLst/>
          </a:prstGeom>
          <a:noFill/>
          <a:ln>
            <a:noFill/>
          </a:ln>
        </p:spPr>
        <p:txBody>
          <a:bodyPr lIns="82939" tIns="41458" rIns="82939" bIns="41458" anchor="b" anchorCtr="0">
            <a:noAutofit/>
          </a:bodyPr>
          <a:lstStyle/>
          <a:p>
            <a:pPr lvl="1" algn="ctr">
              <a:buSzPct val="25000"/>
            </a:pPr>
            <a:r>
              <a:rPr lang="en-IN" sz="3600" cap="small" dirty="0" smtClean="0">
                <a:latin typeface="Calibri" panose="020F0502020204030204" pitchFamily="34" charset="0"/>
                <a:ea typeface="Cabin"/>
                <a:cs typeface="Cabin"/>
                <a:sym typeface="Cabin"/>
              </a:rPr>
              <a:t>UTTERLY, BUTTERLY, COLORFUL</a:t>
            </a:r>
            <a:endParaRPr lang="en-IN" sz="3600" cap="small" dirty="0">
              <a:solidFill>
                <a:srgbClr val="FFFFFF"/>
              </a:solidFill>
              <a:latin typeface="Calibri" panose="020F0502020204030204" pitchFamily="34" charset="0"/>
              <a:ea typeface="Cabin"/>
              <a:cs typeface="Cabin"/>
              <a:sym typeface="Cabin"/>
            </a:endParaRPr>
          </a:p>
        </p:txBody>
      </p:sp>
      <p:pic>
        <p:nvPicPr>
          <p:cNvPr id="841" name="Shape 8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3521" y="955263"/>
            <a:ext cx="9144066" cy="5715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Shape 8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772" y="1622804"/>
            <a:ext cx="3809619" cy="19049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628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Calibri" panose="020F0502020204030204" pitchFamily="34" charset="0"/>
              </a:rPr>
              <a:t>HOW THE WORLD SEARCHED FOR TERROR </a:t>
            </a:r>
            <a:r>
              <a:rPr lang="en-US" sz="4800" dirty="0" smtClean="0">
                <a:latin typeface="Calibri" panose="020F0502020204030204" pitchFamily="34" charset="0"/>
              </a:rPr>
              <a:t>ATTACKS ?</a:t>
            </a:r>
            <a:endParaRPr lang="en-US" sz="4800" dirty="0">
              <a:latin typeface="Calibri" panose="020F0502020204030204" pitchFamily="34" charset="0"/>
            </a:endParaRPr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37" y="2052638"/>
            <a:ext cx="8599786" cy="4195762"/>
          </a:xfrm>
        </p:spPr>
      </p:pic>
    </p:spTree>
    <p:extLst>
      <p:ext uri="{BB962C8B-B14F-4D97-AF65-F5344CB8AC3E}">
        <p14:creationId xmlns:p14="http://schemas.microsoft.com/office/powerpoint/2010/main" val="270175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latin typeface="Calibri" panose="020F0502020204030204" pitchFamily="34" charset="0"/>
              </a:rPr>
              <a:t>DATAMEET GOOGLE GROUP</a:t>
            </a:r>
            <a:endParaRPr lang="en-US" sz="4800" dirty="0">
              <a:latin typeface="Calibri" panose="020F0502020204030204" pitchFamily="34" charset="0"/>
            </a:endParaRPr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84" y="1618587"/>
            <a:ext cx="8947150" cy="4606367"/>
          </a:xfrm>
        </p:spPr>
      </p:pic>
    </p:spTree>
    <p:extLst>
      <p:ext uri="{BB962C8B-B14F-4D97-AF65-F5344CB8AC3E}">
        <p14:creationId xmlns:p14="http://schemas.microsoft.com/office/powerpoint/2010/main" val="14047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latin typeface="Calibri" panose="020F0502020204030204" pitchFamily="34" charset="0"/>
              </a:rPr>
              <a:t>BIG DATA HANDY TOOLS</a:t>
            </a:r>
            <a:endParaRPr lang="en-US" sz="48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600" dirty="0" smtClean="0">
                <a:latin typeface="Calibri" panose="020F0502020204030204" pitchFamily="34" charset="0"/>
              </a:rPr>
              <a:t>Programming Languages</a:t>
            </a:r>
          </a:p>
          <a:p>
            <a:pPr lvl="1"/>
            <a:r>
              <a:rPr lang="en-US" sz="2800" dirty="0" smtClean="0">
                <a:latin typeface="Calibri" panose="020F0502020204030204" pitchFamily="34" charset="0"/>
              </a:rPr>
              <a:t>Python</a:t>
            </a:r>
          </a:p>
          <a:p>
            <a:pPr lvl="1"/>
            <a:r>
              <a:rPr lang="en-US" sz="2800" dirty="0" smtClean="0">
                <a:latin typeface="Calibri" panose="020F0502020204030204" pitchFamily="34" charset="0"/>
              </a:rPr>
              <a:t>R</a:t>
            </a:r>
            <a:endParaRPr lang="en-US" sz="2800" dirty="0">
              <a:latin typeface="Calibri" panose="020F0502020204030204" pitchFamily="34" charset="0"/>
            </a:endParaRPr>
          </a:p>
          <a:p>
            <a:pPr lvl="1"/>
            <a:r>
              <a:rPr lang="en-US" sz="2800" dirty="0" smtClean="0">
                <a:latin typeface="Calibri" panose="020F0502020204030204" pitchFamily="34" charset="0"/>
              </a:rPr>
              <a:t>Octave</a:t>
            </a:r>
          </a:p>
        </p:txBody>
      </p:sp>
    </p:spTree>
    <p:extLst>
      <p:ext uri="{BB962C8B-B14F-4D97-AF65-F5344CB8AC3E}">
        <p14:creationId xmlns:p14="http://schemas.microsoft.com/office/powerpoint/2010/main" val="109529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latin typeface="Calibri" panose="020F0502020204030204" pitchFamily="34" charset="0"/>
              </a:rPr>
              <a:t>BIG DATA HANDY TOOLS</a:t>
            </a:r>
            <a:endParaRPr lang="en-US" sz="48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000" dirty="0">
                <a:latin typeface="Calibri" panose="020F0502020204030204" pitchFamily="34" charset="0"/>
              </a:rPr>
              <a:t>Databases</a:t>
            </a:r>
          </a:p>
          <a:p>
            <a:pPr lvl="1"/>
            <a:r>
              <a:rPr lang="en-US" sz="2800" dirty="0" err="1"/>
              <a:t>Hadoop</a:t>
            </a:r>
            <a:endParaRPr lang="en-US" sz="2800" dirty="0"/>
          </a:p>
          <a:p>
            <a:pPr lvl="1"/>
            <a:r>
              <a:rPr lang="en-US" sz="2800" dirty="0"/>
              <a:t>Mondo DB</a:t>
            </a:r>
          </a:p>
          <a:p>
            <a:pPr lvl="1"/>
            <a:r>
              <a:rPr lang="en-US" sz="2800" dirty="0" err="1" smtClean="0">
                <a:latin typeface="Calibri" panose="020F0502020204030204" pitchFamily="34" charset="0"/>
              </a:rPr>
              <a:t>TeraData</a:t>
            </a:r>
            <a:endParaRPr lang="en-US" sz="28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2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latin typeface="Calibri" panose="020F0502020204030204" pitchFamily="34" charset="0"/>
              </a:rPr>
              <a:t>BIG DATA HANDY TOOLS</a:t>
            </a:r>
            <a:endParaRPr lang="en-US" sz="48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/>
              <a:t>Front End </a:t>
            </a:r>
            <a:r>
              <a:rPr lang="en-US" sz="2800" dirty="0" err="1"/>
              <a:t>Javascript</a:t>
            </a:r>
            <a:r>
              <a:rPr lang="en-US" sz="2800" dirty="0"/>
              <a:t> Libraries</a:t>
            </a:r>
          </a:p>
          <a:p>
            <a:pPr lvl="1"/>
            <a:r>
              <a:rPr lang="en-US" sz="2800" dirty="0"/>
              <a:t>D3.JS</a:t>
            </a:r>
          </a:p>
          <a:p>
            <a:pPr lvl="1"/>
            <a:r>
              <a:rPr lang="en-US" sz="2800" dirty="0"/>
              <a:t>Dimple </a:t>
            </a:r>
            <a:r>
              <a:rPr lang="en-US" sz="2800" dirty="0" err="1"/>
              <a:t>Js</a:t>
            </a:r>
            <a:endParaRPr lang="en-US" sz="2800" dirty="0"/>
          </a:p>
          <a:p>
            <a:pPr marL="457200" lvl="1" indent="0">
              <a:buNone/>
            </a:pPr>
            <a:endParaRPr lang="en-US" sz="28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7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961" y="452718"/>
            <a:ext cx="9404723" cy="1400530"/>
          </a:xfrm>
        </p:spPr>
        <p:txBody>
          <a:bodyPr/>
          <a:lstStyle/>
          <a:p>
            <a:pPr lvl="0" algn="ctr"/>
            <a:r>
              <a:rPr lang="en-IN" sz="4800" dirty="0" smtClean="0">
                <a:solidFill>
                  <a:srgbClr val="FFFFFF"/>
                </a:solidFill>
                <a:latin typeface="Calibri" panose="020F0502020204030204" pitchFamily="34" charset="0"/>
                <a:sym typeface="Arial"/>
              </a:rPr>
              <a:t>WHY </a:t>
            </a:r>
            <a:r>
              <a:rPr lang="en-IN" sz="4800" dirty="0">
                <a:solidFill>
                  <a:srgbClr val="FFFFFF"/>
                </a:solidFill>
                <a:latin typeface="Calibri" panose="020F0502020204030204" pitchFamily="34" charset="0"/>
                <a:sym typeface="Arial"/>
              </a:rPr>
              <a:t>CARE FOR DATA ?</a:t>
            </a:r>
            <a:r>
              <a:rPr lang="en-IN" sz="4000" dirty="0">
                <a:solidFill>
                  <a:srgbClr val="FFFFFF"/>
                </a:solidFill>
                <a:latin typeface="Calibri" panose="020F0502020204030204" pitchFamily="34" charset="0"/>
                <a:sym typeface="Arial"/>
              </a:rPr>
              <a:t/>
            </a:r>
            <a:br>
              <a:rPr lang="en-IN" sz="4000" dirty="0">
                <a:solidFill>
                  <a:srgbClr val="FFFFFF"/>
                </a:solidFill>
                <a:latin typeface="Calibri" panose="020F0502020204030204" pitchFamily="34" charset="0"/>
                <a:sym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38542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>
                <a:latin typeface="Calibri" panose="020F0502020204030204" pitchFamily="34" charset="0"/>
              </a:rPr>
              <a:t>DATA </a:t>
            </a:r>
            <a:r>
              <a:rPr lang="en-US" sz="6000" dirty="0" smtClean="0">
                <a:latin typeface="Calibri" panose="020F0502020204030204" pitchFamily="34" charset="0"/>
              </a:rPr>
              <a:t>IS EVERYWHERE</a:t>
            </a:r>
            <a:r>
              <a:rPr lang="en-US" sz="6000" dirty="0" smtClean="0">
                <a:latin typeface="Calibri" panose="020F0502020204030204" pitchFamily="34" charset="0"/>
              </a:rPr>
              <a:t>.</a:t>
            </a:r>
            <a:endParaRPr lang="en-US" sz="6000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400" dirty="0" smtClean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Calibri" panose="020F0502020204030204" pitchFamily="34" charset="0"/>
              </a:rPr>
              <a:t>As </a:t>
            </a:r>
            <a:r>
              <a:rPr lang="en-US" sz="2400" dirty="0" smtClean="0">
                <a:latin typeface="Calibri" panose="020F0502020204030204" pitchFamily="34" charset="0"/>
              </a:rPr>
              <a:t>users are continuously increasing, amount of data is getting massive.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78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896" y="2633211"/>
            <a:ext cx="9404723" cy="1400530"/>
          </a:xfrm>
        </p:spPr>
        <p:txBody>
          <a:bodyPr/>
          <a:lstStyle/>
          <a:p>
            <a:pPr algn="ctr"/>
            <a:r>
              <a:rPr lang="en-US" sz="10000" dirty="0" smtClean="0">
                <a:latin typeface="Calibri" panose="020F0502020204030204" pitchFamily="34" charset="0"/>
              </a:rPr>
              <a:t>QUESTIONS?</a:t>
            </a:r>
            <a:endParaRPr lang="en-US" sz="10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2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249" y="2615625"/>
            <a:ext cx="9404723" cy="1400530"/>
          </a:xfrm>
        </p:spPr>
        <p:txBody>
          <a:bodyPr/>
          <a:lstStyle/>
          <a:p>
            <a:pPr algn="ctr"/>
            <a:r>
              <a:rPr lang="en-US" sz="10000" dirty="0" smtClean="0">
                <a:latin typeface="Calibri" panose="020F0502020204030204" pitchFamily="34" charset="0"/>
              </a:rPr>
              <a:t>THANK YOU</a:t>
            </a:r>
            <a:endParaRPr lang="en-US" sz="10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87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latin typeface="Calibri" panose="020F0502020204030204" pitchFamily="34" charset="0"/>
              </a:rPr>
              <a:t>HOW TO USE DATA ?</a:t>
            </a:r>
            <a:endParaRPr lang="en-US" sz="48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2" y="1853248"/>
            <a:ext cx="10480431" cy="48148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Calibri" panose="020F0502020204030204" pitchFamily="34" charset="0"/>
              </a:rPr>
              <a:t>           To predict the </a:t>
            </a:r>
            <a:r>
              <a:rPr lang="en-US" sz="2800" dirty="0" smtClean="0">
                <a:latin typeface="Calibri" panose="020F0502020204030204" pitchFamily="34" charset="0"/>
              </a:rPr>
              <a:t>user behavior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Shape 3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3312" y="2550234"/>
            <a:ext cx="8946541" cy="3618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876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latin typeface="Calibri" panose="020F0502020204030204" pitchFamily="34" charset="0"/>
              </a:rPr>
              <a:t>HOW TO USE DATA 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197" y="1853248"/>
            <a:ext cx="9608233" cy="4814838"/>
          </a:xfrm>
        </p:spPr>
        <p:txBody>
          <a:bodyPr/>
          <a:lstStyle/>
          <a:p>
            <a:r>
              <a:rPr lang="en-US" sz="2800" dirty="0" smtClean="0">
                <a:latin typeface="Calibri" panose="020F0502020204030204" pitchFamily="34" charset="0"/>
              </a:rPr>
              <a:t>To </a:t>
            </a:r>
            <a:r>
              <a:rPr lang="en-US" sz="2800" dirty="0" smtClean="0">
                <a:latin typeface="Calibri" panose="020F0502020204030204" pitchFamily="34" charset="0"/>
              </a:rPr>
              <a:t>make connectivity better</a:t>
            </a:r>
            <a:r>
              <a:rPr lang="en-US" dirty="0" smtClean="0"/>
              <a:t>…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539284"/>
            <a:ext cx="8995890" cy="370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2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latin typeface="Calibri" panose="020F0502020204030204" pitchFamily="34" charset="0"/>
              </a:rPr>
              <a:t>HOW TO USE DATA 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9974997" cy="4702297"/>
          </a:xfrm>
        </p:spPr>
        <p:txBody>
          <a:bodyPr/>
          <a:lstStyle/>
          <a:p>
            <a:r>
              <a:rPr lang="en-US" sz="2800" dirty="0" smtClean="0">
                <a:latin typeface="Calibri" panose="020F0502020204030204" pitchFamily="34" charset="0"/>
              </a:rPr>
              <a:t>To </a:t>
            </a:r>
            <a:r>
              <a:rPr lang="en-US" sz="2800" dirty="0" smtClean="0">
                <a:latin typeface="Calibri" panose="020F0502020204030204" pitchFamily="34" charset="0"/>
              </a:rPr>
              <a:t>provide better products to buy</a:t>
            </a:r>
            <a:r>
              <a:rPr lang="en-US" dirty="0" smtClean="0"/>
              <a:t>….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1" y="2593831"/>
            <a:ext cx="8946541" cy="365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2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latin typeface="Calibri" panose="020F0502020204030204" pitchFamily="34" charset="0"/>
              </a:rPr>
              <a:t>And the whole idea is ….</a:t>
            </a:r>
            <a:endParaRPr lang="en-US" sz="48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 smtClean="0">
                <a:latin typeface="Calibri" panose="020F0502020204030204" pitchFamily="34" charset="0"/>
              </a:rPr>
              <a:t>To give user…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Better experience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Accuracy</a:t>
            </a:r>
            <a:endParaRPr lang="en-US" sz="2800" dirty="0" smtClean="0">
              <a:latin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</a:rPr>
              <a:t>Relevancy</a:t>
            </a:r>
            <a:endParaRPr lang="en-US" sz="2800" dirty="0" smtClean="0">
              <a:latin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</a:rPr>
              <a:t>Productivity</a:t>
            </a:r>
            <a:endParaRPr lang="en-US" sz="2800" dirty="0" smtClean="0">
              <a:latin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</a:rPr>
              <a:t>Opportunity</a:t>
            </a:r>
            <a:endParaRPr lang="en-US" sz="2800" dirty="0" smtClean="0">
              <a:latin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</a:rPr>
              <a:t>Reliability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556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IN" sz="4800" dirty="0">
                <a:solidFill>
                  <a:srgbClr val="FFFFFF"/>
                </a:solidFill>
                <a:latin typeface="Calibri" panose="020F0502020204030204" pitchFamily="34" charset="0"/>
                <a:sym typeface="Arial"/>
              </a:rPr>
              <a:t>WHAT TO DO WITH DATA ?</a:t>
            </a:r>
            <a:br>
              <a:rPr lang="en-IN" sz="4800" dirty="0">
                <a:solidFill>
                  <a:srgbClr val="FFFFFF"/>
                </a:solidFill>
                <a:latin typeface="Calibri" panose="020F0502020204030204" pitchFamily="34" charset="0"/>
                <a:sym typeface="Arial"/>
              </a:rPr>
            </a:b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1828800" tIns="365760" anchor="ctr" anchorCtr="0">
            <a:normAutofit/>
            <a:scene3d>
              <a:camera prst="orthographicFront">
                <a:rot lat="0" lon="0" rev="2700000"/>
              </a:camera>
              <a:lightRig rig="threePt" dir="t"/>
            </a:scene3d>
          </a:bodyPr>
          <a:lstStyle/>
          <a:p>
            <a:pPr marL="0" indent="0">
              <a:buNone/>
            </a:pPr>
            <a:r>
              <a:rPr lang="en-US" sz="3600" dirty="0" smtClean="0">
                <a:latin typeface="Calibri" panose="020F0502020204030204" pitchFamily="34" charset="0"/>
              </a:rPr>
              <a:t>Insight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3065201" y="3168203"/>
            <a:ext cx="5022761" cy="3080196"/>
          </a:xfrm>
          <a:prstGeom prst="triangle">
            <a:avLst/>
          </a:prstGeom>
          <a:solidFill>
            <a:schemeClr val="tx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IS EVERYWHERE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03310" y="5112535"/>
            <a:ext cx="2052045" cy="1719330"/>
          </a:xfrm>
          <a:prstGeom prst="ellipse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</a:rPr>
              <a:t>ANALYSIS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687924" y="1468887"/>
            <a:ext cx="1777314" cy="1719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</a:rPr>
              <a:t>DATA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97806" y="5112535"/>
            <a:ext cx="2052045" cy="171933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</a:rPr>
              <a:t>VISUALIZE</a:t>
            </a:r>
          </a:p>
        </p:txBody>
      </p:sp>
    </p:spTree>
    <p:extLst>
      <p:ext uri="{BB962C8B-B14F-4D97-AF65-F5344CB8AC3E}">
        <p14:creationId xmlns:p14="http://schemas.microsoft.com/office/powerpoint/2010/main" val="367677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and">
      <a:majorFont>
        <a:latin typeface="Trebuchet MS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and">
      <a:majorFont>
        <a:latin typeface="Trebuchet MS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and">
      <a:majorFont>
        <a:latin typeface="Trebuchet MS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1028</TotalTime>
  <Words>1330</Words>
  <Application>Microsoft Office PowerPoint</Application>
  <PresentationFormat>Widescreen</PresentationFormat>
  <Paragraphs>320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41</vt:i4>
      </vt:variant>
    </vt:vector>
  </HeadingPairs>
  <TitlesOfParts>
    <vt:vector size="56" baseType="lpstr">
      <vt:lpstr>Arial</vt:lpstr>
      <vt:lpstr>Cabin</vt:lpstr>
      <vt:lpstr>Calibri</vt:lpstr>
      <vt:lpstr>Cambria</vt:lpstr>
      <vt:lpstr>Century Gothic</vt:lpstr>
      <vt:lpstr>Georgia</vt:lpstr>
      <vt:lpstr>Quattrocento Sans</vt:lpstr>
      <vt:lpstr>Times New Roman</vt:lpstr>
      <vt:lpstr>Trebuchet MS</vt:lpstr>
      <vt:lpstr>Wingdings 3</vt:lpstr>
      <vt:lpstr>Ion</vt:lpstr>
      <vt:lpstr>1_Ion</vt:lpstr>
      <vt:lpstr>Office Theme</vt:lpstr>
      <vt:lpstr>1_Office Theme</vt:lpstr>
      <vt:lpstr>2_Office Theme</vt:lpstr>
      <vt:lpstr>DATA VISUALIZATION</vt:lpstr>
      <vt:lpstr>WHAT IS BIG DATA ? </vt:lpstr>
      <vt:lpstr>BIG DATA also is…</vt:lpstr>
      <vt:lpstr>WHY CARE FOR DATA ? </vt:lpstr>
      <vt:lpstr>HOW TO USE DATA ?</vt:lpstr>
      <vt:lpstr>HOW TO USE DATA ?</vt:lpstr>
      <vt:lpstr>HOW TO USE DATA ?</vt:lpstr>
      <vt:lpstr>And the whole idea is ….</vt:lpstr>
      <vt:lpstr>WHAT TO DO WITH DATA ? </vt:lpstr>
      <vt:lpstr>WHY SHOULD WE VISUALIZE THE DATA?</vt:lpstr>
      <vt:lpstr>PowerPoint Presentation</vt:lpstr>
      <vt:lpstr>There are many ways to aid data consumption</vt:lpstr>
      <vt:lpstr>PowerPoint Presentation</vt:lpstr>
      <vt:lpstr>RELIGIONS IN INDIA</vt:lpstr>
      <vt:lpstr>RELIGIONS IN AUSTRALIA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TN Class X: English</vt:lpstr>
      <vt:lpstr>TN Class X: Social Science</vt:lpstr>
      <vt:lpstr>TN Class X: Mathematics</vt:lpstr>
      <vt:lpstr>PowerPoint Presentation</vt:lpstr>
      <vt:lpstr>PowerPoint Presentation</vt:lpstr>
      <vt:lpstr>Let’s look at 15 years of US Birth Data</vt:lpstr>
      <vt:lpstr>The pattern in India is quite different</vt:lpstr>
      <vt:lpstr>This adversely impacts children’s marks</vt:lpstr>
      <vt:lpstr>PowerPoint Presentation</vt:lpstr>
      <vt:lpstr>PowerPoint Presentation</vt:lpstr>
      <vt:lpstr>PowerPoint Presentation</vt:lpstr>
      <vt:lpstr>HOW THE WORLD SEARCHED FOR TERROR ATTACKS ?</vt:lpstr>
      <vt:lpstr>DATAMEET GOOGLE GROUP</vt:lpstr>
      <vt:lpstr>BIG DATA HANDY TOOLS</vt:lpstr>
      <vt:lpstr>BIG DATA HANDY TOOLS</vt:lpstr>
      <vt:lpstr>BIG DATA HANDY TOOLS</vt:lpstr>
      <vt:lpstr>QUESTIONS?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Jyotsna Hampiholi</dc:creator>
  <cp:lastModifiedBy>Jyotsna Hampiholi</cp:lastModifiedBy>
  <cp:revision>142</cp:revision>
  <dcterms:created xsi:type="dcterms:W3CDTF">2016-07-05T18:45:08Z</dcterms:created>
  <dcterms:modified xsi:type="dcterms:W3CDTF">2016-07-06T19:01:25Z</dcterms:modified>
</cp:coreProperties>
</file>