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7" r:id="rId2"/>
    <p:sldId id="299" r:id="rId3"/>
    <p:sldId id="345" r:id="rId4"/>
    <p:sldId id="329" r:id="rId5"/>
    <p:sldId id="330" r:id="rId6"/>
    <p:sldId id="328" r:id="rId7"/>
    <p:sldId id="348" r:id="rId8"/>
    <p:sldId id="336" r:id="rId9"/>
    <p:sldId id="326" r:id="rId10"/>
    <p:sldId id="347" r:id="rId11"/>
    <p:sldId id="334" r:id="rId12"/>
    <p:sldId id="338" r:id="rId13"/>
    <p:sldId id="346" r:id="rId14"/>
    <p:sldId id="342" r:id="rId15"/>
    <p:sldId id="343" r:id="rId16"/>
    <p:sldId id="349" r:id="rId17"/>
    <p:sldId id="331" r:id="rId18"/>
    <p:sldId id="344" r:id="rId19"/>
    <p:sldId id="327" r:id="rId20"/>
    <p:sldId id="339" r:id="rId21"/>
    <p:sldId id="340" r:id="rId22"/>
    <p:sldId id="323" r:id="rId23"/>
    <p:sldId id="351" r:id="rId24"/>
    <p:sldId id="350" r:id="rId25"/>
    <p:sldId id="34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493"/>
    <a:srgbClr val="FF7E79"/>
    <a:srgbClr val="FF2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39"/>
    <p:restoredTop sz="94341" autoAdjust="0"/>
  </p:normalViewPr>
  <p:slideViewPr>
    <p:cSldViewPr snapToGrid="0" snapToObjects="1">
      <p:cViewPr varScale="1">
        <p:scale>
          <a:sx n="123" d="100"/>
          <a:sy n="123" d="100"/>
        </p:scale>
        <p:origin x="10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D3D5F-2B07-6F4C-BBD4-180CBAE45990}" type="datetimeFigureOut">
              <a:rPr lang="en-US" smtClean="0"/>
              <a:t>8/26/21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87D434-0D59-6B40-92BC-B6E348939471}" type="slidenum">
              <a:rPr lang="en-US" smtClean="0"/>
              <a:t>‹#›</a:t>
            </a:fld>
            <a:endParaRPr lang="en-US"/>
          </a:p>
        </p:txBody>
      </p:sp>
    </p:spTree>
    <p:extLst>
      <p:ext uri="{BB962C8B-B14F-4D97-AF65-F5344CB8AC3E}">
        <p14:creationId xmlns:p14="http://schemas.microsoft.com/office/powerpoint/2010/main" val="3529047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387D434-0D59-6B40-92BC-B6E348939471}" type="slidenum">
              <a:rPr lang="en-US" smtClean="0"/>
              <a:t>2</a:t>
            </a:fld>
            <a:endParaRPr lang="en-US"/>
          </a:p>
        </p:txBody>
      </p:sp>
    </p:spTree>
    <p:extLst>
      <p:ext uri="{BB962C8B-B14F-4D97-AF65-F5344CB8AC3E}">
        <p14:creationId xmlns:p14="http://schemas.microsoft.com/office/powerpoint/2010/main" val="488160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387D434-0D59-6B40-92BC-B6E348939471}" type="slidenum">
              <a:rPr lang="en-US" smtClean="0"/>
              <a:t>3</a:t>
            </a:fld>
            <a:endParaRPr lang="en-US"/>
          </a:p>
        </p:txBody>
      </p:sp>
    </p:spTree>
    <p:extLst>
      <p:ext uri="{BB962C8B-B14F-4D97-AF65-F5344CB8AC3E}">
        <p14:creationId xmlns:p14="http://schemas.microsoft.com/office/powerpoint/2010/main" val="96584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C32BA6-36AE-5641-9515-C8030D72C19F}" type="slidenum">
              <a:rPr lang="en-US" smtClean="0"/>
              <a:t>22</a:t>
            </a:fld>
            <a:endParaRPr lang="en-US"/>
          </a:p>
        </p:txBody>
      </p:sp>
    </p:spTree>
    <p:extLst>
      <p:ext uri="{BB962C8B-B14F-4D97-AF65-F5344CB8AC3E}">
        <p14:creationId xmlns:p14="http://schemas.microsoft.com/office/powerpoint/2010/main" val="2358419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C32BA6-36AE-5641-9515-C8030D72C19F}" type="slidenum">
              <a:rPr lang="en-US" smtClean="0"/>
              <a:t>23</a:t>
            </a:fld>
            <a:endParaRPr lang="en-US"/>
          </a:p>
        </p:txBody>
      </p:sp>
    </p:spTree>
    <p:extLst>
      <p:ext uri="{BB962C8B-B14F-4D97-AF65-F5344CB8AC3E}">
        <p14:creationId xmlns:p14="http://schemas.microsoft.com/office/powerpoint/2010/main" val="2292572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0C340-788B-5242-B41C-09AF0AE2FD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E757E9-31D8-5645-9EEE-FA2DB5992D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209F1E-4C05-FD47-8B80-C1BA0FBB44EC}"/>
              </a:ext>
            </a:extLst>
          </p:cNvPr>
          <p:cNvSpPr>
            <a:spLocks noGrp="1"/>
          </p:cNvSpPr>
          <p:nvPr>
            <p:ph type="dt" sz="half" idx="10"/>
          </p:nvPr>
        </p:nvSpPr>
        <p:spPr/>
        <p:txBody>
          <a:bodyPr/>
          <a:lstStyle/>
          <a:p>
            <a:fld id="{221229E2-372E-8F43-95EC-BF45CB8492EE}" type="datetimeFigureOut">
              <a:rPr lang="en-US" smtClean="0"/>
              <a:t>8/26/21</a:t>
            </a:fld>
            <a:endParaRPr lang="en-US"/>
          </a:p>
        </p:txBody>
      </p:sp>
      <p:sp>
        <p:nvSpPr>
          <p:cNvPr id="5" name="Footer Placeholder 4">
            <a:extLst>
              <a:ext uri="{FF2B5EF4-FFF2-40B4-BE49-F238E27FC236}">
                <a16:creationId xmlns:a16="http://schemas.microsoft.com/office/drawing/2014/main" id="{89386EF2-33D8-6941-AA03-0A04A2B7EE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FB8489-12CF-9D42-8694-91D88C57390F}"/>
              </a:ext>
            </a:extLst>
          </p:cNvPr>
          <p:cNvSpPr>
            <a:spLocks noGrp="1"/>
          </p:cNvSpPr>
          <p:nvPr>
            <p:ph type="sldNum" sz="quarter" idx="12"/>
          </p:nvPr>
        </p:nvSpPr>
        <p:spPr/>
        <p:txBody>
          <a:bodyPr/>
          <a:lstStyle/>
          <a:p>
            <a:fld id="{8B699938-5D07-FF4A-A1FE-14B208C93033}" type="slidenum">
              <a:rPr lang="en-US" smtClean="0"/>
              <a:t>‹#›</a:t>
            </a:fld>
            <a:endParaRPr lang="en-US"/>
          </a:p>
        </p:txBody>
      </p:sp>
    </p:spTree>
    <p:extLst>
      <p:ext uri="{BB962C8B-B14F-4D97-AF65-F5344CB8AC3E}">
        <p14:creationId xmlns:p14="http://schemas.microsoft.com/office/powerpoint/2010/main" val="3476664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5A12-2CFE-2A46-A141-343D8804DE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76385F-E1D6-2741-83F9-CBD26171B50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12A2E5-F689-6743-B045-C033E9C46A5A}"/>
              </a:ext>
            </a:extLst>
          </p:cNvPr>
          <p:cNvSpPr>
            <a:spLocks noGrp="1"/>
          </p:cNvSpPr>
          <p:nvPr>
            <p:ph type="dt" sz="half" idx="10"/>
          </p:nvPr>
        </p:nvSpPr>
        <p:spPr/>
        <p:txBody>
          <a:bodyPr/>
          <a:lstStyle/>
          <a:p>
            <a:fld id="{221229E2-372E-8F43-95EC-BF45CB8492EE}" type="datetimeFigureOut">
              <a:rPr lang="en-US" smtClean="0"/>
              <a:t>8/26/21</a:t>
            </a:fld>
            <a:endParaRPr lang="en-US"/>
          </a:p>
        </p:txBody>
      </p:sp>
      <p:sp>
        <p:nvSpPr>
          <p:cNvPr id="5" name="Footer Placeholder 4">
            <a:extLst>
              <a:ext uri="{FF2B5EF4-FFF2-40B4-BE49-F238E27FC236}">
                <a16:creationId xmlns:a16="http://schemas.microsoft.com/office/drawing/2014/main" id="{BBE18BB8-7AD6-2345-AC00-CC299FFBB4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A8EC4A-601C-3442-80F7-55F82942B2BF}"/>
              </a:ext>
            </a:extLst>
          </p:cNvPr>
          <p:cNvSpPr>
            <a:spLocks noGrp="1"/>
          </p:cNvSpPr>
          <p:nvPr>
            <p:ph type="sldNum" sz="quarter" idx="12"/>
          </p:nvPr>
        </p:nvSpPr>
        <p:spPr/>
        <p:txBody>
          <a:bodyPr/>
          <a:lstStyle/>
          <a:p>
            <a:fld id="{8B699938-5D07-FF4A-A1FE-14B208C93033}" type="slidenum">
              <a:rPr lang="en-US" smtClean="0"/>
              <a:t>‹#›</a:t>
            </a:fld>
            <a:endParaRPr lang="en-US"/>
          </a:p>
        </p:txBody>
      </p:sp>
    </p:spTree>
    <p:extLst>
      <p:ext uri="{BB962C8B-B14F-4D97-AF65-F5344CB8AC3E}">
        <p14:creationId xmlns:p14="http://schemas.microsoft.com/office/powerpoint/2010/main" val="3153114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FEA772-51AC-FF45-956B-368679D976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57BC1E-E89F-A44C-9BE4-971307E1D6A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BE8C1-37B5-584D-BA09-C2350840970D}"/>
              </a:ext>
            </a:extLst>
          </p:cNvPr>
          <p:cNvSpPr>
            <a:spLocks noGrp="1"/>
          </p:cNvSpPr>
          <p:nvPr>
            <p:ph type="dt" sz="half" idx="10"/>
          </p:nvPr>
        </p:nvSpPr>
        <p:spPr/>
        <p:txBody>
          <a:bodyPr/>
          <a:lstStyle/>
          <a:p>
            <a:fld id="{221229E2-372E-8F43-95EC-BF45CB8492EE}" type="datetimeFigureOut">
              <a:rPr lang="en-US" smtClean="0"/>
              <a:t>8/26/21</a:t>
            </a:fld>
            <a:endParaRPr lang="en-US"/>
          </a:p>
        </p:txBody>
      </p:sp>
      <p:sp>
        <p:nvSpPr>
          <p:cNvPr id="5" name="Footer Placeholder 4">
            <a:extLst>
              <a:ext uri="{FF2B5EF4-FFF2-40B4-BE49-F238E27FC236}">
                <a16:creationId xmlns:a16="http://schemas.microsoft.com/office/drawing/2014/main" id="{3726DEF1-9742-7D49-9ECD-52B0DA9AA5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643BE-BA83-7E4B-8B7A-DB3AEB701D08}"/>
              </a:ext>
            </a:extLst>
          </p:cNvPr>
          <p:cNvSpPr>
            <a:spLocks noGrp="1"/>
          </p:cNvSpPr>
          <p:nvPr>
            <p:ph type="sldNum" sz="quarter" idx="12"/>
          </p:nvPr>
        </p:nvSpPr>
        <p:spPr/>
        <p:txBody>
          <a:bodyPr/>
          <a:lstStyle/>
          <a:p>
            <a:fld id="{8B699938-5D07-FF4A-A1FE-14B208C93033}" type="slidenum">
              <a:rPr lang="en-US" smtClean="0"/>
              <a:t>‹#›</a:t>
            </a:fld>
            <a:endParaRPr lang="en-US"/>
          </a:p>
        </p:txBody>
      </p:sp>
    </p:spTree>
    <p:extLst>
      <p:ext uri="{BB962C8B-B14F-4D97-AF65-F5344CB8AC3E}">
        <p14:creationId xmlns:p14="http://schemas.microsoft.com/office/powerpoint/2010/main" val="3480316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E27E-0B6A-B649-9F30-A73A4A1B34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5EC253-9937-944E-B944-7F4E5720B28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0A25A3-E8D1-C642-9ABD-D064D723189B}"/>
              </a:ext>
            </a:extLst>
          </p:cNvPr>
          <p:cNvSpPr>
            <a:spLocks noGrp="1"/>
          </p:cNvSpPr>
          <p:nvPr>
            <p:ph type="dt" sz="half" idx="10"/>
          </p:nvPr>
        </p:nvSpPr>
        <p:spPr/>
        <p:txBody>
          <a:bodyPr/>
          <a:lstStyle/>
          <a:p>
            <a:fld id="{221229E2-372E-8F43-95EC-BF45CB8492EE}" type="datetimeFigureOut">
              <a:rPr lang="en-US" smtClean="0"/>
              <a:t>8/26/21</a:t>
            </a:fld>
            <a:endParaRPr lang="en-US"/>
          </a:p>
        </p:txBody>
      </p:sp>
      <p:sp>
        <p:nvSpPr>
          <p:cNvPr id="5" name="Footer Placeholder 4">
            <a:extLst>
              <a:ext uri="{FF2B5EF4-FFF2-40B4-BE49-F238E27FC236}">
                <a16:creationId xmlns:a16="http://schemas.microsoft.com/office/drawing/2014/main" id="{9BD17E23-0885-2C4D-A8F1-A447DA394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BA7D9-9E3A-5D48-946C-96135A66C081}"/>
              </a:ext>
            </a:extLst>
          </p:cNvPr>
          <p:cNvSpPr>
            <a:spLocks noGrp="1"/>
          </p:cNvSpPr>
          <p:nvPr>
            <p:ph type="sldNum" sz="quarter" idx="12"/>
          </p:nvPr>
        </p:nvSpPr>
        <p:spPr/>
        <p:txBody>
          <a:bodyPr/>
          <a:lstStyle/>
          <a:p>
            <a:fld id="{8B699938-5D07-FF4A-A1FE-14B208C93033}" type="slidenum">
              <a:rPr lang="en-US" smtClean="0"/>
              <a:t>‹#›</a:t>
            </a:fld>
            <a:endParaRPr lang="en-US"/>
          </a:p>
        </p:txBody>
      </p:sp>
    </p:spTree>
    <p:extLst>
      <p:ext uri="{BB962C8B-B14F-4D97-AF65-F5344CB8AC3E}">
        <p14:creationId xmlns:p14="http://schemas.microsoft.com/office/powerpoint/2010/main" val="2812598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03CE5-FA23-E94B-8544-E73AE81791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6D35FC-657E-8347-BB1A-1CB7B3890C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2D3DC49-0B07-A342-B60C-0023CC0FAA6B}"/>
              </a:ext>
            </a:extLst>
          </p:cNvPr>
          <p:cNvSpPr>
            <a:spLocks noGrp="1"/>
          </p:cNvSpPr>
          <p:nvPr>
            <p:ph type="dt" sz="half" idx="10"/>
          </p:nvPr>
        </p:nvSpPr>
        <p:spPr/>
        <p:txBody>
          <a:bodyPr/>
          <a:lstStyle/>
          <a:p>
            <a:fld id="{221229E2-372E-8F43-95EC-BF45CB8492EE}" type="datetimeFigureOut">
              <a:rPr lang="en-US" smtClean="0"/>
              <a:t>8/26/21</a:t>
            </a:fld>
            <a:endParaRPr lang="en-US"/>
          </a:p>
        </p:txBody>
      </p:sp>
      <p:sp>
        <p:nvSpPr>
          <p:cNvPr id="5" name="Footer Placeholder 4">
            <a:extLst>
              <a:ext uri="{FF2B5EF4-FFF2-40B4-BE49-F238E27FC236}">
                <a16:creationId xmlns:a16="http://schemas.microsoft.com/office/drawing/2014/main" id="{B30CE51D-5CE9-B447-9166-FF09B7E94C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CF12D2-7438-6142-A093-702BD60470D6}"/>
              </a:ext>
            </a:extLst>
          </p:cNvPr>
          <p:cNvSpPr>
            <a:spLocks noGrp="1"/>
          </p:cNvSpPr>
          <p:nvPr>
            <p:ph type="sldNum" sz="quarter" idx="12"/>
          </p:nvPr>
        </p:nvSpPr>
        <p:spPr/>
        <p:txBody>
          <a:bodyPr/>
          <a:lstStyle/>
          <a:p>
            <a:fld id="{8B699938-5D07-FF4A-A1FE-14B208C93033}" type="slidenum">
              <a:rPr lang="en-US" smtClean="0"/>
              <a:t>‹#›</a:t>
            </a:fld>
            <a:endParaRPr lang="en-US"/>
          </a:p>
        </p:txBody>
      </p:sp>
    </p:spTree>
    <p:extLst>
      <p:ext uri="{BB962C8B-B14F-4D97-AF65-F5344CB8AC3E}">
        <p14:creationId xmlns:p14="http://schemas.microsoft.com/office/powerpoint/2010/main" val="1233317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6F192-AB22-D24B-BDC3-C2AAA155E6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7F3815-670C-9647-9B31-055FD202688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A0FC47-A9AF-8848-BECE-0E7B355D679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A6B435-6EBB-BF4A-B26B-7F175907C2E7}"/>
              </a:ext>
            </a:extLst>
          </p:cNvPr>
          <p:cNvSpPr>
            <a:spLocks noGrp="1"/>
          </p:cNvSpPr>
          <p:nvPr>
            <p:ph type="dt" sz="half" idx="10"/>
          </p:nvPr>
        </p:nvSpPr>
        <p:spPr/>
        <p:txBody>
          <a:bodyPr/>
          <a:lstStyle/>
          <a:p>
            <a:fld id="{221229E2-372E-8F43-95EC-BF45CB8492EE}" type="datetimeFigureOut">
              <a:rPr lang="en-US" smtClean="0"/>
              <a:t>8/26/21</a:t>
            </a:fld>
            <a:endParaRPr lang="en-US"/>
          </a:p>
        </p:txBody>
      </p:sp>
      <p:sp>
        <p:nvSpPr>
          <p:cNvPr id="6" name="Footer Placeholder 5">
            <a:extLst>
              <a:ext uri="{FF2B5EF4-FFF2-40B4-BE49-F238E27FC236}">
                <a16:creationId xmlns:a16="http://schemas.microsoft.com/office/drawing/2014/main" id="{7E5BF984-4F79-5541-BDF2-38E853A1DF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D10431-5CFC-C749-92B5-D1815D5AC371}"/>
              </a:ext>
            </a:extLst>
          </p:cNvPr>
          <p:cNvSpPr>
            <a:spLocks noGrp="1"/>
          </p:cNvSpPr>
          <p:nvPr>
            <p:ph type="sldNum" sz="quarter" idx="12"/>
          </p:nvPr>
        </p:nvSpPr>
        <p:spPr/>
        <p:txBody>
          <a:bodyPr/>
          <a:lstStyle/>
          <a:p>
            <a:fld id="{8B699938-5D07-FF4A-A1FE-14B208C93033}" type="slidenum">
              <a:rPr lang="en-US" smtClean="0"/>
              <a:t>‹#›</a:t>
            </a:fld>
            <a:endParaRPr lang="en-US"/>
          </a:p>
        </p:txBody>
      </p:sp>
    </p:spTree>
    <p:extLst>
      <p:ext uri="{BB962C8B-B14F-4D97-AF65-F5344CB8AC3E}">
        <p14:creationId xmlns:p14="http://schemas.microsoft.com/office/powerpoint/2010/main" val="2402235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657E7-EC9A-914E-8B88-0526B53040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8B5FB9-4AE1-3542-9E14-3925C33E4F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FE76119-2D16-F349-86C8-EE4AEB175CB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AB7D6C-239C-B94E-87D0-4ADCBDBD76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D78BBD-37E0-654E-8280-F89025EA68B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98527F-50F5-2842-95FE-B04C7A99AEFD}"/>
              </a:ext>
            </a:extLst>
          </p:cNvPr>
          <p:cNvSpPr>
            <a:spLocks noGrp="1"/>
          </p:cNvSpPr>
          <p:nvPr>
            <p:ph type="dt" sz="half" idx="10"/>
          </p:nvPr>
        </p:nvSpPr>
        <p:spPr/>
        <p:txBody>
          <a:bodyPr/>
          <a:lstStyle/>
          <a:p>
            <a:fld id="{221229E2-372E-8F43-95EC-BF45CB8492EE}" type="datetimeFigureOut">
              <a:rPr lang="en-US" smtClean="0"/>
              <a:t>8/26/21</a:t>
            </a:fld>
            <a:endParaRPr lang="en-US"/>
          </a:p>
        </p:txBody>
      </p:sp>
      <p:sp>
        <p:nvSpPr>
          <p:cNvPr id="8" name="Footer Placeholder 7">
            <a:extLst>
              <a:ext uri="{FF2B5EF4-FFF2-40B4-BE49-F238E27FC236}">
                <a16:creationId xmlns:a16="http://schemas.microsoft.com/office/drawing/2014/main" id="{8FD73274-51E0-7D45-A0CB-5FA9A433C0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084F7E-5D92-1744-868D-0DA7360B4712}"/>
              </a:ext>
            </a:extLst>
          </p:cNvPr>
          <p:cNvSpPr>
            <a:spLocks noGrp="1"/>
          </p:cNvSpPr>
          <p:nvPr>
            <p:ph type="sldNum" sz="quarter" idx="12"/>
          </p:nvPr>
        </p:nvSpPr>
        <p:spPr/>
        <p:txBody>
          <a:bodyPr/>
          <a:lstStyle/>
          <a:p>
            <a:fld id="{8B699938-5D07-FF4A-A1FE-14B208C93033}" type="slidenum">
              <a:rPr lang="en-US" smtClean="0"/>
              <a:t>‹#›</a:t>
            </a:fld>
            <a:endParaRPr lang="en-US"/>
          </a:p>
        </p:txBody>
      </p:sp>
    </p:spTree>
    <p:extLst>
      <p:ext uri="{BB962C8B-B14F-4D97-AF65-F5344CB8AC3E}">
        <p14:creationId xmlns:p14="http://schemas.microsoft.com/office/powerpoint/2010/main" val="706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B8477-68C8-0E45-B49A-E5527B723A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213F06-F470-DB4C-90E2-51A19BA15C66}"/>
              </a:ext>
            </a:extLst>
          </p:cNvPr>
          <p:cNvSpPr>
            <a:spLocks noGrp="1"/>
          </p:cNvSpPr>
          <p:nvPr>
            <p:ph type="dt" sz="half" idx="10"/>
          </p:nvPr>
        </p:nvSpPr>
        <p:spPr/>
        <p:txBody>
          <a:bodyPr/>
          <a:lstStyle/>
          <a:p>
            <a:fld id="{221229E2-372E-8F43-95EC-BF45CB8492EE}" type="datetimeFigureOut">
              <a:rPr lang="en-US" smtClean="0"/>
              <a:t>8/26/21</a:t>
            </a:fld>
            <a:endParaRPr lang="en-US"/>
          </a:p>
        </p:txBody>
      </p:sp>
      <p:sp>
        <p:nvSpPr>
          <p:cNvPr id="4" name="Footer Placeholder 3">
            <a:extLst>
              <a:ext uri="{FF2B5EF4-FFF2-40B4-BE49-F238E27FC236}">
                <a16:creationId xmlns:a16="http://schemas.microsoft.com/office/drawing/2014/main" id="{740F7BEB-DDB4-6944-A604-BFA9894471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5DDB98-167D-314E-835D-51A4661C477A}"/>
              </a:ext>
            </a:extLst>
          </p:cNvPr>
          <p:cNvSpPr>
            <a:spLocks noGrp="1"/>
          </p:cNvSpPr>
          <p:nvPr>
            <p:ph type="sldNum" sz="quarter" idx="12"/>
          </p:nvPr>
        </p:nvSpPr>
        <p:spPr/>
        <p:txBody>
          <a:bodyPr/>
          <a:lstStyle/>
          <a:p>
            <a:fld id="{8B699938-5D07-FF4A-A1FE-14B208C93033}" type="slidenum">
              <a:rPr lang="en-US" smtClean="0"/>
              <a:t>‹#›</a:t>
            </a:fld>
            <a:endParaRPr lang="en-US"/>
          </a:p>
        </p:txBody>
      </p:sp>
    </p:spTree>
    <p:extLst>
      <p:ext uri="{BB962C8B-B14F-4D97-AF65-F5344CB8AC3E}">
        <p14:creationId xmlns:p14="http://schemas.microsoft.com/office/powerpoint/2010/main" val="1293663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E10B72-3311-D442-87AE-0EED953E76C6}"/>
              </a:ext>
            </a:extLst>
          </p:cNvPr>
          <p:cNvSpPr>
            <a:spLocks noGrp="1"/>
          </p:cNvSpPr>
          <p:nvPr>
            <p:ph type="dt" sz="half" idx="10"/>
          </p:nvPr>
        </p:nvSpPr>
        <p:spPr/>
        <p:txBody>
          <a:bodyPr/>
          <a:lstStyle/>
          <a:p>
            <a:fld id="{221229E2-372E-8F43-95EC-BF45CB8492EE}" type="datetimeFigureOut">
              <a:rPr lang="en-US" smtClean="0"/>
              <a:t>8/26/21</a:t>
            </a:fld>
            <a:endParaRPr lang="en-US"/>
          </a:p>
        </p:txBody>
      </p:sp>
      <p:sp>
        <p:nvSpPr>
          <p:cNvPr id="3" name="Footer Placeholder 2">
            <a:extLst>
              <a:ext uri="{FF2B5EF4-FFF2-40B4-BE49-F238E27FC236}">
                <a16:creationId xmlns:a16="http://schemas.microsoft.com/office/drawing/2014/main" id="{4DDD3BBD-B5D0-B047-8964-4A2B5855FB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C948B2-9274-2944-B821-BC1B6CCD6D9A}"/>
              </a:ext>
            </a:extLst>
          </p:cNvPr>
          <p:cNvSpPr>
            <a:spLocks noGrp="1"/>
          </p:cNvSpPr>
          <p:nvPr>
            <p:ph type="sldNum" sz="quarter" idx="12"/>
          </p:nvPr>
        </p:nvSpPr>
        <p:spPr/>
        <p:txBody>
          <a:bodyPr/>
          <a:lstStyle/>
          <a:p>
            <a:fld id="{8B699938-5D07-FF4A-A1FE-14B208C93033}" type="slidenum">
              <a:rPr lang="en-US" smtClean="0"/>
              <a:t>‹#›</a:t>
            </a:fld>
            <a:endParaRPr lang="en-US"/>
          </a:p>
        </p:txBody>
      </p:sp>
    </p:spTree>
    <p:extLst>
      <p:ext uri="{BB962C8B-B14F-4D97-AF65-F5344CB8AC3E}">
        <p14:creationId xmlns:p14="http://schemas.microsoft.com/office/powerpoint/2010/main" val="4013467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8927-EB84-6E4A-A01D-6565494532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352F04-B280-324E-A5C9-176CBCCC55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DAC3B6-59E6-0D45-B06B-583C9615C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1622C-1C54-F34D-8110-9434BD58F39D}"/>
              </a:ext>
            </a:extLst>
          </p:cNvPr>
          <p:cNvSpPr>
            <a:spLocks noGrp="1"/>
          </p:cNvSpPr>
          <p:nvPr>
            <p:ph type="dt" sz="half" idx="10"/>
          </p:nvPr>
        </p:nvSpPr>
        <p:spPr/>
        <p:txBody>
          <a:bodyPr/>
          <a:lstStyle/>
          <a:p>
            <a:fld id="{221229E2-372E-8F43-95EC-BF45CB8492EE}" type="datetimeFigureOut">
              <a:rPr lang="en-US" smtClean="0"/>
              <a:t>8/26/21</a:t>
            </a:fld>
            <a:endParaRPr lang="en-US"/>
          </a:p>
        </p:txBody>
      </p:sp>
      <p:sp>
        <p:nvSpPr>
          <p:cNvPr id="6" name="Footer Placeholder 5">
            <a:extLst>
              <a:ext uri="{FF2B5EF4-FFF2-40B4-BE49-F238E27FC236}">
                <a16:creationId xmlns:a16="http://schemas.microsoft.com/office/drawing/2014/main" id="{105809E2-06F2-8B42-9A1E-2D83E9B97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2AFB03-9B3A-5B44-9435-AD686780CC6C}"/>
              </a:ext>
            </a:extLst>
          </p:cNvPr>
          <p:cNvSpPr>
            <a:spLocks noGrp="1"/>
          </p:cNvSpPr>
          <p:nvPr>
            <p:ph type="sldNum" sz="quarter" idx="12"/>
          </p:nvPr>
        </p:nvSpPr>
        <p:spPr/>
        <p:txBody>
          <a:bodyPr/>
          <a:lstStyle/>
          <a:p>
            <a:fld id="{8B699938-5D07-FF4A-A1FE-14B208C93033}" type="slidenum">
              <a:rPr lang="en-US" smtClean="0"/>
              <a:t>‹#›</a:t>
            </a:fld>
            <a:endParaRPr lang="en-US"/>
          </a:p>
        </p:txBody>
      </p:sp>
    </p:spTree>
    <p:extLst>
      <p:ext uri="{BB962C8B-B14F-4D97-AF65-F5344CB8AC3E}">
        <p14:creationId xmlns:p14="http://schemas.microsoft.com/office/powerpoint/2010/main" val="1194157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C1A3E-1829-9F4B-A539-CEDA9F0D2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BECBC3-50DB-3940-A6A2-BE563615BA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D7C96A-4DAD-E94A-915B-D084FA767F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17D314-FA27-C244-958D-837535651A50}"/>
              </a:ext>
            </a:extLst>
          </p:cNvPr>
          <p:cNvSpPr>
            <a:spLocks noGrp="1"/>
          </p:cNvSpPr>
          <p:nvPr>
            <p:ph type="dt" sz="half" idx="10"/>
          </p:nvPr>
        </p:nvSpPr>
        <p:spPr/>
        <p:txBody>
          <a:bodyPr/>
          <a:lstStyle/>
          <a:p>
            <a:fld id="{221229E2-372E-8F43-95EC-BF45CB8492EE}" type="datetimeFigureOut">
              <a:rPr lang="en-US" smtClean="0"/>
              <a:t>8/26/21</a:t>
            </a:fld>
            <a:endParaRPr lang="en-US"/>
          </a:p>
        </p:txBody>
      </p:sp>
      <p:sp>
        <p:nvSpPr>
          <p:cNvPr id="6" name="Footer Placeholder 5">
            <a:extLst>
              <a:ext uri="{FF2B5EF4-FFF2-40B4-BE49-F238E27FC236}">
                <a16:creationId xmlns:a16="http://schemas.microsoft.com/office/drawing/2014/main" id="{EEC28379-0522-0944-BC79-08F7A11991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49E937-3AB2-844F-AAEF-43F83E893CF2}"/>
              </a:ext>
            </a:extLst>
          </p:cNvPr>
          <p:cNvSpPr>
            <a:spLocks noGrp="1"/>
          </p:cNvSpPr>
          <p:nvPr>
            <p:ph type="sldNum" sz="quarter" idx="12"/>
          </p:nvPr>
        </p:nvSpPr>
        <p:spPr/>
        <p:txBody>
          <a:bodyPr/>
          <a:lstStyle/>
          <a:p>
            <a:fld id="{8B699938-5D07-FF4A-A1FE-14B208C93033}" type="slidenum">
              <a:rPr lang="en-US" smtClean="0"/>
              <a:t>‹#›</a:t>
            </a:fld>
            <a:endParaRPr lang="en-US"/>
          </a:p>
        </p:txBody>
      </p:sp>
    </p:spTree>
    <p:extLst>
      <p:ext uri="{BB962C8B-B14F-4D97-AF65-F5344CB8AC3E}">
        <p14:creationId xmlns:p14="http://schemas.microsoft.com/office/powerpoint/2010/main" val="3607679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3DF81A-5676-9849-8E6B-012A9CAEB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448082-DD7F-7744-AEBE-E38DA6A37A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A0A3A3-E397-994E-8E9D-B6D80C53C5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229E2-372E-8F43-95EC-BF45CB8492EE}" type="datetimeFigureOut">
              <a:rPr lang="en-US" smtClean="0"/>
              <a:t>8/26/21</a:t>
            </a:fld>
            <a:endParaRPr lang="en-US"/>
          </a:p>
        </p:txBody>
      </p:sp>
      <p:sp>
        <p:nvSpPr>
          <p:cNvPr id="5" name="Footer Placeholder 4">
            <a:extLst>
              <a:ext uri="{FF2B5EF4-FFF2-40B4-BE49-F238E27FC236}">
                <a16:creationId xmlns:a16="http://schemas.microsoft.com/office/drawing/2014/main" id="{3062728E-ECA9-0F42-BD34-55F26A78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DD3A6A-1717-1343-9612-2F2147FCA0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699938-5D07-FF4A-A1FE-14B208C93033}" type="slidenum">
              <a:rPr lang="en-US" smtClean="0"/>
              <a:t>‹#›</a:t>
            </a:fld>
            <a:endParaRPr lang="en-US"/>
          </a:p>
        </p:txBody>
      </p:sp>
    </p:spTree>
    <p:extLst>
      <p:ext uri="{BB962C8B-B14F-4D97-AF65-F5344CB8AC3E}">
        <p14:creationId xmlns:p14="http://schemas.microsoft.com/office/powerpoint/2010/main" val="706159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5639-5173-1246-BB24-78B6A888275B}"/>
              </a:ext>
            </a:extLst>
          </p:cNvPr>
          <p:cNvSpPr>
            <a:spLocks noGrp="1"/>
          </p:cNvSpPr>
          <p:nvPr>
            <p:ph type="ctrTitle"/>
          </p:nvPr>
        </p:nvSpPr>
        <p:spPr>
          <a:xfrm>
            <a:off x="1470053" y="1496291"/>
            <a:ext cx="9144000" cy="2724872"/>
          </a:xfrm>
        </p:spPr>
        <p:txBody>
          <a:bodyPr>
            <a:normAutofit/>
          </a:bodyPr>
          <a:lstStyle/>
          <a:p>
            <a:r>
              <a:rPr lang="en-US" b="1" dirty="0"/>
              <a:t>Product Catalogue Tagging</a:t>
            </a:r>
            <a:br>
              <a:rPr lang="en-US" b="1" dirty="0"/>
            </a:br>
            <a:br>
              <a:rPr lang="en-US" b="1" dirty="0"/>
            </a:br>
            <a:r>
              <a:rPr lang="en-US" sz="3200" i="1" dirty="0"/>
              <a:t>Generating tags for each product Id</a:t>
            </a:r>
            <a:endParaRPr lang="en-US" sz="3200" dirty="0"/>
          </a:p>
        </p:txBody>
      </p:sp>
      <p:sp>
        <p:nvSpPr>
          <p:cNvPr id="4" name="Google Shape;55;p13">
            <a:extLst>
              <a:ext uri="{FF2B5EF4-FFF2-40B4-BE49-F238E27FC236}">
                <a16:creationId xmlns:a16="http://schemas.microsoft.com/office/drawing/2014/main" id="{A327B04E-FAC1-2240-833D-A74F58E96350}"/>
              </a:ext>
            </a:extLst>
          </p:cNvPr>
          <p:cNvSpPr/>
          <p:nvPr/>
        </p:nvSpPr>
        <p:spPr>
          <a:xfrm>
            <a:off x="137653" y="224530"/>
            <a:ext cx="11808800" cy="790400"/>
          </a:xfrm>
          <a:prstGeom prst="roundRect">
            <a:avLst>
              <a:gd name="adj" fmla="val 46716"/>
            </a:avLst>
          </a:prstGeom>
          <a:solidFill>
            <a:schemeClr val="accent5"/>
          </a:solidFill>
          <a:ln>
            <a:noFill/>
          </a:ln>
        </p:spPr>
        <p:txBody>
          <a:bodyPr spcFirstLastPara="1" wrap="square" lIns="91433" tIns="45700" rIns="91433" bIns="45700" anchor="ctr" anchorCtr="0">
            <a:noAutofit/>
          </a:bodyPr>
          <a:lstStyle/>
          <a:p>
            <a:pPr lvl="0"/>
            <a:endParaRPr sz="3000" b="0" i="0" u="none" strike="noStrike" cap="none" dirty="0">
              <a:solidFill>
                <a:schemeClr val="bg1"/>
              </a:solidFill>
              <a:latin typeface="Calibri"/>
              <a:ea typeface="Calibri"/>
              <a:cs typeface="Calibri"/>
              <a:sym typeface="Calibri"/>
            </a:endParaRPr>
          </a:p>
        </p:txBody>
      </p:sp>
      <p:pic>
        <p:nvPicPr>
          <p:cNvPr id="5" name="Google Shape;56;p13">
            <a:extLst>
              <a:ext uri="{FF2B5EF4-FFF2-40B4-BE49-F238E27FC236}">
                <a16:creationId xmlns:a16="http://schemas.microsoft.com/office/drawing/2014/main" id="{A68E75AF-35E6-EF41-8B58-0371F1EAD0CD}"/>
              </a:ext>
            </a:extLst>
          </p:cNvPr>
          <p:cNvPicPr preferRelativeResize="0"/>
          <p:nvPr/>
        </p:nvPicPr>
        <p:blipFill rotWithShape="1">
          <a:blip r:embed="rId2">
            <a:alphaModFix/>
          </a:blip>
          <a:srcRect/>
          <a:stretch/>
        </p:blipFill>
        <p:spPr>
          <a:xfrm>
            <a:off x="11198478" y="278608"/>
            <a:ext cx="698559" cy="682245"/>
          </a:xfrm>
          <a:prstGeom prst="rect">
            <a:avLst/>
          </a:prstGeom>
          <a:noFill/>
          <a:ln>
            <a:noFill/>
          </a:ln>
        </p:spPr>
      </p:pic>
    </p:spTree>
    <p:extLst>
      <p:ext uri="{BB962C8B-B14F-4D97-AF65-F5344CB8AC3E}">
        <p14:creationId xmlns:p14="http://schemas.microsoft.com/office/powerpoint/2010/main" val="3926951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55;p13">
            <a:extLst>
              <a:ext uri="{FF2B5EF4-FFF2-40B4-BE49-F238E27FC236}">
                <a16:creationId xmlns:a16="http://schemas.microsoft.com/office/drawing/2014/main" id="{E5DF00EC-B5C9-8B4E-AE86-0E681DF88309}"/>
              </a:ext>
            </a:extLst>
          </p:cNvPr>
          <p:cNvSpPr/>
          <p:nvPr/>
        </p:nvSpPr>
        <p:spPr>
          <a:xfrm>
            <a:off x="137653" y="224530"/>
            <a:ext cx="11808800" cy="790400"/>
          </a:xfrm>
          <a:prstGeom prst="roundRect">
            <a:avLst>
              <a:gd name="adj" fmla="val 46716"/>
            </a:avLst>
          </a:prstGeom>
          <a:solidFill>
            <a:schemeClr val="accent5"/>
          </a:solidFill>
          <a:ln>
            <a:noFill/>
          </a:ln>
        </p:spPr>
        <p:txBody>
          <a:bodyPr spcFirstLastPara="1" wrap="square" lIns="91433" tIns="45700" rIns="91433" bIns="45700" anchor="ctr" anchorCtr="0">
            <a:noAutofit/>
          </a:bodyPr>
          <a:lstStyle/>
          <a:p>
            <a:r>
              <a:rPr lang="en-US" sz="2800" b="1" dirty="0">
                <a:solidFill>
                  <a:schemeClr val="bg1"/>
                </a:solidFill>
                <a:ea typeface="Calibri"/>
                <a:cs typeface="Calibri"/>
                <a:sym typeface="Calibri"/>
              </a:rPr>
              <a:t>Product Catalogue Tagging: Why Tagging?</a:t>
            </a:r>
            <a:endParaRPr lang="en-US" sz="2400" b="1" dirty="0">
              <a:solidFill>
                <a:schemeClr val="bg1"/>
              </a:solidFill>
              <a:ea typeface="Calibri"/>
              <a:cs typeface="Calibri"/>
              <a:sym typeface="Calibri"/>
            </a:endParaRPr>
          </a:p>
        </p:txBody>
      </p:sp>
      <p:pic>
        <p:nvPicPr>
          <p:cNvPr id="7" name="Google Shape;56;p13">
            <a:extLst>
              <a:ext uri="{FF2B5EF4-FFF2-40B4-BE49-F238E27FC236}">
                <a16:creationId xmlns:a16="http://schemas.microsoft.com/office/drawing/2014/main" id="{30E73DAD-3078-D144-A813-D3CD2C3FD8BC}"/>
              </a:ext>
            </a:extLst>
          </p:cNvPr>
          <p:cNvPicPr preferRelativeResize="0"/>
          <p:nvPr/>
        </p:nvPicPr>
        <p:blipFill rotWithShape="1">
          <a:blip r:embed="rId2">
            <a:alphaModFix/>
          </a:blip>
          <a:srcRect/>
          <a:stretch/>
        </p:blipFill>
        <p:spPr>
          <a:xfrm>
            <a:off x="11198478" y="278608"/>
            <a:ext cx="698559" cy="682245"/>
          </a:xfrm>
          <a:prstGeom prst="rect">
            <a:avLst/>
          </a:prstGeom>
          <a:noFill/>
          <a:ln>
            <a:noFill/>
          </a:ln>
        </p:spPr>
      </p:pic>
      <p:sp>
        <p:nvSpPr>
          <p:cNvPr id="9" name="TextBox 8">
            <a:extLst>
              <a:ext uri="{FF2B5EF4-FFF2-40B4-BE49-F238E27FC236}">
                <a16:creationId xmlns:a16="http://schemas.microsoft.com/office/drawing/2014/main" id="{B9C4E690-0094-C542-AEE5-6849C8042B61}"/>
              </a:ext>
            </a:extLst>
          </p:cNvPr>
          <p:cNvSpPr txBox="1"/>
          <p:nvPr/>
        </p:nvSpPr>
        <p:spPr>
          <a:xfrm>
            <a:off x="11163300" y="2819400"/>
            <a:ext cx="184731" cy="369332"/>
          </a:xfrm>
          <a:prstGeom prst="rect">
            <a:avLst/>
          </a:prstGeom>
          <a:noFill/>
        </p:spPr>
        <p:txBody>
          <a:bodyPr wrap="none" rtlCol="0">
            <a:spAutoFit/>
          </a:bodyPr>
          <a:lstStyle/>
          <a:p>
            <a:endParaRPr lang="en-US" dirty="0"/>
          </a:p>
        </p:txBody>
      </p:sp>
      <p:pic>
        <p:nvPicPr>
          <p:cNvPr id="1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3182" y="1995055"/>
            <a:ext cx="10085295" cy="3934690"/>
          </a:xfrm>
        </p:spPr>
      </p:pic>
      <p:sp>
        <p:nvSpPr>
          <p:cNvPr id="20" name="Rounded Rectangle 19">
            <a:extLst>
              <a:ext uri="{FF2B5EF4-FFF2-40B4-BE49-F238E27FC236}">
                <a16:creationId xmlns:a16="http://schemas.microsoft.com/office/drawing/2014/main" id="{DA2E99F1-05AC-5649-95EE-BCD221365CD7}"/>
              </a:ext>
            </a:extLst>
          </p:cNvPr>
          <p:cNvSpPr/>
          <p:nvPr/>
        </p:nvSpPr>
        <p:spPr>
          <a:xfrm>
            <a:off x="4975254" y="6137564"/>
            <a:ext cx="2133598" cy="481523"/>
          </a:xfrm>
          <a:prstGeom prst="roundRect">
            <a:avLst/>
          </a:prstGeom>
          <a:solidFill>
            <a:srgbClr val="FF7E79"/>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p>
          <a:p>
            <a:pPr algn="ctr"/>
            <a:r>
              <a:rPr lang="en-US" sz="1200" dirty="0"/>
              <a:t>query: Root Vegetables</a:t>
            </a:r>
            <a:endParaRPr lang="en-US" sz="1200" b="1" dirty="0"/>
          </a:p>
          <a:p>
            <a:pPr algn="ctr"/>
            <a:endParaRPr lang="en-US" sz="1200" dirty="0"/>
          </a:p>
        </p:txBody>
      </p:sp>
      <p:sp>
        <p:nvSpPr>
          <p:cNvPr id="5" name="Rounded Rectangle 4"/>
          <p:cNvSpPr/>
          <p:nvPr/>
        </p:nvSpPr>
        <p:spPr>
          <a:xfrm>
            <a:off x="429492" y="1191491"/>
            <a:ext cx="11360726" cy="595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Irrelevant  results for  queries on </a:t>
            </a:r>
            <a:r>
              <a:rPr lang="en-US" dirty="0" err="1"/>
              <a:t>Jiomart</a:t>
            </a:r>
            <a:endParaRPr lang="en-IN" dirty="0"/>
          </a:p>
        </p:txBody>
      </p:sp>
    </p:spTree>
    <p:extLst>
      <p:ext uri="{BB962C8B-B14F-4D97-AF65-F5344CB8AC3E}">
        <p14:creationId xmlns:p14="http://schemas.microsoft.com/office/powerpoint/2010/main" val="2568876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55;p13">
            <a:extLst>
              <a:ext uri="{FF2B5EF4-FFF2-40B4-BE49-F238E27FC236}">
                <a16:creationId xmlns:a16="http://schemas.microsoft.com/office/drawing/2014/main" id="{E5DF00EC-B5C9-8B4E-AE86-0E681DF88309}"/>
              </a:ext>
            </a:extLst>
          </p:cNvPr>
          <p:cNvSpPr/>
          <p:nvPr/>
        </p:nvSpPr>
        <p:spPr>
          <a:xfrm>
            <a:off x="137653" y="224530"/>
            <a:ext cx="11808800" cy="790400"/>
          </a:xfrm>
          <a:prstGeom prst="roundRect">
            <a:avLst>
              <a:gd name="adj" fmla="val 46716"/>
            </a:avLst>
          </a:prstGeom>
          <a:solidFill>
            <a:schemeClr val="accent5"/>
          </a:solidFill>
          <a:ln>
            <a:noFill/>
          </a:ln>
        </p:spPr>
        <p:txBody>
          <a:bodyPr spcFirstLastPara="1" wrap="square" lIns="91433" tIns="45700" rIns="91433" bIns="45700" anchor="ctr" anchorCtr="0">
            <a:noAutofit/>
          </a:bodyPr>
          <a:lstStyle/>
          <a:p>
            <a:r>
              <a:rPr lang="en-US" sz="2800" b="1" dirty="0">
                <a:solidFill>
                  <a:schemeClr val="bg1"/>
                </a:solidFill>
                <a:ea typeface="Calibri"/>
                <a:cs typeface="Calibri"/>
                <a:sym typeface="Calibri"/>
              </a:rPr>
              <a:t>Product Catalogue Tagging : Why Tagging?</a:t>
            </a:r>
            <a:endParaRPr lang="en-US" sz="2400" b="1" dirty="0">
              <a:solidFill>
                <a:schemeClr val="bg1"/>
              </a:solidFill>
              <a:ea typeface="Calibri"/>
              <a:cs typeface="Calibri"/>
              <a:sym typeface="Calibri"/>
            </a:endParaRPr>
          </a:p>
        </p:txBody>
      </p:sp>
      <p:pic>
        <p:nvPicPr>
          <p:cNvPr id="7" name="Google Shape;56;p13">
            <a:extLst>
              <a:ext uri="{FF2B5EF4-FFF2-40B4-BE49-F238E27FC236}">
                <a16:creationId xmlns:a16="http://schemas.microsoft.com/office/drawing/2014/main" id="{30E73DAD-3078-D144-A813-D3CD2C3FD8BC}"/>
              </a:ext>
            </a:extLst>
          </p:cNvPr>
          <p:cNvPicPr preferRelativeResize="0"/>
          <p:nvPr/>
        </p:nvPicPr>
        <p:blipFill rotWithShape="1">
          <a:blip r:embed="rId2">
            <a:alphaModFix/>
          </a:blip>
          <a:srcRect/>
          <a:stretch/>
        </p:blipFill>
        <p:spPr>
          <a:xfrm>
            <a:off x="11198478" y="278608"/>
            <a:ext cx="698559" cy="682245"/>
          </a:xfrm>
          <a:prstGeom prst="rect">
            <a:avLst/>
          </a:prstGeom>
          <a:noFill/>
          <a:ln>
            <a:noFill/>
          </a:ln>
        </p:spPr>
      </p:pic>
      <p:sp>
        <p:nvSpPr>
          <p:cNvPr id="9" name="TextBox 8">
            <a:extLst>
              <a:ext uri="{FF2B5EF4-FFF2-40B4-BE49-F238E27FC236}">
                <a16:creationId xmlns:a16="http://schemas.microsoft.com/office/drawing/2014/main" id="{B9C4E690-0094-C542-AEE5-6849C8042B61}"/>
              </a:ext>
            </a:extLst>
          </p:cNvPr>
          <p:cNvSpPr txBox="1"/>
          <p:nvPr/>
        </p:nvSpPr>
        <p:spPr>
          <a:xfrm>
            <a:off x="11163300" y="2819400"/>
            <a:ext cx="184731" cy="369332"/>
          </a:xfrm>
          <a:prstGeom prst="rect">
            <a:avLst/>
          </a:prstGeom>
          <a:noFill/>
        </p:spPr>
        <p:txBody>
          <a:bodyPr wrap="none" rtlCol="0">
            <a:spAutoFit/>
          </a:bodyPr>
          <a:lstStyle/>
          <a:p>
            <a:endParaRPr lang="en-US" dirty="0"/>
          </a:p>
        </p:txBody>
      </p:sp>
      <p:sp>
        <p:nvSpPr>
          <p:cNvPr id="8" name="Rounded Rectangle 7"/>
          <p:cNvSpPr/>
          <p:nvPr/>
        </p:nvSpPr>
        <p:spPr>
          <a:xfrm>
            <a:off x="429492" y="1191491"/>
            <a:ext cx="11360726" cy="595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Irrelevant /No results for queries on </a:t>
            </a:r>
            <a:r>
              <a:rPr lang="en-US" dirty="0" err="1"/>
              <a:t>Jiomart</a:t>
            </a:r>
            <a:endParaRPr lang="en-IN" dirty="0"/>
          </a:p>
        </p:txBody>
      </p:sp>
      <p:pic>
        <p:nvPicPr>
          <p:cNvPr id="10" name="Content Placeholder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429493" y="1963796"/>
            <a:ext cx="5721926" cy="4007513"/>
          </a:xfrm>
        </p:spPr>
      </p:pic>
      <p:pic>
        <p:nvPicPr>
          <p:cNvPr id="11" name="Content Placeholder 3"/>
          <p:cNvPicPr>
            <a:picLocks noGrp="1" noChangeAspect="1"/>
          </p:cNvPicPr>
          <p:nvPr>
            <p:ph idx="4294967295"/>
          </p:nvPr>
        </p:nvPicPr>
        <p:blipFill>
          <a:blip r:embed="rId4">
            <a:extLst>
              <a:ext uri="{28A0092B-C50C-407E-A947-70E740481C1C}">
                <a14:useLocalDpi xmlns:a14="http://schemas.microsoft.com/office/drawing/2010/main" val="0"/>
              </a:ext>
            </a:extLst>
          </a:blip>
          <a:stretch>
            <a:fillRect/>
          </a:stretch>
        </p:blipFill>
        <p:spPr>
          <a:xfrm>
            <a:off x="6262256" y="1963796"/>
            <a:ext cx="5634782" cy="4007513"/>
          </a:xfrm>
        </p:spPr>
      </p:pic>
      <p:sp>
        <p:nvSpPr>
          <p:cNvPr id="12" name="Rounded Rectangle 11">
            <a:extLst>
              <a:ext uri="{FF2B5EF4-FFF2-40B4-BE49-F238E27FC236}">
                <a16:creationId xmlns:a16="http://schemas.microsoft.com/office/drawing/2014/main" id="{DA2E99F1-05AC-5649-95EE-BCD221365CD7}"/>
              </a:ext>
            </a:extLst>
          </p:cNvPr>
          <p:cNvSpPr/>
          <p:nvPr/>
        </p:nvSpPr>
        <p:spPr>
          <a:xfrm>
            <a:off x="2147455" y="6130118"/>
            <a:ext cx="2133598" cy="481523"/>
          </a:xfrm>
          <a:prstGeom prst="roundRect">
            <a:avLst/>
          </a:prstGeom>
          <a:solidFill>
            <a:srgbClr val="FF7E79"/>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p>
          <a:p>
            <a:pPr algn="ctr"/>
            <a:r>
              <a:rPr lang="en-US" sz="1200" dirty="0"/>
              <a:t>query: Leafy Vegetables</a:t>
            </a:r>
            <a:endParaRPr lang="en-US" sz="1200" b="1" dirty="0"/>
          </a:p>
          <a:p>
            <a:pPr algn="ctr"/>
            <a:endParaRPr lang="en-US" sz="1200" dirty="0"/>
          </a:p>
        </p:txBody>
      </p:sp>
      <p:sp>
        <p:nvSpPr>
          <p:cNvPr id="13" name="Rounded Rectangle 12">
            <a:extLst>
              <a:ext uri="{FF2B5EF4-FFF2-40B4-BE49-F238E27FC236}">
                <a16:creationId xmlns:a16="http://schemas.microsoft.com/office/drawing/2014/main" id="{DA2E99F1-05AC-5649-95EE-BCD221365CD7}"/>
              </a:ext>
            </a:extLst>
          </p:cNvPr>
          <p:cNvSpPr/>
          <p:nvPr/>
        </p:nvSpPr>
        <p:spPr>
          <a:xfrm>
            <a:off x="8012848" y="6147869"/>
            <a:ext cx="2133598" cy="481523"/>
          </a:xfrm>
          <a:prstGeom prst="roundRect">
            <a:avLst/>
          </a:prstGeom>
          <a:solidFill>
            <a:srgbClr val="FF7E79"/>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p>
          <a:p>
            <a:pPr algn="ctr"/>
            <a:r>
              <a:rPr lang="en-US" sz="1200" dirty="0"/>
              <a:t>query: Sprouts</a:t>
            </a:r>
            <a:endParaRPr lang="en-US" sz="1200" b="1" dirty="0"/>
          </a:p>
          <a:p>
            <a:pPr algn="ctr"/>
            <a:endParaRPr lang="en-US" sz="1200" dirty="0"/>
          </a:p>
        </p:txBody>
      </p:sp>
    </p:spTree>
    <p:extLst>
      <p:ext uri="{BB962C8B-B14F-4D97-AF65-F5344CB8AC3E}">
        <p14:creationId xmlns:p14="http://schemas.microsoft.com/office/powerpoint/2010/main" val="4238584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55;p13">
            <a:extLst>
              <a:ext uri="{FF2B5EF4-FFF2-40B4-BE49-F238E27FC236}">
                <a16:creationId xmlns:a16="http://schemas.microsoft.com/office/drawing/2014/main" id="{E5DF00EC-B5C9-8B4E-AE86-0E681DF88309}"/>
              </a:ext>
            </a:extLst>
          </p:cNvPr>
          <p:cNvSpPr/>
          <p:nvPr/>
        </p:nvSpPr>
        <p:spPr>
          <a:xfrm>
            <a:off x="137653" y="224530"/>
            <a:ext cx="11808800" cy="790400"/>
          </a:xfrm>
          <a:prstGeom prst="roundRect">
            <a:avLst>
              <a:gd name="adj" fmla="val 46716"/>
            </a:avLst>
          </a:prstGeom>
          <a:solidFill>
            <a:schemeClr val="accent5"/>
          </a:solidFill>
          <a:ln>
            <a:noFill/>
          </a:ln>
        </p:spPr>
        <p:txBody>
          <a:bodyPr spcFirstLastPara="1" wrap="square" lIns="91433" tIns="45700" rIns="91433" bIns="45700" anchor="ctr" anchorCtr="0">
            <a:noAutofit/>
          </a:bodyPr>
          <a:lstStyle/>
          <a:p>
            <a:r>
              <a:rPr lang="en-US" sz="3200" b="1" dirty="0">
                <a:solidFill>
                  <a:schemeClr val="bg1"/>
                </a:solidFill>
                <a:ea typeface="Calibri"/>
                <a:cs typeface="Calibri"/>
                <a:sym typeface="Calibri"/>
              </a:rPr>
              <a:t>Product Catalogue Tagging:</a:t>
            </a:r>
            <a:r>
              <a:rPr lang="en-US" sz="3600" b="1" dirty="0">
                <a:solidFill>
                  <a:schemeClr val="bg1"/>
                </a:solidFill>
                <a:ea typeface="Calibri"/>
                <a:cs typeface="Calibri"/>
                <a:sym typeface="Calibri"/>
              </a:rPr>
              <a:t> </a:t>
            </a:r>
            <a:r>
              <a:rPr lang="en-US" sz="2800" b="1" dirty="0">
                <a:solidFill>
                  <a:schemeClr val="bg1"/>
                </a:solidFill>
                <a:ea typeface="Calibri"/>
                <a:cs typeface="Calibri"/>
                <a:sym typeface="Calibri"/>
              </a:rPr>
              <a:t>Why Tagging?</a:t>
            </a:r>
          </a:p>
        </p:txBody>
      </p:sp>
      <p:pic>
        <p:nvPicPr>
          <p:cNvPr id="7" name="Google Shape;56;p13">
            <a:extLst>
              <a:ext uri="{FF2B5EF4-FFF2-40B4-BE49-F238E27FC236}">
                <a16:creationId xmlns:a16="http://schemas.microsoft.com/office/drawing/2014/main" id="{30E73DAD-3078-D144-A813-D3CD2C3FD8BC}"/>
              </a:ext>
            </a:extLst>
          </p:cNvPr>
          <p:cNvPicPr preferRelativeResize="0"/>
          <p:nvPr/>
        </p:nvPicPr>
        <p:blipFill rotWithShape="1">
          <a:blip r:embed="rId2">
            <a:alphaModFix/>
          </a:blip>
          <a:srcRect/>
          <a:stretch/>
        </p:blipFill>
        <p:spPr>
          <a:xfrm>
            <a:off x="11198478" y="278608"/>
            <a:ext cx="698559" cy="682245"/>
          </a:xfrm>
          <a:prstGeom prst="rect">
            <a:avLst/>
          </a:prstGeom>
          <a:noFill/>
          <a:ln>
            <a:noFill/>
          </a:ln>
        </p:spPr>
      </p:pic>
      <p:sp>
        <p:nvSpPr>
          <p:cNvPr id="9" name="TextBox 8">
            <a:extLst>
              <a:ext uri="{FF2B5EF4-FFF2-40B4-BE49-F238E27FC236}">
                <a16:creationId xmlns:a16="http://schemas.microsoft.com/office/drawing/2014/main" id="{B9C4E690-0094-C542-AEE5-6849C8042B61}"/>
              </a:ext>
            </a:extLst>
          </p:cNvPr>
          <p:cNvSpPr txBox="1"/>
          <p:nvPr/>
        </p:nvSpPr>
        <p:spPr>
          <a:xfrm>
            <a:off x="11163300" y="2744583"/>
            <a:ext cx="184731" cy="369332"/>
          </a:xfrm>
          <a:prstGeom prst="rect">
            <a:avLst/>
          </a:prstGeom>
          <a:noFill/>
        </p:spPr>
        <p:txBody>
          <a:bodyPr wrap="none" rtlCol="0">
            <a:spAutoFit/>
          </a:bodyPr>
          <a:lstStyle/>
          <a:p>
            <a:endParaRPr lang="en-US" dirty="0"/>
          </a:p>
        </p:txBody>
      </p:sp>
      <p:sp>
        <p:nvSpPr>
          <p:cNvPr id="5" name="Rounded Rectangle 4"/>
          <p:cNvSpPr/>
          <p:nvPr/>
        </p:nvSpPr>
        <p:spPr>
          <a:xfrm>
            <a:off x="1621615" y="1552968"/>
            <a:ext cx="8838884" cy="554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p>
          <a:p>
            <a:r>
              <a:rPr lang="en-US" dirty="0"/>
              <a:t>                 Couple of interesting statistics  of </a:t>
            </a:r>
            <a:r>
              <a:rPr lang="en-US" dirty="0" err="1"/>
              <a:t>Jiomart</a:t>
            </a:r>
            <a:r>
              <a:rPr lang="en-US" dirty="0"/>
              <a:t> search queries data</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54840414"/>
              </p:ext>
            </p:extLst>
          </p:nvPr>
        </p:nvGraphicFramePr>
        <p:xfrm>
          <a:off x="1621613" y="2647477"/>
          <a:ext cx="8838886" cy="1522928"/>
        </p:xfrm>
        <a:graphic>
          <a:graphicData uri="http://schemas.openxmlformats.org/drawingml/2006/table">
            <a:tbl>
              <a:tblPr firstRow="1" bandRow="1">
                <a:tableStyleId>{5C22544A-7EE6-4342-B048-85BDC9FD1C3A}</a:tableStyleId>
              </a:tblPr>
              <a:tblGrid>
                <a:gridCol w="2209722">
                  <a:extLst>
                    <a:ext uri="{9D8B030D-6E8A-4147-A177-3AD203B41FA5}">
                      <a16:colId xmlns:a16="http://schemas.microsoft.com/office/drawing/2014/main" val="2075328761"/>
                    </a:ext>
                  </a:extLst>
                </a:gridCol>
                <a:gridCol w="2059059">
                  <a:extLst>
                    <a:ext uri="{9D8B030D-6E8A-4147-A177-3AD203B41FA5}">
                      <a16:colId xmlns:a16="http://schemas.microsoft.com/office/drawing/2014/main" val="2927574692"/>
                    </a:ext>
                  </a:extLst>
                </a:gridCol>
                <a:gridCol w="2360383">
                  <a:extLst>
                    <a:ext uri="{9D8B030D-6E8A-4147-A177-3AD203B41FA5}">
                      <a16:colId xmlns:a16="http://schemas.microsoft.com/office/drawing/2014/main" val="628327062"/>
                    </a:ext>
                  </a:extLst>
                </a:gridCol>
                <a:gridCol w="2209722">
                  <a:extLst>
                    <a:ext uri="{9D8B030D-6E8A-4147-A177-3AD203B41FA5}">
                      <a16:colId xmlns:a16="http://schemas.microsoft.com/office/drawing/2014/main" val="1030938960"/>
                    </a:ext>
                  </a:extLst>
                </a:gridCol>
              </a:tblGrid>
              <a:tr h="591129">
                <a:tc>
                  <a:txBody>
                    <a:bodyPr/>
                    <a:lstStyle/>
                    <a:p>
                      <a:pPr algn="ctr"/>
                      <a:r>
                        <a:rPr lang="en-US" dirty="0"/>
                        <a:t>Query</a:t>
                      </a:r>
                      <a:endParaRPr lang="en-IN" dirty="0"/>
                    </a:p>
                  </a:txBody>
                  <a:tcPr/>
                </a:tc>
                <a:tc>
                  <a:txBody>
                    <a:bodyPr/>
                    <a:lstStyle/>
                    <a:p>
                      <a:pPr algn="ctr"/>
                      <a:r>
                        <a:rPr lang="en-US" dirty="0"/>
                        <a:t>Count</a:t>
                      </a:r>
                      <a:endParaRPr lang="en-IN" dirty="0"/>
                    </a:p>
                  </a:txBody>
                  <a:tcPr/>
                </a:tc>
                <a:tc>
                  <a:txBody>
                    <a:bodyPr/>
                    <a:lstStyle/>
                    <a:p>
                      <a:pPr algn="ctr"/>
                      <a:r>
                        <a:rPr lang="en-US" dirty="0"/>
                        <a:t>Click Count</a:t>
                      </a:r>
                      <a:endParaRPr lang="en-IN" dirty="0"/>
                    </a:p>
                  </a:txBody>
                  <a:tcPr/>
                </a:tc>
                <a:tc>
                  <a:txBody>
                    <a:bodyPr/>
                    <a:lstStyle/>
                    <a:p>
                      <a:pPr algn="ctr"/>
                      <a:r>
                        <a:rPr lang="en-US" dirty="0"/>
                        <a:t>Conversion</a:t>
                      </a:r>
                      <a:endParaRPr lang="en-IN" dirty="0"/>
                    </a:p>
                  </a:txBody>
                  <a:tcPr/>
                </a:tc>
                <a:extLst>
                  <a:ext uri="{0D108BD9-81ED-4DB2-BD59-A6C34878D82A}">
                    <a16:rowId xmlns:a16="http://schemas.microsoft.com/office/drawing/2014/main" val="957923928"/>
                  </a:ext>
                </a:extLst>
              </a:tr>
              <a:tr h="498764">
                <a:tc>
                  <a:txBody>
                    <a:bodyPr/>
                    <a:lstStyle/>
                    <a:p>
                      <a:pPr algn="ctr"/>
                      <a:r>
                        <a:rPr lang="en-US" dirty="0"/>
                        <a:t>Sprouts</a:t>
                      </a:r>
                      <a:endParaRPr lang="en-IN" dirty="0"/>
                    </a:p>
                  </a:txBody>
                  <a:tcPr/>
                </a:tc>
                <a:tc>
                  <a:txBody>
                    <a:bodyPr/>
                    <a:lstStyle/>
                    <a:p>
                      <a:pPr algn="ctr"/>
                      <a:r>
                        <a:rPr lang="en-US" dirty="0"/>
                        <a:t>148</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927550767"/>
                  </a:ext>
                </a:extLst>
              </a:tr>
              <a:tr h="433035">
                <a:tc>
                  <a:txBody>
                    <a:bodyPr/>
                    <a:lstStyle/>
                    <a:p>
                      <a:pPr algn="ctr"/>
                      <a:r>
                        <a:rPr lang="en-US" dirty="0"/>
                        <a:t>Leafy Vegetables</a:t>
                      </a:r>
                      <a:endParaRPr lang="en-IN" dirty="0"/>
                    </a:p>
                  </a:txBody>
                  <a:tcPr/>
                </a:tc>
                <a:tc>
                  <a:txBody>
                    <a:bodyPr/>
                    <a:lstStyle/>
                    <a:p>
                      <a:pPr algn="ctr"/>
                      <a:r>
                        <a:rPr lang="en-US" dirty="0"/>
                        <a:t>601</a:t>
                      </a:r>
                      <a:endParaRPr lang="en-IN" dirty="0"/>
                    </a:p>
                  </a:txBody>
                  <a:tcPr/>
                </a:tc>
                <a:tc>
                  <a:txBody>
                    <a:bodyPr/>
                    <a:lstStyle/>
                    <a:p>
                      <a:pPr algn="ctr"/>
                      <a:r>
                        <a:rPr lang="en-US" dirty="0"/>
                        <a:t>36</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1357010931"/>
                  </a:ext>
                </a:extLst>
              </a:tr>
            </a:tbl>
          </a:graphicData>
        </a:graphic>
      </p:graphicFrame>
      <p:sp>
        <p:nvSpPr>
          <p:cNvPr id="8" name="Rounded Rectangle 7"/>
          <p:cNvSpPr/>
          <p:nvPr/>
        </p:nvSpPr>
        <p:spPr>
          <a:xfrm>
            <a:off x="1406710" y="4694588"/>
            <a:ext cx="9268690" cy="11083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Query count proves the possible existence of thematic queries.</a:t>
            </a:r>
          </a:p>
          <a:p>
            <a:r>
              <a:rPr lang="en-US" dirty="0"/>
              <a:t>CTR and conversion rate for these thematic queries proves irrelevancy of result.</a:t>
            </a:r>
            <a:endParaRPr lang="en-IN" dirty="0"/>
          </a:p>
        </p:txBody>
      </p:sp>
    </p:spTree>
    <p:extLst>
      <p:ext uri="{BB962C8B-B14F-4D97-AF65-F5344CB8AC3E}">
        <p14:creationId xmlns:p14="http://schemas.microsoft.com/office/powerpoint/2010/main" val="819667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5;p13">
            <a:extLst>
              <a:ext uri="{FF2B5EF4-FFF2-40B4-BE49-F238E27FC236}">
                <a16:creationId xmlns:a16="http://schemas.microsoft.com/office/drawing/2014/main" id="{E5DF00EC-B5C9-8B4E-AE86-0E681DF88309}"/>
              </a:ext>
            </a:extLst>
          </p:cNvPr>
          <p:cNvSpPr>
            <a:spLocks noGrp="1"/>
          </p:cNvSpPr>
          <p:nvPr>
            <p:ph type="title"/>
          </p:nvPr>
        </p:nvSpPr>
        <p:spPr>
          <a:xfrm>
            <a:off x="277091" y="365126"/>
            <a:ext cx="11637818" cy="809547"/>
          </a:xfrm>
          <a:prstGeom prst="roundRect">
            <a:avLst>
              <a:gd name="adj" fmla="val 46716"/>
            </a:avLst>
          </a:prstGeom>
          <a:solidFill>
            <a:schemeClr val="accent5"/>
          </a:solidFill>
          <a:ln>
            <a:noFill/>
          </a:ln>
        </p:spPr>
        <p:txBody>
          <a:bodyPr spcFirstLastPara="1" wrap="square" lIns="91433" tIns="45700" rIns="91433" bIns="45700" anchor="ctr" anchorCtr="0">
            <a:noAutofit/>
          </a:bodyPr>
          <a:lstStyle/>
          <a:p>
            <a:r>
              <a:rPr lang="en-US" sz="2800" b="1" dirty="0">
                <a:solidFill>
                  <a:schemeClr val="bg1"/>
                </a:solidFill>
                <a:ea typeface="Calibri"/>
                <a:cs typeface="Calibri"/>
                <a:sym typeface="Calibri"/>
              </a:rPr>
              <a:t>Product Catalogue Tagging:</a:t>
            </a:r>
            <a:r>
              <a:rPr lang="en-US" sz="3200" b="1" dirty="0">
                <a:solidFill>
                  <a:schemeClr val="bg1"/>
                </a:solidFill>
                <a:ea typeface="Calibri"/>
                <a:cs typeface="Calibri"/>
                <a:sym typeface="Calibri"/>
              </a:rPr>
              <a:t> </a:t>
            </a:r>
            <a:r>
              <a:rPr lang="en-US" sz="2400" b="1" dirty="0">
                <a:solidFill>
                  <a:schemeClr val="bg1"/>
                </a:solidFill>
                <a:ea typeface="Calibri"/>
                <a:cs typeface="Calibri"/>
                <a:sym typeface="Calibri"/>
              </a:rPr>
              <a:t>Why Tagging?</a:t>
            </a:r>
          </a:p>
        </p:txBody>
      </p:sp>
      <p:pic>
        <p:nvPicPr>
          <p:cNvPr id="5" name="Google Shape;56;p13">
            <a:extLst>
              <a:ext uri="{FF2B5EF4-FFF2-40B4-BE49-F238E27FC236}">
                <a16:creationId xmlns:a16="http://schemas.microsoft.com/office/drawing/2014/main" id="{30E73DAD-3078-D144-A813-D3CD2C3FD8BC}"/>
              </a:ext>
            </a:extLst>
          </p:cNvPr>
          <p:cNvPicPr preferRelativeResize="0"/>
          <p:nvPr/>
        </p:nvPicPr>
        <p:blipFill rotWithShape="1">
          <a:blip r:embed="rId2">
            <a:alphaModFix/>
          </a:blip>
          <a:srcRect/>
          <a:stretch/>
        </p:blipFill>
        <p:spPr>
          <a:xfrm>
            <a:off x="11149997" y="428776"/>
            <a:ext cx="698559" cy="682245"/>
          </a:xfrm>
          <a:prstGeom prst="rect">
            <a:avLst/>
          </a:prstGeom>
          <a:noFill/>
          <a:ln>
            <a:noFill/>
          </a:ln>
        </p:spPr>
      </p:pic>
      <p:pic>
        <p:nvPicPr>
          <p:cNvPr id="8"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468" y="1311965"/>
            <a:ext cx="11335187" cy="5377615"/>
          </a:xfrm>
          <a:prstGeom prst="rect">
            <a:avLst/>
          </a:prstGeom>
        </p:spPr>
      </p:pic>
    </p:spTree>
    <p:extLst>
      <p:ext uri="{BB962C8B-B14F-4D97-AF65-F5344CB8AC3E}">
        <p14:creationId xmlns:p14="http://schemas.microsoft.com/office/powerpoint/2010/main" val="252616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55;p13">
            <a:extLst>
              <a:ext uri="{FF2B5EF4-FFF2-40B4-BE49-F238E27FC236}">
                <a16:creationId xmlns:a16="http://schemas.microsoft.com/office/drawing/2014/main" id="{E5DF00EC-B5C9-8B4E-AE86-0E681DF88309}"/>
              </a:ext>
            </a:extLst>
          </p:cNvPr>
          <p:cNvSpPr/>
          <p:nvPr/>
        </p:nvSpPr>
        <p:spPr>
          <a:xfrm>
            <a:off x="137653" y="224530"/>
            <a:ext cx="11808800" cy="790400"/>
          </a:xfrm>
          <a:prstGeom prst="roundRect">
            <a:avLst>
              <a:gd name="adj" fmla="val 46716"/>
            </a:avLst>
          </a:prstGeom>
          <a:solidFill>
            <a:schemeClr val="accent5"/>
          </a:solidFill>
          <a:ln>
            <a:noFill/>
          </a:ln>
        </p:spPr>
        <p:txBody>
          <a:bodyPr spcFirstLastPara="1" wrap="square" lIns="91433" tIns="45700" rIns="91433" bIns="45700" anchor="ctr" anchorCtr="0">
            <a:noAutofit/>
          </a:bodyPr>
          <a:lstStyle/>
          <a:p>
            <a:r>
              <a:rPr lang="en-US" sz="3200" b="1" dirty="0">
                <a:solidFill>
                  <a:schemeClr val="bg1"/>
                </a:solidFill>
                <a:ea typeface="Calibri"/>
                <a:cs typeface="Calibri"/>
                <a:sym typeface="Calibri"/>
              </a:rPr>
              <a:t>Product Catalogue Tagging:</a:t>
            </a:r>
            <a:r>
              <a:rPr lang="en-US" sz="3600" b="1" dirty="0">
                <a:solidFill>
                  <a:schemeClr val="bg1"/>
                </a:solidFill>
                <a:ea typeface="Calibri"/>
                <a:cs typeface="Calibri"/>
                <a:sym typeface="Calibri"/>
              </a:rPr>
              <a:t> </a:t>
            </a:r>
            <a:r>
              <a:rPr lang="en-US" sz="2400" b="1" dirty="0">
                <a:solidFill>
                  <a:schemeClr val="bg1"/>
                </a:solidFill>
                <a:ea typeface="Calibri"/>
                <a:cs typeface="Calibri"/>
                <a:sym typeface="Calibri"/>
              </a:rPr>
              <a:t>Why Tagging?</a:t>
            </a:r>
            <a:endParaRPr lang="en-US" sz="2500" b="1" dirty="0">
              <a:solidFill>
                <a:schemeClr val="bg1"/>
              </a:solidFill>
              <a:ea typeface="Calibri"/>
              <a:cs typeface="Calibri"/>
              <a:sym typeface="Calibri"/>
            </a:endParaRPr>
          </a:p>
        </p:txBody>
      </p:sp>
      <p:pic>
        <p:nvPicPr>
          <p:cNvPr id="7" name="Google Shape;56;p13">
            <a:extLst>
              <a:ext uri="{FF2B5EF4-FFF2-40B4-BE49-F238E27FC236}">
                <a16:creationId xmlns:a16="http://schemas.microsoft.com/office/drawing/2014/main" id="{30E73DAD-3078-D144-A813-D3CD2C3FD8BC}"/>
              </a:ext>
            </a:extLst>
          </p:cNvPr>
          <p:cNvPicPr preferRelativeResize="0"/>
          <p:nvPr/>
        </p:nvPicPr>
        <p:blipFill rotWithShape="1">
          <a:blip r:embed="rId2">
            <a:alphaModFix/>
          </a:blip>
          <a:srcRect/>
          <a:stretch/>
        </p:blipFill>
        <p:spPr>
          <a:xfrm>
            <a:off x="11198478" y="278608"/>
            <a:ext cx="698559" cy="682245"/>
          </a:xfrm>
          <a:prstGeom prst="rect">
            <a:avLst/>
          </a:prstGeom>
          <a:noFill/>
          <a:ln>
            <a:noFill/>
          </a:ln>
        </p:spPr>
      </p:pic>
      <p:graphicFrame>
        <p:nvGraphicFramePr>
          <p:cNvPr id="15" name="Table 14">
            <a:extLst>
              <a:ext uri="{FF2B5EF4-FFF2-40B4-BE49-F238E27FC236}">
                <a16:creationId xmlns:a16="http://schemas.microsoft.com/office/drawing/2014/main" id="{7D44872A-0A94-534D-BDF7-AF78D642319B}"/>
              </a:ext>
            </a:extLst>
          </p:cNvPr>
          <p:cNvGraphicFramePr>
            <a:graphicFrameLocks noGrp="1"/>
          </p:cNvGraphicFramePr>
          <p:nvPr>
            <p:extLst>
              <p:ext uri="{D42A27DB-BD31-4B8C-83A1-F6EECF244321}">
                <p14:modId xmlns:p14="http://schemas.microsoft.com/office/powerpoint/2010/main" val="2880017207"/>
              </p:ext>
            </p:extLst>
          </p:nvPr>
        </p:nvGraphicFramePr>
        <p:xfrm>
          <a:off x="6598227" y="1254125"/>
          <a:ext cx="4914900" cy="4351341"/>
        </p:xfrm>
        <a:graphic>
          <a:graphicData uri="http://schemas.openxmlformats.org/drawingml/2006/table">
            <a:tbl>
              <a:tblPr>
                <a:tableStyleId>{5C22544A-7EE6-4342-B048-85BDC9FD1C3A}</a:tableStyleId>
              </a:tblPr>
              <a:tblGrid>
                <a:gridCol w="4914900">
                  <a:extLst>
                    <a:ext uri="{9D8B030D-6E8A-4147-A177-3AD203B41FA5}">
                      <a16:colId xmlns:a16="http://schemas.microsoft.com/office/drawing/2014/main" val="1855886660"/>
                    </a:ext>
                  </a:extLst>
                </a:gridCol>
              </a:tblGrid>
              <a:tr h="89811">
                <a:tc>
                  <a:txBody>
                    <a:bodyPr/>
                    <a:lstStyle/>
                    <a:p>
                      <a:pPr algn="ctr" fontAlgn="ctr"/>
                      <a:r>
                        <a:rPr lang="en-IN" sz="500" u="none" strike="noStrike">
                          <a:effectLst/>
                        </a:rPr>
                        <a:t>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770420489"/>
                  </a:ext>
                </a:extLst>
              </a:tr>
              <a:tr h="89811">
                <a:tc>
                  <a:txBody>
                    <a:bodyPr/>
                    <a:lstStyle/>
                    <a:p>
                      <a:pPr algn="ctr" fontAlgn="ctr"/>
                      <a:r>
                        <a:rPr lang="en-IN" sz="500" u="none" strike="noStrike">
                          <a:effectLst/>
                        </a:rPr>
                        <a:t>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580795478"/>
                  </a:ext>
                </a:extLst>
              </a:tr>
              <a:tr h="89811">
                <a:tc>
                  <a:txBody>
                    <a:bodyPr/>
                    <a:lstStyle/>
                    <a:p>
                      <a:pPr algn="ctr" fontAlgn="ctr"/>
                      <a:r>
                        <a:rPr lang="en-IN" sz="500" u="none" strike="noStrike">
                          <a:effectLst/>
                        </a:rPr>
                        <a:t>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46785678"/>
                  </a:ext>
                </a:extLst>
              </a:tr>
              <a:tr h="89811">
                <a:tc>
                  <a:txBody>
                    <a:bodyPr/>
                    <a:lstStyle/>
                    <a:p>
                      <a:pPr algn="ctr" fontAlgn="ctr"/>
                      <a:r>
                        <a:rPr lang="en-IN" sz="500" u="none" strike="noStrike">
                          <a:effectLst/>
                        </a:rPr>
                        <a:t>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2538187615"/>
                  </a:ext>
                </a:extLst>
              </a:tr>
              <a:tr h="89811">
                <a:tc>
                  <a:txBody>
                    <a:bodyPr/>
                    <a:lstStyle/>
                    <a:p>
                      <a:pPr algn="ctr" fontAlgn="ctr"/>
                      <a:r>
                        <a:rPr lang="en-IN" sz="500" u="none" strike="noStrike">
                          <a:effectLst/>
                        </a:rPr>
                        <a:t>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4112671891"/>
                  </a:ext>
                </a:extLst>
              </a:tr>
              <a:tr h="89811">
                <a:tc>
                  <a:txBody>
                    <a:bodyPr/>
                    <a:lstStyle/>
                    <a:p>
                      <a:pPr algn="ctr" fontAlgn="ctr"/>
                      <a:r>
                        <a:rPr lang="en-IN" sz="500" u="none" strike="noStrike">
                          <a:effectLst/>
                        </a:rPr>
                        <a:t>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1739162737"/>
                  </a:ext>
                </a:extLst>
              </a:tr>
              <a:tr h="89811">
                <a:tc>
                  <a:txBody>
                    <a:bodyPr/>
                    <a:lstStyle/>
                    <a:p>
                      <a:pPr algn="ctr" fontAlgn="ctr"/>
                      <a:r>
                        <a:rPr lang="en-IN" sz="500" u="none" strike="noStrike">
                          <a:effectLst/>
                        </a:rPr>
                        <a:t>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43075389"/>
                  </a:ext>
                </a:extLst>
              </a:tr>
              <a:tr h="248103">
                <a:tc>
                  <a:txBody>
                    <a:bodyPr/>
                    <a:lstStyle/>
                    <a:p>
                      <a:pPr algn="ctr" fontAlgn="ctr"/>
                      <a:r>
                        <a:rPr lang="en-IN" sz="500" u="none" strike="noStrike">
                          <a:effectLst/>
                        </a:rPr>
                        <a:t>Chips, Lays, Waffer, Kaya Varathathu,Snacks,Kappa Varathathu,Chakka Varathathu, Nendran Chips, Upperi,Banana Chips,Tapioca Chips,  Jackfruit Chips, Karela Chips,Pringle, Nachos,,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1855054881"/>
                  </a:ext>
                </a:extLst>
              </a:tr>
              <a:tr h="89811">
                <a:tc>
                  <a:txBody>
                    <a:bodyPr/>
                    <a:lstStyle/>
                    <a:p>
                      <a:pPr algn="ctr" fontAlgn="ctr"/>
                      <a:r>
                        <a:rPr lang="en-IN" sz="500" u="none" strike="noStrike">
                          <a:effectLst/>
                        </a:rPr>
                        <a:t>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2124204751"/>
                  </a:ext>
                </a:extLst>
              </a:tr>
              <a:tr h="89811">
                <a:tc>
                  <a:txBody>
                    <a:bodyPr/>
                    <a:lstStyle/>
                    <a:p>
                      <a:pPr algn="ctr" fontAlgn="ctr"/>
                      <a:r>
                        <a:rPr lang="en-IN" sz="500" u="none" strike="noStrike">
                          <a:effectLst/>
                        </a:rPr>
                        <a:t>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947375230"/>
                  </a:ext>
                </a:extLst>
              </a:tr>
              <a:tr h="89811">
                <a:tc>
                  <a:txBody>
                    <a:bodyPr/>
                    <a:lstStyle/>
                    <a:p>
                      <a:pPr algn="ctr" fontAlgn="ctr"/>
                      <a:r>
                        <a:rPr lang="en-IN" sz="500" u="none" strike="noStrike">
                          <a:effectLst/>
                        </a:rPr>
                        <a:t>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2209537860"/>
                  </a:ext>
                </a:extLst>
              </a:tr>
              <a:tr h="409762">
                <a:tc>
                  <a:txBody>
                    <a:bodyPr/>
                    <a:lstStyle/>
                    <a:p>
                      <a:pPr algn="ctr" fontAlgn="ctr"/>
                      <a:r>
                        <a:rPr lang="en-IN" sz="500" u="none" strike="noStrike">
                          <a:effectLst/>
                        </a:rPr>
                        <a:t>Chips, Lays, Waffer, Kaya Varathathu,Snacks,Kappa Varathathu,Chakka Varathathu, Nendran Chips, Upperi,Banana Chips,Tapioca Chips,  Jackfruit Chips, Karela Chips,Pringles, Nachos, Savories, Salty Snacks, Aloo Wafer, Alu Wafer, Seedai, Nendran Chips, Upperi, Tapioca Chips,  Jackfruit Chips, Karela Chips, , Soya Chips, Chips, Soya Snacks,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714820458"/>
                  </a:ext>
                </a:extLst>
              </a:tr>
              <a:tr h="409762">
                <a:tc>
                  <a:txBody>
                    <a:bodyPr/>
                    <a:lstStyle/>
                    <a:p>
                      <a:pPr algn="ctr" fontAlgn="ctr"/>
                      <a:r>
                        <a:rPr lang="en-IN" sz="500" u="none" strike="noStrike">
                          <a:effectLst/>
                        </a:rPr>
                        <a:t>Chips, Lays, Waffer, Kaya Varathathu,Snacks,Kappa Varathathu,Chakka Varathathu, Nendran Chips, Upperi,Banana Chips,Tapioca Chips,  Jackfruit Chips, Karela Chips,Pringles, Nachos, Savories, Salty Snacks, Aloo Wafer, Alu Wafer, Seedai, Nendran Chips, Upperi, Tapioca Chips,  Jackfruit Chips, Karela Chips, , Chips, Diet Chips, Snacks,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66179715"/>
                  </a:ext>
                </a:extLst>
              </a:tr>
              <a:tr h="409762">
                <a:tc>
                  <a:txBody>
                    <a:bodyPr/>
                    <a:lstStyle/>
                    <a:p>
                      <a:pPr algn="ctr" fontAlgn="ctr"/>
                      <a:r>
                        <a:rPr lang="en-IN" sz="500" u="none" strike="noStrike">
                          <a:effectLst/>
                        </a:rPr>
                        <a:t>Chips, Lays, Waffer, Kaya Varathathu,Snacks,Kappa Varathathu,Chakka Varathathu, Nendran Chips, Upperi,Banana Chips,Tapioca Chips,  Jackfruit Chips, Karela Chips,Pringles, Nachos, Savories, Salty Snacks, Aloo Wafer, Alu Wafer, Seedai, Nendran Chips, Upperi, Tapioca Chips,  Jackfruit Chips, Karela Chips, , Kela Chips, Chips, Kela Wafers,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3013773351"/>
                  </a:ext>
                </a:extLst>
              </a:tr>
              <a:tr h="89811">
                <a:tc>
                  <a:txBody>
                    <a:bodyPr/>
                    <a:lstStyle/>
                    <a:p>
                      <a:pPr algn="ctr" fontAlgn="ctr"/>
                      <a:r>
                        <a:rPr lang="en-IN" sz="500" u="none" strike="noStrike">
                          <a:effectLst/>
                        </a:rPr>
                        <a:t>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12483770"/>
                  </a:ext>
                </a:extLst>
              </a:tr>
              <a:tr h="89811">
                <a:tc>
                  <a:txBody>
                    <a:bodyPr/>
                    <a:lstStyle/>
                    <a:p>
                      <a:pPr algn="ctr" fontAlgn="ctr"/>
                      <a:r>
                        <a:rPr lang="en-IN" sz="500" u="none" strike="noStrike">
                          <a:effectLst/>
                        </a:rPr>
                        <a:t>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2403770553"/>
                  </a:ext>
                </a:extLst>
              </a:tr>
              <a:tr h="89811">
                <a:tc>
                  <a:txBody>
                    <a:bodyPr/>
                    <a:lstStyle/>
                    <a:p>
                      <a:pPr algn="ctr" fontAlgn="ctr"/>
                      <a:r>
                        <a:rPr lang="en-IN" sz="500" u="none" strike="noStrike">
                          <a:effectLst/>
                        </a:rPr>
                        <a:t>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2935857384"/>
                  </a:ext>
                </a:extLst>
              </a:tr>
              <a:tr h="89811">
                <a:tc>
                  <a:txBody>
                    <a:bodyPr/>
                    <a:lstStyle/>
                    <a:p>
                      <a:pPr algn="ctr" fontAlgn="ctr"/>
                      <a:r>
                        <a:rPr lang="en-IN" sz="500" u="none" strike="noStrike">
                          <a:effectLst/>
                        </a:rPr>
                        <a:t>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3658833683"/>
                  </a:ext>
                </a:extLst>
              </a:tr>
              <a:tr h="89811">
                <a:tc>
                  <a:txBody>
                    <a:bodyPr/>
                    <a:lstStyle/>
                    <a:p>
                      <a:pPr algn="ctr" fontAlgn="ctr"/>
                      <a:r>
                        <a:rPr lang="en-IN" sz="500" u="none" strike="noStrike">
                          <a:effectLst/>
                        </a:rPr>
                        <a:t>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3638338804"/>
                  </a:ext>
                </a:extLst>
              </a:tr>
              <a:tr h="89811">
                <a:tc>
                  <a:txBody>
                    <a:bodyPr/>
                    <a:lstStyle/>
                    <a:p>
                      <a:pPr algn="ctr" fontAlgn="ctr"/>
                      <a:r>
                        <a:rPr lang="en-IN" sz="500" u="none" strike="noStrike">
                          <a:effectLst/>
                        </a:rPr>
                        <a:t>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1611731830"/>
                  </a:ext>
                </a:extLst>
              </a:tr>
              <a:tr h="89811">
                <a:tc>
                  <a:txBody>
                    <a:bodyPr/>
                    <a:lstStyle/>
                    <a:p>
                      <a:pPr algn="ctr" fontAlgn="ctr"/>
                      <a:r>
                        <a:rPr lang="en-IN" sz="500" u="none" strike="noStrike">
                          <a:effectLst/>
                        </a:rPr>
                        <a:t>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1466397338"/>
                  </a:ext>
                </a:extLst>
              </a:tr>
              <a:tr h="89811">
                <a:tc>
                  <a:txBody>
                    <a:bodyPr/>
                    <a:lstStyle/>
                    <a:p>
                      <a:pPr algn="ctr" fontAlgn="ctr"/>
                      <a:r>
                        <a:rPr lang="en-IN" sz="500" u="none" strike="noStrike">
                          <a:effectLst/>
                        </a:rPr>
                        <a:t>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2885299837"/>
                  </a:ext>
                </a:extLst>
              </a:tr>
              <a:tr h="89811">
                <a:tc>
                  <a:txBody>
                    <a:bodyPr/>
                    <a:lstStyle/>
                    <a:p>
                      <a:pPr algn="ctr" fontAlgn="ctr"/>
                      <a:r>
                        <a:rPr lang="en-IN" sz="500" u="none" strike="noStrike">
                          <a:effectLst/>
                        </a:rPr>
                        <a:t>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1866471682"/>
                  </a:ext>
                </a:extLst>
              </a:tr>
              <a:tr h="89811">
                <a:tc>
                  <a:txBody>
                    <a:bodyPr/>
                    <a:lstStyle/>
                    <a:p>
                      <a:pPr algn="ctr" fontAlgn="ctr"/>
                      <a:r>
                        <a:rPr lang="en-IN" sz="500" u="none" strike="noStrike">
                          <a:effectLst/>
                        </a:rPr>
                        <a:t>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3230971627"/>
                  </a:ext>
                </a:extLst>
              </a:tr>
              <a:tr h="89811">
                <a:tc>
                  <a:txBody>
                    <a:bodyPr/>
                    <a:lstStyle/>
                    <a:p>
                      <a:pPr algn="ctr" fontAlgn="ctr"/>
                      <a:r>
                        <a:rPr lang="en-IN" sz="500" u="none" strike="noStrike">
                          <a:effectLst/>
                        </a:rPr>
                        <a:t>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1553518423"/>
                  </a:ext>
                </a:extLst>
              </a:tr>
              <a:tr h="89811">
                <a:tc>
                  <a:txBody>
                    <a:bodyPr/>
                    <a:lstStyle/>
                    <a:p>
                      <a:pPr algn="ctr" fontAlgn="ctr"/>
                      <a:r>
                        <a:rPr lang="en-IN" sz="500" u="none" strike="noStrike">
                          <a:effectLst/>
                        </a:rPr>
                        <a:t>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4278955716"/>
                  </a:ext>
                </a:extLst>
              </a:tr>
              <a:tr h="89811">
                <a:tc>
                  <a:txBody>
                    <a:bodyPr/>
                    <a:lstStyle/>
                    <a:p>
                      <a:pPr algn="ctr" fontAlgn="ctr"/>
                      <a:r>
                        <a:rPr lang="en-IN" sz="500" u="none" strike="noStrike">
                          <a:effectLst/>
                        </a:rPr>
                        <a:t>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2294465422"/>
                  </a:ext>
                </a:extLst>
              </a:tr>
              <a:tr h="89811">
                <a:tc>
                  <a:txBody>
                    <a:bodyPr/>
                    <a:lstStyle/>
                    <a:p>
                      <a:pPr algn="ctr" fontAlgn="ctr"/>
                      <a:r>
                        <a:rPr lang="en-IN" sz="500" u="none" strike="noStrike">
                          <a:effectLst/>
                        </a:rPr>
                        <a:t>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2305798766"/>
                  </a:ext>
                </a:extLst>
              </a:tr>
              <a:tr h="89811">
                <a:tc>
                  <a:txBody>
                    <a:bodyPr/>
                    <a:lstStyle/>
                    <a:p>
                      <a:pPr algn="ctr" fontAlgn="ctr"/>
                      <a:r>
                        <a:rPr lang="en-IN" sz="500" u="none" strike="noStrike">
                          <a:effectLst/>
                        </a:rPr>
                        <a:t>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1103751219"/>
                  </a:ext>
                </a:extLst>
              </a:tr>
              <a:tr h="89811">
                <a:tc>
                  <a:txBody>
                    <a:bodyPr/>
                    <a:lstStyle/>
                    <a:p>
                      <a:pPr algn="ctr" fontAlgn="ctr"/>
                      <a:r>
                        <a:rPr lang="en-IN" sz="500" u="none" strike="noStrike">
                          <a:effectLst/>
                        </a:rPr>
                        <a:t>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53624601"/>
                  </a:ext>
                </a:extLst>
              </a:tr>
              <a:tr h="89811">
                <a:tc>
                  <a:txBody>
                    <a:bodyPr/>
                    <a:lstStyle/>
                    <a:p>
                      <a:pPr algn="ctr" fontAlgn="ctr"/>
                      <a:r>
                        <a:rPr lang="en-IN" sz="500" u="none" strike="noStrike">
                          <a:effectLst/>
                        </a:rPr>
                        <a:t>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3816985784"/>
                  </a:ext>
                </a:extLst>
              </a:tr>
              <a:tr h="89811">
                <a:tc>
                  <a:txBody>
                    <a:bodyPr/>
                    <a:lstStyle/>
                    <a:p>
                      <a:pPr algn="ctr" fontAlgn="ctr"/>
                      <a:r>
                        <a:rPr lang="en-IN" sz="500" u="none" strike="noStrike">
                          <a:effectLst/>
                        </a:rPr>
                        <a:t>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3186419308"/>
                  </a:ext>
                </a:extLst>
              </a:tr>
              <a:tr h="89811">
                <a:tc>
                  <a:txBody>
                    <a:bodyPr/>
                    <a:lstStyle/>
                    <a:p>
                      <a:pPr algn="ctr" fontAlgn="ctr"/>
                      <a:r>
                        <a:rPr lang="en-IN" sz="500" u="none" strike="noStrike">
                          <a:effectLst/>
                        </a:rPr>
                        <a:t>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3044266604"/>
                  </a:ext>
                </a:extLst>
              </a:tr>
              <a:tr h="89811">
                <a:tc>
                  <a:txBody>
                    <a:bodyPr/>
                    <a:lstStyle/>
                    <a:p>
                      <a:pPr algn="ctr" fontAlgn="ctr"/>
                      <a:r>
                        <a:rPr lang="en-IN" sz="500" u="none" strike="noStrike">
                          <a:effectLst/>
                        </a:rPr>
                        <a:t>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212313247"/>
                  </a:ext>
                </a:extLst>
              </a:tr>
              <a:tr h="89811">
                <a:tc>
                  <a:txBody>
                    <a:bodyPr/>
                    <a:lstStyle/>
                    <a:p>
                      <a:pPr algn="ctr" fontAlgn="ctr"/>
                      <a:r>
                        <a:rPr lang="en-IN" sz="500" u="none" strike="noStrike">
                          <a:effectLst/>
                        </a:rPr>
                        <a:t> </a:t>
                      </a:r>
                      <a:endParaRPr lang="en-IN" sz="500" b="0" i="0" u="none" strike="noStrike">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29664788"/>
                  </a:ext>
                </a:extLst>
              </a:tr>
              <a:tr h="89811">
                <a:tc>
                  <a:txBody>
                    <a:bodyPr/>
                    <a:lstStyle/>
                    <a:p>
                      <a:pPr algn="ctr" fontAlgn="ctr"/>
                      <a:r>
                        <a:rPr lang="en-IN" sz="500" u="none" strike="noStrike" dirty="0">
                          <a:effectLst/>
                        </a:rPr>
                        <a:t> </a:t>
                      </a:r>
                      <a:endParaRPr lang="en-IN" sz="500" b="0" i="0" u="none" strike="noStrike" dirty="0">
                        <a:solidFill>
                          <a:srgbClr val="000000"/>
                        </a:solidFill>
                        <a:effectLst/>
                        <a:latin typeface="Calibri" panose="020F0502020204030204" pitchFamily="34" charset="0"/>
                      </a:endParaRPr>
                    </a:p>
                  </a:txBody>
                  <a:tcPr marL="5613" marR="5613" marT="5613" marB="0" anchor="ctr"/>
                </a:tc>
                <a:extLst>
                  <a:ext uri="{0D108BD9-81ED-4DB2-BD59-A6C34878D82A}">
                    <a16:rowId xmlns:a16="http://schemas.microsoft.com/office/drawing/2014/main" val="1456291989"/>
                  </a:ext>
                </a:extLst>
              </a:tr>
            </a:tbl>
          </a:graphicData>
        </a:graphic>
      </p:graphicFrame>
      <p:sp>
        <p:nvSpPr>
          <p:cNvPr id="18" name="Rectangle 17">
            <a:extLst>
              <a:ext uri="{FF2B5EF4-FFF2-40B4-BE49-F238E27FC236}">
                <a16:creationId xmlns:a16="http://schemas.microsoft.com/office/drawing/2014/main" id="{6BBB6106-5511-0D4E-B4EF-5E1827C7EAFA}"/>
              </a:ext>
            </a:extLst>
          </p:cNvPr>
          <p:cNvSpPr/>
          <p:nvPr/>
        </p:nvSpPr>
        <p:spPr>
          <a:xfrm>
            <a:off x="137653" y="1454727"/>
            <a:ext cx="6242365" cy="665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Keywords were missing for 11,231 products </a:t>
            </a:r>
          </a:p>
        </p:txBody>
      </p:sp>
      <p:sp>
        <p:nvSpPr>
          <p:cNvPr id="21" name="Rectangle 20">
            <a:extLst>
              <a:ext uri="{FF2B5EF4-FFF2-40B4-BE49-F238E27FC236}">
                <a16:creationId xmlns:a16="http://schemas.microsoft.com/office/drawing/2014/main" id="{0F08EED7-50C9-8F41-A75F-9C3FC7691150}"/>
              </a:ext>
            </a:extLst>
          </p:cNvPr>
          <p:cNvSpPr/>
          <p:nvPr/>
        </p:nvSpPr>
        <p:spPr>
          <a:xfrm>
            <a:off x="137653" y="2348345"/>
            <a:ext cx="6221583" cy="862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“Pending” count for L1, L2 and L3 was more than 1000 till August End and most of the products were belonging to major categories</a:t>
            </a:r>
          </a:p>
        </p:txBody>
      </p:sp>
      <p:sp>
        <p:nvSpPr>
          <p:cNvPr id="22" name="TextBox 21">
            <a:extLst>
              <a:ext uri="{FF2B5EF4-FFF2-40B4-BE49-F238E27FC236}">
                <a16:creationId xmlns:a16="http://schemas.microsoft.com/office/drawing/2014/main" id="{5313D376-6038-7342-A172-81BCEA614A5F}"/>
              </a:ext>
            </a:extLst>
          </p:cNvPr>
          <p:cNvSpPr txBox="1"/>
          <p:nvPr/>
        </p:nvSpPr>
        <p:spPr>
          <a:xfrm>
            <a:off x="6598227" y="5756564"/>
            <a:ext cx="4914900" cy="369332"/>
          </a:xfrm>
          <a:prstGeom prst="rect">
            <a:avLst/>
          </a:prstGeom>
          <a:noFill/>
        </p:spPr>
        <p:txBody>
          <a:bodyPr wrap="square" rtlCol="0">
            <a:spAutoFit/>
          </a:bodyPr>
          <a:lstStyle/>
          <a:p>
            <a:r>
              <a:rPr lang="en-US" dirty="0"/>
              <a:t>    Vacant fields for search keywords in assortment</a:t>
            </a:r>
          </a:p>
        </p:txBody>
      </p:sp>
      <p:sp>
        <p:nvSpPr>
          <p:cNvPr id="9" name="Rectangle 8">
            <a:extLst>
              <a:ext uri="{FF2B5EF4-FFF2-40B4-BE49-F238E27FC236}">
                <a16:creationId xmlns:a16="http://schemas.microsoft.com/office/drawing/2014/main" id="{6FBC949E-5449-1342-A7F5-B5209BD60747}"/>
              </a:ext>
            </a:extLst>
          </p:cNvPr>
          <p:cNvSpPr/>
          <p:nvPr/>
        </p:nvSpPr>
        <p:spPr>
          <a:xfrm>
            <a:off x="137653" y="3808675"/>
            <a:ext cx="6242365" cy="249860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Most of the search Keywords field is still empty which can be easily filled automatically.</a:t>
            </a:r>
          </a:p>
          <a:p>
            <a:pPr marL="285750" indent="-285750">
              <a:buFont typeface="Arial" panose="020B0604020202020204" pitchFamily="34" charset="0"/>
              <a:buChar char="•"/>
            </a:pPr>
            <a:r>
              <a:rPr lang="en-US" dirty="0"/>
              <a:t>Although most of the  tags are generally present but this is being done manually.</a:t>
            </a:r>
          </a:p>
          <a:p>
            <a:pPr marL="285750" indent="-285750">
              <a:buFont typeface="Arial" panose="020B0604020202020204" pitchFamily="34" charset="0"/>
              <a:buChar char="•"/>
            </a:pPr>
            <a:r>
              <a:rPr lang="en-US" dirty="0"/>
              <a:t> Till the time product is manually tagged,  it’s not live as it’s not searchable(can not appear in search results).</a:t>
            </a:r>
          </a:p>
        </p:txBody>
      </p:sp>
    </p:spTree>
    <p:extLst>
      <p:ext uri="{BB962C8B-B14F-4D97-AF65-F5344CB8AC3E}">
        <p14:creationId xmlns:p14="http://schemas.microsoft.com/office/powerpoint/2010/main" val="94164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55;p13">
            <a:extLst>
              <a:ext uri="{FF2B5EF4-FFF2-40B4-BE49-F238E27FC236}">
                <a16:creationId xmlns:a16="http://schemas.microsoft.com/office/drawing/2014/main" id="{E5DF00EC-B5C9-8B4E-AE86-0E681DF88309}"/>
              </a:ext>
            </a:extLst>
          </p:cNvPr>
          <p:cNvSpPr/>
          <p:nvPr/>
        </p:nvSpPr>
        <p:spPr>
          <a:xfrm>
            <a:off x="137653" y="224530"/>
            <a:ext cx="11808800" cy="790400"/>
          </a:xfrm>
          <a:prstGeom prst="roundRect">
            <a:avLst>
              <a:gd name="adj" fmla="val 46716"/>
            </a:avLst>
          </a:prstGeom>
          <a:solidFill>
            <a:schemeClr val="accent5"/>
          </a:solidFill>
          <a:ln>
            <a:noFill/>
          </a:ln>
        </p:spPr>
        <p:txBody>
          <a:bodyPr spcFirstLastPara="1" wrap="square" lIns="91433" tIns="45700" rIns="91433" bIns="45700" anchor="ctr" anchorCtr="0">
            <a:noAutofit/>
          </a:bodyPr>
          <a:lstStyle/>
          <a:p>
            <a:r>
              <a:rPr lang="en-US" sz="3200" b="1" dirty="0">
                <a:solidFill>
                  <a:schemeClr val="bg1"/>
                </a:solidFill>
                <a:ea typeface="Calibri"/>
                <a:cs typeface="Calibri"/>
                <a:sym typeface="Calibri"/>
              </a:rPr>
              <a:t>Product Catalogue Tagging:</a:t>
            </a:r>
            <a:r>
              <a:rPr lang="en-US" sz="3600" b="1" dirty="0">
                <a:solidFill>
                  <a:schemeClr val="bg1"/>
                </a:solidFill>
                <a:ea typeface="Calibri"/>
                <a:cs typeface="Calibri"/>
                <a:sym typeface="Calibri"/>
              </a:rPr>
              <a:t> </a:t>
            </a:r>
            <a:r>
              <a:rPr lang="en-US" sz="2400" b="1" dirty="0">
                <a:solidFill>
                  <a:schemeClr val="bg1"/>
                </a:solidFill>
                <a:ea typeface="Calibri"/>
                <a:cs typeface="Calibri"/>
                <a:sym typeface="Calibri"/>
              </a:rPr>
              <a:t>Why Tagging?</a:t>
            </a:r>
            <a:endParaRPr lang="en-US" sz="2500" b="1" dirty="0">
              <a:solidFill>
                <a:schemeClr val="bg1"/>
              </a:solidFill>
              <a:ea typeface="Calibri"/>
              <a:cs typeface="Calibri"/>
              <a:sym typeface="Calibri"/>
            </a:endParaRPr>
          </a:p>
        </p:txBody>
      </p:sp>
      <p:pic>
        <p:nvPicPr>
          <p:cNvPr id="7" name="Google Shape;56;p13">
            <a:extLst>
              <a:ext uri="{FF2B5EF4-FFF2-40B4-BE49-F238E27FC236}">
                <a16:creationId xmlns:a16="http://schemas.microsoft.com/office/drawing/2014/main" id="{30E73DAD-3078-D144-A813-D3CD2C3FD8BC}"/>
              </a:ext>
            </a:extLst>
          </p:cNvPr>
          <p:cNvPicPr preferRelativeResize="0"/>
          <p:nvPr/>
        </p:nvPicPr>
        <p:blipFill rotWithShape="1">
          <a:blip r:embed="rId2">
            <a:alphaModFix/>
          </a:blip>
          <a:srcRect/>
          <a:stretch/>
        </p:blipFill>
        <p:spPr>
          <a:xfrm>
            <a:off x="11198478" y="278608"/>
            <a:ext cx="698559" cy="682245"/>
          </a:xfrm>
          <a:prstGeom prst="rect">
            <a:avLst/>
          </a:prstGeom>
          <a:noFill/>
          <a:ln>
            <a:noFill/>
          </a:ln>
        </p:spPr>
      </p:pic>
      <p:graphicFrame>
        <p:nvGraphicFramePr>
          <p:cNvPr id="2" name="Table 1">
            <a:extLst>
              <a:ext uri="{FF2B5EF4-FFF2-40B4-BE49-F238E27FC236}">
                <a16:creationId xmlns:a16="http://schemas.microsoft.com/office/drawing/2014/main" id="{A0BC84D0-2F3B-964D-84D0-CEECDA521227}"/>
              </a:ext>
            </a:extLst>
          </p:cNvPr>
          <p:cNvGraphicFramePr>
            <a:graphicFrameLocks noGrp="1"/>
          </p:cNvGraphicFramePr>
          <p:nvPr>
            <p:extLst>
              <p:ext uri="{D42A27DB-BD31-4B8C-83A1-F6EECF244321}">
                <p14:modId xmlns:p14="http://schemas.microsoft.com/office/powerpoint/2010/main" val="877714586"/>
              </p:ext>
            </p:extLst>
          </p:nvPr>
        </p:nvGraphicFramePr>
        <p:xfrm>
          <a:off x="2815936" y="2967601"/>
          <a:ext cx="5853950" cy="1510737"/>
        </p:xfrm>
        <a:graphic>
          <a:graphicData uri="http://schemas.openxmlformats.org/drawingml/2006/table">
            <a:tbl>
              <a:tblPr firstRow="1" firstCol="1" bandRow="1">
                <a:tableStyleId>{5C22544A-7EE6-4342-B048-85BDC9FD1C3A}</a:tableStyleId>
              </a:tblPr>
              <a:tblGrid>
                <a:gridCol w="1693118">
                  <a:extLst>
                    <a:ext uri="{9D8B030D-6E8A-4147-A177-3AD203B41FA5}">
                      <a16:colId xmlns:a16="http://schemas.microsoft.com/office/drawing/2014/main" val="1083459059"/>
                    </a:ext>
                  </a:extLst>
                </a:gridCol>
                <a:gridCol w="1289073">
                  <a:extLst>
                    <a:ext uri="{9D8B030D-6E8A-4147-A177-3AD203B41FA5}">
                      <a16:colId xmlns:a16="http://schemas.microsoft.com/office/drawing/2014/main" val="2749464488"/>
                    </a:ext>
                  </a:extLst>
                </a:gridCol>
                <a:gridCol w="1484815">
                  <a:extLst>
                    <a:ext uri="{9D8B030D-6E8A-4147-A177-3AD203B41FA5}">
                      <a16:colId xmlns:a16="http://schemas.microsoft.com/office/drawing/2014/main" val="2231847963"/>
                    </a:ext>
                  </a:extLst>
                </a:gridCol>
                <a:gridCol w="1386944">
                  <a:extLst>
                    <a:ext uri="{9D8B030D-6E8A-4147-A177-3AD203B41FA5}">
                      <a16:colId xmlns:a16="http://schemas.microsoft.com/office/drawing/2014/main" val="3781736156"/>
                    </a:ext>
                  </a:extLst>
                </a:gridCol>
              </a:tblGrid>
              <a:tr h="503579">
                <a:tc>
                  <a:txBody>
                    <a:bodyPr/>
                    <a:lstStyle/>
                    <a:p>
                      <a:pPr>
                        <a:spcAft>
                          <a:spcPts val="0"/>
                        </a:spcAft>
                      </a:pPr>
                      <a:r>
                        <a:rPr lang="en-IN" sz="1100" dirty="0">
                          <a:effectLst/>
                        </a:rPr>
                        <a:t>coconut powder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tx1"/>
                    </a:solidFill>
                  </a:tcPr>
                </a:tc>
                <a:tc>
                  <a:txBody>
                    <a:bodyPr/>
                    <a:lstStyle/>
                    <a:p>
                      <a:pPr algn="r">
                        <a:spcAft>
                          <a:spcPts val="0"/>
                        </a:spcAft>
                      </a:pPr>
                      <a:r>
                        <a:rPr lang="en-IN" sz="1100" dirty="0">
                          <a:effectLst/>
                        </a:rPr>
                        <a:t>4050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tx1"/>
                    </a:solidFill>
                  </a:tcPr>
                </a:tc>
                <a:tc>
                  <a:txBody>
                    <a:bodyPr/>
                    <a:lstStyle/>
                    <a:p>
                      <a:pPr algn="r">
                        <a:spcAft>
                          <a:spcPts val="0"/>
                        </a:spcAft>
                      </a:pPr>
                      <a:r>
                        <a:rPr lang="en-IN" sz="1100" dirty="0">
                          <a:effectLst/>
                        </a:rPr>
                        <a:t>19</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tx1"/>
                    </a:solidFill>
                  </a:tcPr>
                </a:tc>
                <a:tc>
                  <a:txBody>
                    <a:bodyPr/>
                    <a:lstStyle/>
                    <a:p>
                      <a:pPr algn="r">
                        <a:spcAft>
                          <a:spcPts val="0"/>
                        </a:spcAft>
                      </a:pPr>
                      <a:r>
                        <a:rPr lang="en-IN" sz="1100" dirty="0">
                          <a:effectLst/>
                        </a:rPr>
                        <a:t>70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tx1"/>
                    </a:solidFill>
                  </a:tcPr>
                </a:tc>
                <a:extLst>
                  <a:ext uri="{0D108BD9-81ED-4DB2-BD59-A6C34878D82A}">
                    <a16:rowId xmlns:a16="http://schemas.microsoft.com/office/drawing/2014/main" val="2813184950"/>
                  </a:ext>
                </a:extLst>
              </a:tr>
              <a:tr h="503579">
                <a:tc>
                  <a:txBody>
                    <a:bodyPr/>
                    <a:lstStyle/>
                    <a:p>
                      <a:pPr>
                        <a:spcAft>
                          <a:spcPts val="0"/>
                        </a:spcAft>
                      </a:pPr>
                      <a:r>
                        <a:rPr lang="en-IN" sz="1100" dirty="0" err="1">
                          <a:effectLst/>
                        </a:rPr>
                        <a:t>sattu</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IN" sz="1100">
                          <a:effectLst/>
                        </a:rPr>
                        <a:t>4039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IN" sz="1100">
                          <a:effectLst/>
                        </a:rPr>
                        <a:t>109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IN" sz="1100">
                          <a:effectLst/>
                        </a:rPr>
                        <a:t>406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27685925"/>
                  </a:ext>
                </a:extLst>
              </a:tr>
              <a:tr h="503579">
                <a:tc>
                  <a:txBody>
                    <a:bodyPr/>
                    <a:lstStyle/>
                    <a:p>
                      <a:pPr>
                        <a:spcAft>
                          <a:spcPts val="0"/>
                        </a:spcAft>
                      </a:pPr>
                      <a:r>
                        <a:rPr lang="en-IN" sz="1100">
                          <a:effectLst/>
                        </a:rPr>
                        <a:t>mag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IN" sz="1100">
                          <a:effectLst/>
                        </a:rPr>
                        <a:t>4030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IN" sz="1100">
                          <a:effectLst/>
                        </a:rPr>
                        <a:t>103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IN" sz="1100" dirty="0">
                          <a:effectLst/>
                        </a:rPr>
                        <a:t>497</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89313038"/>
                  </a:ext>
                </a:extLst>
              </a:tr>
            </a:tbl>
          </a:graphicData>
        </a:graphic>
      </p:graphicFrame>
      <p:sp>
        <p:nvSpPr>
          <p:cNvPr id="3" name="Rectangle 1">
            <a:extLst>
              <a:ext uri="{FF2B5EF4-FFF2-40B4-BE49-F238E27FC236}">
                <a16:creationId xmlns:a16="http://schemas.microsoft.com/office/drawing/2014/main" id="{792AE915-B04A-0D4D-B35A-328C94276919}"/>
              </a:ext>
            </a:extLst>
          </p:cNvPr>
          <p:cNvSpPr>
            <a:spLocks noChangeArrowheads="1"/>
          </p:cNvSpPr>
          <p:nvPr/>
        </p:nvSpPr>
        <p:spPr bwMode="auto">
          <a:xfrm>
            <a:off x="1662545" y="3269479"/>
            <a:ext cx="58539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C85C2133-0422-3C4C-AC63-997EDE7346A1}"/>
              </a:ext>
            </a:extLst>
          </p:cNvPr>
          <p:cNvSpPr txBox="1"/>
          <p:nvPr/>
        </p:nvSpPr>
        <p:spPr>
          <a:xfrm>
            <a:off x="2815936" y="2598269"/>
            <a:ext cx="5853950" cy="369332"/>
          </a:xfrm>
          <a:prstGeom prst="rect">
            <a:avLst/>
          </a:prstGeom>
          <a:noFill/>
        </p:spPr>
        <p:txBody>
          <a:bodyPr wrap="square" rtlCol="0">
            <a:spAutoFit/>
          </a:bodyPr>
          <a:lstStyle/>
          <a:p>
            <a:r>
              <a:rPr lang="en-US" dirty="0"/>
              <a:t>Product.                 Query Count    Conversion     Click  count</a:t>
            </a:r>
          </a:p>
        </p:txBody>
      </p:sp>
      <p:sp>
        <p:nvSpPr>
          <p:cNvPr id="5" name="Rectangle 4">
            <a:extLst>
              <a:ext uri="{FF2B5EF4-FFF2-40B4-BE49-F238E27FC236}">
                <a16:creationId xmlns:a16="http://schemas.microsoft.com/office/drawing/2014/main" id="{DC742CA5-EB6C-BF4B-8538-50E3FA392E8A}"/>
              </a:ext>
            </a:extLst>
          </p:cNvPr>
          <p:cNvSpPr/>
          <p:nvPr/>
        </p:nvSpPr>
        <p:spPr>
          <a:xfrm>
            <a:off x="519545" y="1392382"/>
            <a:ext cx="11028212" cy="904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Below is a simple statistics showing comparison of numbers between Products whose category was marked “Pending”(Black row) and  actual mentioned categories.</a:t>
            </a:r>
          </a:p>
        </p:txBody>
      </p:sp>
      <p:sp>
        <p:nvSpPr>
          <p:cNvPr id="8" name="Rectangle 7">
            <a:extLst>
              <a:ext uri="{FF2B5EF4-FFF2-40B4-BE49-F238E27FC236}">
                <a16:creationId xmlns:a16="http://schemas.microsoft.com/office/drawing/2014/main" id="{618E3A49-10EB-6440-975A-E92072E775EE}"/>
              </a:ext>
            </a:extLst>
          </p:cNvPr>
          <p:cNvSpPr/>
          <p:nvPr/>
        </p:nvSpPr>
        <p:spPr>
          <a:xfrm>
            <a:off x="696191" y="5070764"/>
            <a:ext cx="10851566" cy="10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Even though , missing search keywords and ”Pending” count has decreased, this will keep happening every time new products will be added.</a:t>
            </a:r>
          </a:p>
        </p:txBody>
      </p:sp>
    </p:spTree>
    <p:extLst>
      <p:ext uri="{BB962C8B-B14F-4D97-AF65-F5344CB8AC3E}">
        <p14:creationId xmlns:p14="http://schemas.microsoft.com/office/powerpoint/2010/main" val="3513488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55;p13">
            <a:extLst>
              <a:ext uri="{FF2B5EF4-FFF2-40B4-BE49-F238E27FC236}">
                <a16:creationId xmlns:a16="http://schemas.microsoft.com/office/drawing/2014/main" id="{E5DF00EC-B5C9-8B4E-AE86-0E681DF88309}"/>
              </a:ext>
            </a:extLst>
          </p:cNvPr>
          <p:cNvSpPr/>
          <p:nvPr/>
        </p:nvSpPr>
        <p:spPr>
          <a:xfrm>
            <a:off x="137653" y="224530"/>
            <a:ext cx="11808800" cy="790400"/>
          </a:xfrm>
          <a:prstGeom prst="roundRect">
            <a:avLst>
              <a:gd name="adj" fmla="val 46716"/>
            </a:avLst>
          </a:prstGeom>
          <a:solidFill>
            <a:schemeClr val="accent5"/>
          </a:solidFill>
          <a:ln>
            <a:noFill/>
          </a:ln>
        </p:spPr>
        <p:txBody>
          <a:bodyPr spcFirstLastPara="1" wrap="square" lIns="91433" tIns="45700" rIns="91433" bIns="45700" anchor="ctr" anchorCtr="0">
            <a:noAutofit/>
          </a:bodyPr>
          <a:lstStyle/>
          <a:p>
            <a:r>
              <a:rPr lang="en-US" sz="3200" b="1" dirty="0">
                <a:solidFill>
                  <a:schemeClr val="bg1"/>
                </a:solidFill>
                <a:ea typeface="Calibri"/>
                <a:cs typeface="Calibri"/>
                <a:sym typeface="Calibri"/>
              </a:rPr>
              <a:t>Product Catalogue Tagging: Case Study</a:t>
            </a:r>
            <a:endParaRPr lang="en-US" sz="2500" b="1" dirty="0">
              <a:solidFill>
                <a:schemeClr val="bg1"/>
              </a:solidFill>
              <a:ea typeface="Calibri"/>
              <a:cs typeface="Calibri"/>
              <a:sym typeface="Calibri"/>
            </a:endParaRPr>
          </a:p>
        </p:txBody>
      </p:sp>
      <p:pic>
        <p:nvPicPr>
          <p:cNvPr id="7" name="Google Shape;56;p13">
            <a:extLst>
              <a:ext uri="{FF2B5EF4-FFF2-40B4-BE49-F238E27FC236}">
                <a16:creationId xmlns:a16="http://schemas.microsoft.com/office/drawing/2014/main" id="{30E73DAD-3078-D144-A813-D3CD2C3FD8BC}"/>
              </a:ext>
            </a:extLst>
          </p:cNvPr>
          <p:cNvPicPr preferRelativeResize="0"/>
          <p:nvPr/>
        </p:nvPicPr>
        <p:blipFill rotWithShape="1">
          <a:blip r:embed="rId2">
            <a:alphaModFix/>
          </a:blip>
          <a:srcRect/>
          <a:stretch/>
        </p:blipFill>
        <p:spPr>
          <a:xfrm>
            <a:off x="11198478" y="278608"/>
            <a:ext cx="698559" cy="682245"/>
          </a:xfrm>
          <a:prstGeom prst="rect">
            <a:avLst/>
          </a:prstGeom>
          <a:noFill/>
          <a:ln>
            <a:noFill/>
          </a:ln>
        </p:spPr>
      </p:pic>
      <p:sp>
        <p:nvSpPr>
          <p:cNvPr id="18" name="Rectangle 17">
            <a:extLst>
              <a:ext uri="{FF2B5EF4-FFF2-40B4-BE49-F238E27FC236}">
                <a16:creationId xmlns:a16="http://schemas.microsoft.com/office/drawing/2014/main" id="{6BBB6106-5511-0D4E-B4EF-5E1827C7EAFA}"/>
              </a:ext>
            </a:extLst>
          </p:cNvPr>
          <p:cNvSpPr/>
          <p:nvPr/>
        </p:nvSpPr>
        <p:spPr>
          <a:xfrm>
            <a:off x="524786" y="1454727"/>
            <a:ext cx="10673692" cy="665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Trained a very simple model to predict actual categories in catalog which has been marked “Pending”</a:t>
            </a:r>
          </a:p>
        </p:txBody>
      </p:sp>
      <p:sp>
        <p:nvSpPr>
          <p:cNvPr id="22" name="TextBox 21">
            <a:extLst>
              <a:ext uri="{FF2B5EF4-FFF2-40B4-BE49-F238E27FC236}">
                <a16:creationId xmlns:a16="http://schemas.microsoft.com/office/drawing/2014/main" id="{5313D376-6038-7342-A172-81BCEA614A5F}"/>
              </a:ext>
            </a:extLst>
          </p:cNvPr>
          <p:cNvSpPr txBox="1"/>
          <p:nvPr/>
        </p:nvSpPr>
        <p:spPr>
          <a:xfrm>
            <a:off x="6598227" y="5756564"/>
            <a:ext cx="4914900" cy="369332"/>
          </a:xfrm>
          <a:prstGeom prst="rect">
            <a:avLst/>
          </a:prstGeom>
          <a:noFill/>
        </p:spPr>
        <p:txBody>
          <a:bodyPr wrap="square" rtlCol="0">
            <a:spAutoFit/>
          </a:bodyPr>
          <a:lstStyle/>
          <a:p>
            <a:r>
              <a:rPr lang="en-US" dirty="0"/>
              <a:t>    </a:t>
            </a:r>
          </a:p>
        </p:txBody>
      </p:sp>
      <p:pic>
        <p:nvPicPr>
          <p:cNvPr id="23" name="Picture 22">
            <a:extLst>
              <a:ext uri="{FF2B5EF4-FFF2-40B4-BE49-F238E27FC236}">
                <a16:creationId xmlns:a16="http://schemas.microsoft.com/office/drawing/2014/main" id="{8E3C3EC0-A60B-D84E-9594-2FDA5D128955}"/>
              </a:ext>
            </a:extLst>
          </p:cNvPr>
          <p:cNvPicPr/>
          <p:nvPr/>
        </p:nvPicPr>
        <p:blipFill>
          <a:blip r:embed="rId3">
            <a:extLst>
              <a:ext uri="{28A0092B-C50C-407E-A947-70E740481C1C}">
                <a14:useLocalDpi xmlns:a14="http://schemas.microsoft.com/office/drawing/2010/main" val="0"/>
              </a:ext>
            </a:extLst>
          </a:blip>
          <a:stretch>
            <a:fillRect/>
          </a:stretch>
        </p:blipFill>
        <p:spPr>
          <a:xfrm>
            <a:off x="5359179" y="2417197"/>
            <a:ext cx="5732890" cy="3895539"/>
          </a:xfrm>
          <a:prstGeom prst="rect">
            <a:avLst/>
          </a:prstGeom>
        </p:spPr>
      </p:pic>
      <p:sp>
        <p:nvSpPr>
          <p:cNvPr id="2" name="Rectangle 1">
            <a:extLst>
              <a:ext uri="{FF2B5EF4-FFF2-40B4-BE49-F238E27FC236}">
                <a16:creationId xmlns:a16="http://schemas.microsoft.com/office/drawing/2014/main" id="{5C4CE3E5-FFFB-724C-BCAC-C34E89EB0B4A}"/>
              </a:ext>
            </a:extLst>
          </p:cNvPr>
          <p:cNvSpPr/>
          <p:nvPr/>
        </p:nvSpPr>
        <p:spPr>
          <a:xfrm>
            <a:off x="413468" y="2941983"/>
            <a:ext cx="5311471" cy="2075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Predicted data is almost 95% accurate.</a:t>
            </a:r>
          </a:p>
          <a:p>
            <a:endParaRPr lang="en-US" dirty="0"/>
          </a:p>
          <a:p>
            <a:pPr marL="285750" indent="-285750">
              <a:buFont typeface="Arial" panose="020B0604020202020204" pitchFamily="34" charset="0"/>
              <a:buChar char="•"/>
            </a:pPr>
            <a:r>
              <a:rPr lang="en-US" dirty="0"/>
              <a:t>Most of the products were belonging to major categories.</a:t>
            </a:r>
          </a:p>
          <a:p>
            <a:pPr marL="285750" indent="-285750">
              <a:buFont typeface="Arial" panose="020B0604020202020204" pitchFamily="34" charset="0"/>
              <a:buChar char="•"/>
            </a:pPr>
            <a:r>
              <a:rPr lang="en-US" dirty="0"/>
              <a:t>Search results have been affected as we have seen on the last slide</a:t>
            </a:r>
          </a:p>
        </p:txBody>
      </p:sp>
      <p:sp>
        <p:nvSpPr>
          <p:cNvPr id="3" name="TextBox 2">
            <a:extLst>
              <a:ext uri="{FF2B5EF4-FFF2-40B4-BE49-F238E27FC236}">
                <a16:creationId xmlns:a16="http://schemas.microsoft.com/office/drawing/2014/main" id="{58A38E5B-F830-4A4C-818C-966361666A0A}"/>
              </a:ext>
            </a:extLst>
          </p:cNvPr>
          <p:cNvSpPr txBox="1"/>
          <p:nvPr/>
        </p:nvSpPr>
        <p:spPr>
          <a:xfrm>
            <a:off x="6893781" y="5941230"/>
            <a:ext cx="3753016" cy="369332"/>
          </a:xfrm>
          <a:prstGeom prst="rect">
            <a:avLst/>
          </a:prstGeom>
          <a:noFill/>
        </p:spPr>
        <p:txBody>
          <a:bodyPr wrap="square" rtlCol="0">
            <a:spAutoFit/>
          </a:bodyPr>
          <a:lstStyle/>
          <a:p>
            <a:r>
              <a:rPr lang="en-US" dirty="0"/>
              <a:t>Distribution of predicted categories</a:t>
            </a:r>
          </a:p>
        </p:txBody>
      </p:sp>
    </p:spTree>
    <p:extLst>
      <p:ext uri="{BB962C8B-B14F-4D97-AF65-F5344CB8AC3E}">
        <p14:creationId xmlns:p14="http://schemas.microsoft.com/office/powerpoint/2010/main" val="3045244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5;p13">
            <a:extLst>
              <a:ext uri="{FF2B5EF4-FFF2-40B4-BE49-F238E27FC236}">
                <a16:creationId xmlns:a16="http://schemas.microsoft.com/office/drawing/2014/main" id="{E5DF00EC-B5C9-8B4E-AE86-0E681DF88309}"/>
              </a:ext>
            </a:extLst>
          </p:cNvPr>
          <p:cNvSpPr/>
          <p:nvPr/>
        </p:nvSpPr>
        <p:spPr>
          <a:xfrm>
            <a:off x="137653" y="224530"/>
            <a:ext cx="11808800" cy="790400"/>
          </a:xfrm>
          <a:prstGeom prst="roundRect">
            <a:avLst>
              <a:gd name="adj" fmla="val 46716"/>
            </a:avLst>
          </a:prstGeom>
          <a:solidFill>
            <a:schemeClr val="accent5"/>
          </a:solidFill>
          <a:ln>
            <a:noFill/>
          </a:ln>
        </p:spPr>
        <p:txBody>
          <a:bodyPr spcFirstLastPara="1" wrap="square" lIns="91433" tIns="45700" rIns="91433" bIns="45700" anchor="ctr" anchorCtr="0">
            <a:noAutofit/>
          </a:bodyPr>
          <a:lstStyle/>
          <a:p>
            <a:r>
              <a:rPr lang="en-US" sz="3200" b="1" dirty="0">
                <a:solidFill>
                  <a:schemeClr val="bg1"/>
                </a:solidFill>
                <a:ea typeface="Calibri"/>
                <a:cs typeface="Calibri"/>
                <a:sym typeface="Calibri"/>
              </a:rPr>
              <a:t>Product Catalogue Tagging:</a:t>
            </a:r>
            <a:r>
              <a:rPr lang="en-US" sz="3600" b="1" dirty="0">
                <a:solidFill>
                  <a:schemeClr val="bg1"/>
                </a:solidFill>
                <a:ea typeface="Calibri"/>
                <a:cs typeface="Calibri"/>
                <a:sym typeface="Calibri"/>
              </a:rPr>
              <a:t> </a:t>
            </a:r>
            <a:r>
              <a:rPr lang="en-US" sz="2500" b="1" dirty="0">
                <a:solidFill>
                  <a:schemeClr val="bg1"/>
                </a:solidFill>
                <a:ea typeface="Calibri"/>
                <a:cs typeface="Calibri"/>
                <a:sym typeface="Calibri"/>
              </a:rPr>
              <a:t>How to tag?</a:t>
            </a:r>
          </a:p>
        </p:txBody>
      </p:sp>
      <p:pic>
        <p:nvPicPr>
          <p:cNvPr id="24" name="Google Shape;56;p13">
            <a:extLst>
              <a:ext uri="{FF2B5EF4-FFF2-40B4-BE49-F238E27FC236}">
                <a16:creationId xmlns:a16="http://schemas.microsoft.com/office/drawing/2014/main" id="{30E73DAD-3078-D144-A813-D3CD2C3FD8BC}"/>
              </a:ext>
            </a:extLst>
          </p:cNvPr>
          <p:cNvPicPr preferRelativeResize="0"/>
          <p:nvPr/>
        </p:nvPicPr>
        <p:blipFill rotWithShape="1">
          <a:blip r:embed="rId2">
            <a:alphaModFix/>
          </a:blip>
          <a:srcRect/>
          <a:stretch/>
        </p:blipFill>
        <p:spPr>
          <a:xfrm>
            <a:off x="11198478" y="278608"/>
            <a:ext cx="698559" cy="682245"/>
          </a:xfrm>
          <a:prstGeom prst="rect">
            <a:avLst/>
          </a:prstGeom>
          <a:noFill/>
          <a:ln>
            <a:noFill/>
          </a:ln>
        </p:spPr>
      </p:pic>
      <p:sp>
        <p:nvSpPr>
          <p:cNvPr id="6" name="Rectangle 5">
            <a:extLst>
              <a:ext uri="{FF2B5EF4-FFF2-40B4-BE49-F238E27FC236}">
                <a16:creationId xmlns:a16="http://schemas.microsoft.com/office/drawing/2014/main" id="{4834A84B-ABCA-1346-A3F7-6FAD4EE6F38B}"/>
              </a:ext>
            </a:extLst>
          </p:cNvPr>
          <p:cNvSpPr/>
          <p:nvPr/>
        </p:nvSpPr>
        <p:spPr>
          <a:xfrm>
            <a:off x="1359673" y="1439184"/>
            <a:ext cx="9215562" cy="3840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We need product tagging to alleviate the existing pain in the product catalog for each of our product domain.</a:t>
            </a:r>
          </a:p>
          <a:p>
            <a:pPr algn="ctr"/>
            <a:endParaRPr lang="en-US" dirty="0"/>
          </a:p>
          <a:p>
            <a:pPr algn="ctr"/>
            <a:endParaRPr lang="en-US" dirty="0"/>
          </a:p>
          <a:p>
            <a:pPr algn="ctr"/>
            <a:r>
              <a:rPr lang="en-US" sz="3200" dirty="0"/>
              <a:t>How to tag?</a:t>
            </a:r>
          </a:p>
          <a:p>
            <a:pPr algn="ctr"/>
            <a:endParaRPr lang="en-US" dirty="0"/>
          </a:p>
        </p:txBody>
      </p:sp>
    </p:spTree>
    <p:extLst>
      <p:ext uri="{BB962C8B-B14F-4D97-AF65-F5344CB8AC3E}">
        <p14:creationId xmlns:p14="http://schemas.microsoft.com/office/powerpoint/2010/main" val="28603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5;p13">
            <a:extLst>
              <a:ext uri="{FF2B5EF4-FFF2-40B4-BE49-F238E27FC236}">
                <a16:creationId xmlns:a16="http://schemas.microsoft.com/office/drawing/2014/main" id="{E5DF00EC-B5C9-8B4E-AE86-0E681DF88309}"/>
              </a:ext>
            </a:extLst>
          </p:cNvPr>
          <p:cNvSpPr/>
          <p:nvPr/>
        </p:nvSpPr>
        <p:spPr>
          <a:xfrm>
            <a:off x="137653" y="224530"/>
            <a:ext cx="11808800" cy="790400"/>
          </a:xfrm>
          <a:prstGeom prst="roundRect">
            <a:avLst>
              <a:gd name="adj" fmla="val 46716"/>
            </a:avLst>
          </a:prstGeom>
          <a:solidFill>
            <a:schemeClr val="accent5"/>
          </a:solidFill>
          <a:ln>
            <a:noFill/>
          </a:ln>
        </p:spPr>
        <p:txBody>
          <a:bodyPr spcFirstLastPara="1" wrap="square" lIns="91433" tIns="45700" rIns="91433" bIns="45700" anchor="ctr" anchorCtr="0">
            <a:noAutofit/>
          </a:bodyPr>
          <a:lstStyle/>
          <a:p>
            <a:r>
              <a:rPr lang="en-US" sz="3200" b="1" dirty="0">
                <a:solidFill>
                  <a:schemeClr val="bg1"/>
                </a:solidFill>
                <a:ea typeface="Calibri"/>
                <a:cs typeface="Calibri"/>
                <a:sym typeface="Calibri"/>
              </a:rPr>
              <a:t>Product Catalogue Tagging:</a:t>
            </a:r>
            <a:r>
              <a:rPr lang="en-US" sz="3600" b="1" dirty="0">
                <a:solidFill>
                  <a:schemeClr val="bg1"/>
                </a:solidFill>
                <a:ea typeface="Calibri"/>
                <a:cs typeface="Calibri"/>
                <a:sym typeface="Calibri"/>
              </a:rPr>
              <a:t> </a:t>
            </a:r>
            <a:r>
              <a:rPr lang="en-US" sz="2500" b="1" dirty="0">
                <a:solidFill>
                  <a:schemeClr val="bg1"/>
                </a:solidFill>
                <a:ea typeface="Calibri"/>
                <a:cs typeface="Calibri"/>
                <a:sym typeface="Calibri"/>
              </a:rPr>
              <a:t>Types</a:t>
            </a:r>
          </a:p>
        </p:txBody>
      </p:sp>
      <p:sp>
        <p:nvSpPr>
          <p:cNvPr id="8" name="Google Shape;55;p13">
            <a:extLst>
              <a:ext uri="{FF2B5EF4-FFF2-40B4-BE49-F238E27FC236}">
                <a16:creationId xmlns:a16="http://schemas.microsoft.com/office/drawing/2014/main" id="{E5DF00EC-B5C9-8B4E-AE86-0E681DF88309}"/>
              </a:ext>
            </a:extLst>
          </p:cNvPr>
          <p:cNvSpPr>
            <a:spLocks noGrp="1"/>
          </p:cNvSpPr>
          <p:nvPr>
            <p:ph idx="1"/>
          </p:nvPr>
        </p:nvSpPr>
        <p:spPr>
          <a:xfrm>
            <a:off x="4621962" y="3224740"/>
            <a:ext cx="2161309" cy="997527"/>
          </a:xfrm>
          <a:prstGeom prst="roundRect">
            <a:avLst>
              <a:gd name="adj" fmla="val 46716"/>
            </a:avLst>
          </a:prstGeom>
          <a:solidFill>
            <a:schemeClr val="accent5"/>
          </a:solidFill>
          <a:ln>
            <a:noFill/>
          </a:ln>
        </p:spPr>
        <p:txBody>
          <a:bodyPr spcFirstLastPara="1" wrap="square" lIns="91433" tIns="45700" rIns="91433" bIns="45700" anchor="ctr" anchorCtr="0">
            <a:noAutofit/>
          </a:bodyPr>
          <a:lstStyle/>
          <a:p>
            <a:pPr marL="0" indent="0">
              <a:buNone/>
            </a:pPr>
            <a:r>
              <a:rPr lang="en-US" sz="3200" b="1" dirty="0">
                <a:solidFill>
                  <a:schemeClr val="bg1"/>
                </a:solidFill>
                <a:ea typeface="Calibri"/>
                <a:cs typeface="Calibri"/>
                <a:sym typeface="Calibri"/>
              </a:rPr>
              <a:t>     Tags             </a:t>
            </a:r>
            <a:endParaRPr lang="en-US" sz="2500" b="1" dirty="0">
              <a:solidFill>
                <a:schemeClr val="bg1"/>
              </a:solidFill>
              <a:ea typeface="Calibri"/>
              <a:cs typeface="Calibri"/>
              <a:sym typeface="Calibri"/>
            </a:endParaRPr>
          </a:p>
        </p:txBody>
      </p:sp>
      <p:sp>
        <p:nvSpPr>
          <p:cNvPr id="9" name="Google Shape;55;p13">
            <a:extLst>
              <a:ext uri="{FF2B5EF4-FFF2-40B4-BE49-F238E27FC236}">
                <a16:creationId xmlns:a16="http://schemas.microsoft.com/office/drawing/2014/main" id="{E5DF00EC-B5C9-8B4E-AE86-0E681DF88309}"/>
              </a:ext>
            </a:extLst>
          </p:cNvPr>
          <p:cNvSpPr txBox="1">
            <a:spLocks/>
          </p:cNvSpPr>
          <p:nvPr/>
        </p:nvSpPr>
        <p:spPr>
          <a:xfrm>
            <a:off x="256309" y="5332572"/>
            <a:ext cx="2840182" cy="1140836"/>
          </a:xfrm>
          <a:prstGeom prst="roundRect">
            <a:avLst>
              <a:gd name="adj" fmla="val 46716"/>
            </a:avLst>
          </a:prstGeom>
          <a:solidFill>
            <a:schemeClr val="accent1">
              <a:lumMod val="75000"/>
            </a:schemeClr>
          </a:solidFill>
          <a:ln>
            <a:noFill/>
          </a:ln>
        </p:spPr>
        <p:txBody>
          <a:bodyPr spcFirstLastPara="1" vert="horz" wrap="square" lIns="91433" tIns="45700" rIns="91433" bIns="457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b="1" dirty="0">
                <a:solidFill>
                  <a:schemeClr val="bg1"/>
                </a:solidFill>
                <a:ea typeface="Calibri"/>
                <a:cs typeface="Calibri"/>
                <a:sym typeface="Calibri"/>
              </a:rPr>
              <a:t>    Explicit Tags</a:t>
            </a:r>
          </a:p>
        </p:txBody>
      </p:sp>
      <p:sp>
        <p:nvSpPr>
          <p:cNvPr id="10" name="Google Shape;55;p13">
            <a:extLst>
              <a:ext uri="{FF2B5EF4-FFF2-40B4-BE49-F238E27FC236}">
                <a16:creationId xmlns:a16="http://schemas.microsoft.com/office/drawing/2014/main" id="{E5DF00EC-B5C9-8B4E-AE86-0E681DF88309}"/>
              </a:ext>
            </a:extLst>
          </p:cNvPr>
          <p:cNvSpPr txBox="1">
            <a:spLocks/>
          </p:cNvSpPr>
          <p:nvPr/>
        </p:nvSpPr>
        <p:spPr>
          <a:xfrm>
            <a:off x="3201871" y="5332572"/>
            <a:ext cx="2840182" cy="1113671"/>
          </a:xfrm>
          <a:prstGeom prst="roundRect">
            <a:avLst>
              <a:gd name="adj" fmla="val 46716"/>
            </a:avLst>
          </a:prstGeom>
          <a:solidFill>
            <a:schemeClr val="accent2"/>
          </a:solidFill>
          <a:ln>
            <a:noFill/>
          </a:ln>
        </p:spPr>
        <p:txBody>
          <a:bodyPr spcFirstLastPara="1" vert="horz" wrap="square" lIns="91433" tIns="45700" rIns="91433" bIns="457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b="1" dirty="0">
                <a:solidFill>
                  <a:schemeClr val="bg1"/>
                </a:solidFill>
                <a:ea typeface="Calibri"/>
                <a:cs typeface="Calibri"/>
                <a:sym typeface="Calibri"/>
              </a:rPr>
              <a:t>     Implicit Tags</a:t>
            </a:r>
          </a:p>
        </p:txBody>
      </p:sp>
      <p:sp>
        <p:nvSpPr>
          <p:cNvPr id="11" name="Google Shape;55;p13">
            <a:extLst>
              <a:ext uri="{FF2B5EF4-FFF2-40B4-BE49-F238E27FC236}">
                <a16:creationId xmlns:a16="http://schemas.microsoft.com/office/drawing/2014/main" id="{E5DF00EC-B5C9-8B4E-AE86-0E681DF88309}"/>
              </a:ext>
            </a:extLst>
          </p:cNvPr>
          <p:cNvSpPr txBox="1">
            <a:spLocks/>
          </p:cNvSpPr>
          <p:nvPr/>
        </p:nvSpPr>
        <p:spPr>
          <a:xfrm>
            <a:off x="9232799" y="5314020"/>
            <a:ext cx="2840182" cy="1124605"/>
          </a:xfrm>
          <a:prstGeom prst="roundRect">
            <a:avLst>
              <a:gd name="adj" fmla="val 46716"/>
            </a:avLst>
          </a:prstGeom>
          <a:solidFill>
            <a:schemeClr val="accent4"/>
          </a:solidFill>
          <a:ln>
            <a:noFill/>
          </a:ln>
        </p:spPr>
        <p:txBody>
          <a:bodyPr spcFirstLastPara="1" vert="horz" wrap="square" lIns="91433" tIns="45700" rIns="91433" bIns="457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b="1" dirty="0">
                <a:solidFill>
                  <a:schemeClr val="bg1"/>
                </a:solidFill>
                <a:ea typeface="Calibri"/>
                <a:cs typeface="Calibri"/>
                <a:sym typeface="Calibri"/>
              </a:rPr>
              <a:t> Enrichment Tags</a:t>
            </a:r>
          </a:p>
        </p:txBody>
      </p:sp>
      <p:cxnSp>
        <p:nvCxnSpPr>
          <p:cNvPr id="14" name="Straight Arrow Connector 13"/>
          <p:cNvCxnSpPr/>
          <p:nvPr/>
        </p:nvCxnSpPr>
        <p:spPr>
          <a:xfrm flipH="1">
            <a:off x="5660303" y="4199848"/>
            <a:ext cx="1" cy="614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a:off x="1676400" y="4814058"/>
            <a:ext cx="8268629" cy="4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a:off x="1676400" y="4804183"/>
            <a:ext cx="0" cy="523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p:cNvCxnSpPr>
          <p:nvPr/>
        </p:nvCxnSpPr>
        <p:spPr>
          <a:xfrm>
            <a:off x="4418514" y="4804595"/>
            <a:ext cx="0" cy="495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a:off x="9945029" y="4818178"/>
            <a:ext cx="0" cy="495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Google Shape;56;p13">
            <a:extLst>
              <a:ext uri="{FF2B5EF4-FFF2-40B4-BE49-F238E27FC236}">
                <a16:creationId xmlns:a16="http://schemas.microsoft.com/office/drawing/2014/main" id="{30E73DAD-3078-D144-A813-D3CD2C3FD8BC}"/>
              </a:ext>
            </a:extLst>
          </p:cNvPr>
          <p:cNvPicPr preferRelativeResize="0"/>
          <p:nvPr/>
        </p:nvPicPr>
        <p:blipFill rotWithShape="1">
          <a:blip r:embed="rId2">
            <a:alphaModFix/>
          </a:blip>
          <a:srcRect/>
          <a:stretch/>
        </p:blipFill>
        <p:spPr>
          <a:xfrm>
            <a:off x="11198478" y="278608"/>
            <a:ext cx="698559" cy="682245"/>
          </a:xfrm>
          <a:prstGeom prst="rect">
            <a:avLst/>
          </a:prstGeom>
          <a:noFill/>
          <a:ln>
            <a:noFill/>
          </a:ln>
        </p:spPr>
      </p:pic>
      <p:sp>
        <p:nvSpPr>
          <p:cNvPr id="2" name="Rounded Rectangle 1">
            <a:extLst>
              <a:ext uri="{FF2B5EF4-FFF2-40B4-BE49-F238E27FC236}">
                <a16:creationId xmlns:a16="http://schemas.microsoft.com/office/drawing/2014/main" id="{C9E34E50-9461-A540-AACC-AC733E6A9800}"/>
              </a:ext>
            </a:extLst>
          </p:cNvPr>
          <p:cNvSpPr/>
          <p:nvPr/>
        </p:nvSpPr>
        <p:spPr>
          <a:xfrm>
            <a:off x="318208" y="1552643"/>
            <a:ext cx="11447689" cy="149775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Broadly, all the tags through which relevant results can be delivered can be divided in these 4 categories.</a:t>
            </a:r>
          </a:p>
        </p:txBody>
      </p:sp>
      <p:sp>
        <p:nvSpPr>
          <p:cNvPr id="17" name="Google Shape;55;p13">
            <a:extLst>
              <a:ext uri="{FF2B5EF4-FFF2-40B4-BE49-F238E27FC236}">
                <a16:creationId xmlns:a16="http://schemas.microsoft.com/office/drawing/2014/main" id="{75ECF1B7-52C2-8342-814B-87710B79EDB0}"/>
              </a:ext>
            </a:extLst>
          </p:cNvPr>
          <p:cNvSpPr txBox="1">
            <a:spLocks/>
          </p:cNvSpPr>
          <p:nvPr/>
        </p:nvSpPr>
        <p:spPr>
          <a:xfrm>
            <a:off x="6256814" y="5332572"/>
            <a:ext cx="2840182" cy="1106053"/>
          </a:xfrm>
          <a:prstGeom prst="roundRect">
            <a:avLst>
              <a:gd name="adj" fmla="val 46716"/>
            </a:avLst>
          </a:prstGeom>
          <a:solidFill>
            <a:schemeClr val="bg2">
              <a:lumMod val="50000"/>
            </a:schemeClr>
          </a:solidFill>
          <a:ln>
            <a:noFill/>
          </a:ln>
        </p:spPr>
        <p:txBody>
          <a:bodyPr spcFirstLastPara="1" vert="horz" wrap="square" lIns="91433" tIns="45700" rIns="91433" bIns="457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b="1" dirty="0">
                <a:solidFill>
                  <a:schemeClr val="bg1"/>
                </a:solidFill>
                <a:ea typeface="Calibri"/>
                <a:cs typeface="Calibri"/>
                <a:sym typeface="Calibri"/>
              </a:rPr>
              <a:t>      Indic-Tags</a:t>
            </a:r>
          </a:p>
        </p:txBody>
      </p:sp>
      <p:cxnSp>
        <p:nvCxnSpPr>
          <p:cNvPr id="19" name="Straight Arrow Connector 18">
            <a:extLst>
              <a:ext uri="{FF2B5EF4-FFF2-40B4-BE49-F238E27FC236}">
                <a16:creationId xmlns:a16="http://schemas.microsoft.com/office/drawing/2014/main" id="{2B6C3F5F-A356-624C-B355-9C90E4C6620B}"/>
              </a:ext>
            </a:extLst>
          </p:cNvPr>
          <p:cNvCxnSpPr>
            <a:cxnSpLocks/>
          </p:cNvCxnSpPr>
          <p:nvPr/>
        </p:nvCxnSpPr>
        <p:spPr>
          <a:xfrm>
            <a:off x="7605344" y="4804595"/>
            <a:ext cx="0" cy="509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059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55;p13">
            <a:extLst>
              <a:ext uri="{FF2B5EF4-FFF2-40B4-BE49-F238E27FC236}">
                <a16:creationId xmlns:a16="http://schemas.microsoft.com/office/drawing/2014/main" id="{E5DF00EC-B5C9-8B4E-AE86-0E681DF88309}"/>
              </a:ext>
            </a:extLst>
          </p:cNvPr>
          <p:cNvSpPr/>
          <p:nvPr/>
        </p:nvSpPr>
        <p:spPr>
          <a:xfrm>
            <a:off x="137653" y="224530"/>
            <a:ext cx="11808800" cy="790400"/>
          </a:xfrm>
          <a:prstGeom prst="roundRect">
            <a:avLst>
              <a:gd name="adj" fmla="val 46716"/>
            </a:avLst>
          </a:prstGeom>
          <a:solidFill>
            <a:schemeClr val="accent5"/>
          </a:solidFill>
          <a:ln>
            <a:noFill/>
          </a:ln>
        </p:spPr>
        <p:txBody>
          <a:bodyPr spcFirstLastPara="1" wrap="square" lIns="91433" tIns="45700" rIns="91433" bIns="45700" anchor="ctr" anchorCtr="0">
            <a:noAutofit/>
          </a:bodyPr>
          <a:lstStyle/>
          <a:p>
            <a:r>
              <a:rPr lang="en-US" sz="3200" b="1" dirty="0">
                <a:solidFill>
                  <a:schemeClr val="bg1"/>
                </a:solidFill>
                <a:ea typeface="Calibri"/>
                <a:cs typeface="Calibri"/>
                <a:sym typeface="Calibri"/>
              </a:rPr>
              <a:t>Product Catalogue Tagging:</a:t>
            </a:r>
            <a:r>
              <a:rPr lang="en-US" sz="3600" b="1" dirty="0">
                <a:solidFill>
                  <a:schemeClr val="bg1"/>
                </a:solidFill>
                <a:ea typeface="Calibri"/>
                <a:cs typeface="Calibri"/>
                <a:sym typeface="Calibri"/>
              </a:rPr>
              <a:t> </a:t>
            </a:r>
            <a:r>
              <a:rPr lang="en-US" sz="2500" b="1" dirty="0">
                <a:solidFill>
                  <a:schemeClr val="bg1"/>
                </a:solidFill>
                <a:ea typeface="Calibri"/>
                <a:cs typeface="Calibri"/>
                <a:sym typeface="Calibri"/>
              </a:rPr>
              <a:t> Explicit Tags</a:t>
            </a:r>
          </a:p>
        </p:txBody>
      </p:sp>
      <p:pic>
        <p:nvPicPr>
          <p:cNvPr id="7" name="Google Shape;56;p13">
            <a:extLst>
              <a:ext uri="{FF2B5EF4-FFF2-40B4-BE49-F238E27FC236}">
                <a16:creationId xmlns:a16="http://schemas.microsoft.com/office/drawing/2014/main" id="{30E73DAD-3078-D144-A813-D3CD2C3FD8BC}"/>
              </a:ext>
            </a:extLst>
          </p:cNvPr>
          <p:cNvPicPr preferRelativeResize="0"/>
          <p:nvPr/>
        </p:nvPicPr>
        <p:blipFill rotWithShape="1">
          <a:blip r:embed="rId2">
            <a:alphaModFix/>
          </a:blip>
          <a:srcRect/>
          <a:stretch/>
        </p:blipFill>
        <p:spPr>
          <a:xfrm>
            <a:off x="11198478" y="278608"/>
            <a:ext cx="698559" cy="682245"/>
          </a:xfrm>
          <a:prstGeom prst="rect">
            <a:avLst/>
          </a:prstGeom>
          <a:noFill/>
          <a:ln>
            <a:noFill/>
          </a:ln>
        </p:spPr>
      </p:pic>
      <p:sp>
        <p:nvSpPr>
          <p:cNvPr id="9" name="Rounded Rectangle 8">
            <a:extLst>
              <a:ext uri="{FF2B5EF4-FFF2-40B4-BE49-F238E27FC236}">
                <a16:creationId xmlns:a16="http://schemas.microsoft.com/office/drawing/2014/main" id="{563E4FFD-07C9-D347-AAE8-85763AD26CE6}"/>
              </a:ext>
            </a:extLst>
          </p:cNvPr>
          <p:cNvSpPr/>
          <p:nvPr/>
        </p:nvSpPr>
        <p:spPr>
          <a:xfrm>
            <a:off x="4469361" y="1769226"/>
            <a:ext cx="2190704" cy="641268"/>
          </a:xfrm>
          <a:prstGeom prst="roundRect">
            <a:avLst/>
          </a:prstGeom>
          <a:solidFill>
            <a:schemeClr val="accent1">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lvl="0" algn="ctr"/>
            <a:r>
              <a:rPr lang="en-US" sz="1600" b="1" dirty="0">
                <a:solidFill>
                  <a:schemeClr val="bg1"/>
                </a:solidFill>
              </a:rPr>
              <a:t>Explicit Tags </a:t>
            </a:r>
          </a:p>
        </p:txBody>
      </p:sp>
      <p:sp>
        <p:nvSpPr>
          <p:cNvPr id="10" name="Rounded Rectangle 9">
            <a:extLst>
              <a:ext uri="{FF2B5EF4-FFF2-40B4-BE49-F238E27FC236}">
                <a16:creationId xmlns:a16="http://schemas.microsoft.com/office/drawing/2014/main" id="{563E4FFD-07C9-D347-AAE8-85763AD26CE6}"/>
              </a:ext>
            </a:extLst>
          </p:cNvPr>
          <p:cNvSpPr/>
          <p:nvPr/>
        </p:nvSpPr>
        <p:spPr>
          <a:xfrm>
            <a:off x="936452" y="3735086"/>
            <a:ext cx="2190704" cy="641268"/>
          </a:xfrm>
          <a:prstGeom prst="roundRect">
            <a:avLst/>
          </a:prstGeom>
          <a:solidFill>
            <a:schemeClr val="accent1">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lvl="0" algn="ctr"/>
            <a:r>
              <a:rPr lang="en-US" sz="1600" b="1" dirty="0">
                <a:solidFill>
                  <a:schemeClr val="bg1"/>
                </a:solidFill>
              </a:rPr>
              <a:t>Textual keywords from product description </a:t>
            </a:r>
          </a:p>
        </p:txBody>
      </p:sp>
      <p:sp>
        <p:nvSpPr>
          <p:cNvPr id="11" name="Rounded Rectangle 10">
            <a:extLst>
              <a:ext uri="{FF2B5EF4-FFF2-40B4-BE49-F238E27FC236}">
                <a16:creationId xmlns:a16="http://schemas.microsoft.com/office/drawing/2014/main" id="{563E4FFD-07C9-D347-AAE8-85763AD26CE6}"/>
              </a:ext>
            </a:extLst>
          </p:cNvPr>
          <p:cNvSpPr/>
          <p:nvPr/>
        </p:nvSpPr>
        <p:spPr>
          <a:xfrm>
            <a:off x="3685229" y="3709159"/>
            <a:ext cx="2190704" cy="641268"/>
          </a:xfrm>
          <a:prstGeom prst="roundRect">
            <a:avLst/>
          </a:prstGeom>
          <a:solidFill>
            <a:schemeClr val="accent1">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lvl="0" algn="ctr"/>
            <a:r>
              <a:rPr lang="en-US" sz="1600" b="1" dirty="0">
                <a:solidFill>
                  <a:schemeClr val="bg1"/>
                </a:solidFill>
              </a:rPr>
              <a:t>Image Features </a:t>
            </a:r>
          </a:p>
        </p:txBody>
      </p:sp>
      <p:sp>
        <p:nvSpPr>
          <p:cNvPr id="12" name="Rounded Rectangle 11">
            <a:extLst>
              <a:ext uri="{FF2B5EF4-FFF2-40B4-BE49-F238E27FC236}">
                <a16:creationId xmlns:a16="http://schemas.microsoft.com/office/drawing/2014/main" id="{563E4FFD-07C9-D347-AAE8-85763AD26CE6}"/>
              </a:ext>
            </a:extLst>
          </p:cNvPr>
          <p:cNvSpPr/>
          <p:nvPr/>
        </p:nvSpPr>
        <p:spPr>
          <a:xfrm>
            <a:off x="6409759" y="3690109"/>
            <a:ext cx="2190704" cy="641268"/>
          </a:xfrm>
          <a:prstGeom prst="roundRect">
            <a:avLst/>
          </a:prstGeom>
          <a:solidFill>
            <a:schemeClr val="accent1">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lvl="0" algn="ctr"/>
            <a:r>
              <a:rPr lang="en-US" sz="1600" b="1" dirty="0">
                <a:solidFill>
                  <a:schemeClr val="bg1"/>
                </a:solidFill>
              </a:rPr>
              <a:t>Hard tags like brand, color, material etc. </a:t>
            </a:r>
          </a:p>
        </p:txBody>
      </p:sp>
      <p:cxnSp>
        <p:nvCxnSpPr>
          <p:cNvPr id="3" name="Straight Connector 2"/>
          <p:cNvCxnSpPr>
            <a:cxnSpLocks/>
            <a:stCxn id="9" idx="2"/>
          </p:cNvCxnSpPr>
          <p:nvPr/>
        </p:nvCxnSpPr>
        <p:spPr>
          <a:xfrm>
            <a:off x="5564713" y="2410494"/>
            <a:ext cx="0" cy="343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p:nvCxnSpPr>
        <p:spPr>
          <a:xfrm flipV="1">
            <a:off x="2031804" y="2753591"/>
            <a:ext cx="7683696" cy="3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a:off x="2031804" y="2753591"/>
            <a:ext cx="0" cy="955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780581" y="2779518"/>
            <a:ext cx="0" cy="955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505111" y="2753591"/>
            <a:ext cx="0" cy="955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0BDA89F8-C205-8D45-8825-6E79428CB67B}"/>
              </a:ext>
            </a:extLst>
          </p:cNvPr>
          <p:cNvSpPr/>
          <p:nvPr/>
        </p:nvSpPr>
        <p:spPr>
          <a:xfrm>
            <a:off x="9007774" y="3702380"/>
            <a:ext cx="2190704" cy="641268"/>
          </a:xfrm>
          <a:prstGeom prst="roundRect">
            <a:avLst/>
          </a:prstGeom>
          <a:solidFill>
            <a:schemeClr val="accent1">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lvl="0" algn="ctr"/>
            <a:r>
              <a:rPr lang="en-US" sz="1600" b="1" dirty="0">
                <a:solidFill>
                  <a:schemeClr val="bg1"/>
                </a:solidFill>
              </a:rPr>
              <a:t>L1, L2, L3 categories</a:t>
            </a:r>
          </a:p>
        </p:txBody>
      </p:sp>
      <p:cxnSp>
        <p:nvCxnSpPr>
          <p:cNvPr id="17" name="Straight Arrow Connector 16">
            <a:extLst>
              <a:ext uri="{FF2B5EF4-FFF2-40B4-BE49-F238E27FC236}">
                <a16:creationId xmlns:a16="http://schemas.microsoft.com/office/drawing/2014/main" id="{4048A8AE-55A3-FE49-B1E1-588E19934C3A}"/>
              </a:ext>
            </a:extLst>
          </p:cNvPr>
          <p:cNvCxnSpPr/>
          <p:nvPr/>
        </p:nvCxnSpPr>
        <p:spPr>
          <a:xfrm>
            <a:off x="9715500" y="2753591"/>
            <a:ext cx="0" cy="955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833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55;p13">
            <a:extLst>
              <a:ext uri="{FF2B5EF4-FFF2-40B4-BE49-F238E27FC236}">
                <a16:creationId xmlns:a16="http://schemas.microsoft.com/office/drawing/2014/main" id="{E5DF00EC-B5C9-8B4E-AE86-0E681DF88309}"/>
              </a:ext>
            </a:extLst>
          </p:cNvPr>
          <p:cNvSpPr/>
          <p:nvPr/>
        </p:nvSpPr>
        <p:spPr>
          <a:xfrm>
            <a:off x="137653" y="224530"/>
            <a:ext cx="11808800" cy="790400"/>
          </a:xfrm>
          <a:prstGeom prst="roundRect">
            <a:avLst>
              <a:gd name="adj" fmla="val 46716"/>
            </a:avLst>
          </a:prstGeom>
          <a:solidFill>
            <a:schemeClr val="accent5"/>
          </a:solidFill>
          <a:ln>
            <a:noFill/>
          </a:ln>
        </p:spPr>
        <p:txBody>
          <a:bodyPr spcFirstLastPara="1" wrap="square" lIns="91433" tIns="45700" rIns="91433" bIns="45700" anchor="ctr" anchorCtr="0">
            <a:noAutofit/>
          </a:bodyPr>
          <a:lstStyle/>
          <a:p>
            <a:r>
              <a:rPr lang="en-US" sz="3200" b="1" dirty="0">
                <a:solidFill>
                  <a:schemeClr val="bg1"/>
                </a:solidFill>
                <a:ea typeface="Calibri"/>
                <a:cs typeface="Calibri"/>
                <a:sym typeface="Calibri"/>
              </a:rPr>
              <a:t>Product Catalogue Tagging:</a:t>
            </a:r>
            <a:r>
              <a:rPr lang="en-US" sz="3600" b="1" dirty="0">
                <a:solidFill>
                  <a:schemeClr val="bg1"/>
                </a:solidFill>
                <a:ea typeface="Calibri"/>
                <a:cs typeface="Calibri"/>
                <a:sym typeface="Calibri"/>
              </a:rPr>
              <a:t> </a:t>
            </a:r>
            <a:r>
              <a:rPr lang="en-US" sz="2500" b="1" dirty="0">
                <a:solidFill>
                  <a:schemeClr val="bg1"/>
                </a:solidFill>
                <a:ea typeface="Calibri"/>
                <a:cs typeface="Calibri"/>
                <a:sym typeface="Calibri"/>
              </a:rPr>
              <a:t>Introduction</a:t>
            </a:r>
          </a:p>
        </p:txBody>
      </p:sp>
      <p:pic>
        <p:nvPicPr>
          <p:cNvPr id="7" name="Google Shape;56;p13">
            <a:extLst>
              <a:ext uri="{FF2B5EF4-FFF2-40B4-BE49-F238E27FC236}">
                <a16:creationId xmlns:a16="http://schemas.microsoft.com/office/drawing/2014/main" id="{30E73DAD-3078-D144-A813-D3CD2C3FD8BC}"/>
              </a:ext>
            </a:extLst>
          </p:cNvPr>
          <p:cNvPicPr preferRelativeResize="0"/>
          <p:nvPr/>
        </p:nvPicPr>
        <p:blipFill rotWithShape="1">
          <a:blip r:embed="rId3">
            <a:alphaModFix/>
          </a:blip>
          <a:srcRect/>
          <a:stretch/>
        </p:blipFill>
        <p:spPr>
          <a:xfrm>
            <a:off x="11198478" y="278608"/>
            <a:ext cx="698559" cy="682245"/>
          </a:xfrm>
          <a:prstGeom prst="rect">
            <a:avLst/>
          </a:prstGeom>
          <a:noFill/>
          <a:ln>
            <a:noFill/>
          </a:ln>
        </p:spPr>
      </p:pic>
      <p:sp>
        <p:nvSpPr>
          <p:cNvPr id="53" name="Rounded Rectangle 52">
            <a:extLst>
              <a:ext uri="{FF2B5EF4-FFF2-40B4-BE49-F238E27FC236}">
                <a16:creationId xmlns:a16="http://schemas.microsoft.com/office/drawing/2014/main" id="{23F8D1D7-21CA-A54D-B0DE-35E913DFB3E0}"/>
              </a:ext>
            </a:extLst>
          </p:cNvPr>
          <p:cNvSpPr/>
          <p:nvPr/>
        </p:nvSpPr>
        <p:spPr>
          <a:xfrm>
            <a:off x="3547017" y="1893916"/>
            <a:ext cx="2374499" cy="640762"/>
          </a:xfrm>
          <a:prstGeom prst="roundRect">
            <a:avLst/>
          </a:prstGeom>
          <a:solidFill>
            <a:srgbClr val="FF7E79"/>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b="1" dirty="0"/>
              <a:t>Search System</a:t>
            </a:r>
          </a:p>
        </p:txBody>
      </p:sp>
      <p:sp>
        <p:nvSpPr>
          <p:cNvPr id="54" name="Rounded Rectangle 53">
            <a:extLst>
              <a:ext uri="{FF2B5EF4-FFF2-40B4-BE49-F238E27FC236}">
                <a16:creationId xmlns:a16="http://schemas.microsoft.com/office/drawing/2014/main" id="{563E4FFD-07C9-D347-AAE8-85763AD26CE6}"/>
              </a:ext>
            </a:extLst>
          </p:cNvPr>
          <p:cNvSpPr/>
          <p:nvPr/>
        </p:nvSpPr>
        <p:spPr>
          <a:xfrm>
            <a:off x="784052" y="1893916"/>
            <a:ext cx="2190704" cy="641268"/>
          </a:xfrm>
          <a:prstGeom prst="roundRect">
            <a:avLst/>
          </a:prstGeom>
          <a:solidFill>
            <a:schemeClr val="accent1">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lvl="0" algn="ctr"/>
            <a:r>
              <a:rPr lang="en-US" sz="1600" b="1" dirty="0">
                <a:solidFill>
                  <a:schemeClr val="bg1"/>
                </a:solidFill>
              </a:rPr>
              <a:t>Query </a:t>
            </a:r>
          </a:p>
        </p:txBody>
      </p:sp>
      <p:cxnSp>
        <p:nvCxnSpPr>
          <p:cNvPr id="55" name="Straight Arrow Connector 54">
            <a:extLst>
              <a:ext uri="{FF2B5EF4-FFF2-40B4-BE49-F238E27FC236}">
                <a16:creationId xmlns:a16="http://schemas.microsoft.com/office/drawing/2014/main" id="{C650B72A-FC93-4641-A96F-A07305BAC185}"/>
              </a:ext>
            </a:extLst>
          </p:cNvPr>
          <p:cNvCxnSpPr/>
          <p:nvPr/>
        </p:nvCxnSpPr>
        <p:spPr>
          <a:xfrm>
            <a:off x="2937021" y="2196688"/>
            <a:ext cx="60344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6" name="Rounded Rectangle 55">
            <a:extLst>
              <a:ext uri="{FF2B5EF4-FFF2-40B4-BE49-F238E27FC236}">
                <a16:creationId xmlns:a16="http://schemas.microsoft.com/office/drawing/2014/main" id="{732F78FD-13AB-B249-AE85-E6C0C977FF0C}"/>
              </a:ext>
            </a:extLst>
          </p:cNvPr>
          <p:cNvSpPr/>
          <p:nvPr/>
        </p:nvSpPr>
        <p:spPr>
          <a:xfrm>
            <a:off x="6524960" y="1881627"/>
            <a:ext cx="3034675" cy="641268"/>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lvl="0" algn="ctr"/>
            <a:r>
              <a:rPr lang="en-US" sz="1600" b="1" dirty="0">
                <a:solidFill>
                  <a:schemeClr val="bg1"/>
                </a:solidFill>
              </a:rPr>
              <a:t>All possible Tokens/Tags/Entities</a:t>
            </a:r>
          </a:p>
        </p:txBody>
      </p:sp>
      <p:cxnSp>
        <p:nvCxnSpPr>
          <p:cNvPr id="57" name="Straight Arrow Connector 56">
            <a:extLst>
              <a:ext uri="{FF2B5EF4-FFF2-40B4-BE49-F238E27FC236}">
                <a16:creationId xmlns:a16="http://schemas.microsoft.com/office/drawing/2014/main" id="{C86E78A8-EC8F-0B40-BD15-44D2932241D2}"/>
              </a:ext>
            </a:extLst>
          </p:cNvPr>
          <p:cNvCxnSpPr/>
          <p:nvPr/>
        </p:nvCxnSpPr>
        <p:spPr>
          <a:xfrm>
            <a:off x="5921516" y="2196688"/>
            <a:ext cx="60344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8" name="Rounded Rectangle 57">
            <a:extLst>
              <a:ext uri="{FF2B5EF4-FFF2-40B4-BE49-F238E27FC236}">
                <a16:creationId xmlns:a16="http://schemas.microsoft.com/office/drawing/2014/main" id="{F3B2DF0E-1370-CD4A-BA54-97F1C346BC07}"/>
              </a:ext>
            </a:extLst>
          </p:cNvPr>
          <p:cNvSpPr/>
          <p:nvPr/>
        </p:nvSpPr>
        <p:spPr>
          <a:xfrm>
            <a:off x="5389418" y="3378446"/>
            <a:ext cx="5613278" cy="1429081"/>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lvl="0" algn="ctr"/>
            <a:r>
              <a:rPr lang="en-US" sz="1600" dirty="0">
                <a:solidFill>
                  <a:schemeClr val="bg1"/>
                </a:solidFill>
              </a:rPr>
              <a:t>Product Catalogue with Tags</a:t>
            </a:r>
            <a:endParaRPr lang="en-US" sz="1600" b="1" dirty="0">
              <a:solidFill>
                <a:schemeClr val="bg1"/>
              </a:solidFill>
            </a:endParaRPr>
          </a:p>
        </p:txBody>
      </p:sp>
      <p:cxnSp>
        <p:nvCxnSpPr>
          <p:cNvPr id="22" name="Straight Arrow Connector 21">
            <a:extLst>
              <a:ext uri="{FF2B5EF4-FFF2-40B4-BE49-F238E27FC236}">
                <a16:creationId xmlns:a16="http://schemas.microsoft.com/office/drawing/2014/main" id="{C650B72A-FC93-4641-A96F-A07305BAC185}"/>
              </a:ext>
            </a:extLst>
          </p:cNvPr>
          <p:cNvCxnSpPr/>
          <p:nvPr/>
        </p:nvCxnSpPr>
        <p:spPr>
          <a:xfrm flipH="1">
            <a:off x="4419018" y="4106842"/>
            <a:ext cx="970400" cy="2528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C650B72A-FC93-4641-A96F-A07305BAC185}"/>
              </a:ext>
            </a:extLst>
          </p:cNvPr>
          <p:cNvCxnSpPr/>
          <p:nvPr/>
        </p:nvCxnSpPr>
        <p:spPr>
          <a:xfrm flipH="1">
            <a:off x="8196055" y="2412745"/>
            <a:ext cx="2" cy="97684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Rounded Rectangle 27">
            <a:extLst>
              <a:ext uri="{FF2B5EF4-FFF2-40B4-BE49-F238E27FC236}">
                <a16:creationId xmlns:a16="http://schemas.microsoft.com/office/drawing/2014/main" id="{563E4FFD-07C9-D347-AAE8-85763AD26CE6}"/>
              </a:ext>
            </a:extLst>
          </p:cNvPr>
          <p:cNvSpPr/>
          <p:nvPr/>
        </p:nvSpPr>
        <p:spPr>
          <a:xfrm>
            <a:off x="784052" y="3817671"/>
            <a:ext cx="3634966" cy="641268"/>
          </a:xfrm>
          <a:prstGeom prst="roundRect">
            <a:avLst/>
          </a:prstGeom>
          <a:solidFill>
            <a:schemeClr val="accent1">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lvl="0" algn="ctr"/>
            <a:r>
              <a:rPr lang="en-US" sz="1600" b="1" dirty="0">
                <a:solidFill>
                  <a:schemeClr val="bg1"/>
                </a:solidFill>
              </a:rPr>
              <a:t>Relevant Search Result</a:t>
            </a:r>
          </a:p>
        </p:txBody>
      </p:sp>
      <p:sp>
        <p:nvSpPr>
          <p:cNvPr id="33" name="Rounded Rectangle 32">
            <a:extLst>
              <a:ext uri="{FF2B5EF4-FFF2-40B4-BE49-F238E27FC236}">
                <a16:creationId xmlns:a16="http://schemas.microsoft.com/office/drawing/2014/main" id="{563E4FFD-07C9-D347-AAE8-85763AD26CE6}"/>
              </a:ext>
            </a:extLst>
          </p:cNvPr>
          <p:cNvSpPr/>
          <p:nvPr/>
        </p:nvSpPr>
        <p:spPr>
          <a:xfrm>
            <a:off x="1039091" y="5535923"/>
            <a:ext cx="9739745" cy="656411"/>
          </a:xfrm>
          <a:prstGeom prst="roundRect">
            <a:avLst>
              <a:gd name="adj" fmla="val 0"/>
            </a:avLst>
          </a:prstGeom>
          <a:solidFill>
            <a:schemeClr val="tx1"/>
          </a:solidFill>
          <a:ln>
            <a:solidFill>
              <a:schemeClr val="tx1"/>
            </a:solidFill>
          </a:ln>
        </p:spPr>
        <p:style>
          <a:lnRef idx="0">
            <a:schemeClr val="accent2"/>
          </a:lnRef>
          <a:fillRef idx="3">
            <a:schemeClr val="accent2"/>
          </a:fillRef>
          <a:effectRef idx="3">
            <a:schemeClr val="accent2"/>
          </a:effectRef>
          <a:fontRef idx="minor">
            <a:schemeClr val="lt1"/>
          </a:fontRef>
        </p:style>
        <p:txBody>
          <a:bodyPr rtlCol="0" anchor="ctr"/>
          <a:lstStyle/>
          <a:p>
            <a:pPr lvl="0" algn="ctr"/>
            <a:r>
              <a:rPr lang="en-US" sz="1600" b="1" dirty="0">
                <a:solidFill>
                  <a:schemeClr val="bg1"/>
                </a:solidFill>
              </a:rPr>
              <a:t>Aim is to increase the discoverability for a relevant query with all possible tags</a:t>
            </a:r>
          </a:p>
        </p:txBody>
      </p:sp>
    </p:spTree>
    <p:extLst>
      <p:ext uri="{BB962C8B-B14F-4D97-AF65-F5344CB8AC3E}">
        <p14:creationId xmlns:p14="http://schemas.microsoft.com/office/powerpoint/2010/main" val="275848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55;p13">
            <a:extLst>
              <a:ext uri="{FF2B5EF4-FFF2-40B4-BE49-F238E27FC236}">
                <a16:creationId xmlns:a16="http://schemas.microsoft.com/office/drawing/2014/main" id="{E5DF00EC-B5C9-8B4E-AE86-0E681DF88309}"/>
              </a:ext>
            </a:extLst>
          </p:cNvPr>
          <p:cNvSpPr/>
          <p:nvPr/>
        </p:nvSpPr>
        <p:spPr>
          <a:xfrm>
            <a:off x="137653" y="224530"/>
            <a:ext cx="11808800" cy="790400"/>
          </a:xfrm>
          <a:prstGeom prst="roundRect">
            <a:avLst>
              <a:gd name="adj" fmla="val 46716"/>
            </a:avLst>
          </a:prstGeom>
          <a:solidFill>
            <a:schemeClr val="accent5"/>
          </a:solidFill>
          <a:ln>
            <a:noFill/>
          </a:ln>
        </p:spPr>
        <p:txBody>
          <a:bodyPr spcFirstLastPara="1" wrap="square" lIns="91433" tIns="45700" rIns="91433" bIns="45700" anchor="ctr" anchorCtr="0">
            <a:noAutofit/>
          </a:bodyPr>
          <a:lstStyle/>
          <a:p>
            <a:r>
              <a:rPr lang="en-US" sz="3200" b="1" dirty="0">
                <a:solidFill>
                  <a:schemeClr val="bg1"/>
                </a:solidFill>
                <a:ea typeface="Calibri"/>
                <a:cs typeface="Calibri"/>
                <a:sym typeface="Calibri"/>
              </a:rPr>
              <a:t>Product Catalogue Tagging:</a:t>
            </a:r>
            <a:r>
              <a:rPr lang="en-US" sz="3600" b="1" dirty="0">
                <a:solidFill>
                  <a:schemeClr val="bg1"/>
                </a:solidFill>
                <a:ea typeface="Calibri"/>
                <a:cs typeface="Calibri"/>
                <a:sym typeface="Calibri"/>
              </a:rPr>
              <a:t> </a:t>
            </a:r>
            <a:r>
              <a:rPr lang="en-US" sz="2400" b="1" dirty="0">
                <a:solidFill>
                  <a:schemeClr val="bg1"/>
                </a:solidFill>
                <a:ea typeface="Calibri"/>
                <a:cs typeface="Calibri"/>
                <a:sym typeface="Calibri"/>
              </a:rPr>
              <a:t>Indic Tags</a:t>
            </a:r>
            <a:endParaRPr lang="en-US" sz="2500" b="1" dirty="0">
              <a:solidFill>
                <a:schemeClr val="bg1"/>
              </a:solidFill>
              <a:ea typeface="Calibri"/>
              <a:cs typeface="Calibri"/>
              <a:sym typeface="Calibri"/>
            </a:endParaRPr>
          </a:p>
        </p:txBody>
      </p:sp>
      <p:pic>
        <p:nvPicPr>
          <p:cNvPr id="7" name="Google Shape;56;p13">
            <a:extLst>
              <a:ext uri="{FF2B5EF4-FFF2-40B4-BE49-F238E27FC236}">
                <a16:creationId xmlns:a16="http://schemas.microsoft.com/office/drawing/2014/main" id="{30E73DAD-3078-D144-A813-D3CD2C3FD8BC}"/>
              </a:ext>
            </a:extLst>
          </p:cNvPr>
          <p:cNvPicPr preferRelativeResize="0"/>
          <p:nvPr/>
        </p:nvPicPr>
        <p:blipFill rotWithShape="1">
          <a:blip r:embed="rId2">
            <a:alphaModFix/>
          </a:blip>
          <a:srcRect/>
          <a:stretch/>
        </p:blipFill>
        <p:spPr>
          <a:xfrm>
            <a:off x="11198478" y="278608"/>
            <a:ext cx="698559" cy="682245"/>
          </a:xfrm>
          <a:prstGeom prst="rect">
            <a:avLst/>
          </a:prstGeom>
          <a:noFill/>
          <a:ln>
            <a:noFill/>
          </a:ln>
        </p:spPr>
      </p:pic>
      <p:sp>
        <p:nvSpPr>
          <p:cNvPr id="9" name="Rounded Rectangle 8">
            <a:extLst>
              <a:ext uri="{FF2B5EF4-FFF2-40B4-BE49-F238E27FC236}">
                <a16:creationId xmlns:a16="http://schemas.microsoft.com/office/drawing/2014/main" id="{563E4FFD-07C9-D347-AAE8-85763AD26CE6}"/>
              </a:ext>
            </a:extLst>
          </p:cNvPr>
          <p:cNvSpPr/>
          <p:nvPr/>
        </p:nvSpPr>
        <p:spPr>
          <a:xfrm>
            <a:off x="907466" y="1582328"/>
            <a:ext cx="10522533" cy="641268"/>
          </a:xfrm>
          <a:prstGeom prst="roundRect">
            <a:avLst/>
          </a:prstGeom>
          <a:solidFill>
            <a:schemeClr val="accent1">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lvl="0" algn="ctr"/>
            <a:r>
              <a:rPr lang="en-US" sz="1600" b="1" dirty="0">
                <a:solidFill>
                  <a:schemeClr val="bg1"/>
                </a:solidFill>
              </a:rPr>
              <a:t>Indic-Tags are needed to make them searchable even in case of Indian search queries.</a:t>
            </a:r>
          </a:p>
        </p:txBody>
      </p:sp>
      <p:sp>
        <p:nvSpPr>
          <p:cNvPr id="2" name="Rounded Rectangle 1"/>
          <p:cNvSpPr/>
          <p:nvPr/>
        </p:nvSpPr>
        <p:spPr>
          <a:xfrm>
            <a:off x="907467" y="2495521"/>
            <a:ext cx="10640290" cy="2990879"/>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solidFill>
              </a:rPr>
              <a:t>Below is an example of  possible Indic-tags for ”Potato” </a:t>
            </a:r>
          </a:p>
          <a:p>
            <a:pPr algn="ctr"/>
            <a:endParaRPr lang="en-IN" dirty="0">
              <a:solidFill>
                <a:schemeClr val="bg2"/>
              </a:solidFill>
            </a:endParaRPr>
          </a:p>
          <a:p>
            <a:pPr algn="ctr"/>
            <a:r>
              <a:rPr lang="en-IN" dirty="0">
                <a:solidFill>
                  <a:schemeClr val="bg2"/>
                </a:solidFill>
              </a:rPr>
              <a:t> </a:t>
            </a:r>
            <a:r>
              <a:rPr lang="en-US" dirty="0">
                <a:solidFill>
                  <a:schemeClr val="bg2"/>
                </a:solidFill>
              </a:rPr>
              <a:t>Potato : [Aloo, Batata, </a:t>
            </a:r>
            <a:r>
              <a:rPr lang="en-IN" dirty="0" err="1"/>
              <a:t>Uralaikilangu</a:t>
            </a:r>
            <a:r>
              <a:rPr lang="en-IN" dirty="0"/>
              <a:t>, </a:t>
            </a:r>
            <a:r>
              <a:rPr lang="en-IN" dirty="0" err="1"/>
              <a:t>Urlagadda</a:t>
            </a:r>
            <a:r>
              <a:rPr lang="en-IN" dirty="0"/>
              <a:t>, Kook , </a:t>
            </a:r>
            <a:r>
              <a:rPr lang="en-IN" dirty="0" err="1"/>
              <a:t>Kizhangu</a:t>
            </a:r>
            <a:r>
              <a:rPr lang="en-US" dirty="0">
                <a:solidFill>
                  <a:schemeClr val="bg2"/>
                </a:solidFill>
              </a:rPr>
              <a:t>]</a:t>
            </a:r>
            <a:endParaRPr lang="en-IN" dirty="0">
              <a:solidFill>
                <a:schemeClr val="bg2"/>
              </a:solidFill>
            </a:endParaRPr>
          </a:p>
          <a:p>
            <a:pPr algn="ctr"/>
            <a:endParaRPr lang="en-US" dirty="0"/>
          </a:p>
          <a:p>
            <a:pPr algn="ctr"/>
            <a:r>
              <a:rPr lang="en-US" dirty="0"/>
              <a:t>Potato: [</a:t>
            </a:r>
            <a:r>
              <a:rPr lang="hi-IN" dirty="0"/>
              <a:t>आलू</a:t>
            </a:r>
            <a:r>
              <a:rPr lang="en-US" dirty="0"/>
              <a:t>, </a:t>
            </a:r>
            <a:r>
              <a:rPr lang="gu-IN" dirty="0" err="1"/>
              <a:t>અલૂ</a:t>
            </a:r>
            <a:r>
              <a:rPr lang="en-US" dirty="0"/>
              <a:t>, </a:t>
            </a:r>
            <a:r>
              <a:rPr lang="hi-IN" dirty="0"/>
              <a:t>बटाटा</a:t>
            </a:r>
            <a:r>
              <a:rPr lang="en-US" dirty="0"/>
              <a:t>, </a:t>
            </a:r>
            <a:r>
              <a:rPr lang="kn-IN" dirty="0"/>
              <a:t>ಆಲೂಗಡ್ಡೆ</a:t>
            </a:r>
            <a:r>
              <a:rPr lang="en-US" dirty="0"/>
              <a:t>,</a:t>
            </a:r>
            <a:r>
              <a:rPr lang="kn-IN" dirty="0"/>
              <a:t> </a:t>
            </a:r>
            <a:r>
              <a:rPr lang="kn-IN" dirty="0" err="1"/>
              <a:t>ಉರಾಲೈಕಿಲಂಗು</a:t>
            </a:r>
            <a:r>
              <a:rPr lang="en-US" dirty="0"/>
              <a:t>]</a:t>
            </a:r>
            <a:endParaRPr lang="en-IN" dirty="0"/>
          </a:p>
          <a:p>
            <a:pPr algn="ctr"/>
            <a:endParaRPr lang="en-IN" dirty="0">
              <a:solidFill>
                <a:schemeClr val="bg2"/>
              </a:solidFill>
            </a:endParaRPr>
          </a:p>
        </p:txBody>
      </p:sp>
    </p:spTree>
    <p:extLst>
      <p:ext uri="{BB962C8B-B14F-4D97-AF65-F5344CB8AC3E}">
        <p14:creationId xmlns:p14="http://schemas.microsoft.com/office/powerpoint/2010/main" val="3795198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55;p13">
            <a:extLst>
              <a:ext uri="{FF2B5EF4-FFF2-40B4-BE49-F238E27FC236}">
                <a16:creationId xmlns:a16="http://schemas.microsoft.com/office/drawing/2014/main" id="{E5DF00EC-B5C9-8B4E-AE86-0E681DF88309}"/>
              </a:ext>
            </a:extLst>
          </p:cNvPr>
          <p:cNvSpPr/>
          <p:nvPr/>
        </p:nvSpPr>
        <p:spPr>
          <a:xfrm>
            <a:off x="137653" y="224530"/>
            <a:ext cx="11808800" cy="790400"/>
          </a:xfrm>
          <a:prstGeom prst="roundRect">
            <a:avLst>
              <a:gd name="adj" fmla="val 46716"/>
            </a:avLst>
          </a:prstGeom>
          <a:solidFill>
            <a:schemeClr val="accent5"/>
          </a:solidFill>
          <a:ln>
            <a:noFill/>
          </a:ln>
        </p:spPr>
        <p:txBody>
          <a:bodyPr spcFirstLastPara="1" wrap="square" lIns="91433" tIns="45700" rIns="91433" bIns="45700" anchor="ctr" anchorCtr="0">
            <a:noAutofit/>
          </a:bodyPr>
          <a:lstStyle/>
          <a:p>
            <a:r>
              <a:rPr lang="en-US" sz="3200" b="1" dirty="0">
                <a:solidFill>
                  <a:schemeClr val="bg1"/>
                </a:solidFill>
                <a:ea typeface="Calibri"/>
                <a:cs typeface="Calibri"/>
                <a:sym typeface="Calibri"/>
              </a:rPr>
              <a:t>Product Catalogue Tagging:</a:t>
            </a:r>
            <a:r>
              <a:rPr lang="en-US" sz="3600" b="1" dirty="0">
                <a:solidFill>
                  <a:schemeClr val="bg1"/>
                </a:solidFill>
                <a:ea typeface="Calibri"/>
                <a:cs typeface="Calibri"/>
                <a:sym typeface="Calibri"/>
              </a:rPr>
              <a:t> </a:t>
            </a:r>
            <a:r>
              <a:rPr lang="en-US" sz="2800" b="1" dirty="0">
                <a:solidFill>
                  <a:schemeClr val="bg1"/>
                </a:solidFill>
                <a:ea typeface="Calibri"/>
                <a:cs typeface="Calibri"/>
                <a:sym typeface="Calibri"/>
              </a:rPr>
              <a:t>Enrichment Tags</a:t>
            </a:r>
          </a:p>
        </p:txBody>
      </p:sp>
      <p:pic>
        <p:nvPicPr>
          <p:cNvPr id="7" name="Google Shape;56;p13">
            <a:extLst>
              <a:ext uri="{FF2B5EF4-FFF2-40B4-BE49-F238E27FC236}">
                <a16:creationId xmlns:a16="http://schemas.microsoft.com/office/drawing/2014/main" id="{30E73DAD-3078-D144-A813-D3CD2C3FD8BC}"/>
              </a:ext>
            </a:extLst>
          </p:cNvPr>
          <p:cNvPicPr preferRelativeResize="0"/>
          <p:nvPr/>
        </p:nvPicPr>
        <p:blipFill rotWithShape="1">
          <a:blip r:embed="rId2">
            <a:alphaModFix/>
          </a:blip>
          <a:srcRect/>
          <a:stretch/>
        </p:blipFill>
        <p:spPr>
          <a:xfrm>
            <a:off x="11198478" y="278608"/>
            <a:ext cx="698559" cy="682245"/>
          </a:xfrm>
          <a:prstGeom prst="rect">
            <a:avLst/>
          </a:prstGeom>
          <a:noFill/>
          <a:ln>
            <a:noFill/>
          </a:ln>
        </p:spPr>
      </p:pic>
      <p:sp>
        <p:nvSpPr>
          <p:cNvPr id="9" name="TextBox 8">
            <a:extLst>
              <a:ext uri="{FF2B5EF4-FFF2-40B4-BE49-F238E27FC236}">
                <a16:creationId xmlns:a16="http://schemas.microsoft.com/office/drawing/2014/main" id="{B9C4E690-0094-C542-AEE5-6849C8042B61}"/>
              </a:ext>
            </a:extLst>
          </p:cNvPr>
          <p:cNvSpPr txBox="1"/>
          <p:nvPr/>
        </p:nvSpPr>
        <p:spPr>
          <a:xfrm>
            <a:off x="11163300" y="2744583"/>
            <a:ext cx="184731" cy="369332"/>
          </a:xfrm>
          <a:prstGeom prst="rect">
            <a:avLst/>
          </a:prstGeom>
          <a:noFill/>
        </p:spPr>
        <p:txBody>
          <a:bodyPr wrap="none" rtlCol="0">
            <a:spAutoFit/>
          </a:bodyPr>
          <a:lstStyle/>
          <a:p>
            <a:endParaRPr lang="en-US" dirty="0"/>
          </a:p>
        </p:txBody>
      </p:sp>
      <p:sp>
        <p:nvSpPr>
          <p:cNvPr id="5" name="Rounded Rectangle 4"/>
          <p:cNvSpPr/>
          <p:nvPr/>
        </p:nvSpPr>
        <p:spPr>
          <a:xfrm>
            <a:off x="1108364" y="1510145"/>
            <a:ext cx="10054936" cy="4807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Enrichment tags can help in increase of sale from customer point of view psychologically.</a:t>
            </a:r>
          </a:p>
          <a:p>
            <a:endParaRPr lang="en-US" dirty="0"/>
          </a:p>
          <a:p>
            <a:pPr marL="285750" indent="-285750">
              <a:buFont typeface="Arial" panose="020B0604020202020204" pitchFamily="34" charset="0"/>
              <a:buChar char="•"/>
            </a:pPr>
            <a:r>
              <a:rPr lang="en-US" dirty="0"/>
              <a:t>”Depleting Fast”  tag  can help to make user do the transaction as soon as possible.</a:t>
            </a:r>
          </a:p>
          <a:p>
            <a:endParaRPr lang="en-US" dirty="0"/>
          </a:p>
          <a:p>
            <a:pPr marL="285750" indent="-285750">
              <a:buFont typeface="Arial" panose="020B0604020202020204" pitchFamily="34" charset="0"/>
              <a:buChar char="•"/>
            </a:pPr>
            <a:r>
              <a:rPr lang="en-US" dirty="0"/>
              <a:t>These tags also provide some extra details about the product like “current trends”/ ”latest fashion” or  “out of stock”/ “broken style”.</a:t>
            </a:r>
          </a:p>
          <a:p>
            <a:endParaRPr lang="en-US" dirty="0"/>
          </a:p>
        </p:txBody>
      </p:sp>
    </p:spTree>
    <p:extLst>
      <p:ext uri="{BB962C8B-B14F-4D97-AF65-F5344CB8AC3E}">
        <p14:creationId xmlns:p14="http://schemas.microsoft.com/office/powerpoint/2010/main" val="2177714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55;p13">
            <a:extLst>
              <a:ext uri="{FF2B5EF4-FFF2-40B4-BE49-F238E27FC236}">
                <a16:creationId xmlns:a16="http://schemas.microsoft.com/office/drawing/2014/main" id="{E5DF00EC-B5C9-8B4E-AE86-0E681DF88309}"/>
              </a:ext>
            </a:extLst>
          </p:cNvPr>
          <p:cNvSpPr/>
          <p:nvPr/>
        </p:nvSpPr>
        <p:spPr>
          <a:xfrm>
            <a:off x="125778" y="248281"/>
            <a:ext cx="11808800" cy="790400"/>
          </a:xfrm>
          <a:prstGeom prst="roundRect">
            <a:avLst>
              <a:gd name="adj" fmla="val 46716"/>
            </a:avLst>
          </a:prstGeom>
          <a:solidFill>
            <a:schemeClr val="accent5"/>
          </a:solidFill>
          <a:ln>
            <a:noFill/>
          </a:ln>
        </p:spPr>
        <p:txBody>
          <a:bodyPr spcFirstLastPara="1" wrap="square" lIns="91433" tIns="45700" rIns="91433" bIns="45700" anchor="ctr" anchorCtr="0">
            <a:noAutofit/>
          </a:bodyPr>
          <a:lstStyle/>
          <a:p>
            <a:r>
              <a:rPr lang="en-US" sz="3200" b="1" dirty="0">
                <a:solidFill>
                  <a:schemeClr val="bg1"/>
                </a:solidFill>
                <a:ea typeface="Calibri"/>
                <a:cs typeface="Calibri"/>
                <a:sym typeface="Calibri"/>
              </a:rPr>
              <a:t>Product Catalogue Tagging : </a:t>
            </a:r>
            <a:r>
              <a:rPr lang="en-US" sz="2500" b="1" dirty="0">
                <a:solidFill>
                  <a:schemeClr val="bg1"/>
                </a:solidFill>
                <a:ea typeface="Calibri"/>
                <a:cs typeface="Calibri"/>
                <a:sym typeface="Calibri"/>
              </a:rPr>
              <a:t>Offline Architecture</a:t>
            </a:r>
          </a:p>
        </p:txBody>
      </p:sp>
      <p:pic>
        <p:nvPicPr>
          <p:cNvPr id="7" name="Google Shape;56;p13">
            <a:extLst>
              <a:ext uri="{FF2B5EF4-FFF2-40B4-BE49-F238E27FC236}">
                <a16:creationId xmlns:a16="http://schemas.microsoft.com/office/drawing/2014/main" id="{30E73DAD-3078-D144-A813-D3CD2C3FD8BC}"/>
              </a:ext>
            </a:extLst>
          </p:cNvPr>
          <p:cNvPicPr preferRelativeResize="0"/>
          <p:nvPr/>
        </p:nvPicPr>
        <p:blipFill rotWithShape="1">
          <a:blip r:embed="rId3">
            <a:alphaModFix/>
          </a:blip>
          <a:srcRect/>
          <a:stretch/>
        </p:blipFill>
        <p:spPr>
          <a:xfrm>
            <a:off x="11186603" y="302359"/>
            <a:ext cx="698559" cy="682245"/>
          </a:xfrm>
          <a:prstGeom prst="rect">
            <a:avLst/>
          </a:prstGeom>
          <a:noFill/>
          <a:ln>
            <a:noFill/>
          </a:ln>
        </p:spPr>
      </p:pic>
      <p:sp>
        <p:nvSpPr>
          <p:cNvPr id="82" name="Can 81">
            <a:extLst>
              <a:ext uri="{FF2B5EF4-FFF2-40B4-BE49-F238E27FC236}">
                <a16:creationId xmlns:a16="http://schemas.microsoft.com/office/drawing/2014/main" id="{A45D75EA-9137-804D-B6EA-C641D08A6CA9}"/>
              </a:ext>
            </a:extLst>
          </p:cNvPr>
          <p:cNvSpPr/>
          <p:nvPr/>
        </p:nvSpPr>
        <p:spPr>
          <a:xfrm>
            <a:off x="997331" y="3410302"/>
            <a:ext cx="1102968" cy="1374938"/>
          </a:xfrm>
          <a:prstGeom prst="can">
            <a:avLst/>
          </a:prstGeom>
          <a:solidFill>
            <a:srgbClr val="92D05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Product Catalogue DB with all details</a:t>
            </a:r>
          </a:p>
        </p:txBody>
      </p:sp>
      <p:sp>
        <p:nvSpPr>
          <p:cNvPr id="83" name="Round Diagonal Corner Rectangle 82">
            <a:extLst>
              <a:ext uri="{FF2B5EF4-FFF2-40B4-BE49-F238E27FC236}">
                <a16:creationId xmlns:a16="http://schemas.microsoft.com/office/drawing/2014/main" id="{B7948A46-374B-A84A-B788-34466EF244CB}"/>
              </a:ext>
            </a:extLst>
          </p:cNvPr>
          <p:cNvSpPr/>
          <p:nvPr/>
        </p:nvSpPr>
        <p:spPr>
          <a:xfrm>
            <a:off x="2713971" y="1649236"/>
            <a:ext cx="2408161" cy="641268"/>
          </a:xfrm>
          <a:prstGeom prst="round2DiagRect">
            <a:avLst>
              <a:gd name="adj1" fmla="val 27778"/>
              <a:gd name="adj2" fmla="val 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b="1" dirty="0"/>
              <a:t>Implicit Tags using Topic Modelling and Clustering</a:t>
            </a:r>
          </a:p>
        </p:txBody>
      </p:sp>
      <p:sp>
        <p:nvSpPr>
          <p:cNvPr id="84" name="Round Diagonal Corner Rectangle 83">
            <a:extLst>
              <a:ext uri="{FF2B5EF4-FFF2-40B4-BE49-F238E27FC236}">
                <a16:creationId xmlns:a16="http://schemas.microsoft.com/office/drawing/2014/main" id="{DA5013CD-218E-8544-A3A5-874A07230F47}"/>
              </a:ext>
            </a:extLst>
          </p:cNvPr>
          <p:cNvSpPr/>
          <p:nvPr/>
        </p:nvSpPr>
        <p:spPr>
          <a:xfrm>
            <a:off x="3693820" y="3868448"/>
            <a:ext cx="2650418" cy="641268"/>
          </a:xfrm>
          <a:prstGeom prst="round2DiagRect">
            <a:avLst>
              <a:gd name="adj1" fmla="val 27778"/>
              <a:gd name="adj2" fmla="val 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b="1" dirty="0"/>
              <a:t>Text tags using Automatic Keyword Extraction </a:t>
            </a:r>
          </a:p>
        </p:txBody>
      </p:sp>
      <p:sp>
        <p:nvSpPr>
          <p:cNvPr id="85" name="Round Diagonal Corner Rectangle 84">
            <a:extLst>
              <a:ext uri="{FF2B5EF4-FFF2-40B4-BE49-F238E27FC236}">
                <a16:creationId xmlns:a16="http://schemas.microsoft.com/office/drawing/2014/main" id="{6AA67598-0735-044C-A885-86025DEA19B5}"/>
              </a:ext>
            </a:extLst>
          </p:cNvPr>
          <p:cNvSpPr/>
          <p:nvPr/>
        </p:nvSpPr>
        <p:spPr>
          <a:xfrm>
            <a:off x="5057088" y="4773227"/>
            <a:ext cx="2666674" cy="927444"/>
          </a:xfrm>
          <a:prstGeom prst="round2DiagRect">
            <a:avLst>
              <a:gd name="adj1" fmla="val 27778"/>
              <a:gd name="adj2" fmla="val 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b="1" dirty="0"/>
              <a:t>Translated and transliterated tags generator</a:t>
            </a:r>
          </a:p>
        </p:txBody>
      </p:sp>
      <p:cxnSp>
        <p:nvCxnSpPr>
          <p:cNvPr id="86" name="Straight Arrow Connector 85">
            <a:extLst>
              <a:ext uri="{FF2B5EF4-FFF2-40B4-BE49-F238E27FC236}">
                <a16:creationId xmlns:a16="http://schemas.microsoft.com/office/drawing/2014/main" id="{7B2142F6-AC8A-584C-A7E5-8ADCD11045A6}"/>
              </a:ext>
            </a:extLst>
          </p:cNvPr>
          <p:cNvCxnSpPr>
            <a:cxnSpLocks/>
          </p:cNvCxnSpPr>
          <p:nvPr/>
        </p:nvCxnSpPr>
        <p:spPr>
          <a:xfrm>
            <a:off x="7723762" y="5302246"/>
            <a:ext cx="47327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7" name="Can 86">
            <a:extLst>
              <a:ext uri="{FF2B5EF4-FFF2-40B4-BE49-F238E27FC236}">
                <a16:creationId xmlns:a16="http://schemas.microsoft.com/office/drawing/2014/main" id="{C9400DB4-3716-1A4D-B9BA-9542C2F1DFD9}"/>
              </a:ext>
            </a:extLst>
          </p:cNvPr>
          <p:cNvSpPr/>
          <p:nvPr/>
        </p:nvSpPr>
        <p:spPr>
          <a:xfrm>
            <a:off x="8183604" y="4388243"/>
            <a:ext cx="3925938" cy="2339813"/>
          </a:xfrm>
          <a:prstGeom prst="can">
            <a:avLst>
              <a:gd name="adj" fmla="val 9473"/>
            </a:avLst>
          </a:prstGeom>
          <a:solidFill>
            <a:schemeClr val="accent6"/>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Products with all possible relevant tags</a:t>
            </a:r>
          </a:p>
        </p:txBody>
      </p:sp>
      <p:cxnSp>
        <p:nvCxnSpPr>
          <p:cNvPr id="88" name="Straight Connector 87">
            <a:extLst>
              <a:ext uri="{FF2B5EF4-FFF2-40B4-BE49-F238E27FC236}">
                <a16:creationId xmlns:a16="http://schemas.microsoft.com/office/drawing/2014/main" id="{4DC7BB97-FCBE-1242-9DE2-25DA9C589998}"/>
              </a:ext>
            </a:extLst>
          </p:cNvPr>
          <p:cNvCxnSpPr>
            <a:cxnSpLocks/>
          </p:cNvCxnSpPr>
          <p:nvPr/>
        </p:nvCxnSpPr>
        <p:spPr>
          <a:xfrm>
            <a:off x="3337449" y="2948468"/>
            <a:ext cx="0" cy="3174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B5DB173C-7454-CF4D-86FB-AFD2EF59E062}"/>
              </a:ext>
            </a:extLst>
          </p:cNvPr>
          <p:cNvCxnSpPr>
            <a:cxnSpLocks/>
          </p:cNvCxnSpPr>
          <p:nvPr/>
        </p:nvCxnSpPr>
        <p:spPr>
          <a:xfrm>
            <a:off x="2489680" y="5434369"/>
            <a:ext cx="84776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0" name="Straight Arrow Connector 89">
            <a:extLst>
              <a:ext uri="{FF2B5EF4-FFF2-40B4-BE49-F238E27FC236}">
                <a16:creationId xmlns:a16="http://schemas.microsoft.com/office/drawing/2014/main" id="{BD9FC0AF-7110-1941-BD48-5A7FAC938EE9}"/>
              </a:ext>
            </a:extLst>
          </p:cNvPr>
          <p:cNvCxnSpPr>
            <a:cxnSpLocks/>
          </p:cNvCxnSpPr>
          <p:nvPr/>
        </p:nvCxnSpPr>
        <p:spPr>
          <a:xfrm>
            <a:off x="3337449" y="5302246"/>
            <a:ext cx="168605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1" name="Can 90">
            <a:extLst>
              <a:ext uri="{FF2B5EF4-FFF2-40B4-BE49-F238E27FC236}">
                <a16:creationId xmlns:a16="http://schemas.microsoft.com/office/drawing/2014/main" id="{76F9C11C-1ECF-4A4D-9E86-1224A35407DD}"/>
              </a:ext>
            </a:extLst>
          </p:cNvPr>
          <p:cNvSpPr/>
          <p:nvPr/>
        </p:nvSpPr>
        <p:spPr>
          <a:xfrm>
            <a:off x="1028752" y="1440585"/>
            <a:ext cx="1200761" cy="1024746"/>
          </a:xfrm>
          <a:prstGeom prst="can">
            <a:avLst/>
          </a:prstGeom>
          <a:solidFill>
            <a:schemeClr val="tx2"/>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User Clickstream data</a:t>
            </a:r>
          </a:p>
        </p:txBody>
      </p:sp>
      <p:sp>
        <p:nvSpPr>
          <p:cNvPr id="92" name="Can 91">
            <a:extLst>
              <a:ext uri="{FF2B5EF4-FFF2-40B4-BE49-F238E27FC236}">
                <a16:creationId xmlns:a16="http://schemas.microsoft.com/office/drawing/2014/main" id="{7A1C7750-E557-F043-9D5D-28659FFD0612}"/>
              </a:ext>
            </a:extLst>
          </p:cNvPr>
          <p:cNvSpPr/>
          <p:nvPr/>
        </p:nvSpPr>
        <p:spPr>
          <a:xfrm>
            <a:off x="9022853" y="1198201"/>
            <a:ext cx="1248997" cy="1118356"/>
          </a:xfrm>
          <a:prstGeom prst="can">
            <a:avLst/>
          </a:prstGeom>
          <a:solidFill>
            <a:schemeClr val="tx2">
              <a:lumMod val="40000"/>
              <a:lumOff val="6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Current Inventory Stock Data</a:t>
            </a:r>
          </a:p>
        </p:txBody>
      </p:sp>
      <p:sp>
        <p:nvSpPr>
          <p:cNvPr id="93" name="Can 92">
            <a:extLst>
              <a:ext uri="{FF2B5EF4-FFF2-40B4-BE49-F238E27FC236}">
                <a16:creationId xmlns:a16="http://schemas.microsoft.com/office/drawing/2014/main" id="{F2C0D52B-90C9-0D41-86B8-B1296EDF7C19}"/>
              </a:ext>
            </a:extLst>
          </p:cNvPr>
          <p:cNvSpPr/>
          <p:nvPr/>
        </p:nvSpPr>
        <p:spPr>
          <a:xfrm>
            <a:off x="10636165" y="1198201"/>
            <a:ext cx="1248997" cy="1118356"/>
          </a:xfrm>
          <a:prstGeom prst="can">
            <a:avLst/>
          </a:prstGeom>
          <a:solidFill>
            <a:schemeClr val="tx1"/>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Last Month Sale Data</a:t>
            </a:r>
          </a:p>
        </p:txBody>
      </p:sp>
      <p:sp>
        <p:nvSpPr>
          <p:cNvPr id="94" name="Rounded Rectangle 93">
            <a:extLst>
              <a:ext uri="{FF2B5EF4-FFF2-40B4-BE49-F238E27FC236}">
                <a16:creationId xmlns:a16="http://schemas.microsoft.com/office/drawing/2014/main" id="{93AFE076-4423-C94A-8297-14D4CB8890C8}"/>
              </a:ext>
            </a:extLst>
          </p:cNvPr>
          <p:cNvSpPr/>
          <p:nvPr/>
        </p:nvSpPr>
        <p:spPr>
          <a:xfrm>
            <a:off x="9606478" y="2849272"/>
            <a:ext cx="2059373" cy="10536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Tags Enrichment Module</a:t>
            </a:r>
            <a:endParaRPr lang="en-IN" dirty="0"/>
          </a:p>
        </p:txBody>
      </p:sp>
      <p:sp>
        <p:nvSpPr>
          <p:cNvPr id="95" name="Round Diagonal Corner Rectangle 94">
            <a:extLst>
              <a:ext uri="{FF2B5EF4-FFF2-40B4-BE49-F238E27FC236}">
                <a16:creationId xmlns:a16="http://schemas.microsoft.com/office/drawing/2014/main" id="{4636516D-5015-F540-86F5-E9C3A1ED093B}"/>
              </a:ext>
            </a:extLst>
          </p:cNvPr>
          <p:cNvSpPr/>
          <p:nvPr/>
        </p:nvSpPr>
        <p:spPr>
          <a:xfrm>
            <a:off x="3701577" y="3083034"/>
            <a:ext cx="2650418" cy="641268"/>
          </a:xfrm>
          <a:prstGeom prst="round2DiagRect">
            <a:avLst>
              <a:gd name="adj1" fmla="val 27778"/>
              <a:gd name="adj2" fmla="val 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b="1" dirty="0"/>
              <a:t>Image Tags using object and other feature detection</a:t>
            </a:r>
          </a:p>
        </p:txBody>
      </p:sp>
      <p:cxnSp>
        <p:nvCxnSpPr>
          <p:cNvPr id="96" name="Straight Arrow Connector 95">
            <a:extLst>
              <a:ext uri="{FF2B5EF4-FFF2-40B4-BE49-F238E27FC236}">
                <a16:creationId xmlns:a16="http://schemas.microsoft.com/office/drawing/2014/main" id="{EE867B01-C504-FB41-AA4E-2B70A75E0C99}"/>
              </a:ext>
            </a:extLst>
          </p:cNvPr>
          <p:cNvCxnSpPr>
            <a:cxnSpLocks/>
            <a:stCxn id="91" idx="4"/>
          </p:cNvCxnSpPr>
          <p:nvPr/>
        </p:nvCxnSpPr>
        <p:spPr>
          <a:xfrm>
            <a:off x="2229513" y="1952958"/>
            <a:ext cx="467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0879CFC-B9DB-C743-9A68-DB049FE530CB}"/>
              </a:ext>
            </a:extLst>
          </p:cNvPr>
          <p:cNvCxnSpPr>
            <a:cxnSpLocks/>
          </p:cNvCxnSpPr>
          <p:nvPr/>
        </p:nvCxnSpPr>
        <p:spPr>
          <a:xfrm>
            <a:off x="3337449" y="2948468"/>
            <a:ext cx="32585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30E60510-5FF8-144A-951A-275ABC7D2993}"/>
              </a:ext>
            </a:extLst>
          </p:cNvPr>
          <p:cNvCxnSpPr>
            <a:cxnSpLocks/>
          </p:cNvCxnSpPr>
          <p:nvPr/>
        </p:nvCxnSpPr>
        <p:spPr>
          <a:xfrm flipV="1">
            <a:off x="6595968" y="2273764"/>
            <a:ext cx="0" cy="674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Rounded Rectangle 98">
            <a:extLst>
              <a:ext uri="{FF2B5EF4-FFF2-40B4-BE49-F238E27FC236}">
                <a16:creationId xmlns:a16="http://schemas.microsoft.com/office/drawing/2014/main" id="{F69E0D26-27B1-7844-A130-6865C3F6FCA6}"/>
              </a:ext>
            </a:extLst>
          </p:cNvPr>
          <p:cNvSpPr/>
          <p:nvPr/>
        </p:nvSpPr>
        <p:spPr>
          <a:xfrm>
            <a:off x="80427" y="3929678"/>
            <a:ext cx="480991" cy="441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a:t>
            </a:r>
          </a:p>
        </p:txBody>
      </p:sp>
      <p:cxnSp>
        <p:nvCxnSpPr>
          <p:cNvPr id="100" name="Straight Arrow Connector 99">
            <a:extLst>
              <a:ext uri="{FF2B5EF4-FFF2-40B4-BE49-F238E27FC236}">
                <a16:creationId xmlns:a16="http://schemas.microsoft.com/office/drawing/2014/main" id="{551E9521-2129-894D-8FEB-EF126D4C6DA9}"/>
              </a:ext>
            </a:extLst>
          </p:cNvPr>
          <p:cNvCxnSpPr>
            <a:cxnSpLocks/>
          </p:cNvCxnSpPr>
          <p:nvPr/>
        </p:nvCxnSpPr>
        <p:spPr>
          <a:xfrm flipV="1">
            <a:off x="542841" y="4166688"/>
            <a:ext cx="442415" cy="2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2652D3E-2B1A-1B49-85AF-B144C2C4313D}"/>
              </a:ext>
            </a:extLst>
          </p:cNvPr>
          <p:cNvCxnSpPr>
            <a:cxnSpLocks/>
          </p:cNvCxnSpPr>
          <p:nvPr/>
        </p:nvCxnSpPr>
        <p:spPr>
          <a:xfrm>
            <a:off x="3338945" y="3519055"/>
            <a:ext cx="360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A9B802A-A0DB-4E43-B702-15EFB7223FFF}"/>
              </a:ext>
            </a:extLst>
          </p:cNvPr>
          <p:cNvCxnSpPr>
            <a:cxnSpLocks/>
          </p:cNvCxnSpPr>
          <p:nvPr/>
        </p:nvCxnSpPr>
        <p:spPr>
          <a:xfrm>
            <a:off x="3337449" y="4287614"/>
            <a:ext cx="3617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4E719E5-5ED6-B84D-9A4B-A3EB2DB67744}"/>
              </a:ext>
            </a:extLst>
          </p:cNvPr>
          <p:cNvCxnSpPr>
            <a:cxnSpLocks/>
            <a:stCxn id="95" idx="0"/>
          </p:cNvCxnSpPr>
          <p:nvPr/>
        </p:nvCxnSpPr>
        <p:spPr>
          <a:xfrm flipV="1">
            <a:off x="6351995" y="3394742"/>
            <a:ext cx="2670858" cy="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B621FD2B-775F-E941-9BA8-474EDE1728CF}"/>
              </a:ext>
            </a:extLst>
          </p:cNvPr>
          <p:cNvCxnSpPr/>
          <p:nvPr/>
        </p:nvCxnSpPr>
        <p:spPr>
          <a:xfrm>
            <a:off x="9022853" y="3394742"/>
            <a:ext cx="0" cy="993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3F08B5E-2018-E447-84D4-D38A8E6A5D9B}"/>
              </a:ext>
            </a:extLst>
          </p:cNvPr>
          <p:cNvCxnSpPr>
            <a:cxnSpLocks/>
          </p:cNvCxnSpPr>
          <p:nvPr/>
        </p:nvCxnSpPr>
        <p:spPr>
          <a:xfrm>
            <a:off x="6351995" y="4063582"/>
            <a:ext cx="22378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D89C37C2-FDB3-7D4F-94AB-7078BE806C27}"/>
              </a:ext>
            </a:extLst>
          </p:cNvPr>
          <p:cNvCxnSpPr/>
          <p:nvPr/>
        </p:nvCxnSpPr>
        <p:spPr>
          <a:xfrm>
            <a:off x="8589818" y="4063582"/>
            <a:ext cx="0" cy="43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2A961A8F-9C10-BA40-AF79-F4AB54224657}"/>
              </a:ext>
            </a:extLst>
          </p:cNvPr>
          <p:cNvCxnSpPr/>
          <p:nvPr/>
        </p:nvCxnSpPr>
        <p:spPr>
          <a:xfrm>
            <a:off x="9975273" y="2316557"/>
            <a:ext cx="13854" cy="532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545822B9-ECBE-DF43-B1A8-9184FB00A73C}"/>
              </a:ext>
            </a:extLst>
          </p:cNvPr>
          <p:cNvCxnSpPr/>
          <p:nvPr/>
        </p:nvCxnSpPr>
        <p:spPr>
          <a:xfrm>
            <a:off x="10931236" y="2316557"/>
            <a:ext cx="13855" cy="532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AC8C07FC-3C07-9240-B8B1-C9EAA0FE2755}"/>
              </a:ext>
            </a:extLst>
          </p:cNvPr>
          <p:cNvCxnSpPr/>
          <p:nvPr/>
        </p:nvCxnSpPr>
        <p:spPr>
          <a:xfrm>
            <a:off x="10446514" y="3902953"/>
            <a:ext cx="0" cy="597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72233B7-80CE-8648-987B-1C8C1A25F968}"/>
              </a:ext>
            </a:extLst>
          </p:cNvPr>
          <p:cNvCxnSpPr>
            <a:cxnSpLocks/>
          </p:cNvCxnSpPr>
          <p:nvPr/>
        </p:nvCxnSpPr>
        <p:spPr>
          <a:xfrm>
            <a:off x="7808181" y="1965719"/>
            <a:ext cx="947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0FA2C6CD-D721-AB4C-96BB-522ECA785ED3}"/>
              </a:ext>
            </a:extLst>
          </p:cNvPr>
          <p:cNvCxnSpPr/>
          <p:nvPr/>
        </p:nvCxnSpPr>
        <p:spPr>
          <a:xfrm>
            <a:off x="8756073" y="1952958"/>
            <a:ext cx="0" cy="2547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2139F8E7-FA28-B145-A847-3A5D235CAF9B}"/>
              </a:ext>
            </a:extLst>
          </p:cNvPr>
          <p:cNvCxnSpPr>
            <a:cxnSpLocks/>
          </p:cNvCxnSpPr>
          <p:nvPr/>
        </p:nvCxnSpPr>
        <p:spPr>
          <a:xfrm>
            <a:off x="5122132" y="1943269"/>
            <a:ext cx="467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Snip Single Corner Rectangle 112">
            <a:extLst>
              <a:ext uri="{FF2B5EF4-FFF2-40B4-BE49-F238E27FC236}">
                <a16:creationId xmlns:a16="http://schemas.microsoft.com/office/drawing/2014/main" id="{AA886CA3-86EA-A044-BC0A-3E9F88C2CC36}"/>
              </a:ext>
            </a:extLst>
          </p:cNvPr>
          <p:cNvSpPr/>
          <p:nvPr/>
        </p:nvSpPr>
        <p:spPr>
          <a:xfrm>
            <a:off x="5629523" y="1649236"/>
            <a:ext cx="2178658" cy="624528"/>
          </a:xfrm>
          <a:prstGeom prst="snip1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Implicit Tag Generator Model</a:t>
            </a:r>
          </a:p>
        </p:txBody>
      </p:sp>
      <p:cxnSp>
        <p:nvCxnSpPr>
          <p:cNvPr id="114" name="Straight Connector 113">
            <a:extLst>
              <a:ext uri="{FF2B5EF4-FFF2-40B4-BE49-F238E27FC236}">
                <a16:creationId xmlns:a16="http://schemas.microsoft.com/office/drawing/2014/main" id="{94931EC3-A231-D844-BD06-54601F32FB9D}"/>
              </a:ext>
            </a:extLst>
          </p:cNvPr>
          <p:cNvCxnSpPr>
            <a:cxnSpLocks/>
          </p:cNvCxnSpPr>
          <p:nvPr/>
        </p:nvCxnSpPr>
        <p:spPr>
          <a:xfrm>
            <a:off x="1549966" y="2880777"/>
            <a:ext cx="0" cy="7656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A4F5884-3F41-B34C-83B3-1E9D60669BF5}"/>
              </a:ext>
            </a:extLst>
          </p:cNvPr>
          <p:cNvCxnSpPr>
            <a:cxnSpLocks/>
          </p:cNvCxnSpPr>
          <p:nvPr/>
        </p:nvCxnSpPr>
        <p:spPr>
          <a:xfrm flipV="1">
            <a:off x="1548815" y="2880777"/>
            <a:ext cx="147932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C47672B-8B0E-1640-B18C-CA76BAA75A67}"/>
              </a:ext>
            </a:extLst>
          </p:cNvPr>
          <p:cNvCxnSpPr>
            <a:cxnSpLocks/>
          </p:cNvCxnSpPr>
          <p:nvPr/>
        </p:nvCxnSpPr>
        <p:spPr>
          <a:xfrm flipV="1">
            <a:off x="3028137" y="2290504"/>
            <a:ext cx="0" cy="595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49A8C63-F605-CB46-BFA2-EE8CE5EF4DA4}"/>
              </a:ext>
            </a:extLst>
          </p:cNvPr>
          <p:cNvCxnSpPr>
            <a:cxnSpLocks/>
          </p:cNvCxnSpPr>
          <p:nvPr/>
        </p:nvCxnSpPr>
        <p:spPr>
          <a:xfrm>
            <a:off x="6351995" y="4199264"/>
            <a:ext cx="2439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65203E8-E45E-D345-BE26-D71C0097B0EF}"/>
              </a:ext>
            </a:extLst>
          </p:cNvPr>
          <p:cNvCxnSpPr>
            <a:cxnSpLocks/>
          </p:cNvCxnSpPr>
          <p:nvPr/>
        </p:nvCxnSpPr>
        <p:spPr>
          <a:xfrm>
            <a:off x="6344238" y="3519055"/>
            <a:ext cx="5234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3AE7075D-94BD-D440-A650-8ACB3DE6D121}"/>
              </a:ext>
            </a:extLst>
          </p:cNvPr>
          <p:cNvCxnSpPr>
            <a:cxnSpLocks/>
          </p:cNvCxnSpPr>
          <p:nvPr/>
        </p:nvCxnSpPr>
        <p:spPr>
          <a:xfrm>
            <a:off x="6879526" y="3505652"/>
            <a:ext cx="0" cy="126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7DC02453-417B-5844-94E6-79D1ED688BBC}"/>
              </a:ext>
            </a:extLst>
          </p:cNvPr>
          <p:cNvCxnSpPr>
            <a:cxnSpLocks/>
          </p:cNvCxnSpPr>
          <p:nvPr/>
        </p:nvCxnSpPr>
        <p:spPr>
          <a:xfrm>
            <a:off x="6595968" y="4199264"/>
            <a:ext cx="0" cy="611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id="{6885D126-DBD6-654B-8579-9D7D013783D2}"/>
              </a:ext>
            </a:extLst>
          </p:cNvPr>
          <p:cNvSpPr/>
          <p:nvPr/>
        </p:nvSpPr>
        <p:spPr>
          <a:xfrm>
            <a:off x="749030" y="5236949"/>
            <a:ext cx="1740650" cy="4637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Preprocessing</a:t>
            </a:r>
          </a:p>
        </p:txBody>
      </p:sp>
      <p:cxnSp>
        <p:nvCxnSpPr>
          <p:cNvPr id="122" name="Straight Arrow Connector 121">
            <a:extLst>
              <a:ext uri="{FF2B5EF4-FFF2-40B4-BE49-F238E27FC236}">
                <a16:creationId xmlns:a16="http://schemas.microsoft.com/office/drawing/2014/main" id="{FD091423-2BAE-9945-A7AF-DD08332F4EF3}"/>
              </a:ext>
            </a:extLst>
          </p:cNvPr>
          <p:cNvCxnSpPr>
            <a:cxnSpLocks/>
          </p:cNvCxnSpPr>
          <p:nvPr/>
        </p:nvCxnSpPr>
        <p:spPr>
          <a:xfrm>
            <a:off x="1526732" y="4785240"/>
            <a:ext cx="0" cy="451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Snip Single Corner Rectangle 122">
            <a:extLst>
              <a:ext uri="{FF2B5EF4-FFF2-40B4-BE49-F238E27FC236}">
                <a16:creationId xmlns:a16="http://schemas.microsoft.com/office/drawing/2014/main" id="{459E5A31-F273-5E4F-A04D-AC1CFB9442E4}"/>
              </a:ext>
            </a:extLst>
          </p:cNvPr>
          <p:cNvSpPr/>
          <p:nvPr/>
        </p:nvSpPr>
        <p:spPr>
          <a:xfrm>
            <a:off x="5023504" y="5836257"/>
            <a:ext cx="2259891" cy="628153"/>
          </a:xfrm>
          <a:prstGeom prst="snip1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L1,L2 and L3 category prediction model</a:t>
            </a:r>
          </a:p>
        </p:txBody>
      </p:sp>
      <p:cxnSp>
        <p:nvCxnSpPr>
          <p:cNvPr id="124" name="Straight Arrow Connector 123">
            <a:extLst>
              <a:ext uri="{FF2B5EF4-FFF2-40B4-BE49-F238E27FC236}">
                <a16:creationId xmlns:a16="http://schemas.microsoft.com/office/drawing/2014/main" id="{3A2A3AE3-C45F-D34E-B20B-976E33E14304}"/>
              </a:ext>
            </a:extLst>
          </p:cNvPr>
          <p:cNvCxnSpPr>
            <a:cxnSpLocks/>
          </p:cNvCxnSpPr>
          <p:nvPr/>
        </p:nvCxnSpPr>
        <p:spPr>
          <a:xfrm>
            <a:off x="3337449" y="6114604"/>
            <a:ext cx="168605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5" name="Straight Arrow Connector 124">
            <a:extLst>
              <a:ext uri="{FF2B5EF4-FFF2-40B4-BE49-F238E27FC236}">
                <a16:creationId xmlns:a16="http://schemas.microsoft.com/office/drawing/2014/main" id="{0A1B19AB-C625-F14E-97CD-57AA37C40B9E}"/>
              </a:ext>
            </a:extLst>
          </p:cNvPr>
          <p:cNvCxnSpPr>
            <a:cxnSpLocks/>
          </p:cNvCxnSpPr>
          <p:nvPr/>
        </p:nvCxnSpPr>
        <p:spPr>
          <a:xfrm>
            <a:off x="7283395" y="6122555"/>
            <a:ext cx="91364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7747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55;p13">
            <a:extLst>
              <a:ext uri="{FF2B5EF4-FFF2-40B4-BE49-F238E27FC236}">
                <a16:creationId xmlns:a16="http://schemas.microsoft.com/office/drawing/2014/main" id="{E5DF00EC-B5C9-8B4E-AE86-0E681DF88309}"/>
              </a:ext>
            </a:extLst>
          </p:cNvPr>
          <p:cNvSpPr/>
          <p:nvPr/>
        </p:nvSpPr>
        <p:spPr>
          <a:xfrm>
            <a:off x="125778" y="248281"/>
            <a:ext cx="11808800" cy="790400"/>
          </a:xfrm>
          <a:prstGeom prst="roundRect">
            <a:avLst>
              <a:gd name="adj" fmla="val 46716"/>
            </a:avLst>
          </a:prstGeom>
          <a:solidFill>
            <a:schemeClr val="accent5"/>
          </a:solidFill>
          <a:ln>
            <a:noFill/>
          </a:ln>
        </p:spPr>
        <p:txBody>
          <a:bodyPr spcFirstLastPara="1" wrap="square" lIns="91433" tIns="45700" rIns="91433" bIns="45700" anchor="ctr" anchorCtr="0">
            <a:noAutofit/>
          </a:bodyPr>
          <a:lstStyle/>
          <a:p>
            <a:r>
              <a:rPr lang="en-US" sz="3200" b="1" dirty="0">
                <a:solidFill>
                  <a:schemeClr val="bg1"/>
                </a:solidFill>
                <a:ea typeface="Calibri"/>
                <a:cs typeface="Calibri"/>
                <a:sym typeface="Calibri"/>
              </a:rPr>
              <a:t>Product Catalogue Tagging : </a:t>
            </a:r>
            <a:r>
              <a:rPr lang="en-US" sz="2500" b="1" dirty="0">
                <a:solidFill>
                  <a:schemeClr val="bg1"/>
                </a:solidFill>
                <a:ea typeface="Calibri"/>
                <a:cs typeface="Calibri"/>
                <a:sym typeface="Calibri"/>
              </a:rPr>
              <a:t>Example</a:t>
            </a:r>
          </a:p>
        </p:txBody>
      </p:sp>
      <p:pic>
        <p:nvPicPr>
          <p:cNvPr id="7" name="Google Shape;56;p13">
            <a:extLst>
              <a:ext uri="{FF2B5EF4-FFF2-40B4-BE49-F238E27FC236}">
                <a16:creationId xmlns:a16="http://schemas.microsoft.com/office/drawing/2014/main" id="{30E73DAD-3078-D144-A813-D3CD2C3FD8BC}"/>
              </a:ext>
            </a:extLst>
          </p:cNvPr>
          <p:cNvPicPr preferRelativeResize="0"/>
          <p:nvPr/>
        </p:nvPicPr>
        <p:blipFill rotWithShape="1">
          <a:blip r:embed="rId3">
            <a:alphaModFix/>
          </a:blip>
          <a:srcRect/>
          <a:stretch/>
        </p:blipFill>
        <p:spPr>
          <a:xfrm>
            <a:off x="11186603" y="302359"/>
            <a:ext cx="698559" cy="682245"/>
          </a:xfrm>
          <a:prstGeom prst="rect">
            <a:avLst/>
          </a:prstGeom>
          <a:noFill/>
          <a:ln>
            <a:noFill/>
          </a:ln>
        </p:spPr>
      </p:pic>
      <p:sp>
        <p:nvSpPr>
          <p:cNvPr id="48" name="Rectangle 47">
            <a:extLst>
              <a:ext uri="{FF2B5EF4-FFF2-40B4-BE49-F238E27FC236}">
                <a16:creationId xmlns:a16="http://schemas.microsoft.com/office/drawing/2014/main" id="{C9C4003F-939A-FD46-BE56-6B61A6C5A3C1}"/>
              </a:ext>
            </a:extLst>
          </p:cNvPr>
          <p:cNvSpPr/>
          <p:nvPr/>
        </p:nvSpPr>
        <p:spPr>
          <a:xfrm>
            <a:off x="7765" y="1714500"/>
            <a:ext cx="11995569" cy="51435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an 48">
            <a:extLst>
              <a:ext uri="{FF2B5EF4-FFF2-40B4-BE49-F238E27FC236}">
                <a16:creationId xmlns:a16="http://schemas.microsoft.com/office/drawing/2014/main" id="{341BC76A-5F4E-804D-A7C5-C677079E1A5D}"/>
              </a:ext>
            </a:extLst>
          </p:cNvPr>
          <p:cNvSpPr/>
          <p:nvPr/>
        </p:nvSpPr>
        <p:spPr>
          <a:xfrm>
            <a:off x="997054" y="2611893"/>
            <a:ext cx="1102968" cy="1374938"/>
          </a:xfrm>
          <a:prstGeom prst="can">
            <a:avLst/>
          </a:prstGeom>
          <a:solidFill>
            <a:srgbClr val="92D05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Product Catalogue DB with all details</a:t>
            </a:r>
          </a:p>
        </p:txBody>
      </p:sp>
      <p:sp>
        <p:nvSpPr>
          <p:cNvPr id="50" name="Round Diagonal Corner Rectangle 49">
            <a:extLst>
              <a:ext uri="{FF2B5EF4-FFF2-40B4-BE49-F238E27FC236}">
                <a16:creationId xmlns:a16="http://schemas.microsoft.com/office/drawing/2014/main" id="{9B4D96BD-9876-7845-A00D-BB9A484C225C}"/>
              </a:ext>
            </a:extLst>
          </p:cNvPr>
          <p:cNvSpPr/>
          <p:nvPr/>
        </p:nvSpPr>
        <p:spPr>
          <a:xfrm>
            <a:off x="3693820" y="3868448"/>
            <a:ext cx="2650418" cy="641268"/>
          </a:xfrm>
          <a:prstGeom prst="round2DiagRect">
            <a:avLst>
              <a:gd name="adj1" fmla="val 27778"/>
              <a:gd name="adj2" fmla="val 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b="1" dirty="0"/>
              <a:t>Text tags using Automatic Keyword Extraction </a:t>
            </a:r>
          </a:p>
        </p:txBody>
      </p:sp>
      <p:sp>
        <p:nvSpPr>
          <p:cNvPr id="51" name="Round Diagonal Corner Rectangle 50">
            <a:extLst>
              <a:ext uri="{FF2B5EF4-FFF2-40B4-BE49-F238E27FC236}">
                <a16:creationId xmlns:a16="http://schemas.microsoft.com/office/drawing/2014/main" id="{84A5F621-7068-D641-8ACF-BA6295920C80}"/>
              </a:ext>
            </a:extLst>
          </p:cNvPr>
          <p:cNvSpPr/>
          <p:nvPr/>
        </p:nvSpPr>
        <p:spPr>
          <a:xfrm>
            <a:off x="5057088" y="4773227"/>
            <a:ext cx="2666674" cy="927444"/>
          </a:xfrm>
          <a:prstGeom prst="round2DiagRect">
            <a:avLst>
              <a:gd name="adj1" fmla="val 27778"/>
              <a:gd name="adj2" fmla="val 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b="1" dirty="0"/>
              <a:t>Translated and transliterated tags generator</a:t>
            </a:r>
          </a:p>
        </p:txBody>
      </p:sp>
      <p:cxnSp>
        <p:nvCxnSpPr>
          <p:cNvPr id="52" name="Straight Arrow Connector 51">
            <a:extLst>
              <a:ext uri="{FF2B5EF4-FFF2-40B4-BE49-F238E27FC236}">
                <a16:creationId xmlns:a16="http://schemas.microsoft.com/office/drawing/2014/main" id="{614BDE4A-0E4F-6241-B24C-E7B642306227}"/>
              </a:ext>
            </a:extLst>
          </p:cNvPr>
          <p:cNvCxnSpPr>
            <a:cxnSpLocks/>
          </p:cNvCxnSpPr>
          <p:nvPr/>
        </p:nvCxnSpPr>
        <p:spPr>
          <a:xfrm>
            <a:off x="7723762" y="5302246"/>
            <a:ext cx="47327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3" name="Can 52">
            <a:extLst>
              <a:ext uri="{FF2B5EF4-FFF2-40B4-BE49-F238E27FC236}">
                <a16:creationId xmlns:a16="http://schemas.microsoft.com/office/drawing/2014/main" id="{EEB0CAD2-6FB9-7F42-99F4-C6C24026C483}"/>
              </a:ext>
            </a:extLst>
          </p:cNvPr>
          <p:cNvSpPr/>
          <p:nvPr/>
        </p:nvSpPr>
        <p:spPr>
          <a:xfrm>
            <a:off x="8183604" y="4388243"/>
            <a:ext cx="3742507" cy="2339813"/>
          </a:xfrm>
          <a:prstGeom prst="can">
            <a:avLst>
              <a:gd name="adj" fmla="val 9473"/>
            </a:avLst>
          </a:prstGeom>
          <a:solidFill>
            <a:schemeClr val="accent6"/>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Products with all possible relevant tags</a:t>
            </a:r>
          </a:p>
        </p:txBody>
      </p:sp>
      <p:cxnSp>
        <p:nvCxnSpPr>
          <p:cNvPr id="54" name="Straight Connector 53">
            <a:extLst>
              <a:ext uri="{FF2B5EF4-FFF2-40B4-BE49-F238E27FC236}">
                <a16:creationId xmlns:a16="http://schemas.microsoft.com/office/drawing/2014/main" id="{9FF426DE-1A01-674B-9AA8-6191356094A2}"/>
              </a:ext>
            </a:extLst>
          </p:cNvPr>
          <p:cNvCxnSpPr>
            <a:cxnSpLocks/>
          </p:cNvCxnSpPr>
          <p:nvPr/>
        </p:nvCxnSpPr>
        <p:spPr>
          <a:xfrm>
            <a:off x="3349248" y="3505652"/>
            <a:ext cx="0" cy="26089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D2AF60D-92CD-064F-82EF-AA00634FA243}"/>
              </a:ext>
            </a:extLst>
          </p:cNvPr>
          <p:cNvCxnSpPr>
            <a:cxnSpLocks/>
          </p:cNvCxnSpPr>
          <p:nvPr/>
        </p:nvCxnSpPr>
        <p:spPr>
          <a:xfrm>
            <a:off x="2489680" y="4638553"/>
            <a:ext cx="84776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6" name="Straight Arrow Connector 55">
            <a:extLst>
              <a:ext uri="{FF2B5EF4-FFF2-40B4-BE49-F238E27FC236}">
                <a16:creationId xmlns:a16="http://schemas.microsoft.com/office/drawing/2014/main" id="{97E379FE-29CF-DB44-9286-AF2ACF693C5D}"/>
              </a:ext>
            </a:extLst>
          </p:cNvPr>
          <p:cNvCxnSpPr>
            <a:cxnSpLocks/>
          </p:cNvCxnSpPr>
          <p:nvPr/>
        </p:nvCxnSpPr>
        <p:spPr>
          <a:xfrm>
            <a:off x="3337449" y="5302246"/>
            <a:ext cx="168605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7" name="Round Diagonal Corner Rectangle 56">
            <a:extLst>
              <a:ext uri="{FF2B5EF4-FFF2-40B4-BE49-F238E27FC236}">
                <a16:creationId xmlns:a16="http://schemas.microsoft.com/office/drawing/2014/main" id="{164F8D28-0A1D-B041-A2A5-241B4CBABA54}"/>
              </a:ext>
            </a:extLst>
          </p:cNvPr>
          <p:cNvSpPr/>
          <p:nvPr/>
        </p:nvSpPr>
        <p:spPr>
          <a:xfrm>
            <a:off x="3701577" y="3083034"/>
            <a:ext cx="2650418" cy="641268"/>
          </a:xfrm>
          <a:prstGeom prst="round2DiagRect">
            <a:avLst>
              <a:gd name="adj1" fmla="val 27778"/>
              <a:gd name="adj2" fmla="val 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b="1" dirty="0"/>
              <a:t>Image Tags using object and other feature detection</a:t>
            </a:r>
          </a:p>
        </p:txBody>
      </p:sp>
      <p:sp>
        <p:nvSpPr>
          <p:cNvPr id="58" name="Rounded Rectangle 57">
            <a:extLst>
              <a:ext uri="{FF2B5EF4-FFF2-40B4-BE49-F238E27FC236}">
                <a16:creationId xmlns:a16="http://schemas.microsoft.com/office/drawing/2014/main" id="{DF477DBE-86B6-294F-9581-81CC2A9B248D}"/>
              </a:ext>
            </a:extLst>
          </p:cNvPr>
          <p:cNvSpPr/>
          <p:nvPr/>
        </p:nvSpPr>
        <p:spPr>
          <a:xfrm>
            <a:off x="59050" y="3063939"/>
            <a:ext cx="480991" cy="441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a:t>
            </a:r>
          </a:p>
        </p:txBody>
      </p:sp>
      <p:cxnSp>
        <p:nvCxnSpPr>
          <p:cNvPr id="59" name="Straight Arrow Connector 58">
            <a:extLst>
              <a:ext uri="{FF2B5EF4-FFF2-40B4-BE49-F238E27FC236}">
                <a16:creationId xmlns:a16="http://schemas.microsoft.com/office/drawing/2014/main" id="{DA18BAC9-6BBD-174A-8DFD-4FD59E2C49CA}"/>
              </a:ext>
            </a:extLst>
          </p:cNvPr>
          <p:cNvCxnSpPr>
            <a:cxnSpLocks/>
          </p:cNvCxnSpPr>
          <p:nvPr/>
        </p:nvCxnSpPr>
        <p:spPr>
          <a:xfrm flipV="1">
            <a:off x="540041" y="3297082"/>
            <a:ext cx="442415" cy="2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FB19108-9D3F-7E4E-9C91-FA5C09F71B42}"/>
              </a:ext>
            </a:extLst>
          </p:cNvPr>
          <p:cNvCxnSpPr>
            <a:cxnSpLocks/>
          </p:cNvCxnSpPr>
          <p:nvPr/>
        </p:nvCxnSpPr>
        <p:spPr>
          <a:xfrm>
            <a:off x="3338945" y="3519055"/>
            <a:ext cx="360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59E7096-2C91-A64F-8523-F7A3BFCE9C55}"/>
              </a:ext>
            </a:extLst>
          </p:cNvPr>
          <p:cNvCxnSpPr>
            <a:cxnSpLocks/>
          </p:cNvCxnSpPr>
          <p:nvPr/>
        </p:nvCxnSpPr>
        <p:spPr>
          <a:xfrm>
            <a:off x="3337449" y="4287614"/>
            <a:ext cx="3617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056DFA3-06EB-7A42-8575-D8B7A567478F}"/>
              </a:ext>
            </a:extLst>
          </p:cNvPr>
          <p:cNvCxnSpPr>
            <a:cxnSpLocks/>
            <a:stCxn id="57" idx="0"/>
          </p:cNvCxnSpPr>
          <p:nvPr/>
        </p:nvCxnSpPr>
        <p:spPr>
          <a:xfrm flipV="1">
            <a:off x="6351995" y="3394742"/>
            <a:ext cx="2670858" cy="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7D8CCFD-3AE6-914C-BCD9-87EFF8BED145}"/>
              </a:ext>
            </a:extLst>
          </p:cNvPr>
          <p:cNvCxnSpPr/>
          <p:nvPr/>
        </p:nvCxnSpPr>
        <p:spPr>
          <a:xfrm>
            <a:off x="9022853" y="3394742"/>
            <a:ext cx="0" cy="993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F124689-7FB9-A847-93AF-F2A1EEF66582}"/>
              </a:ext>
            </a:extLst>
          </p:cNvPr>
          <p:cNvCxnSpPr>
            <a:cxnSpLocks/>
          </p:cNvCxnSpPr>
          <p:nvPr/>
        </p:nvCxnSpPr>
        <p:spPr>
          <a:xfrm>
            <a:off x="6351995" y="4063582"/>
            <a:ext cx="22378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46B652D-7803-0244-B516-496A0D401E81}"/>
              </a:ext>
            </a:extLst>
          </p:cNvPr>
          <p:cNvCxnSpPr/>
          <p:nvPr/>
        </p:nvCxnSpPr>
        <p:spPr>
          <a:xfrm>
            <a:off x="8589818" y="4063582"/>
            <a:ext cx="0" cy="43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D38DEE5-D7BD-E14C-A409-587810368D2C}"/>
              </a:ext>
            </a:extLst>
          </p:cNvPr>
          <p:cNvCxnSpPr>
            <a:cxnSpLocks/>
          </p:cNvCxnSpPr>
          <p:nvPr/>
        </p:nvCxnSpPr>
        <p:spPr>
          <a:xfrm>
            <a:off x="6351995" y="4199264"/>
            <a:ext cx="2439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773EBDF-B1F8-3145-8939-63AF845FFD9B}"/>
              </a:ext>
            </a:extLst>
          </p:cNvPr>
          <p:cNvCxnSpPr>
            <a:cxnSpLocks/>
          </p:cNvCxnSpPr>
          <p:nvPr/>
        </p:nvCxnSpPr>
        <p:spPr>
          <a:xfrm>
            <a:off x="6344238" y="3519055"/>
            <a:ext cx="5234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CDDCA71-14C4-8644-8710-E2DAFC739CCF}"/>
              </a:ext>
            </a:extLst>
          </p:cNvPr>
          <p:cNvCxnSpPr>
            <a:cxnSpLocks/>
          </p:cNvCxnSpPr>
          <p:nvPr/>
        </p:nvCxnSpPr>
        <p:spPr>
          <a:xfrm>
            <a:off x="6879526" y="3505652"/>
            <a:ext cx="0" cy="126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1E11C07B-6E94-0C45-8228-E9C02BD2F564}"/>
              </a:ext>
            </a:extLst>
          </p:cNvPr>
          <p:cNvCxnSpPr>
            <a:cxnSpLocks/>
          </p:cNvCxnSpPr>
          <p:nvPr/>
        </p:nvCxnSpPr>
        <p:spPr>
          <a:xfrm>
            <a:off x="6595968" y="4199264"/>
            <a:ext cx="0" cy="611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C36B91E4-1A2E-1142-90B6-54549CCD6689}"/>
              </a:ext>
            </a:extLst>
          </p:cNvPr>
          <p:cNvSpPr/>
          <p:nvPr/>
        </p:nvSpPr>
        <p:spPr>
          <a:xfrm>
            <a:off x="717246" y="4406692"/>
            <a:ext cx="1740650" cy="4637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Preprocessing</a:t>
            </a:r>
          </a:p>
        </p:txBody>
      </p:sp>
      <p:cxnSp>
        <p:nvCxnSpPr>
          <p:cNvPr id="71" name="Straight Arrow Connector 70">
            <a:extLst>
              <a:ext uri="{FF2B5EF4-FFF2-40B4-BE49-F238E27FC236}">
                <a16:creationId xmlns:a16="http://schemas.microsoft.com/office/drawing/2014/main" id="{1D76E036-BAEB-174A-982F-47597789A6E2}"/>
              </a:ext>
            </a:extLst>
          </p:cNvPr>
          <p:cNvCxnSpPr>
            <a:cxnSpLocks/>
          </p:cNvCxnSpPr>
          <p:nvPr/>
        </p:nvCxnSpPr>
        <p:spPr>
          <a:xfrm>
            <a:off x="1538470" y="3973409"/>
            <a:ext cx="0" cy="451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DA1CF886-8925-B848-9827-33F690A25EEA}"/>
              </a:ext>
            </a:extLst>
          </p:cNvPr>
          <p:cNvSpPr txBox="1"/>
          <p:nvPr/>
        </p:nvSpPr>
        <p:spPr>
          <a:xfrm>
            <a:off x="0" y="2611893"/>
            <a:ext cx="717246" cy="369332"/>
          </a:xfrm>
          <a:prstGeom prst="rect">
            <a:avLst/>
          </a:prstGeom>
          <a:noFill/>
        </p:spPr>
        <p:txBody>
          <a:bodyPr wrap="square" rtlCol="0">
            <a:spAutoFit/>
          </a:bodyPr>
          <a:lstStyle/>
          <a:p>
            <a:r>
              <a:rPr lang="en-US" dirty="0"/>
              <a:t>1234</a:t>
            </a:r>
          </a:p>
        </p:txBody>
      </p:sp>
      <p:sp>
        <p:nvSpPr>
          <p:cNvPr id="73" name="TextBox 72">
            <a:extLst>
              <a:ext uri="{FF2B5EF4-FFF2-40B4-BE49-F238E27FC236}">
                <a16:creationId xmlns:a16="http://schemas.microsoft.com/office/drawing/2014/main" id="{302A34C6-9B4C-6C48-A70E-72B1A3FF7A42}"/>
              </a:ext>
            </a:extLst>
          </p:cNvPr>
          <p:cNvSpPr txBox="1"/>
          <p:nvPr/>
        </p:nvSpPr>
        <p:spPr>
          <a:xfrm>
            <a:off x="7765" y="4014597"/>
            <a:ext cx="2727484" cy="369332"/>
          </a:xfrm>
          <a:prstGeom prst="rect">
            <a:avLst/>
          </a:prstGeom>
          <a:noFill/>
        </p:spPr>
        <p:txBody>
          <a:bodyPr wrap="square" rtlCol="0">
            <a:spAutoFit/>
          </a:bodyPr>
          <a:lstStyle/>
          <a:p>
            <a:r>
              <a:rPr lang="en-US" dirty="0" err="1"/>
              <a:t>Desc</a:t>
            </a:r>
            <a:r>
              <a:rPr lang="en-US" dirty="0"/>
              <a:t>: Lee plain black shirt</a:t>
            </a:r>
          </a:p>
        </p:txBody>
      </p:sp>
      <p:sp>
        <p:nvSpPr>
          <p:cNvPr id="74" name="TextBox 73">
            <a:extLst>
              <a:ext uri="{FF2B5EF4-FFF2-40B4-BE49-F238E27FC236}">
                <a16:creationId xmlns:a16="http://schemas.microsoft.com/office/drawing/2014/main" id="{2750E437-45B2-B942-ABB2-4A8027ECF7FC}"/>
              </a:ext>
            </a:extLst>
          </p:cNvPr>
          <p:cNvSpPr txBox="1"/>
          <p:nvPr/>
        </p:nvSpPr>
        <p:spPr>
          <a:xfrm>
            <a:off x="2550326" y="4598983"/>
            <a:ext cx="745797" cy="1200329"/>
          </a:xfrm>
          <a:prstGeom prst="rect">
            <a:avLst/>
          </a:prstGeom>
          <a:noFill/>
        </p:spPr>
        <p:txBody>
          <a:bodyPr wrap="square" rtlCol="0">
            <a:spAutoFit/>
          </a:bodyPr>
          <a:lstStyle/>
          <a:p>
            <a:r>
              <a:rPr lang="en-US" dirty="0"/>
              <a:t>Lee </a:t>
            </a:r>
            <a:r>
              <a:rPr lang="en-US" dirty="0" err="1"/>
              <a:t>PlainBlack</a:t>
            </a:r>
            <a:r>
              <a:rPr lang="en-US" dirty="0"/>
              <a:t> Shirt</a:t>
            </a:r>
          </a:p>
        </p:txBody>
      </p:sp>
      <p:sp>
        <p:nvSpPr>
          <p:cNvPr id="75" name="TextBox 74">
            <a:extLst>
              <a:ext uri="{FF2B5EF4-FFF2-40B4-BE49-F238E27FC236}">
                <a16:creationId xmlns:a16="http://schemas.microsoft.com/office/drawing/2014/main" id="{54B4AC80-3A39-0E4D-939C-3A7ACD89AF87}"/>
              </a:ext>
            </a:extLst>
          </p:cNvPr>
          <p:cNvSpPr txBox="1"/>
          <p:nvPr/>
        </p:nvSpPr>
        <p:spPr>
          <a:xfrm>
            <a:off x="6595968" y="2791838"/>
            <a:ext cx="3832083" cy="646331"/>
          </a:xfrm>
          <a:prstGeom prst="rect">
            <a:avLst/>
          </a:prstGeom>
          <a:noFill/>
        </p:spPr>
        <p:txBody>
          <a:bodyPr wrap="square" rtlCol="0">
            <a:spAutoFit/>
          </a:bodyPr>
          <a:lstStyle/>
          <a:p>
            <a:r>
              <a:rPr lang="en-US" dirty="0"/>
              <a:t>Shirt, Black, Partywear, Lee, Chinese Collar, full sleeve</a:t>
            </a:r>
          </a:p>
        </p:txBody>
      </p:sp>
      <p:sp>
        <p:nvSpPr>
          <p:cNvPr id="76" name="TextBox 75">
            <a:extLst>
              <a:ext uri="{FF2B5EF4-FFF2-40B4-BE49-F238E27FC236}">
                <a16:creationId xmlns:a16="http://schemas.microsoft.com/office/drawing/2014/main" id="{DA8B3691-4EB4-8E4F-8022-3747000E6E6D}"/>
              </a:ext>
            </a:extLst>
          </p:cNvPr>
          <p:cNvSpPr txBox="1"/>
          <p:nvPr/>
        </p:nvSpPr>
        <p:spPr>
          <a:xfrm>
            <a:off x="6351995" y="3724302"/>
            <a:ext cx="2237823" cy="646331"/>
          </a:xfrm>
          <a:prstGeom prst="rect">
            <a:avLst/>
          </a:prstGeom>
          <a:noFill/>
        </p:spPr>
        <p:txBody>
          <a:bodyPr wrap="square" rtlCol="0">
            <a:spAutoFit/>
          </a:bodyPr>
          <a:lstStyle/>
          <a:p>
            <a:r>
              <a:rPr lang="en-US" dirty="0"/>
              <a:t>Shirt, Lee, Black, Plain Black Shirt</a:t>
            </a:r>
          </a:p>
        </p:txBody>
      </p:sp>
      <p:sp>
        <p:nvSpPr>
          <p:cNvPr id="77" name="TextBox 76">
            <a:extLst>
              <a:ext uri="{FF2B5EF4-FFF2-40B4-BE49-F238E27FC236}">
                <a16:creationId xmlns:a16="http://schemas.microsoft.com/office/drawing/2014/main" id="{B04FD48B-5BD0-EF4B-A400-772F63A8FCC5}"/>
              </a:ext>
            </a:extLst>
          </p:cNvPr>
          <p:cNvSpPr txBox="1"/>
          <p:nvPr/>
        </p:nvSpPr>
        <p:spPr>
          <a:xfrm>
            <a:off x="7757347" y="4911452"/>
            <a:ext cx="3682382" cy="369332"/>
          </a:xfrm>
          <a:prstGeom prst="rect">
            <a:avLst/>
          </a:prstGeom>
          <a:noFill/>
        </p:spPr>
        <p:txBody>
          <a:bodyPr wrap="square" rtlCol="0">
            <a:spAutoFit/>
          </a:bodyPr>
          <a:lstStyle/>
          <a:p>
            <a:r>
              <a:rPr lang="en-US" dirty="0"/>
              <a:t>Kurta, Kala Kurta, </a:t>
            </a:r>
            <a:r>
              <a:rPr lang="hi-IN" dirty="0"/>
              <a:t>काला कुरता </a:t>
            </a:r>
            <a:r>
              <a:rPr lang="en-US" dirty="0"/>
              <a:t>, </a:t>
            </a:r>
            <a:r>
              <a:rPr lang="hi-IN" dirty="0"/>
              <a:t>कुरता </a:t>
            </a:r>
            <a:endParaRPr lang="en-US" dirty="0"/>
          </a:p>
        </p:txBody>
      </p:sp>
      <p:cxnSp>
        <p:nvCxnSpPr>
          <p:cNvPr id="78" name="Straight Arrow Connector 77">
            <a:extLst>
              <a:ext uri="{FF2B5EF4-FFF2-40B4-BE49-F238E27FC236}">
                <a16:creationId xmlns:a16="http://schemas.microsoft.com/office/drawing/2014/main" id="{9335E1CC-030A-8947-95B1-3A4C1517892C}"/>
              </a:ext>
            </a:extLst>
          </p:cNvPr>
          <p:cNvCxnSpPr>
            <a:cxnSpLocks/>
          </p:cNvCxnSpPr>
          <p:nvPr/>
        </p:nvCxnSpPr>
        <p:spPr>
          <a:xfrm>
            <a:off x="3349248" y="6114553"/>
            <a:ext cx="168605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9" name="Snip Single Corner Rectangle 78">
            <a:extLst>
              <a:ext uri="{FF2B5EF4-FFF2-40B4-BE49-F238E27FC236}">
                <a16:creationId xmlns:a16="http://schemas.microsoft.com/office/drawing/2014/main" id="{AA38E881-2515-B044-8CE1-B037B077BF77}"/>
              </a:ext>
            </a:extLst>
          </p:cNvPr>
          <p:cNvSpPr/>
          <p:nvPr/>
        </p:nvSpPr>
        <p:spPr>
          <a:xfrm>
            <a:off x="5023504" y="5836257"/>
            <a:ext cx="2259891" cy="628153"/>
          </a:xfrm>
          <a:prstGeom prst="snip1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L1,L2 and L3 category prediction model</a:t>
            </a:r>
          </a:p>
        </p:txBody>
      </p:sp>
      <p:cxnSp>
        <p:nvCxnSpPr>
          <p:cNvPr id="80" name="Straight Arrow Connector 79">
            <a:extLst>
              <a:ext uri="{FF2B5EF4-FFF2-40B4-BE49-F238E27FC236}">
                <a16:creationId xmlns:a16="http://schemas.microsoft.com/office/drawing/2014/main" id="{BB0FFBE7-C4CE-C041-9B4E-424E742A8B1C}"/>
              </a:ext>
            </a:extLst>
          </p:cNvPr>
          <p:cNvCxnSpPr>
            <a:cxnSpLocks/>
          </p:cNvCxnSpPr>
          <p:nvPr/>
        </p:nvCxnSpPr>
        <p:spPr>
          <a:xfrm>
            <a:off x="7283395" y="6186165"/>
            <a:ext cx="90020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1" name="TextBox 80">
            <a:extLst>
              <a:ext uri="{FF2B5EF4-FFF2-40B4-BE49-F238E27FC236}">
                <a16:creationId xmlns:a16="http://schemas.microsoft.com/office/drawing/2014/main" id="{8B9D212E-D5DC-B145-8B44-BF909B65256E}"/>
              </a:ext>
            </a:extLst>
          </p:cNvPr>
          <p:cNvSpPr txBox="1"/>
          <p:nvPr/>
        </p:nvSpPr>
        <p:spPr>
          <a:xfrm>
            <a:off x="7394713" y="5836257"/>
            <a:ext cx="2687541" cy="646331"/>
          </a:xfrm>
          <a:prstGeom prst="rect">
            <a:avLst/>
          </a:prstGeom>
          <a:noFill/>
        </p:spPr>
        <p:txBody>
          <a:bodyPr wrap="square" rtlCol="0">
            <a:spAutoFit/>
          </a:bodyPr>
          <a:lstStyle/>
          <a:p>
            <a:r>
              <a:rPr lang="en-US" dirty="0" err="1"/>
              <a:t>Topwear</a:t>
            </a:r>
            <a:r>
              <a:rPr lang="en-US" dirty="0"/>
              <a:t>, Casual Shirt , Plain black shirt </a:t>
            </a:r>
          </a:p>
        </p:txBody>
      </p:sp>
      <p:sp>
        <p:nvSpPr>
          <p:cNvPr id="126" name="TextBox 125">
            <a:extLst>
              <a:ext uri="{FF2B5EF4-FFF2-40B4-BE49-F238E27FC236}">
                <a16:creationId xmlns:a16="http://schemas.microsoft.com/office/drawing/2014/main" id="{1C419CEB-041F-F74A-B3DA-EBEB68D5A49E}"/>
              </a:ext>
            </a:extLst>
          </p:cNvPr>
          <p:cNvSpPr txBox="1"/>
          <p:nvPr/>
        </p:nvSpPr>
        <p:spPr>
          <a:xfrm>
            <a:off x="-38189" y="4351731"/>
            <a:ext cx="880676" cy="369332"/>
          </a:xfrm>
          <a:prstGeom prst="rect">
            <a:avLst/>
          </a:prstGeom>
          <a:noFill/>
        </p:spPr>
        <p:txBody>
          <a:bodyPr wrap="square" rtlCol="0">
            <a:spAutoFit/>
          </a:bodyPr>
          <a:lstStyle/>
          <a:p>
            <a:r>
              <a:rPr lang="en-US" dirty="0"/>
              <a:t>Image</a:t>
            </a:r>
          </a:p>
        </p:txBody>
      </p:sp>
      <p:pic>
        <p:nvPicPr>
          <p:cNvPr id="127" name="Picture 126">
            <a:extLst>
              <a:ext uri="{FF2B5EF4-FFF2-40B4-BE49-F238E27FC236}">
                <a16:creationId xmlns:a16="http://schemas.microsoft.com/office/drawing/2014/main" id="{E0484C69-72A1-C04C-A848-C91D54A08A8B}"/>
              </a:ext>
            </a:extLst>
          </p:cNvPr>
          <p:cNvPicPr>
            <a:picLocks noChangeAspect="1"/>
          </p:cNvPicPr>
          <p:nvPr/>
        </p:nvPicPr>
        <p:blipFill>
          <a:blip r:embed="rId4"/>
          <a:stretch>
            <a:fillRect/>
          </a:stretch>
        </p:blipFill>
        <p:spPr>
          <a:xfrm>
            <a:off x="7765" y="4706867"/>
            <a:ext cx="681489" cy="771992"/>
          </a:xfrm>
          <a:prstGeom prst="rect">
            <a:avLst/>
          </a:prstGeom>
        </p:spPr>
      </p:pic>
      <p:pic>
        <p:nvPicPr>
          <p:cNvPr id="128" name="Picture 127">
            <a:extLst>
              <a:ext uri="{FF2B5EF4-FFF2-40B4-BE49-F238E27FC236}">
                <a16:creationId xmlns:a16="http://schemas.microsoft.com/office/drawing/2014/main" id="{6223E6F1-7266-294D-981F-BD290D03DD0E}"/>
              </a:ext>
            </a:extLst>
          </p:cNvPr>
          <p:cNvPicPr>
            <a:picLocks noChangeAspect="1"/>
          </p:cNvPicPr>
          <p:nvPr/>
        </p:nvPicPr>
        <p:blipFill>
          <a:blip r:embed="rId4"/>
          <a:stretch>
            <a:fillRect/>
          </a:stretch>
        </p:blipFill>
        <p:spPr>
          <a:xfrm>
            <a:off x="2551596" y="3799225"/>
            <a:ext cx="681489" cy="771992"/>
          </a:xfrm>
          <a:prstGeom prst="rect">
            <a:avLst/>
          </a:prstGeom>
        </p:spPr>
      </p:pic>
    </p:spTree>
    <p:extLst>
      <p:ext uri="{BB962C8B-B14F-4D97-AF65-F5344CB8AC3E}">
        <p14:creationId xmlns:p14="http://schemas.microsoft.com/office/powerpoint/2010/main" val="1873734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55;p13">
            <a:extLst>
              <a:ext uri="{FF2B5EF4-FFF2-40B4-BE49-F238E27FC236}">
                <a16:creationId xmlns:a16="http://schemas.microsoft.com/office/drawing/2014/main" id="{E5DF00EC-B5C9-8B4E-AE86-0E681DF88309}"/>
              </a:ext>
            </a:extLst>
          </p:cNvPr>
          <p:cNvSpPr/>
          <p:nvPr/>
        </p:nvSpPr>
        <p:spPr>
          <a:xfrm>
            <a:off x="137653" y="224530"/>
            <a:ext cx="11808800" cy="790400"/>
          </a:xfrm>
          <a:prstGeom prst="roundRect">
            <a:avLst>
              <a:gd name="adj" fmla="val 46716"/>
            </a:avLst>
          </a:prstGeom>
          <a:solidFill>
            <a:schemeClr val="accent5"/>
          </a:solidFill>
          <a:ln>
            <a:noFill/>
          </a:ln>
        </p:spPr>
        <p:txBody>
          <a:bodyPr spcFirstLastPara="1" wrap="square" lIns="91433" tIns="45700" rIns="91433" bIns="45700" anchor="ctr" anchorCtr="0">
            <a:noAutofit/>
          </a:bodyPr>
          <a:lstStyle/>
          <a:p>
            <a:r>
              <a:rPr lang="en-US" sz="3200" b="1" dirty="0">
                <a:solidFill>
                  <a:schemeClr val="bg1"/>
                </a:solidFill>
                <a:ea typeface="Calibri"/>
                <a:cs typeface="Calibri"/>
                <a:sym typeface="Calibri"/>
              </a:rPr>
              <a:t>Product Catalogue Tagging</a:t>
            </a:r>
            <a:endParaRPr lang="en-US" sz="2800" b="1" dirty="0">
              <a:solidFill>
                <a:schemeClr val="bg1"/>
              </a:solidFill>
              <a:ea typeface="Calibri"/>
              <a:cs typeface="Calibri"/>
              <a:sym typeface="Calibri"/>
            </a:endParaRPr>
          </a:p>
        </p:txBody>
      </p:sp>
      <p:pic>
        <p:nvPicPr>
          <p:cNvPr id="7" name="Google Shape;56;p13">
            <a:extLst>
              <a:ext uri="{FF2B5EF4-FFF2-40B4-BE49-F238E27FC236}">
                <a16:creationId xmlns:a16="http://schemas.microsoft.com/office/drawing/2014/main" id="{30E73DAD-3078-D144-A813-D3CD2C3FD8BC}"/>
              </a:ext>
            </a:extLst>
          </p:cNvPr>
          <p:cNvPicPr preferRelativeResize="0"/>
          <p:nvPr/>
        </p:nvPicPr>
        <p:blipFill rotWithShape="1">
          <a:blip r:embed="rId2">
            <a:alphaModFix/>
          </a:blip>
          <a:srcRect/>
          <a:stretch/>
        </p:blipFill>
        <p:spPr>
          <a:xfrm>
            <a:off x="11198478" y="278608"/>
            <a:ext cx="698559" cy="682245"/>
          </a:xfrm>
          <a:prstGeom prst="rect">
            <a:avLst/>
          </a:prstGeom>
          <a:noFill/>
          <a:ln>
            <a:noFill/>
          </a:ln>
        </p:spPr>
      </p:pic>
      <p:sp>
        <p:nvSpPr>
          <p:cNvPr id="9" name="TextBox 8">
            <a:extLst>
              <a:ext uri="{FF2B5EF4-FFF2-40B4-BE49-F238E27FC236}">
                <a16:creationId xmlns:a16="http://schemas.microsoft.com/office/drawing/2014/main" id="{B9C4E690-0094-C542-AEE5-6849C8042B61}"/>
              </a:ext>
            </a:extLst>
          </p:cNvPr>
          <p:cNvSpPr txBox="1"/>
          <p:nvPr/>
        </p:nvSpPr>
        <p:spPr>
          <a:xfrm>
            <a:off x="11163300" y="2744583"/>
            <a:ext cx="184731" cy="369332"/>
          </a:xfrm>
          <a:prstGeom prst="rect">
            <a:avLst/>
          </a:prstGeom>
          <a:noFill/>
        </p:spPr>
        <p:txBody>
          <a:bodyPr wrap="none" rtlCol="0">
            <a:spAutoFit/>
          </a:bodyPr>
          <a:lstStyle/>
          <a:p>
            <a:endParaRPr lang="en-US" dirty="0"/>
          </a:p>
        </p:txBody>
      </p:sp>
      <p:sp>
        <p:nvSpPr>
          <p:cNvPr id="5" name="Rounded Rectangle 4"/>
          <p:cNvSpPr/>
          <p:nvPr/>
        </p:nvSpPr>
        <p:spPr>
          <a:xfrm>
            <a:off x="1014585" y="1948069"/>
            <a:ext cx="10054936" cy="34074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There is a detailed document ready to explain the entire 			document tagging process</a:t>
            </a:r>
            <a:r>
              <a:rPr lang="en-US" dirty="0"/>
              <a:t>.  </a:t>
            </a:r>
            <a:r>
              <a:rPr lang="en-US" sz="2800" dirty="0"/>
              <a:t>Lets go through that</a:t>
            </a:r>
            <a:r>
              <a:rPr lang="en-US" dirty="0"/>
              <a:t>.</a:t>
            </a:r>
          </a:p>
        </p:txBody>
      </p:sp>
    </p:spTree>
    <p:extLst>
      <p:ext uri="{BB962C8B-B14F-4D97-AF65-F5344CB8AC3E}">
        <p14:creationId xmlns:p14="http://schemas.microsoft.com/office/powerpoint/2010/main" val="3996759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039657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55;p13">
            <a:extLst>
              <a:ext uri="{FF2B5EF4-FFF2-40B4-BE49-F238E27FC236}">
                <a16:creationId xmlns:a16="http://schemas.microsoft.com/office/drawing/2014/main" id="{E5DF00EC-B5C9-8B4E-AE86-0E681DF88309}"/>
              </a:ext>
            </a:extLst>
          </p:cNvPr>
          <p:cNvSpPr/>
          <p:nvPr/>
        </p:nvSpPr>
        <p:spPr>
          <a:xfrm>
            <a:off x="137653" y="224530"/>
            <a:ext cx="11808800" cy="790400"/>
          </a:xfrm>
          <a:prstGeom prst="roundRect">
            <a:avLst>
              <a:gd name="adj" fmla="val 46716"/>
            </a:avLst>
          </a:prstGeom>
          <a:solidFill>
            <a:schemeClr val="accent5"/>
          </a:solidFill>
          <a:ln>
            <a:noFill/>
          </a:ln>
        </p:spPr>
        <p:txBody>
          <a:bodyPr spcFirstLastPara="1" wrap="square" lIns="91433" tIns="45700" rIns="91433" bIns="45700" anchor="ctr" anchorCtr="0">
            <a:noAutofit/>
          </a:bodyPr>
          <a:lstStyle/>
          <a:p>
            <a:r>
              <a:rPr lang="en-US" sz="3200" b="1" dirty="0">
                <a:solidFill>
                  <a:schemeClr val="bg1"/>
                </a:solidFill>
                <a:ea typeface="Calibri"/>
                <a:cs typeface="Calibri"/>
                <a:sym typeface="Calibri"/>
              </a:rPr>
              <a:t>Product Catalogue Tagging:</a:t>
            </a:r>
            <a:r>
              <a:rPr lang="en-US" sz="3600" b="1" dirty="0">
                <a:solidFill>
                  <a:schemeClr val="bg1"/>
                </a:solidFill>
                <a:ea typeface="Calibri"/>
                <a:cs typeface="Calibri"/>
                <a:sym typeface="Calibri"/>
              </a:rPr>
              <a:t> </a:t>
            </a:r>
            <a:r>
              <a:rPr lang="en-US" sz="2400" b="1" dirty="0">
                <a:solidFill>
                  <a:schemeClr val="bg1"/>
                </a:solidFill>
                <a:ea typeface="Calibri"/>
                <a:cs typeface="Calibri"/>
                <a:sym typeface="Calibri"/>
              </a:rPr>
              <a:t>Why Tagging?</a:t>
            </a:r>
            <a:endParaRPr lang="en-US" sz="2500" b="1" dirty="0">
              <a:solidFill>
                <a:schemeClr val="bg1"/>
              </a:solidFill>
              <a:ea typeface="Calibri"/>
              <a:cs typeface="Calibri"/>
              <a:sym typeface="Calibri"/>
            </a:endParaRPr>
          </a:p>
        </p:txBody>
      </p:sp>
      <p:pic>
        <p:nvPicPr>
          <p:cNvPr id="7" name="Google Shape;56;p13">
            <a:extLst>
              <a:ext uri="{FF2B5EF4-FFF2-40B4-BE49-F238E27FC236}">
                <a16:creationId xmlns:a16="http://schemas.microsoft.com/office/drawing/2014/main" id="{30E73DAD-3078-D144-A813-D3CD2C3FD8BC}"/>
              </a:ext>
            </a:extLst>
          </p:cNvPr>
          <p:cNvPicPr preferRelativeResize="0"/>
          <p:nvPr/>
        </p:nvPicPr>
        <p:blipFill rotWithShape="1">
          <a:blip r:embed="rId3">
            <a:alphaModFix/>
          </a:blip>
          <a:srcRect/>
          <a:stretch/>
        </p:blipFill>
        <p:spPr>
          <a:xfrm>
            <a:off x="11198478" y="278608"/>
            <a:ext cx="698559" cy="682245"/>
          </a:xfrm>
          <a:prstGeom prst="rect">
            <a:avLst/>
          </a:prstGeom>
          <a:noFill/>
          <a:ln>
            <a:noFill/>
          </a:ln>
        </p:spPr>
      </p:pic>
      <p:sp>
        <p:nvSpPr>
          <p:cNvPr id="3" name="TextBox 2">
            <a:extLst>
              <a:ext uri="{FF2B5EF4-FFF2-40B4-BE49-F238E27FC236}">
                <a16:creationId xmlns:a16="http://schemas.microsoft.com/office/drawing/2014/main" id="{5E9F4AF9-F2BA-924F-8EDF-6C32493DC2C1}"/>
              </a:ext>
            </a:extLst>
          </p:cNvPr>
          <p:cNvSpPr txBox="1"/>
          <p:nvPr/>
        </p:nvSpPr>
        <p:spPr>
          <a:xfrm>
            <a:off x="2997642" y="3037399"/>
            <a:ext cx="7203882" cy="1446550"/>
          </a:xfrm>
          <a:prstGeom prst="rect">
            <a:avLst/>
          </a:prstGeom>
          <a:noFill/>
        </p:spPr>
        <p:txBody>
          <a:bodyPr wrap="square" rtlCol="0">
            <a:spAutoFit/>
          </a:bodyPr>
          <a:lstStyle/>
          <a:p>
            <a:r>
              <a:rPr lang="en-US" sz="2800" dirty="0"/>
              <a:t>Why do we need to tag products ?</a:t>
            </a:r>
          </a:p>
          <a:p>
            <a:endParaRPr lang="en-US" dirty="0"/>
          </a:p>
          <a:p>
            <a:endParaRPr lang="en-US" dirty="0"/>
          </a:p>
          <a:p>
            <a:r>
              <a:rPr lang="en-US" sz="2400" dirty="0"/>
              <a:t>Let’s go through some of query results on </a:t>
            </a:r>
            <a:r>
              <a:rPr lang="en-US" sz="2400" dirty="0" err="1"/>
              <a:t>Ajio</a:t>
            </a:r>
            <a:r>
              <a:rPr lang="en-US" sz="2400" dirty="0"/>
              <a:t>/ </a:t>
            </a:r>
            <a:r>
              <a:rPr lang="en-US" sz="2400" dirty="0" err="1"/>
              <a:t>Jiomart</a:t>
            </a:r>
            <a:r>
              <a:rPr lang="en-US" sz="2400" dirty="0"/>
              <a:t>.</a:t>
            </a:r>
          </a:p>
        </p:txBody>
      </p:sp>
    </p:spTree>
    <p:extLst>
      <p:ext uri="{BB962C8B-B14F-4D97-AF65-F5344CB8AC3E}">
        <p14:creationId xmlns:p14="http://schemas.microsoft.com/office/powerpoint/2010/main" val="2216354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55;p13">
            <a:extLst>
              <a:ext uri="{FF2B5EF4-FFF2-40B4-BE49-F238E27FC236}">
                <a16:creationId xmlns:a16="http://schemas.microsoft.com/office/drawing/2014/main" id="{E5DF00EC-B5C9-8B4E-AE86-0E681DF88309}"/>
              </a:ext>
            </a:extLst>
          </p:cNvPr>
          <p:cNvSpPr/>
          <p:nvPr/>
        </p:nvSpPr>
        <p:spPr>
          <a:xfrm>
            <a:off x="137653" y="224530"/>
            <a:ext cx="11808800" cy="790400"/>
          </a:xfrm>
          <a:prstGeom prst="roundRect">
            <a:avLst>
              <a:gd name="adj" fmla="val 46716"/>
            </a:avLst>
          </a:prstGeom>
          <a:solidFill>
            <a:schemeClr val="accent5"/>
          </a:solidFill>
          <a:ln>
            <a:noFill/>
          </a:ln>
        </p:spPr>
        <p:txBody>
          <a:bodyPr spcFirstLastPara="1" wrap="square" lIns="91433" tIns="45700" rIns="91433" bIns="45700" anchor="ctr" anchorCtr="0">
            <a:noAutofit/>
          </a:bodyPr>
          <a:lstStyle/>
          <a:p>
            <a:r>
              <a:rPr lang="en-US" sz="3200" b="1" dirty="0">
                <a:solidFill>
                  <a:schemeClr val="bg1"/>
                </a:solidFill>
                <a:ea typeface="Calibri"/>
                <a:cs typeface="Calibri"/>
                <a:sym typeface="Calibri"/>
              </a:rPr>
              <a:t>Product Catalogue Tagging:</a:t>
            </a:r>
            <a:r>
              <a:rPr lang="en-US" sz="3600" b="1" dirty="0">
                <a:solidFill>
                  <a:schemeClr val="bg1"/>
                </a:solidFill>
                <a:ea typeface="Calibri"/>
                <a:cs typeface="Calibri"/>
                <a:sym typeface="Calibri"/>
              </a:rPr>
              <a:t> </a:t>
            </a:r>
            <a:r>
              <a:rPr lang="en-US" sz="2800" b="1" dirty="0">
                <a:solidFill>
                  <a:schemeClr val="bg1"/>
                </a:solidFill>
                <a:ea typeface="Calibri"/>
                <a:cs typeface="Calibri"/>
                <a:sym typeface="Calibri"/>
              </a:rPr>
              <a:t>Why Tagging?</a:t>
            </a:r>
          </a:p>
        </p:txBody>
      </p:sp>
      <p:pic>
        <p:nvPicPr>
          <p:cNvPr id="7" name="Google Shape;56;p13">
            <a:extLst>
              <a:ext uri="{FF2B5EF4-FFF2-40B4-BE49-F238E27FC236}">
                <a16:creationId xmlns:a16="http://schemas.microsoft.com/office/drawing/2014/main" id="{30E73DAD-3078-D144-A813-D3CD2C3FD8BC}"/>
              </a:ext>
            </a:extLst>
          </p:cNvPr>
          <p:cNvPicPr preferRelativeResize="0"/>
          <p:nvPr/>
        </p:nvPicPr>
        <p:blipFill rotWithShape="1">
          <a:blip r:embed="rId2">
            <a:alphaModFix/>
          </a:blip>
          <a:srcRect/>
          <a:stretch/>
        </p:blipFill>
        <p:spPr>
          <a:xfrm>
            <a:off x="11198478" y="278608"/>
            <a:ext cx="698559" cy="682245"/>
          </a:xfrm>
          <a:prstGeom prst="rect">
            <a:avLst/>
          </a:prstGeom>
          <a:noFill/>
          <a:ln>
            <a:noFill/>
          </a:ln>
        </p:spPr>
      </p:pic>
      <p:sp>
        <p:nvSpPr>
          <p:cNvPr id="9" name="TextBox 8">
            <a:extLst>
              <a:ext uri="{FF2B5EF4-FFF2-40B4-BE49-F238E27FC236}">
                <a16:creationId xmlns:a16="http://schemas.microsoft.com/office/drawing/2014/main" id="{B9C4E690-0094-C542-AEE5-6849C8042B61}"/>
              </a:ext>
            </a:extLst>
          </p:cNvPr>
          <p:cNvSpPr txBox="1"/>
          <p:nvPr/>
        </p:nvSpPr>
        <p:spPr>
          <a:xfrm>
            <a:off x="11163300" y="2819400"/>
            <a:ext cx="184731" cy="369332"/>
          </a:xfrm>
          <a:prstGeom prst="rect">
            <a:avLst/>
          </a:prstGeom>
          <a:noFill/>
        </p:spPr>
        <p:txBody>
          <a:bodyPr wrap="none" rtlCol="0">
            <a:spAutoFit/>
          </a:bodyPr>
          <a:lstStyle/>
          <a:p>
            <a:endParaRPr lang="en-US" dirty="0"/>
          </a:p>
        </p:txBody>
      </p:sp>
      <p:pic>
        <p:nvPicPr>
          <p:cNvPr id="1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8182" y="1419641"/>
            <a:ext cx="11568855" cy="4849022"/>
          </a:xfrm>
        </p:spPr>
      </p:pic>
    </p:spTree>
    <p:extLst>
      <p:ext uri="{BB962C8B-B14F-4D97-AF65-F5344CB8AC3E}">
        <p14:creationId xmlns:p14="http://schemas.microsoft.com/office/powerpoint/2010/main" val="348249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55;p13">
            <a:extLst>
              <a:ext uri="{FF2B5EF4-FFF2-40B4-BE49-F238E27FC236}">
                <a16:creationId xmlns:a16="http://schemas.microsoft.com/office/drawing/2014/main" id="{E5DF00EC-B5C9-8B4E-AE86-0E681DF88309}"/>
              </a:ext>
            </a:extLst>
          </p:cNvPr>
          <p:cNvSpPr/>
          <p:nvPr/>
        </p:nvSpPr>
        <p:spPr>
          <a:xfrm>
            <a:off x="137653" y="224530"/>
            <a:ext cx="11808800" cy="790400"/>
          </a:xfrm>
          <a:prstGeom prst="roundRect">
            <a:avLst>
              <a:gd name="adj" fmla="val 46716"/>
            </a:avLst>
          </a:prstGeom>
          <a:solidFill>
            <a:schemeClr val="accent5"/>
          </a:solidFill>
          <a:ln>
            <a:noFill/>
          </a:ln>
        </p:spPr>
        <p:txBody>
          <a:bodyPr spcFirstLastPara="1" wrap="square" lIns="91433" tIns="45700" rIns="91433" bIns="45700" anchor="ctr" anchorCtr="0">
            <a:noAutofit/>
          </a:bodyPr>
          <a:lstStyle/>
          <a:p>
            <a:r>
              <a:rPr lang="en-US" sz="3200" b="1" dirty="0">
                <a:solidFill>
                  <a:schemeClr val="bg1"/>
                </a:solidFill>
                <a:ea typeface="Calibri"/>
                <a:cs typeface="Calibri"/>
                <a:sym typeface="Calibri"/>
              </a:rPr>
              <a:t>Product Catalogue Tagging:</a:t>
            </a:r>
            <a:r>
              <a:rPr lang="en-US" sz="3600" b="1" dirty="0">
                <a:solidFill>
                  <a:schemeClr val="bg1"/>
                </a:solidFill>
                <a:ea typeface="Calibri"/>
                <a:cs typeface="Calibri"/>
                <a:sym typeface="Calibri"/>
              </a:rPr>
              <a:t> </a:t>
            </a:r>
            <a:r>
              <a:rPr lang="en-US" sz="2800" b="1" dirty="0">
                <a:solidFill>
                  <a:schemeClr val="bg1"/>
                </a:solidFill>
                <a:ea typeface="Calibri"/>
                <a:cs typeface="Calibri"/>
                <a:sym typeface="Calibri"/>
              </a:rPr>
              <a:t>Why Tagging?</a:t>
            </a:r>
          </a:p>
        </p:txBody>
      </p:sp>
      <p:pic>
        <p:nvPicPr>
          <p:cNvPr id="7" name="Google Shape;56;p13">
            <a:extLst>
              <a:ext uri="{FF2B5EF4-FFF2-40B4-BE49-F238E27FC236}">
                <a16:creationId xmlns:a16="http://schemas.microsoft.com/office/drawing/2014/main" id="{30E73DAD-3078-D144-A813-D3CD2C3FD8BC}"/>
              </a:ext>
            </a:extLst>
          </p:cNvPr>
          <p:cNvPicPr preferRelativeResize="0"/>
          <p:nvPr/>
        </p:nvPicPr>
        <p:blipFill rotWithShape="1">
          <a:blip r:embed="rId2">
            <a:alphaModFix/>
          </a:blip>
          <a:srcRect/>
          <a:stretch/>
        </p:blipFill>
        <p:spPr>
          <a:xfrm>
            <a:off x="11198478" y="278608"/>
            <a:ext cx="698559" cy="682245"/>
          </a:xfrm>
          <a:prstGeom prst="rect">
            <a:avLst/>
          </a:prstGeom>
          <a:noFill/>
          <a:ln>
            <a:noFill/>
          </a:ln>
        </p:spPr>
      </p:pic>
      <p:sp>
        <p:nvSpPr>
          <p:cNvPr id="9" name="TextBox 8">
            <a:extLst>
              <a:ext uri="{FF2B5EF4-FFF2-40B4-BE49-F238E27FC236}">
                <a16:creationId xmlns:a16="http://schemas.microsoft.com/office/drawing/2014/main" id="{B9C4E690-0094-C542-AEE5-6849C8042B61}"/>
              </a:ext>
            </a:extLst>
          </p:cNvPr>
          <p:cNvSpPr txBox="1"/>
          <p:nvPr/>
        </p:nvSpPr>
        <p:spPr>
          <a:xfrm>
            <a:off x="11163300" y="2819400"/>
            <a:ext cx="184731" cy="369332"/>
          </a:xfrm>
          <a:prstGeom prst="rect">
            <a:avLst/>
          </a:prstGeom>
          <a:noFill/>
        </p:spPr>
        <p:txBody>
          <a:bodyPr wrap="none" rtlCol="0">
            <a:spAutoFit/>
          </a:bodyPr>
          <a:lstStyle/>
          <a:p>
            <a:endParaRPr lang="en-US" dirty="0"/>
          </a:p>
        </p:txBody>
      </p:sp>
      <p:sp>
        <p:nvSpPr>
          <p:cNvPr id="22" name="Rounded Rectangle 21">
            <a:extLst>
              <a:ext uri="{FF2B5EF4-FFF2-40B4-BE49-F238E27FC236}">
                <a16:creationId xmlns:a16="http://schemas.microsoft.com/office/drawing/2014/main" id="{DA2E99F1-05AC-5649-95EE-BCD221365CD7}"/>
              </a:ext>
            </a:extLst>
          </p:cNvPr>
          <p:cNvSpPr/>
          <p:nvPr/>
        </p:nvSpPr>
        <p:spPr>
          <a:xfrm>
            <a:off x="2078180" y="6130118"/>
            <a:ext cx="2202873" cy="481523"/>
          </a:xfrm>
          <a:prstGeom prst="roundRect">
            <a:avLst/>
          </a:prstGeom>
          <a:solidFill>
            <a:srgbClr val="FF7E79"/>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p>
          <a:p>
            <a:pPr algn="ctr"/>
            <a:r>
              <a:rPr lang="en-US" sz="1200" dirty="0"/>
              <a:t>Query on </a:t>
            </a:r>
            <a:r>
              <a:rPr lang="en-US" sz="1200" dirty="0" err="1"/>
              <a:t>Jiomart</a:t>
            </a:r>
            <a:r>
              <a:rPr lang="en-US" sz="1200" dirty="0"/>
              <a:t>: </a:t>
            </a:r>
            <a:r>
              <a:rPr lang="hi-IN" sz="1200" dirty="0"/>
              <a:t>प्याज़</a:t>
            </a:r>
            <a:endParaRPr lang="en-US" sz="1200" b="1" dirty="0"/>
          </a:p>
          <a:p>
            <a:pPr algn="ctr"/>
            <a:endParaRPr lang="en-US" sz="1200" dirty="0"/>
          </a:p>
        </p:txBody>
      </p:sp>
      <p:pic>
        <p:nvPicPr>
          <p:cNvPr id="13"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4801" y="1299152"/>
            <a:ext cx="5444835" cy="4351338"/>
          </a:xfrm>
        </p:spPr>
      </p:pic>
      <p:sp>
        <p:nvSpPr>
          <p:cNvPr id="14" name="Rounded Rectangle 13">
            <a:extLst>
              <a:ext uri="{FF2B5EF4-FFF2-40B4-BE49-F238E27FC236}">
                <a16:creationId xmlns:a16="http://schemas.microsoft.com/office/drawing/2014/main" id="{DA2E99F1-05AC-5649-95EE-BCD221365CD7}"/>
              </a:ext>
            </a:extLst>
          </p:cNvPr>
          <p:cNvSpPr/>
          <p:nvPr/>
        </p:nvSpPr>
        <p:spPr>
          <a:xfrm>
            <a:off x="8368144" y="6130118"/>
            <a:ext cx="2576751" cy="481523"/>
          </a:xfrm>
          <a:prstGeom prst="roundRect">
            <a:avLst/>
          </a:prstGeom>
          <a:solidFill>
            <a:srgbClr val="FF7E79"/>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a:t>Query on AJIO : </a:t>
            </a:r>
            <a:r>
              <a:rPr lang="hi-IN" sz="1200" dirty="0"/>
              <a:t>लाल कुरती</a:t>
            </a:r>
            <a:endParaRPr lang="en-US" sz="1200" b="1" dirty="0"/>
          </a:p>
        </p:txBody>
      </p:sp>
      <p:pic>
        <p:nvPicPr>
          <p:cNvPr id="15"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7891" y="1306287"/>
            <a:ext cx="5353000" cy="4344204"/>
          </a:xfrm>
          <a:prstGeom prst="rect">
            <a:avLst/>
          </a:prstGeom>
        </p:spPr>
      </p:pic>
    </p:spTree>
    <p:extLst>
      <p:ext uri="{BB962C8B-B14F-4D97-AF65-F5344CB8AC3E}">
        <p14:creationId xmlns:p14="http://schemas.microsoft.com/office/powerpoint/2010/main" val="2809922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55;p13">
            <a:extLst>
              <a:ext uri="{FF2B5EF4-FFF2-40B4-BE49-F238E27FC236}">
                <a16:creationId xmlns:a16="http://schemas.microsoft.com/office/drawing/2014/main" id="{E5DF00EC-B5C9-8B4E-AE86-0E681DF88309}"/>
              </a:ext>
            </a:extLst>
          </p:cNvPr>
          <p:cNvSpPr/>
          <p:nvPr/>
        </p:nvSpPr>
        <p:spPr>
          <a:xfrm>
            <a:off x="137653" y="224530"/>
            <a:ext cx="11808800" cy="790400"/>
          </a:xfrm>
          <a:prstGeom prst="roundRect">
            <a:avLst>
              <a:gd name="adj" fmla="val 46716"/>
            </a:avLst>
          </a:prstGeom>
          <a:solidFill>
            <a:schemeClr val="accent5"/>
          </a:solidFill>
          <a:ln>
            <a:noFill/>
          </a:ln>
        </p:spPr>
        <p:txBody>
          <a:bodyPr spcFirstLastPara="1" wrap="square" lIns="91433" tIns="45700" rIns="91433" bIns="45700" anchor="ctr" anchorCtr="0">
            <a:noAutofit/>
          </a:bodyPr>
          <a:lstStyle/>
          <a:p>
            <a:r>
              <a:rPr lang="en-US" sz="3200" b="1" dirty="0">
                <a:solidFill>
                  <a:schemeClr val="bg1"/>
                </a:solidFill>
                <a:ea typeface="Calibri"/>
                <a:cs typeface="Calibri"/>
                <a:sym typeface="Calibri"/>
              </a:rPr>
              <a:t>Product Catalogue Tagging:</a:t>
            </a:r>
            <a:r>
              <a:rPr lang="en-US" sz="3600" b="1" dirty="0">
                <a:solidFill>
                  <a:schemeClr val="bg1"/>
                </a:solidFill>
                <a:ea typeface="Calibri"/>
                <a:cs typeface="Calibri"/>
                <a:sym typeface="Calibri"/>
              </a:rPr>
              <a:t> </a:t>
            </a:r>
            <a:r>
              <a:rPr lang="en-US" sz="2800" b="1" dirty="0">
                <a:solidFill>
                  <a:schemeClr val="bg1"/>
                </a:solidFill>
                <a:ea typeface="Calibri"/>
                <a:cs typeface="Calibri"/>
                <a:sym typeface="Calibri"/>
              </a:rPr>
              <a:t>Why Tagging?</a:t>
            </a:r>
          </a:p>
        </p:txBody>
      </p:sp>
      <p:pic>
        <p:nvPicPr>
          <p:cNvPr id="7" name="Google Shape;56;p13">
            <a:extLst>
              <a:ext uri="{FF2B5EF4-FFF2-40B4-BE49-F238E27FC236}">
                <a16:creationId xmlns:a16="http://schemas.microsoft.com/office/drawing/2014/main" id="{30E73DAD-3078-D144-A813-D3CD2C3FD8BC}"/>
              </a:ext>
            </a:extLst>
          </p:cNvPr>
          <p:cNvPicPr preferRelativeResize="0"/>
          <p:nvPr/>
        </p:nvPicPr>
        <p:blipFill rotWithShape="1">
          <a:blip r:embed="rId2">
            <a:alphaModFix/>
          </a:blip>
          <a:srcRect/>
          <a:stretch/>
        </p:blipFill>
        <p:spPr>
          <a:xfrm>
            <a:off x="11198478" y="278608"/>
            <a:ext cx="698559" cy="682245"/>
          </a:xfrm>
          <a:prstGeom prst="rect">
            <a:avLst/>
          </a:prstGeom>
          <a:noFill/>
          <a:ln>
            <a:noFill/>
          </a:ln>
        </p:spPr>
      </p:pic>
      <p:sp>
        <p:nvSpPr>
          <p:cNvPr id="9" name="TextBox 8">
            <a:extLst>
              <a:ext uri="{FF2B5EF4-FFF2-40B4-BE49-F238E27FC236}">
                <a16:creationId xmlns:a16="http://schemas.microsoft.com/office/drawing/2014/main" id="{B9C4E690-0094-C542-AEE5-6849C8042B61}"/>
              </a:ext>
            </a:extLst>
          </p:cNvPr>
          <p:cNvSpPr txBox="1"/>
          <p:nvPr/>
        </p:nvSpPr>
        <p:spPr>
          <a:xfrm>
            <a:off x="11163300" y="2744583"/>
            <a:ext cx="184731" cy="369332"/>
          </a:xfrm>
          <a:prstGeom prst="rect">
            <a:avLst/>
          </a:prstGeom>
          <a:noFill/>
        </p:spPr>
        <p:txBody>
          <a:bodyPr wrap="none" rtlCol="0">
            <a:spAutoFit/>
          </a:bodyPr>
          <a:lstStyle/>
          <a:p>
            <a:endParaRPr lang="en-US" dirty="0"/>
          </a:p>
        </p:txBody>
      </p:sp>
      <p:sp>
        <p:nvSpPr>
          <p:cNvPr id="5" name="Rounded Rectangle 4"/>
          <p:cNvSpPr/>
          <p:nvPr/>
        </p:nvSpPr>
        <p:spPr>
          <a:xfrm>
            <a:off x="3740727" y="1219200"/>
            <a:ext cx="4613564" cy="554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p>
          <a:p>
            <a:r>
              <a:rPr lang="en-US" dirty="0"/>
              <a:t>        </a:t>
            </a:r>
            <a:r>
              <a:rPr lang="en-US" dirty="0" err="1"/>
              <a:t>JioMART</a:t>
            </a:r>
            <a:r>
              <a:rPr lang="en-US" dirty="0"/>
              <a:t> non-English query statistics</a:t>
            </a:r>
          </a:p>
          <a:p>
            <a:endParaRPr lang="en-US" dirty="0"/>
          </a:p>
        </p:txBody>
      </p:sp>
      <p:graphicFrame>
        <p:nvGraphicFramePr>
          <p:cNvPr id="16" name="Table 15"/>
          <p:cNvGraphicFramePr>
            <a:graphicFrameLocks noGrp="1"/>
          </p:cNvGraphicFramePr>
          <p:nvPr>
            <p:extLst>
              <p:ext uri="{D42A27DB-BD31-4B8C-83A1-F6EECF244321}">
                <p14:modId xmlns:p14="http://schemas.microsoft.com/office/powerpoint/2010/main" val="203270959"/>
              </p:ext>
            </p:extLst>
          </p:nvPr>
        </p:nvGraphicFramePr>
        <p:xfrm>
          <a:off x="1455043" y="2042840"/>
          <a:ext cx="2382666" cy="3422776"/>
        </p:xfrm>
        <a:graphic>
          <a:graphicData uri="http://schemas.openxmlformats.org/drawingml/2006/table">
            <a:tbl>
              <a:tblPr firstRow="1" bandRow="1">
                <a:tableStyleId>{5C22544A-7EE6-4342-B048-85BDC9FD1C3A}</a:tableStyleId>
              </a:tblPr>
              <a:tblGrid>
                <a:gridCol w="1191333">
                  <a:extLst>
                    <a:ext uri="{9D8B030D-6E8A-4147-A177-3AD203B41FA5}">
                      <a16:colId xmlns:a16="http://schemas.microsoft.com/office/drawing/2014/main" val="416705318"/>
                    </a:ext>
                  </a:extLst>
                </a:gridCol>
                <a:gridCol w="1191333">
                  <a:extLst>
                    <a:ext uri="{9D8B030D-6E8A-4147-A177-3AD203B41FA5}">
                      <a16:colId xmlns:a16="http://schemas.microsoft.com/office/drawing/2014/main" val="113237376"/>
                    </a:ext>
                  </a:extLst>
                </a:gridCol>
              </a:tblGrid>
              <a:tr h="427847">
                <a:tc>
                  <a:txBody>
                    <a:bodyPr/>
                    <a:lstStyle/>
                    <a:p>
                      <a:pPr algn="ctr"/>
                      <a:r>
                        <a:rPr lang="en-US" dirty="0"/>
                        <a:t>Query</a:t>
                      </a:r>
                      <a:endParaRPr lang="en-IN" dirty="0"/>
                    </a:p>
                  </a:txBody>
                  <a:tcPr/>
                </a:tc>
                <a:tc>
                  <a:txBody>
                    <a:bodyPr/>
                    <a:lstStyle/>
                    <a:p>
                      <a:pPr algn="ctr"/>
                      <a:r>
                        <a:rPr lang="en-US" dirty="0"/>
                        <a:t>Count</a:t>
                      </a:r>
                      <a:endParaRPr lang="en-IN" dirty="0"/>
                    </a:p>
                  </a:txBody>
                  <a:tcPr/>
                </a:tc>
                <a:extLst>
                  <a:ext uri="{0D108BD9-81ED-4DB2-BD59-A6C34878D82A}">
                    <a16:rowId xmlns:a16="http://schemas.microsoft.com/office/drawing/2014/main" val="4062928512"/>
                  </a:ext>
                </a:extLst>
              </a:tr>
              <a:tr h="427847">
                <a:tc>
                  <a:txBody>
                    <a:bodyPr/>
                    <a:lstStyle/>
                    <a:p>
                      <a:pPr algn="ctr"/>
                      <a:r>
                        <a:rPr lang="hi-IN" dirty="0"/>
                        <a:t>बेसन</a:t>
                      </a:r>
                      <a:endParaRPr lang="en-IN" dirty="0"/>
                    </a:p>
                  </a:txBody>
                  <a:tcPr/>
                </a:tc>
                <a:tc>
                  <a:txBody>
                    <a:bodyPr/>
                    <a:lstStyle/>
                    <a:p>
                      <a:pPr algn="ctr"/>
                      <a:r>
                        <a:rPr lang="hi-IN" dirty="0"/>
                        <a:t>60</a:t>
                      </a:r>
                      <a:endParaRPr lang="en-IN" dirty="0"/>
                    </a:p>
                  </a:txBody>
                  <a:tcPr/>
                </a:tc>
                <a:extLst>
                  <a:ext uri="{0D108BD9-81ED-4DB2-BD59-A6C34878D82A}">
                    <a16:rowId xmlns:a16="http://schemas.microsoft.com/office/drawing/2014/main" val="3483318059"/>
                  </a:ext>
                </a:extLst>
              </a:tr>
              <a:tr h="427847">
                <a:tc>
                  <a:txBody>
                    <a:bodyPr/>
                    <a:lstStyle/>
                    <a:p>
                      <a:pPr algn="ctr"/>
                      <a:r>
                        <a:rPr lang="hi-IN" dirty="0"/>
                        <a:t>राइस</a:t>
                      </a:r>
                      <a:endParaRPr lang="en-IN" dirty="0"/>
                    </a:p>
                  </a:txBody>
                  <a:tcPr/>
                </a:tc>
                <a:tc>
                  <a:txBody>
                    <a:bodyPr/>
                    <a:lstStyle/>
                    <a:p>
                      <a:pPr algn="ctr"/>
                      <a:r>
                        <a:rPr lang="en-US" dirty="0"/>
                        <a:t>60</a:t>
                      </a:r>
                      <a:endParaRPr lang="en-IN" dirty="0"/>
                    </a:p>
                  </a:txBody>
                  <a:tcPr/>
                </a:tc>
                <a:extLst>
                  <a:ext uri="{0D108BD9-81ED-4DB2-BD59-A6C34878D82A}">
                    <a16:rowId xmlns:a16="http://schemas.microsoft.com/office/drawing/2014/main" val="871657997"/>
                  </a:ext>
                </a:extLst>
              </a:tr>
              <a:tr h="427847">
                <a:tc>
                  <a:txBody>
                    <a:bodyPr/>
                    <a:lstStyle/>
                    <a:p>
                      <a:pPr algn="ctr"/>
                      <a:r>
                        <a:rPr lang="hi-IN" dirty="0"/>
                        <a:t>साफ</a:t>
                      </a:r>
                      <a:endParaRPr lang="en-IN" dirty="0"/>
                    </a:p>
                  </a:txBody>
                  <a:tcPr/>
                </a:tc>
                <a:tc>
                  <a:txBody>
                    <a:bodyPr/>
                    <a:lstStyle/>
                    <a:p>
                      <a:pPr algn="ctr"/>
                      <a:r>
                        <a:rPr lang="en-US" dirty="0"/>
                        <a:t>62</a:t>
                      </a:r>
                      <a:endParaRPr lang="en-IN" dirty="0"/>
                    </a:p>
                  </a:txBody>
                  <a:tcPr/>
                </a:tc>
                <a:extLst>
                  <a:ext uri="{0D108BD9-81ED-4DB2-BD59-A6C34878D82A}">
                    <a16:rowId xmlns:a16="http://schemas.microsoft.com/office/drawing/2014/main" val="952427506"/>
                  </a:ext>
                </a:extLst>
              </a:tr>
              <a:tr h="427847">
                <a:tc>
                  <a:txBody>
                    <a:bodyPr/>
                    <a:lstStyle/>
                    <a:p>
                      <a:pPr algn="ctr"/>
                      <a:r>
                        <a:rPr lang="hi-IN" dirty="0"/>
                        <a:t>अमूल</a:t>
                      </a:r>
                      <a:endParaRPr lang="en-IN" dirty="0"/>
                    </a:p>
                  </a:txBody>
                  <a:tcPr/>
                </a:tc>
                <a:tc>
                  <a:txBody>
                    <a:bodyPr/>
                    <a:lstStyle/>
                    <a:p>
                      <a:pPr algn="ctr"/>
                      <a:r>
                        <a:rPr lang="en-US" dirty="0"/>
                        <a:t>63</a:t>
                      </a:r>
                      <a:endParaRPr lang="en-IN" dirty="0"/>
                    </a:p>
                  </a:txBody>
                  <a:tcPr/>
                </a:tc>
                <a:extLst>
                  <a:ext uri="{0D108BD9-81ED-4DB2-BD59-A6C34878D82A}">
                    <a16:rowId xmlns:a16="http://schemas.microsoft.com/office/drawing/2014/main" val="99918543"/>
                  </a:ext>
                </a:extLst>
              </a:tr>
              <a:tr h="427847">
                <a:tc>
                  <a:txBody>
                    <a:bodyPr/>
                    <a:lstStyle/>
                    <a:p>
                      <a:pPr algn="ctr"/>
                      <a:r>
                        <a:rPr lang="hi-IN" dirty="0"/>
                        <a:t>सौ</a:t>
                      </a:r>
                      <a:endParaRPr lang="en-IN" dirty="0"/>
                    </a:p>
                  </a:txBody>
                  <a:tcPr/>
                </a:tc>
                <a:tc>
                  <a:txBody>
                    <a:bodyPr/>
                    <a:lstStyle/>
                    <a:p>
                      <a:pPr algn="ctr"/>
                      <a:r>
                        <a:rPr lang="en-US" dirty="0"/>
                        <a:t>71</a:t>
                      </a:r>
                      <a:endParaRPr lang="en-IN" dirty="0"/>
                    </a:p>
                  </a:txBody>
                  <a:tcPr/>
                </a:tc>
                <a:extLst>
                  <a:ext uri="{0D108BD9-81ED-4DB2-BD59-A6C34878D82A}">
                    <a16:rowId xmlns:a16="http://schemas.microsoft.com/office/drawing/2014/main" val="3204806752"/>
                  </a:ext>
                </a:extLst>
              </a:tr>
              <a:tr h="427847">
                <a:tc>
                  <a:txBody>
                    <a:bodyPr/>
                    <a:lstStyle/>
                    <a:p>
                      <a:pPr algn="ctr"/>
                      <a:r>
                        <a:rPr lang="hi-IN" dirty="0"/>
                        <a:t>पातंजल</a:t>
                      </a:r>
                      <a:endParaRPr lang="en-IN" dirty="0"/>
                    </a:p>
                  </a:txBody>
                  <a:tcPr/>
                </a:tc>
                <a:tc>
                  <a:txBody>
                    <a:bodyPr/>
                    <a:lstStyle/>
                    <a:p>
                      <a:pPr algn="ctr"/>
                      <a:r>
                        <a:rPr lang="en-US" dirty="0"/>
                        <a:t>71</a:t>
                      </a:r>
                      <a:endParaRPr lang="en-IN" dirty="0"/>
                    </a:p>
                  </a:txBody>
                  <a:tcPr/>
                </a:tc>
                <a:extLst>
                  <a:ext uri="{0D108BD9-81ED-4DB2-BD59-A6C34878D82A}">
                    <a16:rowId xmlns:a16="http://schemas.microsoft.com/office/drawing/2014/main" val="2915886385"/>
                  </a:ext>
                </a:extLst>
              </a:tr>
              <a:tr h="427847">
                <a:tc>
                  <a:txBody>
                    <a:bodyPr/>
                    <a:lstStyle/>
                    <a:p>
                      <a:pPr algn="ctr"/>
                      <a:r>
                        <a:rPr lang="hi-IN" dirty="0"/>
                        <a:t>पाटन</a:t>
                      </a:r>
                      <a:endParaRPr lang="en-IN" dirty="0"/>
                    </a:p>
                  </a:txBody>
                  <a:tcPr/>
                </a:tc>
                <a:tc>
                  <a:txBody>
                    <a:bodyPr/>
                    <a:lstStyle/>
                    <a:p>
                      <a:pPr algn="ctr"/>
                      <a:r>
                        <a:rPr lang="en-US" dirty="0"/>
                        <a:t>86</a:t>
                      </a:r>
                      <a:endParaRPr lang="en-IN" dirty="0"/>
                    </a:p>
                  </a:txBody>
                  <a:tcPr/>
                </a:tc>
                <a:extLst>
                  <a:ext uri="{0D108BD9-81ED-4DB2-BD59-A6C34878D82A}">
                    <a16:rowId xmlns:a16="http://schemas.microsoft.com/office/drawing/2014/main" val="1014289489"/>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554510237"/>
              </p:ext>
            </p:extLst>
          </p:nvPr>
        </p:nvGraphicFramePr>
        <p:xfrm>
          <a:off x="5002962" y="2042840"/>
          <a:ext cx="2215256" cy="3422776"/>
        </p:xfrm>
        <a:graphic>
          <a:graphicData uri="http://schemas.openxmlformats.org/drawingml/2006/table">
            <a:tbl>
              <a:tblPr firstRow="1" bandRow="1">
                <a:tableStyleId>{5C22544A-7EE6-4342-B048-85BDC9FD1C3A}</a:tableStyleId>
              </a:tblPr>
              <a:tblGrid>
                <a:gridCol w="1110376">
                  <a:extLst>
                    <a:ext uri="{9D8B030D-6E8A-4147-A177-3AD203B41FA5}">
                      <a16:colId xmlns:a16="http://schemas.microsoft.com/office/drawing/2014/main" val="2485737640"/>
                    </a:ext>
                  </a:extLst>
                </a:gridCol>
                <a:gridCol w="1104880">
                  <a:extLst>
                    <a:ext uri="{9D8B030D-6E8A-4147-A177-3AD203B41FA5}">
                      <a16:colId xmlns:a16="http://schemas.microsoft.com/office/drawing/2014/main" val="1520186064"/>
                    </a:ext>
                  </a:extLst>
                </a:gridCol>
              </a:tblGrid>
              <a:tr h="427847">
                <a:tc>
                  <a:txBody>
                    <a:bodyPr/>
                    <a:lstStyle/>
                    <a:p>
                      <a:pPr algn="ctr"/>
                      <a:r>
                        <a:rPr lang="en-US" dirty="0"/>
                        <a:t>Query</a:t>
                      </a:r>
                      <a:endParaRPr lang="en-IN" dirty="0"/>
                    </a:p>
                  </a:txBody>
                  <a:tcPr/>
                </a:tc>
                <a:tc>
                  <a:txBody>
                    <a:bodyPr/>
                    <a:lstStyle/>
                    <a:p>
                      <a:pPr algn="ctr"/>
                      <a:r>
                        <a:rPr lang="en-US" dirty="0"/>
                        <a:t>Count</a:t>
                      </a:r>
                      <a:endParaRPr lang="en-IN" dirty="0"/>
                    </a:p>
                  </a:txBody>
                  <a:tcPr/>
                </a:tc>
                <a:extLst>
                  <a:ext uri="{0D108BD9-81ED-4DB2-BD59-A6C34878D82A}">
                    <a16:rowId xmlns:a16="http://schemas.microsoft.com/office/drawing/2014/main" val="2324038675"/>
                  </a:ext>
                </a:extLst>
              </a:tr>
              <a:tr h="427847">
                <a:tc>
                  <a:txBody>
                    <a:bodyPr/>
                    <a:lstStyle/>
                    <a:p>
                      <a:pPr algn="ctr"/>
                      <a:r>
                        <a:rPr lang="hi-IN" dirty="0"/>
                        <a:t>घी</a:t>
                      </a:r>
                      <a:endParaRPr lang="en-IN" dirty="0"/>
                    </a:p>
                  </a:txBody>
                  <a:tcPr/>
                </a:tc>
                <a:tc>
                  <a:txBody>
                    <a:bodyPr/>
                    <a:lstStyle/>
                    <a:p>
                      <a:pPr algn="ctr"/>
                      <a:r>
                        <a:rPr lang="en-US" dirty="0"/>
                        <a:t>93</a:t>
                      </a:r>
                      <a:endParaRPr lang="en-IN" dirty="0"/>
                    </a:p>
                  </a:txBody>
                  <a:tcPr/>
                </a:tc>
                <a:extLst>
                  <a:ext uri="{0D108BD9-81ED-4DB2-BD59-A6C34878D82A}">
                    <a16:rowId xmlns:a16="http://schemas.microsoft.com/office/drawing/2014/main" val="2325859766"/>
                  </a:ext>
                </a:extLst>
              </a:tr>
              <a:tr h="427847">
                <a:tc>
                  <a:txBody>
                    <a:bodyPr/>
                    <a:lstStyle/>
                    <a:p>
                      <a:pPr algn="ctr"/>
                      <a:r>
                        <a:rPr lang="hi-IN" dirty="0"/>
                        <a:t>शुगर</a:t>
                      </a:r>
                      <a:endParaRPr lang="en-IN" dirty="0"/>
                    </a:p>
                  </a:txBody>
                  <a:tcPr/>
                </a:tc>
                <a:tc>
                  <a:txBody>
                    <a:bodyPr/>
                    <a:lstStyle/>
                    <a:p>
                      <a:pPr algn="ctr"/>
                      <a:r>
                        <a:rPr lang="en-US" dirty="0"/>
                        <a:t>96</a:t>
                      </a:r>
                      <a:endParaRPr lang="en-IN" dirty="0"/>
                    </a:p>
                  </a:txBody>
                  <a:tcPr/>
                </a:tc>
                <a:extLst>
                  <a:ext uri="{0D108BD9-81ED-4DB2-BD59-A6C34878D82A}">
                    <a16:rowId xmlns:a16="http://schemas.microsoft.com/office/drawing/2014/main" val="3965215200"/>
                  </a:ext>
                </a:extLst>
              </a:tr>
              <a:tr h="427847">
                <a:tc>
                  <a:txBody>
                    <a:bodyPr/>
                    <a:lstStyle/>
                    <a:p>
                      <a:pPr algn="ctr"/>
                      <a:r>
                        <a:rPr lang="hi-IN" dirty="0"/>
                        <a:t>री</a:t>
                      </a:r>
                      <a:endParaRPr lang="en-IN" dirty="0"/>
                    </a:p>
                  </a:txBody>
                  <a:tcPr/>
                </a:tc>
                <a:tc>
                  <a:txBody>
                    <a:bodyPr/>
                    <a:lstStyle/>
                    <a:p>
                      <a:pPr algn="ctr"/>
                      <a:r>
                        <a:rPr lang="en-US" dirty="0"/>
                        <a:t>750</a:t>
                      </a:r>
                      <a:endParaRPr lang="en-IN" dirty="0"/>
                    </a:p>
                  </a:txBody>
                  <a:tcPr/>
                </a:tc>
                <a:extLst>
                  <a:ext uri="{0D108BD9-81ED-4DB2-BD59-A6C34878D82A}">
                    <a16:rowId xmlns:a16="http://schemas.microsoft.com/office/drawing/2014/main" val="3687266381"/>
                  </a:ext>
                </a:extLst>
              </a:tr>
              <a:tr h="427847">
                <a:tc>
                  <a:txBody>
                    <a:bodyPr/>
                    <a:lstStyle/>
                    <a:p>
                      <a:pPr algn="ctr"/>
                      <a:r>
                        <a:rPr lang="hi-IN" dirty="0"/>
                        <a:t>सोए</a:t>
                      </a:r>
                      <a:endParaRPr lang="en-IN" dirty="0"/>
                    </a:p>
                  </a:txBody>
                  <a:tcPr/>
                </a:tc>
                <a:tc>
                  <a:txBody>
                    <a:bodyPr/>
                    <a:lstStyle/>
                    <a:p>
                      <a:pPr algn="ctr"/>
                      <a:r>
                        <a:rPr lang="en-US" dirty="0"/>
                        <a:t>47</a:t>
                      </a:r>
                      <a:endParaRPr lang="en-IN" dirty="0"/>
                    </a:p>
                  </a:txBody>
                  <a:tcPr/>
                </a:tc>
                <a:extLst>
                  <a:ext uri="{0D108BD9-81ED-4DB2-BD59-A6C34878D82A}">
                    <a16:rowId xmlns:a16="http://schemas.microsoft.com/office/drawing/2014/main" val="2441764607"/>
                  </a:ext>
                </a:extLst>
              </a:tr>
              <a:tr h="427847">
                <a:tc>
                  <a:txBody>
                    <a:bodyPr/>
                    <a:lstStyle/>
                    <a:p>
                      <a:pPr algn="ctr"/>
                      <a:r>
                        <a:rPr lang="hi-IN" dirty="0"/>
                        <a:t>पतंग</a:t>
                      </a:r>
                      <a:endParaRPr lang="en-IN" dirty="0"/>
                    </a:p>
                  </a:txBody>
                  <a:tcPr/>
                </a:tc>
                <a:tc>
                  <a:txBody>
                    <a:bodyPr/>
                    <a:lstStyle/>
                    <a:p>
                      <a:pPr algn="ctr"/>
                      <a:r>
                        <a:rPr lang="en-US" dirty="0"/>
                        <a:t>51</a:t>
                      </a:r>
                      <a:endParaRPr lang="en-IN" dirty="0"/>
                    </a:p>
                  </a:txBody>
                  <a:tcPr/>
                </a:tc>
                <a:extLst>
                  <a:ext uri="{0D108BD9-81ED-4DB2-BD59-A6C34878D82A}">
                    <a16:rowId xmlns:a16="http://schemas.microsoft.com/office/drawing/2014/main" val="17459615"/>
                  </a:ext>
                </a:extLst>
              </a:tr>
              <a:tr h="427847">
                <a:tc>
                  <a:txBody>
                    <a:bodyPr/>
                    <a:lstStyle/>
                    <a:p>
                      <a:pPr algn="ctr"/>
                      <a:r>
                        <a:rPr lang="hi-IN" dirty="0"/>
                        <a:t>पर्ल</a:t>
                      </a:r>
                      <a:endParaRPr lang="en-IN" dirty="0"/>
                    </a:p>
                  </a:txBody>
                  <a:tcPr/>
                </a:tc>
                <a:tc>
                  <a:txBody>
                    <a:bodyPr/>
                    <a:lstStyle/>
                    <a:p>
                      <a:pPr algn="ctr"/>
                      <a:r>
                        <a:rPr lang="en-US" dirty="0"/>
                        <a:t>88</a:t>
                      </a:r>
                      <a:endParaRPr lang="en-IN" dirty="0"/>
                    </a:p>
                  </a:txBody>
                  <a:tcPr/>
                </a:tc>
                <a:extLst>
                  <a:ext uri="{0D108BD9-81ED-4DB2-BD59-A6C34878D82A}">
                    <a16:rowId xmlns:a16="http://schemas.microsoft.com/office/drawing/2014/main" val="4281387238"/>
                  </a:ext>
                </a:extLst>
              </a:tr>
              <a:tr h="427847">
                <a:tc>
                  <a:txBody>
                    <a:bodyPr/>
                    <a:lstStyle/>
                    <a:p>
                      <a:pPr algn="ctr"/>
                      <a:r>
                        <a:rPr lang="hi-IN" dirty="0"/>
                        <a:t>राव</a:t>
                      </a:r>
                      <a:endParaRPr lang="en-IN" dirty="0"/>
                    </a:p>
                  </a:txBody>
                  <a:tcPr/>
                </a:tc>
                <a:tc>
                  <a:txBody>
                    <a:bodyPr/>
                    <a:lstStyle/>
                    <a:p>
                      <a:pPr algn="ctr"/>
                      <a:r>
                        <a:rPr lang="en-US" dirty="0"/>
                        <a:t>213</a:t>
                      </a:r>
                      <a:endParaRPr lang="en-IN" dirty="0"/>
                    </a:p>
                  </a:txBody>
                  <a:tcPr/>
                </a:tc>
                <a:extLst>
                  <a:ext uri="{0D108BD9-81ED-4DB2-BD59-A6C34878D82A}">
                    <a16:rowId xmlns:a16="http://schemas.microsoft.com/office/drawing/2014/main" val="148279622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111851430"/>
              </p:ext>
            </p:extLst>
          </p:nvPr>
        </p:nvGraphicFramePr>
        <p:xfrm>
          <a:off x="7924800" y="2042841"/>
          <a:ext cx="2369127" cy="3422777"/>
        </p:xfrm>
        <a:graphic>
          <a:graphicData uri="http://schemas.openxmlformats.org/drawingml/2006/table">
            <a:tbl>
              <a:tblPr firstRow="1" bandRow="1">
                <a:tableStyleId>{5C22544A-7EE6-4342-B048-85BDC9FD1C3A}</a:tableStyleId>
              </a:tblPr>
              <a:tblGrid>
                <a:gridCol w="1177946">
                  <a:extLst>
                    <a:ext uri="{9D8B030D-6E8A-4147-A177-3AD203B41FA5}">
                      <a16:colId xmlns:a16="http://schemas.microsoft.com/office/drawing/2014/main" val="498588226"/>
                    </a:ext>
                  </a:extLst>
                </a:gridCol>
                <a:gridCol w="1191181">
                  <a:extLst>
                    <a:ext uri="{9D8B030D-6E8A-4147-A177-3AD203B41FA5}">
                      <a16:colId xmlns:a16="http://schemas.microsoft.com/office/drawing/2014/main" val="2751972611"/>
                    </a:ext>
                  </a:extLst>
                </a:gridCol>
              </a:tblGrid>
              <a:tr h="428581">
                <a:tc>
                  <a:txBody>
                    <a:bodyPr/>
                    <a:lstStyle/>
                    <a:p>
                      <a:pPr algn="ctr"/>
                      <a:r>
                        <a:rPr lang="en-US" dirty="0"/>
                        <a:t>Query</a:t>
                      </a:r>
                      <a:endParaRPr lang="en-IN" dirty="0"/>
                    </a:p>
                  </a:txBody>
                  <a:tcPr/>
                </a:tc>
                <a:tc>
                  <a:txBody>
                    <a:bodyPr/>
                    <a:lstStyle/>
                    <a:p>
                      <a:pPr algn="ctr"/>
                      <a:r>
                        <a:rPr lang="en-US" dirty="0"/>
                        <a:t>Count</a:t>
                      </a:r>
                      <a:endParaRPr lang="en-IN" dirty="0"/>
                    </a:p>
                  </a:txBody>
                  <a:tcPr/>
                </a:tc>
                <a:extLst>
                  <a:ext uri="{0D108BD9-81ED-4DB2-BD59-A6C34878D82A}">
                    <a16:rowId xmlns:a16="http://schemas.microsoft.com/office/drawing/2014/main" val="3884370405"/>
                  </a:ext>
                </a:extLst>
              </a:tr>
              <a:tr h="422710">
                <a:tc>
                  <a:txBody>
                    <a:bodyPr/>
                    <a:lstStyle/>
                    <a:p>
                      <a:pPr algn="ctr"/>
                      <a:r>
                        <a:rPr lang="hi-IN" dirty="0"/>
                        <a:t>जग</a:t>
                      </a:r>
                      <a:endParaRPr lang="en-IN" dirty="0"/>
                    </a:p>
                  </a:txBody>
                  <a:tcPr/>
                </a:tc>
                <a:tc>
                  <a:txBody>
                    <a:bodyPr/>
                    <a:lstStyle/>
                    <a:p>
                      <a:pPr algn="ctr"/>
                      <a:r>
                        <a:rPr lang="en-US" dirty="0"/>
                        <a:t>120</a:t>
                      </a:r>
                      <a:endParaRPr lang="en-IN" dirty="0"/>
                    </a:p>
                  </a:txBody>
                  <a:tcPr/>
                </a:tc>
                <a:extLst>
                  <a:ext uri="{0D108BD9-81ED-4DB2-BD59-A6C34878D82A}">
                    <a16:rowId xmlns:a16="http://schemas.microsoft.com/office/drawing/2014/main" val="293484130"/>
                  </a:ext>
                </a:extLst>
              </a:tr>
              <a:tr h="428581">
                <a:tc>
                  <a:txBody>
                    <a:bodyPr/>
                    <a:lstStyle/>
                    <a:p>
                      <a:pPr algn="ctr"/>
                      <a:r>
                        <a:rPr lang="hi-IN" dirty="0"/>
                        <a:t>पोहा</a:t>
                      </a:r>
                      <a:endParaRPr lang="en-IN" dirty="0"/>
                    </a:p>
                  </a:txBody>
                  <a:tcPr/>
                </a:tc>
                <a:tc>
                  <a:txBody>
                    <a:bodyPr/>
                    <a:lstStyle/>
                    <a:p>
                      <a:pPr algn="ctr"/>
                      <a:r>
                        <a:rPr lang="en-US" dirty="0"/>
                        <a:t>163</a:t>
                      </a:r>
                      <a:endParaRPr lang="en-IN" dirty="0"/>
                    </a:p>
                  </a:txBody>
                  <a:tcPr/>
                </a:tc>
                <a:extLst>
                  <a:ext uri="{0D108BD9-81ED-4DB2-BD59-A6C34878D82A}">
                    <a16:rowId xmlns:a16="http://schemas.microsoft.com/office/drawing/2014/main" val="3841729150"/>
                  </a:ext>
                </a:extLst>
              </a:tr>
              <a:tr h="428581">
                <a:tc>
                  <a:txBody>
                    <a:bodyPr/>
                    <a:lstStyle/>
                    <a:p>
                      <a:pPr algn="ctr"/>
                      <a:r>
                        <a:rPr lang="hi-IN" dirty="0"/>
                        <a:t>काजू</a:t>
                      </a:r>
                      <a:endParaRPr lang="en-IN" dirty="0"/>
                    </a:p>
                  </a:txBody>
                  <a:tcPr/>
                </a:tc>
                <a:tc>
                  <a:txBody>
                    <a:bodyPr/>
                    <a:lstStyle/>
                    <a:p>
                      <a:pPr algn="ctr"/>
                      <a:r>
                        <a:rPr lang="en-US" dirty="0"/>
                        <a:t>58</a:t>
                      </a:r>
                      <a:endParaRPr lang="en-IN" dirty="0"/>
                    </a:p>
                  </a:txBody>
                  <a:tcPr/>
                </a:tc>
                <a:extLst>
                  <a:ext uri="{0D108BD9-81ED-4DB2-BD59-A6C34878D82A}">
                    <a16:rowId xmlns:a16="http://schemas.microsoft.com/office/drawing/2014/main" val="1420281877"/>
                  </a:ext>
                </a:extLst>
              </a:tr>
              <a:tr h="428581">
                <a:tc>
                  <a:txBody>
                    <a:bodyPr/>
                    <a:lstStyle/>
                    <a:p>
                      <a:pPr algn="ctr"/>
                      <a:r>
                        <a:rPr lang="hi-IN" dirty="0"/>
                        <a:t>चॉकलेट</a:t>
                      </a:r>
                      <a:endParaRPr lang="en-IN" dirty="0"/>
                    </a:p>
                  </a:txBody>
                  <a:tcPr/>
                </a:tc>
                <a:tc>
                  <a:txBody>
                    <a:bodyPr/>
                    <a:lstStyle/>
                    <a:p>
                      <a:pPr algn="ctr"/>
                      <a:r>
                        <a:rPr lang="en-US" dirty="0"/>
                        <a:t>45</a:t>
                      </a:r>
                      <a:endParaRPr lang="en-IN" dirty="0"/>
                    </a:p>
                  </a:txBody>
                  <a:tcPr/>
                </a:tc>
                <a:extLst>
                  <a:ext uri="{0D108BD9-81ED-4DB2-BD59-A6C34878D82A}">
                    <a16:rowId xmlns:a16="http://schemas.microsoft.com/office/drawing/2014/main" val="1286778688"/>
                  </a:ext>
                </a:extLst>
              </a:tr>
              <a:tr h="428581">
                <a:tc>
                  <a:txBody>
                    <a:bodyPr/>
                    <a:lstStyle/>
                    <a:p>
                      <a:pPr algn="ctr"/>
                      <a:r>
                        <a:rPr lang="hi-IN" dirty="0"/>
                        <a:t>माघ</a:t>
                      </a:r>
                      <a:endParaRPr lang="en-IN" dirty="0"/>
                    </a:p>
                  </a:txBody>
                  <a:tcPr/>
                </a:tc>
                <a:tc>
                  <a:txBody>
                    <a:bodyPr/>
                    <a:lstStyle/>
                    <a:p>
                      <a:pPr algn="ctr"/>
                      <a:r>
                        <a:rPr lang="en-US" dirty="0"/>
                        <a:t>150</a:t>
                      </a:r>
                      <a:endParaRPr lang="en-IN" dirty="0"/>
                    </a:p>
                  </a:txBody>
                  <a:tcPr/>
                </a:tc>
                <a:extLst>
                  <a:ext uri="{0D108BD9-81ED-4DB2-BD59-A6C34878D82A}">
                    <a16:rowId xmlns:a16="http://schemas.microsoft.com/office/drawing/2014/main" val="1331949830"/>
                  </a:ext>
                </a:extLst>
              </a:tr>
              <a:tr h="428581">
                <a:tc>
                  <a:txBody>
                    <a:bodyPr/>
                    <a:lstStyle/>
                    <a:p>
                      <a:pPr algn="ctr"/>
                      <a:r>
                        <a:rPr lang="hi-IN" dirty="0"/>
                        <a:t>आम</a:t>
                      </a:r>
                      <a:endParaRPr lang="en-IN" dirty="0"/>
                    </a:p>
                  </a:txBody>
                  <a:tcPr/>
                </a:tc>
                <a:tc>
                  <a:txBody>
                    <a:bodyPr/>
                    <a:lstStyle/>
                    <a:p>
                      <a:pPr algn="ctr"/>
                      <a:r>
                        <a:rPr lang="en-US" dirty="0"/>
                        <a:t>78</a:t>
                      </a:r>
                      <a:endParaRPr lang="en-IN" dirty="0"/>
                    </a:p>
                  </a:txBody>
                  <a:tcPr/>
                </a:tc>
                <a:extLst>
                  <a:ext uri="{0D108BD9-81ED-4DB2-BD59-A6C34878D82A}">
                    <a16:rowId xmlns:a16="http://schemas.microsoft.com/office/drawing/2014/main" val="202663081"/>
                  </a:ext>
                </a:extLst>
              </a:tr>
              <a:tr h="428581">
                <a:tc>
                  <a:txBody>
                    <a:bodyPr/>
                    <a:lstStyle/>
                    <a:p>
                      <a:pPr algn="ctr"/>
                      <a:r>
                        <a:rPr lang="te-IN" dirty="0"/>
                        <a:t>సు</a:t>
                      </a:r>
                      <a:endParaRPr lang="en-IN" dirty="0"/>
                    </a:p>
                  </a:txBody>
                  <a:tcPr/>
                </a:tc>
                <a:tc>
                  <a:txBody>
                    <a:bodyPr/>
                    <a:lstStyle/>
                    <a:p>
                      <a:pPr algn="ctr"/>
                      <a:r>
                        <a:rPr lang="en-US" dirty="0"/>
                        <a:t>41</a:t>
                      </a:r>
                      <a:endParaRPr lang="en-IN" dirty="0"/>
                    </a:p>
                  </a:txBody>
                  <a:tcPr/>
                </a:tc>
                <a:extLst>
                  <a:ext uri="{0D108BD9-81ED-4DB2-BD59-A6C34878D82A}">
                    <a16:rowId xmlns:a16="http://schemas.microsoft.com/office/drawing/2014/main" val="1870683023"/>
                  </a:ext>
                </a:extLst>
              </a:tr>
            </a:tbl>
          </a:graphicData>
        </a:graphic>
      </p:graphicFrame>
      <p:graphicFrame>
        <p:nvGraphicFramePr>
          <p:cNvPr id="2" name="Table 1">
            <a:extLst>
              <a:ext uri="{FF2B5EF4-FFF2-40B4-BE49-F238E27FC236}">
                <a16:creationId xmlns:a16="http://schemas.microsoft.com/office/drawing/2014/main" id="{5494894E-09DA-9442-8AFD-7FD3EC4C52DB}"/>
              </a:ext>
            </a:extLst>
          </p:cNvPr>
          <p:cNvGraphicFramePr>
            <a:graphicFrameLocks noGrp="1"/>
          </p:cNvGraphicFramePr>
          <p:nvPr>
            <p:extLst>
              <p:ext uri="{D42A27DB-BD31-4B8C-83A1-F6EECF244321}">
                <p14:modId xmlns:p14="http://schemas.microsoft.com/office/powerpoint/2010/main" val="2218171231"/>
              </p:ext>
            </p:extLst>
          </p:nvPr>
        </p:nvGraphicFramePr>
        <p:xfrm>
          <a:off x="2545773" y="5837655"/>
          <a:ext cx="5379028" cy="343420"/>
        </p:xfrm>
        <a:graphic>
          <a:graphicData uri="http://schemas.openxmlformats.org/drawingml/2006/table">
            <a:tbl>
              <a:tblPr>
                <a:tableStyleId>{5C22544A-7EE6-4342-B048-85BDC9FD1C3A}</a:tableStyleId>
              </a:tblPr>
              <a:tblGrid>
                <a:gridCol w="1344757">
                  <a:extLst>
                    <a:ext uri="{9D8B030D-6E8A-4147-A177-3AD203B41FA5}">
                      <a16:colId xmlns:a16="http://schemas.microsoft.com/office/drawing/2014/main" val="1880674964"/>
                    </a:ext>
                  </a:extLst>
                </a:gridCol>
                <a:gridCol w="1344757">
                  <a:extLst>
                    <a:ext uri="{9D8B030D-6E8A-4147-A177-3AD203B41FA5}">
                      <a16:colId xmlns:a16="http://schemas.microsoft.com/office/drawing/2014/main" val="2037581188"/>
                    </a:ext>
                  </a:extLst>
                </a:gridCol>
                <a:gridCol w="1344757">
                  <a:extLst>
                    <a:ext uri="{9D8B030D-6E8A-4147-A177-3AD203B41FA5}">
                      <a16:colId xmlns:a16="http://schemas.microsoft.com/office/drawing/2014/main" val="435462148"/>
                    </a:ext>
                  </a:extLst>
                </a:gridCol>
                <a:gridCol w="1344757">
                  <a:extLst>
                    <a:ext uri="{9D8B030D-6E8A-4147-A177-3AD203B41FA5}">
                      <a16:colId xmlns:a16="http://schemas.microsoft.com/office/drawing/2014/main" val="857370152"/>
                    </a:ext>
                  </a:extLst>
                </a:gridCol>
              </a:tblGrid>
              <a:tr h="343420">
                <a:tc>
                  <a:txBody>
                    <a:bodyPr/>
                    <a:lstStyle/>
                    <a:p>
                      <a:pPr algn="l" fontAlgn="b"/>
                      <a:r>
                        <a:rPr lang="en-IN" sz="1100" u="none" strike="noStrike">
                          <a:effectLst/>
                        </a:rPr>
                        <a:t>potato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4334</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406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923</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4388634"/>
                  </a:ext>
                </a:extLst>
              </a:tr>
            </a:tbl>
          </a:graphicData>
        </a:graphic>
      </p:graphicFrame>
      <p:graphicFrame>
        <p:nvGraphicFramePr>
          <p:cNvPr id="3" name="Table 2">
            <a:extLst>
              <a:ext uri="{FF2B5EF4-FFF2-40B4-BE49-F238E27FC236}">
                <a16:creationId xmlns:a16="http://schemas.microsoft.com/office/drawing/2014/main" id="{62D262EE-290A-4E4B-96AB-F523213529AA}"/>
              </a:ext>
            </a:extLst>
          </p:cNvPr>
          <p:cNvGraphicFramePr>
            <a:graphicFrameLocks noGrp="1"/>
          </p:cNvGraphicFramePr>
          <p:nvPr>
            <p:extLst>
              <p:ext uri="{D42A27DB-BD31-4B8C-83A1-F6EECF244321}">
                <p14:modId xmlns:p14="http://schemas.microsoft.com/office/powerpoint/2010/main" val="2409040503"/>
              </p:ext>
            </p:extLst>
          </p:nvPr>
        </p:nvGraphicFramePr>
        <p:xfrm>
          <a:off x="2545773" y="6303687"/>
          <a:ext cx="5379032" cy="336103"/>
        </p:xfrm>
        <a:graphic>
          <a:graphicData uri="http://schemas.openxmlformats.org/drawingml/2006/table">
            <a:tbl>
              <a:tblPr>
                <a:tableStyleId>{5C22544A-7EE6-4342-B048-85BDC9FD1C3A}</a:tableStyleId>
              </a:tblPr>
              <a:tblGrid>
                <a:gridCol w="1344758">
                  <a:extLst>
                    <a:ext uri="{9D8B030D-6E8A-4147-A177-3AD203B41FA5}">
                      <a16:colId xmlns:a16="http://schemas.microsoft.com/office/drawing/2014/main" val="844305971"/>
                    </a:ext>
                  </a:extLst>
                </a:gridCol>
                <a:gridCol w="1344758">
                  <a:extLst>
                    <a:ext uri="{9D8B030D-6E8A-4147-A177-3AD203B41FA5}">
                      <a16:colId xmlns:a16="http://schemas.microsoft.com/office/drawing/2014/main" val="3500561451"/>
                    </a:ext>
                  </a:extLst>
                </a:gridCol>
                <a:gridCol w="1344758">
                  <a:extLst>
                    <a:ext uri="{9D8B030D-6E8A-4147-A177-3AD203B41FA5}">
                      <a16:colId xmlns:a16="http://schemas.microsoft.com/office/drawing/2014/main" val="1261294758"/>
                    </a:ext>
                  </a:extLst>
                </a:gridCol>
                <a:gridCol w="1344758">
                  <a:extLst>
                    <a:ext uri="{9D8B030D-6E8A-4147-A177-3AD203B41FA5}">
                      <a16:colId xmlns:a16="http://schemas.microsoft.com/office/drawing/2014/main" val="3012074496"/>
                    </a:ext>
                  </a:extLst>
                </a:gridCol>
              </a:tblGrid>
              <a:tr h="336103">
                <a:tc>
                  <a:txBody>
                    <a:bodyPr/>
                    <a:lstStyle/>
                    <a:p>
                      <a:pPr algn="l" fontAlgn="b"/>
                      <a:r>
                        <a:rPr lang="en-IN" sz="1100" u="none" strike="noStrike" dirty="0">
                          <a:effectLst/>
                        </a:rPr>
                        <a:t>aloo</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5048</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168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497</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76145016"/>
                  </a:ext>
                </a:extLst>
              </a:tr>
            </a:tbl>
          </a:graphicData>
        </a:graphic>
      </p:graphicFrame>
      <p:sp>
        <p:nvSpPr>
          <p:cNvPr id="4" name="Rectangle 3">
            <a:extLst>
              <a:ext uri="{FF2B5EF4-FFF2-40B4-BE49-F238E27FC236}">
                <a16:creationId xmlns:a16="http://schemas.microsoft.com/office/drawing/2014/main" id="{8E1999C1-2DCE-EF43-88D6-AC6F53B630BB}"/>
              </a:ext>
            </a:extLst>
          </p:cNvPr>
          <p:cNvSpPr/>
          <p:nvPr/>
        </p:nvSpPr>
        <p:spPr>
          <a:xfrm>
            <a:off x="8780318" y="5808518"/>
            <a:ext cx="3023755" cy="935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Comparison of Aloo and Potato</a:t>
            </a:r>
          </a:p>
        </p:txBody>
      </p:sp>
      <p:graphicFrame>
        <p:nvGraphicFramePr>
          <p:cNvPr id="8" name="Table 7">
            <a:extLst>
              <a:ext uri="{FF2B5EF4-FFF2-40B4-BE49-F238E27FC236}">
                <a16:creationId xmlns:a16="http://schemas.microsoft.com/office/drawing/2014/main" id="{8D981A6F-EBD8-9743-89C0-B9C6803236F5}"/>
              </a:ext>
            </a:extLst>
          </p:cNvPr>
          <p:cNvGraphicFramePr>
            <a:graphicFrameLocks noGrp="1"/>
          </p:cNvGraphicFramePr>
          <p:nvPr>
            <p:extLst>
              <p:ext uri="{D42A27DB-BD31-4B8C-83A1-F6EECF244321}">
                <p14:modId xmlns:p14="http://schemas.microsoft.com/office/powerpoint/2010/main" val="520958246"/>
              </p:ext>
            </p:extLst>
          </p:nvPr>
        </p:nvGraphicFramePr>
        <p:xfrm>
          <a:off x="2545773" y="5557962"/>
          <a:ext cx="5379027" cy="365760"/>
        </p:xfrm>
        <a:graphic>
          <a:graphicData uri="http://schemas.openxmlformats.org/drawingml/2006/table">
            <a:tbl>
              <a:tblPr firstRow="1" bandRow="1">
                <a:tableStyleId>{5C22544A-7EE6-4342-B048-85BDC9FD1C3A}</a:tableStyleId>
              </a:tblPr>
              <a:tblGrid>
                <a:gridCol w="1344757">
                  <a:extLst>
                    <a:ext uri="{9D8B030D-6E8A-4147-A177-3AD203B41FA5}">
                      <a16:colId xmlns:a16="http://schemas.microsoft.com/office/drawing/2014/main" val="1265059131"/>
                    </a:ext>
                  </a:extLst>
                </a:gridCol>
                <a:gridCol w="1333477">
                  <a:extLst>
                    <a:ext uri="{9D8B030D-6E8A-4147-A177-3AD203B41FA5}">
                      <a16:colId xmlns:a16="http://schemas.microsoft.com/office/drawing/2014/main" val="3605264609"/>
                    </a:ext>
                  </a:extLst>
                </a:gridCol>
                <a:gridCol w="1356036">
                  <a:extLst>
                    <a:ext uri="{9D8B030D-6E8A-4147-A177-3AD203B41FA5}">
                      <a16:colId xmlns:a16="http://schemas.microsoft.com/office/drawing/2014/main" val="1143952195"/>
                    </a:ext>
                  </a:extLst>
                </a:gridCol>
                <a:gridCol w="1344757">
                  <a:extLst>
                    <a:ext uri="{9D8B030D-6E8A-4147-A177-3AD203B41FA5}">
                      <a16:colId xmlns:a16="http://schemas.microsoft.com/office/drawing/2014/main" val="363881151"/>
                    </a:ext>
                  </a:extLst>
                </a:gridCol>
              </a:tblGrid>
              <a:tr h="268879">
                <a:tc>
                  <a:txBody>
                    <a:bodyPr/>
                    <a:lstStyle/>
                    <a:p>
                      <a:pPr algn="ctr"/>
                      <a:r>
                        <a:rPr lang="en-US" dirty="0"/>
                        <a:t>Query</a:t>
                      </a:r>
                      <a:endParaRPr lang="en-IN" dirty="0"/>
                    </a:p>
                  </a:txBody>
                  <a:tcPr/>
                </a:tc>
                <a:tc>
                  <a:txBody>
                    <a:bodyPr/>
                    <a:lstStyle/>
                    <a:p>
                      <a:pPr algn="ctr"/>
                      <a:r>
                        <a:rPr lang="en-US" dirty="0"/>
                        <a:t>Count</a:t>
                      </a:r>
                      <a:endParaRPr lang="en-IN" dirty="0"/>
                    </a:p>
                  </a:txBody>
                  <a:tcPr/>
                </a:tc>
                <a:tc>
                  <a:txBody>
                    <a:bodyPr/>
                    <a:lstStyle/>
                    <a:p>
                      <a:pPr algn="ctr"/>
                      <a:r>
                        <a:rPr lang="en-US" dirty="0"/>
                        <a:t>Conversion</a:t>
                      </a:r>
                      <a:endParaRPr lang="en-IN" dirty="0"/>
                    </a:p>
                  </a:txBody>
                  <a:tcPr/>
                </a:tc>
                <a:tc>
                  <a:txBody>
                    <a:bodyPr/>
                    <a:lstStyle/>
                    <a:p>
                      <a:pPr algn="ctr"/>
                      <a:r>
                        <a:rPr lang="en-US"/>
                        <a:t>Click Count</a:t>
                      </a:r>
                      <a:endParaRPr lang="en-IN" dirty="0"/>
                    </a:p>
                  </a:txBody>
                  <a:tcPr/>
                </a:tc>
                <a:extLst>
                  <a:ext uri="{0D108BD9-81ED-4DB2-BD59-A6C34878D82A}">
                    <a16:rowId xmlns:a16="http://schemas.microsoft.com/office/drawing/2014/main" val="4275491464"/>
                  </a:ext>
                </a:extLst>
              </a:tr>
            </a:tbl>
          </a:graphicData>
        </a:graphic>
      </p:graphicFrame>
    </p:spTree>
    <p:extLst>
      <p:ext uri="{BB962C8B-B14F-4D97-AF65-F5344CB8AC3E}">
        <p14:creationId xmlns:p14="http://schemas.microsoft.com/office/powerpoint/2010/main" val="1471460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55;p13">
            <a:extLst>
              <a:ext uri="{FF2B5EF4-FFF2-40B4-BE49-F238E27FC236}">
                <a16:creationId xmlns:a16="http://schemas.microsoft.com/office/drawing/2014/main" id="{E5DF00EC-B5C9-8B4E-AE86-0E681DF88309}"/>
              </a:ext>
            </a:extLst>
          </p:cNvPr>
          <p:cNvSpPr/>
          <p:nvPr/>
        </p:nvSpPr>
        <p:spPr>
          <a:xfrm>
            <a:off x="137653" y="224530"/>
            <a:ext cx="11808800" cy="790400"/>
          </a:xfrm>
          <a:prstGeom prst="roundRect">
            <a:avLst>
              <a:gd name="adj" fmla="val 46716"/>
            </a:avLst>
          </a:prstGeom>
          <a:solidFill>
            <a:schemeClr val="accent5"/>
          </a:solidFill>
          <a:ln>
            <a:noFill/>
          </a:ln>
        </p:spPr>
        <p:txBody>
          <a:bodyPr spcFirstLastPara="1" wrap="square" lIns="91433" tIns="45700" rIns="91433" bIns="45700" anchor="ctr" anchorCtr="0">
            <a:noAutofit/>
          </a:bodyPr>
          <a:lstStyle/>
          <a:p>
            <a:r>
              <a:rPr lang="en-US" sz="2800" b="1" dirty="0">
                <a:solidFill>
                  <a:schemeClr val="bg1"/>
                </a:solidFill>
                <a:ea typeface="Calibri"/>
                <a:cs typeface="Calibri"/>
                <a:sym typeface="Calibri"/>
              </a:rPr>
              <a:t>Product Catalogue Tagging:</a:t>
            </a:r>
            <a:r>
              <a:rPr lang="en-US" sz="3200" b="1" dirty="0">
                <a:solidFill>
                  <a:schemeClr val="bg1"/>
                </a:solidFill>
                <a:ea typeface="Calibri"/>
                <a:cs typeface="Calibri"/>
                <a:sym typeface="Calibri"/>
              </a:rPr>
              <a:t> </a:t>
            </a:r>
            <a:r>
              <a:rPr lang="en-US" sz="2400" b="1" dirty="0">
                <a:solidFill>
                  <a:schemeClr val="bg1"/>
                </a:solidFill>
                <a:ea typeface="Calibri"/>
                <a:cs typeface="Calibri"/>
                <a:sym typeface="Calibri"/>
              </a:rPr>
              <a:t>Why Tagging?</a:t>
            </a:r>
          </a:p>
        </p:txBody>
      </p:sp>
      <p:pic>
        <p:nvPicPr>
          <p:cNvPr id="7" name="Google Shape;56;p13">
            <a:extLst>
              <a:ext uri="{FF2B5EF4-FFF2-40B4-BE49-F238E27FC236}">
                <a16:creationId xmlns:a16="http://schemas.microsoft.com/office/drawing/2014/main" id="{30E73DAD-3078-D144-A813-D3CD2C3FD8BC}"/>
              </a:ext>
            </a:extLst>
          </p:cNvPr>
          <p:cNvPicPr preferRelativeResize="0"/>
          <p:nvPr/>
        </p:nvPicPr>
        <p:blipFill rotWithShape="1">
          <a:blip r:embed="rId2">
            <a:alphaModFix/>
          </a:blip>
          <a:srcRect/>
          <a:stretch/>
        </p:blipFill>
        <p:spPr>
          <a:xfrm>
            <a:off x="11198478" y="278608"/>
            <a:ext cx="698559" cy="682245"/>
          </a:xfrm>
          <a:prstGeom prst="rect">
            <a:avLst/>
          </a:prstGeom>
          <a:noFill/>
          <a:ln>
            <a:noFill/>
          </a:ln>
        </p:spPr>
      </p:pic>
      <p:sp>
        <p:nvSpPr>
          <p:cNvPr id="9" name="TextBox 8">
            <a:extLst>
              <a:ext uri="{FF2B5EF4-FFF2-40B4-BE49-F238E27FC236}">
                <a16:creationId xmlns:a16="http://schemas.microsoft.com/office/drawing/2014/main" id="{B9C4E690-0094-C542-AEE5-6849C8042B61}"/>
              </a:ext>
            </a:extLst>
          </p:cNvPr>
          <p:cNvSpPr txBox="1"/>
          <p:nvPr/>
        </p:nvSpPr>
        <p:spPr>
          <a:xfrm>
            <a:off x="11163300" y="2819400"/>
            <a:ext cx="184731" cy="369332"/>
          </a:xfrm>
          <a:prstGeom prst="rect">
            <a:avLst/>
          </a:prstGeom>
          <a:noFill/>
        </p:spPr>
        <p:txBody>
          <a:bodyPr wrap="none" rtlCol="0">
            <a:spAutoFit/>
          </a:bodyPr>
          <a:lstStyle/>
          <a:p>
            <a:endParaRPr lang="en-US" dirty="0"/>
          </a:p>
        </p:txBody>
      </p:sp>
      <p:sp>
        <p:nvSpPr>
          <p:cNvPr id="8" name="Rounded Rectangle 7"/>
          <p:cNvSpPr/>
          <p:nvPr/>
        </p:nvSpPr>
        <p:spPr>
          <a:xfrm>
            <a:off x="429492" y="1191491"/>
            <a:ext cx="11360726" cy="595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Irrelevant  results for  queries on AJIO</a:t>
            </a:r>
            <a:endParaRPr lang="en-IN" dirty="0"/>
          </a:p>
        </p:txBody>
      </p:sp>
      <p:sp>
        <p:nvSpPr>
          <p:cNvPr id="13" name="Rounded Rectangle 12">
            <a:extLst>
              <a:ext uri="{FF2B5EF4-FFF2-40B4-BE49-F238E27FC236}">
                <a16:creationId xmlns:a16="http://schemas.microsoft.com/office/drawing/2014/main" id="{DA2E99F1-05AC-5649-95EE-BCD221365CD7}"/>
              </a:ext>
            </a:extLst>
          </p:cNvPr>
          <p:cNvSpPr/>
          <p:nvPr/>
        </p:nvSpPr>
        <p:spPr>
          <a:xfrm>
            <a:off x="4458615" y="6211479"/>
            <a:ext cx="2133598" cy="481523"/>
          </a:xfrm>
          <a:prstGeom prst="roundRect">
            <a:avLst/>
          </a:prstGeom>
          <a:solidFill>
            <a:srgbClr val="FF7E79"/>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p>
          <a:p>
            <a:pPr algn="ctr"/>
            <a:r>
              <a:rPr lang="en-US" sz="1200" dirty="0"/>
              <a:t>query: Summer Clothes</a:t>
            </a:r>
            <a:endParaRPr lang="en-US" sz="1200" b="1" dirty="0"/>
          </a:p>
          <a:p>
            <a:pPr algn="ctr"/>
            <a:endParaRPr lang="en-US" sz="1200" dirty="0"/>
          </a:p>
        </p:txBody>
      </p:sp>
      <p:pic>
        <p:nvPicPr>
          <p:cNvPr id="15"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085" y="1928986"/>
            <a:ext cx="9366637" cy="4059382"/>
          </a:xfrm>
          <a:prstGeom prst="rect">
            <a:avLst/>
          </a:prstGeom>
        </p:spPr>
      </p:pic>
    </p:spTree>
    <p:extLst>
      <p:ext uri="{BB962C8B-B14F-4D97-AF65-F5344CB8AC3E}">
        <p14:creationId xmlns:p14="http://schemas.microsoft.com/office/powerpoint/2010/main" val="108567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55;p13">
            <a:extLst>
              <a:ext uri="{FF2B5EF4-FFF2-40B4-BE49-F238E27FC236}">
                <a16:creationId xmlns:a16="http://schemas.microsoft.com/office/drawing/2014/main" id="{E5DF00EC-B5C9-8B4E-AE86-0E681DF88309}"/>
              </a:ext>
            </a:extLst>
          </p:cNvPr>
          <p:cNvSpPr/>
          <p:nvPr/>
        </p:nvSpPr>
        <p:spPr>
          <a:xfrm>
            <a:off x="137653" y="224530"/>
            <a:ext cx="11808800" cy="790400"/>
          </a:xfrm>
          <a:prstGeom prst="roundRect">
            <a:avLst>
              <a:gd name="adj" fmla="val 46716"/>
            </a:avLst>
          </a:prstGeom>
          <a:solidFill>
            <a:schemeClr val="accent5"/>
          </a:solidFill>
          <a:ln>
            <a:noFill/>
          </a:ln>
        </p:spPr>
        <p:txBody>
          <a:bodyPr spcFirstLastPara="1" wrap="square" lIns="91433" tIns="45700" rIns="91433" bIns="45700" anchor="ctr" anchorCtr="0">
            <a:noAutofit/>
          </a:bodyPr>
          <a:lstStyle/>
          <a:p>
            <a:r>
              <a:rPr lang="en-US" sz="2800" b="1" dirty="0">
                <a:solidFill>
                  <a:schemeClr val="bg1"/>
                </a:solidFill>
                <a:ea typeface="Calibri"/>
                <a:cs typeface="Calibri"/>
                <a:sym typeface="Calibri"/>
              </a:rPr>
              <a:t>Product Catalogue Tagging:</a:t>
            </a:r>
            <a:r>
              <a:rPr lang="en-US" sz="3200" b="1" dirty="0">
                <a:solidFill>
                  <a:schemeClr val="bg1"/>
                </a:solidFill>
                <a:ea typeface="Calibri"/>
                <a:cs typeface="Calibri"/>
                <a:sym typeface="Calibri"/>
              </a:rPr>
              <a:t> </a:t>
            </a:r>
            <a:r>
              <a:rPr lang="en-US" sz="2400" b="1" dirty="0">
                <a:solidFill>
                  <a:schemeClr val="bg1"/>
                </a:solidFill>
                <a:ea typeface="Calibri"/>
                <a:cs typeface="Calibri"/>
                <a:sym typeface="Calibri"/>
              </a:rPr>
              <a:t>Why Tagging?</a:t>
            </a:r>
          </a:p>
        </p:txBody>
      </p:sp>
      <p:pic>
        <p:nvPicPr>
          <p:cNvPr id="7" name="Google Shape;56;p13">
            <a:extLst>
              <a:ext uri="{FF2B5EF4-FFF2-40B4-BE49-F238E27FC236}">
                <a16:creationId xmlns:a16="http://schemas.microsoft.com/office/drawing/2014/main" id="{30E73DAD-3078-D144-A813-D3CD2C3FD8BC}"/>
              </a:ext>
            </a:extLst>
          </p:cNvPr>
          <p:cNvPicPr preferRelativeResize="0"/>
          <p:nvPr/>
        </p:nvPicPr>
        <p:blipFill rotWithShape="1">
          <a:blip r:embed="rId2">
            <a:alphaModFix/>
          </a:blip>
          <a:srcRect/>
          <a:stretch/>
        </p:blipFill>
        <p:spPr>
          <a:xfrm>
            <a:off x="11198478" y="278608"/>
            <a:ext cx="698559" cy="682245"/>
          </a:xfrm>
          <a:prstGeom prst="rect">
            <a:avLst/>
          </a:prstGeom>
          <a:noFill/>
          <a:ln>
            <a:noFill/>
          </a:ln>
        </p:spPr>
      </p:pic>
      <p:sp>
        <p:nvSpPr>
          <p:cNvPr id="9" name="TextBox 8">
            <a:extLst>
              <a:ext uri="{FF2B5EF4-FFF2-40B4-BE49-F238E27FC236}">
                <a16:creationId xmlns:a16="http://schemas.microsoft.com/office/drawing/2014/main" id="{B9C4E690-0094-C542-AEE5-6849C8042B61}"/>
              </a:ext>
            </a:extLst>
          </p:cNvPr>
          <p:cNvSpPr txBox="1"/>
          <p:nvPr/>
        </p:nvSpPr>
        <p:spPr>
          <a:xfrm>
            <a:off x="11163300" y="2819400"/>
            <a:ext cx="184731" cy="369332"/>
          </a:xfrm>
          <a:prstGeom prst="rect">
            <a:avLst/>
          </a:prstGeom>
          <a:noFill/>
        </p:spPr>
        <p:txBody>
          <a:bodyPr wrap="none" rtlCol="0">
            <a:spAutoFit/>
          </a:bodyPr>
          <a:lstStyle/>
          <a:p>
            <a:endParaRPr lang="en-US" dirty="0"/>
          </a:p>
        </p:txBody>
      </p:sp>
      <p:sp>
        <p:nvSpPr>
          <p:cNvPr id="8" name="Rounded Rectangle 7"/>
          <p:cNvSpPr/>
          <p:nvPr/>
        </p:nvSpPr>
        <p:spPr>
          <a:xfrm>
            <a:off x="429492" y="1191491"/>
            <a:ext cx="11360726" cy="595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Irrelevant  results for  queries on AJIO</a:t>
            </a:r>
            <a:endParaRPr lang="en-IN" dirty="0"/>
          </a:p>
        </p:txBody>
      </p:sp>
      <p:sp>
        <p:nvSpPr>
          <p:cNvPr id="12" name="Rounded Rectangle 11">
            <a:extLst>
              <a:ext uri="{FF2B5EF4-FFF2-40B4-BE49-F238E27FC236}">
                <a16:creationId xmlns:a16="http://schemas.microsoft.com/office/drawing/2014/main" id="{DA2E99F1-05AC-5649-95EE-BCD221365CD7}"/>
              </a:ext>
            </a:extLst>
          </p:cNvPr>
          <p:cNvSpPr/>
          <p:nvPr/>
        </p:nvSpPr>
        <p:spPr>
          <a:xfrm>
            <a:off x="4882704" y="6130118"/>
            <a:ext cx="2133598" cy="481523"/>
          </a:xfrm>
          <a:prstGeom prst="roundRect">
            <a:avLst/>
          </a:prstGeom>
          <a:solidFill>
            <a:srgbClr val="FF7E79"/>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p>
          <a:p>
            <a:pPr algn="ctr"/>
            <a:r>
              <a:rPr lang="en-US" sz="1200" dirty="0"/>
              <a:t>query: Party Clothes</a:t>
            </a:r>
            <a:endParaRPr lang="en-US" sz="1200" b="1" dirty="0"/>
          </a:p>
          <a:p>
            <a:pPr algn="ctr"/>
            <a:endParaRPr lang="en-US" sz="1200" dirty="0"/>
          </a:p>
        </p:txBody>
      </p:sp>
      <p:pic>
        <p:nvPicPr>
          <p:cNvPr id="1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33384" y="1928986"/>
            <a:ext cx="8825948" cy="4059382"/>
          </a:xfrm>
        </p:spPr>
      </p:pic>
    </p:spTree>
    <p:extLst>
      <p:ext uri="{BB962C8B-B14F-4D97-AF65-F5344CB8AC3E}">
        <p14:creationId xmlns:p14="http://schemas.microsoft.com/office/powerpoint/2010/main" val="1086302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55;p13">
            <a:extLst>
              <a:ext uri="{FF2B5EF4-FFF2-40B4-BE49-F238E27FC236}">
                <a16:creationId xmlns:a16="http://schemas.microsoft.com/office/drawing/2014/main" id="{E5DF00EC-B5C9-8B4E-AE86-0E681DF88309}"/>
              </a:ext>
            </a:extLst>
          </p:cNvPr>
          <p:cNvSpPr/>
          <p:nvPr/>
        </p:nvSpPr>
        <p:spPr>
          <a:xfrm>
            <a:off x="137653" y="224530"/>
            <a:ext cx="11808800" cy="790400"/>
          </a:xfrm>
          <a:prstGeom prst="roundRect">
            <a:avLst>
              <a:gd name="adj" fmla="val 46716"/>
            </a:avLst>
          </a:prstGeom>
          <a:solidFill>
            <a:schemeClr val="accent5"/>
          </a:solidFill>
          <a:ln>
            <a:noFill/>
          </a:ln>
        </p:spPr>
        <p:txBody>
          <a:bodyPr spcFirstLastPara="1" wrap="square" lIns="91433" tIns="45700" rIns="91433" bIns="45700" anchor="ctr" anchorCtr="0">
            <a:noAutofit/>
          </a:bodyPr>
          <a:lstStyle/>
          <a:p>
            <a:r>
              <a:rPr lang="en-US" sz="2800" b="1" dirty="0">
                <a:solidFill>
                  <a:schemeClr val="bg1"/>
                </a:solidFill>
                <a:ea typeface="Calibri"/>
                <a:cs typeface="Calibri"/>
                <a:sym typeface="Calibri"/>
              </a:rPr>
              <a:t>Product Catalogue Tagging: Why Tagging?</a:t>
            </a:r>
            <a:endParaRPr lang="en-US" sz="2400" b="1" dirty="0">
              <a:solidFill>
                <a:schemeClr val="bg1"/>
              </a:solidFill>
              <a:ea typeface="Calibri"/>
              <a:cs typeface="Calibri"/>
              <a:sym typeface="Calibri"/>
            </a:endParaRPr>
          </a:p>
        </p:txBody>
      </p:sp>
      <p:pic>
        <p:nvPicPr>
          <p:cNvPr id="7" name="Google Shape;56;p13">
            <a:extLst>
              <a:ext uri="{FF2B5EF4-FFF2-40B4-BE49-F238E27FC236}">
                <a16:creationId xmlns:a16="http://schemas.microsoft.com/office/drawing/2014/main" id="{30E73DAD-3078-D144-A813-D3CD2C3FD8BC}"/>
              </a:ext>
            </a:extLst>
          </p:cNvPr>
          <p:cNvPicPr preferRelativeResize="0"/>
          <p:nvPr/>
        </p:nvPicPr>
        <p:blipFill rotWithShape="1">
          <a:blip r:embed="rId2">
            <a:alphaModFix/>
          </a:blip>
          <a:srcRect/>
          <a:stretch/>
        </p:blipFill>
        <p:spPr>
          <a:xfrm>
            <a:off x="11198478" y="278608"/>
            <a:ext cx="698559" cy="682245"/>
          </a:xfrm>
          <a:prstGeom prst="rect">
            <a:avLst/>
          </a:prstGeom>
          <a:noFill/>
          <a:ln>
            <a:noFill/>
          </a:ln>
        </p:spPr>
      </p:pic>
      <p:sp>
        <p:nvSpPr>
          <p:cNvPr id="9" name="TextBox 8">
            <a:extLst>
              <a:ext uri="{FF2B5EF4-FFF2-40B4-BE49-F238E27FC236}">
                <a16:creationId xmlns:a16="http://schemas.microsoft.com/office/drawing/2014/main" id="{B9C4E690-0094-C542-AEE5-6849C8042B61}"/>
              </a:ext>
            </a:extLst>
          </p:cNvPr>
          <p:cNvSpPr txBox="1"/>
          <p:nvPr/>
        </p:nvSpPr>
        <p:spPr>
          <a:xfrm>
            <a:off x="11163300" y="2819400"/>
            <a:ext cx="184731" cy="369332"/>
          </a:xfrm>
          <a:prstGeom prst="rect">
            <a:avLst/>
          </a:prstGeom>
          <a:noFill/>
        </p:spPr>
        <p:txBody>
          <a:bodyPr wrap="none" rtlCol="0">
            <a:spAutoFit/>
          </a:bodyPr>
          <a:lstStyle/>
          <a:p>
            <a:endParaRPr lang="en-US" dirty="0"/>
          </a:p>
        </p:txBody>
      </p:sp>
      <p:pic>
        <p:nvPicPr>
          <p:cNvPr id="1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209" y="1995055"/>
            <a:ext cx="9668786" cy="3934690"/>
          </a:xfrm>
          <a:prstGeom prst="rect">
            <a:avLst/>
          </a:prstGeom>
        </p:spPr>
      </p:pic>
      <p:sp>
        <p:nvSpPr>
          <p:cNvPr id="21" name="Rounded Rectangle 20">
            <a:extLst>
              <a:ext uri="{FF2B5EF4-FFF2-40B4-BE49-F238E27FC236}">
                <a16:creationId xmlns:a16="http://schemas.microsoft.com/office/drawing/2014/main" id="{DA2E99F1-05AC-5649-95EE-BCD221365CD7}"/>
              </a:ext>
            </a:extLst>
          </p:cNvPr>
          <p:cNvSpPr/>
          <p:nvPr/>
        </p:nvSpPr>
        <p:spPr>
          <a:xfrm>
            <a:off x="4442911" y="6137564"/>
            <a:ext cx="2202873" cy="481523"/>
          </a:xfrm>
          <a:prstGeom prst="roundRect">
            <a:avLst/>
          </a:prstGeom>
          <a:solidFill>
            <a:srgbClr val="FF7E79"/>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p>
          <a:p>
            <a:pPr algn="ctr"/>
            <a:r>
              <a:rPr lang="en-US" sz="1200" dirty="0"/>
              <a:t>query:  </a:t>
            </a:r>
            <a:r>
              <a:rPr lang="en-US" sz="1200" dirty="0" err="1"/>
              <a:t>Seasional</a:t>
            </a:r>
            <a:r>
              <a:rPr lang="en-US" sz="1200" dirty="0"/>
              <a:t> Fruits</a:t>
            </a:r>
            <a:endParaRPr lang="en-US" sz="1200" b="1" dirty="0"/>
          </a:p>
          <a:p>
            <a:pPr algn="ctr"/>
            <a:endParaRPr lang="en-US" sz="1200" dirty="0"/>
          </a:p>
        </p:txBody>
      </p:sp>
      <p:sp>
        <p:nvSpPr>
          <p:cNvPr id="5" name="Rounded Rectangle 4"/>
          <p:cNvSpPr/>
          <p:nvPr/>
        </p:nvSpPr>
        <p:spPr>
          <a:xfrm>
            <a:off x="429492" y="1191491"/>
            <a:ext cx="11360726" cy="595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Irrelevant  results for queries on </a:t>
            </a:r>
            <a:r>
              <a:rPr lang="en-US" dirty="0" err="1"/>
              <a:t>Jiomart</a:t>
            </a:r>
            <a:endParaRPr lang="en-IN" dirty="0"/>
          </a:p>
        </p:txBody>
      </p:sp>
    </p:spTree>
    <p:extLst>
      <p:ext uri="{BB962C8B-B14F-4D97-AF65-F5344CB8AC3E}">
        <p14:creationId xmlns:p14="http://schemas.microsoft.com/office/powerpoint/2010/main" val="4105732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4017</TotalTime>
  <Words>1227</Words>
  <Application>Microsoft Macintosh PowerPoint</Application>
  <PresentationFormat>Widescreen</PresentationFormat>
  <Paragraphs>260</Paragraphs>
  <Slides>25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Mangal</vt:lpstr>
      <vt:lpstr>Shruti</vt:lpstr>
      <vt:lpstr>Times New Roman</vt:lpstr>
      <vt:lpstr>Tunga</vt:lpstr>
      <vt:lpstr>Office Theme</vt:lpstr>
      <vt:lpstr>Product Catalogue Tagging  Generating tags for each product 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Product Catalogue Tagging: Why Tagging?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Category Prediction  Understanding Query Intent</dc:title>
  <dc:creator>Microsoft Office User</dc:creator>
  <cp:lastModifiedBy>Microsoft Office User</cp:lastModifiedBy>
  <cp:revision>176</cp:revision>
  <dcterms:created xsi:type="dcterms:W3CDTF">2020-09-08T06:20:44Z</dcterms:created>
  <dcterms:modified xsi:type="dcterms:W3CDTF">2021-08-26T14:44:30Z</dcterms:modified>
</cp:coreProperties>
</file>